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2" r:id="rId19"/>
    <p:sldId id="275" r:id="rId20"/>
    <p:sldId id="276" r:id="rId21"/>
    <p:sldId id="277" r:id="rId22"/>
    <p:sldId id="278" r:id="rId23"/>
    <p:sldId id="274"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73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4/21/2022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4/21/2022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4/21/2022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UNIT II</a:t>
            </a:r>
            <a:br>
              <a:rPr lang="en-US" b="1" dirty="0"/>
            </a:br>
            <a:r>
              <a:rPr lang="en-US" b="1" dirty="0"/>
              <a:t>Possession</a:t>
            </a:r>
          </a:p>
        </p:txBody>
      </p:sp>
      <p:sp>
        <p:nvSpPr>
          <p:cNvPr id="3" name="Subtitle 2"/>
          <p:cNvSpPr>
            <a:spLocks noGrp="1"/>
          </p:cNvSpPr>
          <p:nvPr>
            <p:ph type="subTitle" idx="1"/>
          </p:nvPr>
        </p:nvSpPr>
        <p:spPr/>
        <p:txBody>
          <a:bodyPr/>
          <a:lstStyle/>
          <a:p>
            <a:endParaRPr lang="en-US" dirty="0"/>
          </a:p>
          <a:p>
            <a:r>
              <a:rPr lang="en-US" b="1" dirty="0"/>
              <a:t>By Dr </a:t>
            </a:r>
            <a:r>
              <a:rPr lang="en-US" b="1" dirty="0" err="1"/>
              <a:t>Pramod</a:t>
            </a:r>
            <a:r>
              <a:rPr lang="en-US" b="1" dirty="0"/>
              <a:t> Kumar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1) Corpus possessions “commonly known as ‘corpus’</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a:t>As per Savigny, the </a:t>
            </a:r>
            <a:r>
              <a:rPr lang="en-US" b="1" dirty="0"/>
              <a:t>quintessence of possession</a:t>
            </a:r>
            <a:r>
              <a:rPr lang="en-US" dirty="0"/>
              <a:t> is to be found in the physical intensity of prohibition. He sees that the </a:t>
            </a:r>
            <a:r>
              <a:rPr lang="en-US" b="1" dirty="0"/>
              <a:t>“corpus possessions”</a:t>
            </a:r>
            <a:r>
              <a:rPr lang="en-US" dirty="0"/>
              <a:t> might be of two sorts, proportionately as it identifies with the initiation or maintenance of possession.</a:t>
            </a:r>
          </a:p>
          <a:p>
            <a:pPr algn="just"/>
            <a:r>
              <a:rPr lang="en-US" dirty="0"/>
              <a:t>The corpus required </a:t>
            </a:r>
            <a:r>
              <a:rPr lang="en-US" b="1" dirty="0"/>
              <a:t>initiation of possession</a:t>
            </a:r>
            <a:r>
              <a:rPr lang="en-US" dirty="0"/>
              <a:t> in the present or real physical intensity of utilizing the thing oneself and of barring every single other individual from the utilization of it, while the “</a:t>
            </a:r>
            <a:r>
              <a:rPr lang="en-US" b="1" dirty="0"/>
              <a:t>corpus</a:t>
            </a:r>
            <a:r>
              <a:rPr lang="en-US" dirty="0"/>
              <a:t>” required for the </a:t>
            </a:r>
            <a:r>
              <a:rPr lang="en-US" b="1" dirty="0"/>
              <a:t>maintenance of possession</a:t>
            </a:r>
            <a:r>
              <a:rPr lang="en-US" dirty="0"/>
              <a:t> once procured may comprise simply in the capacity to duplicate this power voluntarily.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2) “Animus Domini ”known as ‘animus’</a:t>
            </a:r>
          </a:p>
        </p:txBody>
      </p:sp>
      <p:sp>
        <p:nvSpPr>
          <p:cNvPr id="3" name="Content Placeholder 2"/>
          <p:cNvSpPr>
            <a:spLocks noGrp="1"/>
          </p:cNvSpPr>
          <p:nvPr>
            <p:ph idx="1"/>
          </p:nvPr>
        </p:nvSpPr>
        <p:spPr/>
        <p:txBody>
          <a:bodyPr>
            <a:normAutofit fontScale="70000" lnSpcReduction="20000"/>
          </a:bodyPr>
          <a:lstStyle/>
          <a:p>
            <a:pPr algn="just"/>
            <a:r>
              <a:rPr lang="en-US" b="1" dirty="0"/>
              <a:t>Animus basically</a:t>
            </a:r>
            <a:r>
              <a:rPr lang="en-US" dirty="0"/>
              <a:t> means the mental element or the aim to hold the possession as proprietor against all others.</a:t>
            </a:r>
          </a:p>
          <a:p>
            <a:pPr algn="just"/>
            <a:r>
              <a:rPr lang="en-US" dirty="0"/>
              <a:t>In simple words, it is a </a:t>
            </a:r>
            <a:r>
              <a:rPr lang="en-US" b="1" dirty="0"/>
              <a:t>cognizant aim </a:t>
            </a:r>
            <a:r>
              <a:rPr lang="en-US" dirty="0"/>
              <a:t>to avoid others from the objective aim of possession. Without the mental element, there can be no possession.</a:t>
            </a:r>
          </a:p>
          <a:p>
            <a:pPr algn="just"/>
            <a:r>
              <a:rPr lang="en-US" b="1" dirty="0" err="1"/>
              <a:t>Savigny’s</a:t>
            </a:r>
            <a:r>
              <a:rPr lang="en-US" dirty="0"/>
              <a:t> hypothesis discloses with respect as to why the occupant, the borrower, and the operator had no possession “of the articles, objects so let, loaned or endowed to manage them” in Roman law.</a:t>
            </a:r>
          </a:p>
          <a:p>
            <a:pPr algn="just"/>
            <a:r>
              <a:rPr lang="en-US" dirty="0"/>
              <a:t>They had no “animus </a:t>
            </a:r>
            <a:r>
              <a:rPr lang="en-US" dirty="0" err="1"/>
              <a:t>domini</a:t>
            </a:r>
            <a:r>
              <a:rPr lang="en-US" dirty="0"/>
              <a:t>” as they didn’t plan to hold the object in their very own right. Be that as it may, </a:t>
            </a:r>
            <a:r>
              <a:rPr lang="en-US" dirty="0" err="1"/>
              <a:t>Savigny’s</a:t>
            </a:r>
            <a:r>
              <a:rPr lang="en-US" dirty="0"/>
              <a:t> hypothesis neglects to clarify those cases where Roman law had given the possessory right “the privilege to get or recuperate possession” to the people who were not the proprietors of the item or property.</a:t>
            </a:r>
          </a:p>
          <a:p>
            <a:pPr algn="just"/>
            <a:r>
              <a:rPr lang="en-US" dirty="0"/>
              <a:t>Savigny said that those cases were abnormalities and recommend that they were the cases of “derivative possession”.</a:t>
            </a:r>
          </a:p>
          <a:p>
            <a:pPr algn="just"/>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Possession in Law and Fact</a:t>
            </a:r>
          </a:p>
        </p:txBody>
      </p:sp>
      <p:sp>
        <p:nvSpPr>
          <p:cNvPr id="3" name="Content Placeholder 2"/>
          <p:cNvSpPr>
            <a:spLocks noGrp="1"/>
          </p:cNvSpPr>
          <p:nvPr>
            <p:ph idx="1"/>
          </p:nvPr>
        </p:nvSpPr>
        <p:spPr/>
        <p:txBody>
          <a:bodyPr/>
          <a:lstStyle/>
          <a:p>
            <a:pPr algn="just"/>
            <a:r>
              <a:rPr lang="en-US" dirty="0"/>
              <a:t>Possession has thus been divided into two categories which are as follows.</a:t>
            </a:r>
          </a:p>
          <a:p>
            <a:pPr algn="just"/>
            <a:r>
              <a:rPr lang="en-US" dirty="0"/>
              <a:t>Possession in Fact</a:t>
            </a:r>
          </a:p>
          <a:p>
            <a:pPr algn="just"/>
            <a:r>
              <a:rPr lang="en-US" dirty="0"/>
              <a:t>Possession in Law</a:t>
            </a:r>
          </a:p>
          <a:p>
            <a:pPr algn="just"/>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Possession in Fact</a:t>
            </a:r>
          </a:p>
        </p:txBody>
      </p:sp>
      <p:sp>
        <p:nvSpPr>
          <p:cNvPr id="3" name="Content Placeholder 2"/>
          <p:cNvSpPr>
            <a:spLocks noGrp="1"/>
          </p:cNvSpPr>
          <p:nvPr>
            <p:ph idx="1"/>
          </p:nvPr>
        </p:nvSpPr>
        <p:spPr/>
        <p:txBody>
          <a:bodyPr>
            <a:normAutofit fontScale="85000" lnSpcReduction="20000"/>
          </a:bodyPr>
          <a:lstStyle/>
          <a:p>
            <a:pPr algn="just"/>
            <a:r>
              <a:rPr lang="en-US" dirty="0"/>
              <a:t>It indicates physical possession of an individual and a thing.</a:t>
            </a:r>
          </a:p>
          <a:p>
            <a:pPr algn="just"/>
            <a:r>
              <a:rPr lang="en-US" dirty="0"/>
              <a:t>For instance, if an individual has confined a parrot, he would be deemed to have possession of it in as much as the parrot is in the possession of that man yet when the parrot escapes from the man then if it counterbalances freely then only he would have possession over it. Certain points regarding possession, actually, must be painstakingly evaluated. </a:t>
            </a:r>
          </a:p>
          <a:p>
            <a:pPr algn="just"/>
            <a:r>
              <a:rPr lang="en-US" dirty="0"/>
              <a:t>They are as follows. </a:t>
            </a:r>
          </a:p>
          <a:p>
            <a:pPr lvl="1" algn="just"/>
            <a:r>
              <a:rPr lang="en-US" dirty="0"/>
              <a:t>There are certain things over which an individual can’t have physical control.</a:t>
            </a:r>
          </a:p>
          <a:p>
            <a:pPr algn="just"/>
            <a:endParaRPr lang="en-US" dirty="0"/>
          </a:p>
          <a:p>
            <a:pPr algn="just"/>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Possession in Fact</a:t>
            </a:r>
            <a:endParaRPr lang="en-US" dirty="0"/>
          </a:p>
        </p:txBody>
      </p:sp>
      <p:sp>
        <p:nvSpPr>
          <p:cNvPr id="3" name="Content Placeholder 2"/>
          <p:cNvSpPr>
            <a:spLocks noGrp="1"/>
          </p:cNvSpPr>
          <p:nvPr>
            <p:ph idx="1"/>
          </p:nvPr>
        </p:nvSpPr>
        <p:spPr/>
        <p:txBody>
          <a:bodyPr>
            <a:normAutofit fontScale="77500" lnSpcReduction="20000"/>
          </a:bodyPr>
          <a:lstStyle/>
          <a:p>
            <a:pPr lvl="1" algn="just"/>
            <a:r>
              <a:rPr lang="en-US" dirty="0"/>
              <a:t>The physical command over the item need not be continuous. For instance, I have my jacket when I am wearing it, regardless I have possession of it when I take it off and hang it on a </a:t>
            </a:r>
            <a:r>
              <a:rPr lang="en-US" dirty="0" err="1"/>
              <a:t>pag</a:t>
            </a:r>
            <a:r>
              <a:rPr lang="en-US" dirty="0"/>
              <a:t> when I rest. The fundamental idea is that I ought to be in a position to resume power over it in the typical course at whatever point I so desire. In other words, physical control may continue regardless of whether an individual relinquishes real control briefly.</a:t>
            </a:r>
          </a:p>
          <a:p>
            <a:pPr lvl="1" algn="just"/>
            <a:r>
              <a:rPr lang="en-US" dirty="0"/>
              <a:t>In order to comprise possession actually, just having physical control of a thing isn’t sufficient yet it must be joined by the ability to exclude others from the possession of it. Be that as it may, a few legal scholars don’t consider the component essential for possession.</a:t>
            </a:r>
          </a:p>
          <a:p>
            <a:pPr lvl="1" algn="just"/>
            <a:r>
              <a:rPr lang="en-US" dirty="0"/>
              <a:t>In simple words, the relation between a person and a thing which he possesses is called possession in fact or “de facto possession ”.</a:t>
            </a:r>
          </a:p>
          <a:p>
            <a:pPr algn="just"/>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Possession in Law</a:t>
            </a:r>
          </a:p>
        </p:txBody>
      </p:sp>
      <p:sp>
        <p:nvSpPr>
          <p:cNvPr id="3" name="Content Placeholder 2"/>
          <p:cNvSpPr>
            <a:spLocks noGrp="1"/>
          </p:cNvSpPr>
          <p:nvPr>
            <p:ph idx="1"/>
          </p:nvPr>
        </p:nvSpPr>
        <p:spPr/>
        <p:txBody>
          <a:bodyPr>
            <a:normAutofit fontScale="70000" lnSpcReduction="20000"/>
          </a:bodyPr>
          <a:lstStyle/>
          <a:p>
            <a:pPr algn="just"/>
            <a:r>
              <a:rPr lang="en-US" dirty="0"/>
              <a:t>Possession in law is likewise named as “</a:t>
            </a:r>
            <a:r>
              <a:rPr lang="en-US" i="1" dirty="0"/>
              <a:t>de jure</a:t>
            </a:r>
            <a:r>
              <a:rPr lang="en-US" dirty="0"/>
              <a:t>” possession. It has just been expressed that the law secures possession for two clear reasons, in particular, which are as follows.</a:t>
            </a:r>
          </a:p>
          <a:p>
            <a:pPr lvl="1" algn="just"/>
            <a:r>
              <a:rPr lang="en-US" dirty="0"/>
              <a:t>By conferring certain lawful rights on the owner</a:t>
            </a:r>
          </a:p>
          <a:p>
            <a:pPr lvl="1" algn="just"/>
            <a:r>
              <a:rPr lang="en-US" dirty="0"/>
              <a:t>By penalizing the people who interfere with the possession as an individual or by making him pay harms to the holder.</a:t>
            </a:r>
          </a:p>
          <a:p>
            <a:pPr algn="just"/>
            <a:r>
              <a:rPr lang="en-US" dirty="0"/>
              <a:t>At whatever point an individual brings a suit for possession, the principal thing that the court ascertains regardless of whether the plaintiff was some time ago in genuine possession of the thing in debate. </a:t>
            </a:r>
          </a:p>
          <a:p>
            <a:pPr algn="just"/>
            <a:r>
              <a:rPr lang="en-US" dirty="0"/>
              <a:t>The facts demonstrate that in the more significant part of the real possession which affirms legitimate possession yet there are numerous circumstances when an individual does not have possession in law in spite of the fact that he is in real possession of the article.</a:t>
            </a:r>
          </a:p>
          <a:p>
            <a:pPr algn="just"/>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Possession in Law</a:t>
            </a:r>
            <a:endParaRPr lang="en-US"/>
          </a:p>
        </p:txBody>
      </p:sp>
      <p:sp>
        <p:nvSpPr>
          <p:cNvPr id="3" name="Content Placeholder 2"/>
          <p:cNvSpPr>
            <a:spLocks noGrp="1"/>
          </p:cNvSpPr>
          <p:nvPr>
            <p:ph idx="1"/>
          </p:nvPr>
        </p:nvSpPr>
        <p:spPr/>
        <p:txBody>
          <a:bodyPr/>
          <a:lstStyle/>
          <a:p>
            <a:pPr algn="just"/>
            <a:r>
              <a:rPr lang="en-US" dirty="0"/>
              <a:t>In a legitimate sense, possession is utilized as a relative term. The law is by and large not worried about the inquiry with respect to who has the best title; however, it is worried concerning which of the gatherings before it has a superior title.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B143D-3547-4424-AB71-BD5444227663}"/>
              </a:ext>
            </a:extLst>
          </p:cNvPr>
          <p:cNvSpPr>
            <a:spLocks noGrp="1"/>
          </p:cNvSpPr>
          <p:nvPr>
            <p:ph type="title"/>
          </p:nvPr>
        </p:nvSpPr>
        <p:spPr/>
        <p:txBody>
          <a:bodyPr>
            <a:normAutofit/>
          </a:bodyPr>
          <a:lstStyle/>
          <a:p>
            <a:endParaRPr lang="en-IN" dirty="0"/>
          </a:p>
        </p:txBody>
      </p:sp>
      <p:sp>
        <p:nvSpPr>
          <p:cNvPr id="3" name="Content Placeholder 2">
            <a:extLst>
              <a:ext uri="{FF2B5EF4-FFF2-40B4-BE49-F238E27FC236}">
                <a16:creationId xmlns:a16="http://schemas.microsoft.com/office/drawing/2014/main" id="{66951DEE-81D4-452B-A76C-C1449C1F0E93}"/>
              </a:ext>
            </a:extLst>
          </p:cNvPr>
          <p:cNvSpPr>
            <a:spLocks noGrp="1"/>
          </p:cNvSpPr>
          <p:nvPr>
            <p:ph idx="1"/>
          </p:nvPr>
        </p:nvSpPr>
        <p:spPr/>
        <p:txBody>
          <a:bodyPr>
            <a:normAutofit/>
          </a:bodyPr>
          <a:lstStyle/>
          <a:p>
            <a:endParaRPr lang="en-IN" sz="4800" dirty="0"/>
          </a:p>
          <a:p>
            <a:endParaRPr lang="en-IN" sz="4800" dirty="0"/>
          </a:p>
          <a:p>
            <a:pPr lvl="6"/>
            <a:r>
              <a:rPr lang="en-IN" sz="3600" b="1" dirty="0"/>
              <a:t>Ownership</a:t>
            </a:r>
          </a:p>
        </p:txBody>
      </p:sp>
    </p:spTree>
    <p:extLst>
      <p:ext uri="{BB962C8B-B14F-4D97-AF65-F5344CB8AC3E}">
        <p14:creationId xmlns:p14="http://schemas.microsoft.com/office/powerpoint/2010/main" val="34540302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F974E-271E-4482-AC0D-90CB0BC39C9B}"/>
              </a:ext>
            </a:extLst>
          </p:cNvPr>
          <p:cNvSpPr>
            <a:spLocks noGrp="1"/>
          </p:cNvSpPr>
          <p:nvPr>
            <p:ph type="title"/>
          </p:nvPr>
        </p:nvSpPr>
        <p:spPr/>
        <p:txBody>
          <a:bodyPr/>
          <a:lstStyle/>
          <a:p>
            <a:r>
              <a:rPr lang="en-IN" dirty="0"/>
              <a:t>Definitions</a:t>
            </a:r>
          </a:p>
        </p:txBody>
      </p:sp>
      <p:sp>
        <p:nvSpPr>
          <p:cNvPr id="3" name="Content Placeholder 2">
            <a:extLst>
              <a:ext uri="{FF2B5EF4-FFF2-40B4-BE49-F238E27FC236}">
                <a16:creationId xmlns:a16="http://schemas.microsoft.com/office/drawing/2014/main" id="{CB1B256B-42F9-45E7-AE48-FE01600C6949}"/>
              </a:ext>
            </a:extLst>
          </p:cNvPr>
          <p:cNvSpPr>
            <a:spLocks noGrp="1"/>
          </p:cNvSpPr>
          <p:nvPr>
            <p:ph idx="1"/>
          </p:nvPr>
        </p:nvSpPr>
        <p:spPr/>
        <p:txBody>
          <a:bodyPr>
            <a:normAutofit/>
          </a:bodyPr>
          <a:lstStyle/>
          <a:p>
            <a:pPr algn="just"/>
            <a:r>
              <a:rPr lang="en-US" sz="2400" dirty="0">
                <a:latin typeface="Times New Roman" panose="02020603050405020304" pitchFamily="18" charset="0"/>
                <a:cs typeface="Times New Roman" panose="02020603050405020304" pitchFamily="18" charset="0"/>
              </a:rPr>
              <a:t>Ownership refers to the relation that a person has with an object that he owns.</a:t>
            </a:r>
            <a:endParaRPr lang="en-US" sz="2400" b="0" i="0" dirty="0">
              <a:solidFill>
                <a:srgbClr val="222222"/>
              </a:solidFill>
              <a:effectLst/>
              <a:latin typeface="Times New Roman" panose="02020603050405020304" pitchFamily="18" charset="0"/>
              <a:cs typeface="Times New Roman" panose="02020603050405020304" pitchFamily="18" charset="0"/>
            </a:endParaRPr>
          </a:p>
          <a:p>
            <a:pPr algn="just"/>
            <a:r>
              <a:rPr lang="en-US" sz="2400" b="0" i="0" dirty="0">
                <a:solidFill>
                  <a:srgbClr val="222222"/>
                </a:solidFill>
                <a:effectLst/>
                <a:latin typeface="Times New Roman" panose="02020603050405020304" pitchFamily="18" charset="0"/>
                <a:cs typeface="Times New Roman" panose="02020603050405020304" pitchFamily="18" charset="0"/>
              </a:rPr>
              <a:t>Austin- “a right indefinite in point of user unrestricted in point of disposition and unlimited in point of duration over a determinate thing.”</a:t>
            </a:r>
          </a:p>
          <a:p>
            <a:pPr algn="just"/>
            <a:r>
              <a:rPr lang="en-US" sz="2400" dirty="0">
                <a:latin typeface="Times New Roman" panose="02020603050405020304" pitchFamily="18" charset="0"/>
                <a:cs typeface="Times New Roman" panose="02020603050405020304" pitchFamily="18" charset="0"/>
              </a:rPr>
              <a:t>Holland defines “ownership as the right of absolute control over an object.”</a:t>
            </a:r>
            <a:endParaRPr lang="en-US" sz="2400" dirty="0">
              <a:solidFill>
                <a:srgbClr val="222222"/>
              </a:solidFill>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According to Salmond, “ownership, in its most comprehensive signification, denotes the relation between a person and right that is vested in him.”</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06993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DB5B4-F9F3-4A09-98F5-A00C18804095}"/>
              </a:ext>
            </a:extLst>
          </p:cNvPr>
          <p:cNvSpPr>
            <a:spLocks noGrp="1"/>
          </p:cNvSpPr>
          <p:nvPr>
            <p:ph type="title"/>
          </p:nvPr>
        </p:nvSpPr>
        <p:spPr/>
        <p:txBody>
          <a:bodyPr/>
          <a:lstStyle/>
          <a:p>
            <a:r>
              <a:rPr lang="en-IN" dirty="0"/>
              <a:t>Essentials of Ownership</a:t>
            </a:r>
          </a:p>
        </p:txBody>
      </p:sp>
      <p:sp>
        <p:nvSpPr>
          <p:cNvPr id="3" name="Content Placeholder 2">
            <a:extLst>
              <a:ext uri="{FF2B5EF4-FFF2-40B4-BE49-F238E27FC236}">
                <a16:creationId xmlns:a16="http://schemas.microsoft.com/office/drawing/2014/main" id="{F31A1EE4-EA81-4D9F-9ECE-ACD08B2ADDD3}"/>
              </a:ext>
            </a:extLst>
          </p:cNvPr>
          <p:cNvSpPr>
            <a:spLocks noGrp="1"/>
          </p:cNvSpPr>
          <p:nvPr>
            <p:ph idx="1"/>
          </p:nvPr>
        </p:nvSpPr>
        <p:spPr/>
        <p:txBody>
          <a:bodyPr>
            <a:normAutofit fontScale="92500" lnSpcReduction="10000"/>
          </a:bodyPr>
          <a:lstStyle/>
          <a:p>
            <a:pPr algn="just"/>
            <a:r>
              <a:rPr lang="en-US" b="1" dirty="0"/>
              <a:t>Indefinite point of user- </a:t>
            </a:r>
            <a:r>
              <a:rPr lang="en-US" dirty="0"/>
              <a:t>The owner of a property has the liberty to use it. Others have the duty to not to use it or to not to interfere with the owner’s right to use it. </a:t>
            </a:r>
          </a:p>
          <a:p>
            <a:pPr algn="just"/>
            <a:r>
              <a:rPr lang="en-US" b="1" dirty="0"/>
              <a:t>Unrestricted point of disposition- </a:t>
            </a:r>
            <a:r>
              <a:rPr lang="en-US" dirty="0"/>
              <a:t>The owner has the right to dispose of the property at his own will. A person needs to have the ownership of a thing in order to transfer that ownership to someone else. Mere possession does not give the power to dispose of the ownership. </a:t>
            </a:r>
          </a:p>
        </p:txBody>
      </p:sp>
    </p:spTree>
    <p:extLst>
      <p:ext uri="{BB962C8B-B14F-4D97-AF65-F5344CB8AC3E}">
        <p14:creationId xmlns:p14="http://schemas.microsoft.com/office/powerpoint/2010/main" val="3413014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Introduction</a:t>
            </a:r>
          </a:p>
        </p:txBody>
      </p:sp>
      <p:sp>
        <p:nvSpPr>
          <p:cNvPr id="3" name="Content Placeholder 2"/>
          <p:cNvSpPr>
            <a:spLocks noGrp="1"/>
          </p:cNvSpPr>
          <p:nvPr>
            <p:ph idx="1"/>
          </p:nvPr>
        </p:nvSpPr>
        <p:spPr/>
        <p:txBody>
          <a:bodyPr>
            <a:normAutofit fontScale="70000" lnSpcReduction="20000"/>
          </a:bodyPr>
          <a:lstStyle/>
          <a:p>
            <a:pPr algn="just"/>
            <a:r>
              <a:rPr lang="en-US" dirty="0"/>
              <a:t>“Possession” is a </a:t>
            </a:r>
            <a:r>
              <a:rPr lang="en-US" b="1" dirty="0"/>
              <a:t>polymorphous</a:t>
            </a:r>
            <a:r>
              <a:rPr lang="en-US" dirty="0"/>
              <a:t> term which may have diverse importance in various aspects. It is difficult to work out and draw a totally consistent and exact meaning of “possession” relevant to all circumstances with regards to all statutes.</a:t>
            </a:r>
          </a:p>
          <a:p>
            <a:pPr algn="just"/>
            <a:r>
              <a:rPr lang="en-US" dirty="0"/>
              <a:t>It is the most troublesome and complicated to define the “word” which fits in the definition clause of, estimate it and different speculations have been made about it.</a:t>
            </a:r>
          </a:p>
          <a:p>
            <a:pPr algn="just"/>
            <a:r>
              <a:rPr lang="en-US" dirty="0"/>
              <a:t>The courts in their choices on “possession” have not pursued any biased definition. This has made the origination a very confounded one. In this way, “possession” is a subject of extraordinary scholarly intrigue. </a:t>
            </a:r>
          </a:p>
          <a:p>
            <a:pPr algn="just"/>
            <a:r>
              <a:rPr lang="en-US" dirty="0"/>
              <a:t>In the meantime, it is of most extreme pragmatic significance. Thus, obtaining possession of the property is far easier than to define the word “possession” in its real sense.</a:t>
            </a:r>
          </a:p>
          <a:p>
            <a:pPr algn="just"/>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80A48-A8FF-4A31-8DF0-3334235A58B4}"/>
              </a:ext>
            </a:extLst>
          </p:cNvPr>
          <p:cNvSpPr>
            <a:spLocks noGrp="1"/>
          </p:cNvSpPr>
          <p:nvPr>
            <p:ph type="title"/>
          </p:nvPr>
        </p:nvSpPr>
        <p:spPr/>
        <p:txBody>
          <a:bodyPr/>
          <a:lstStyle/>
          <a:p>
            <a:r>
              <a:rPr lang="en-IN" dirty="0"/>
              <a:t>Essentials of Ownership</a:t>
            </a:r>
          </a:p>
        </p:txBody>
      </p:sp>
      <p:sp>
        <p:nvSpPr>
          <p:cNvPr id="3" name="Content Placeholder 2">
            <a:extLst>
              <a:ext uri="{FF2B5EF4-FFF2-40B4-BE49-F238E27FC236}">
                <a16:creationId xmlns:a16="http://schemas.microsoft.com/office/drawing/2014/main" id="{CC7257E7-1146-4D11-8E64-2B7A5E62BAA6}"/>
              </a:ext>
            </a:extLst>
          </p:cNvPr>
          <p:cNvSpPr>
            <a:spLocks noGrp="1"/>
          </p:cNvSpPr>
          <p:nvPr>
            <p:ph idx="1"/>
          </p:nvPr>
        </p:nvSpPr>
        <p:spPr/>
        <p:txBody>
          <a:bodyPr>
            <a:normAutofit fontScale="92500" lnSpcReduction="20000"/>
          </a:bodyPr>
          <a:lstStyle/>
          <a:p>
            <a:pPr algn="just"/>
            <a:r>
              <a:rPr lang="en-US" b="1" dirty="0"/>
              <a:t>Right to possess- </a:t>
            </a:r>
            <a:r>
              <a:rPr lang="en-US" dirty="0"/>
              <a:t>The owner has the right to possess the thing which he owns. Right to exhaust- If the nature of the thing which is owned is such that it can be exhausted then the owner has the right to exhaust it at his own will. </a:t>
            </a:r>
          </a:p>
          <a:p>
            <a:pPr algn="just"/>
            <a:r>
              <a:rPr lang="en-US" b="1" dirty="0"/>
              <a:t>Residuary character- </a:t>
            </a:r>
            <a:r>
              <a:rPr lang="en-US" dirty="0"/>
              <a:t>The owner may part with several rights with regards to the thing he owns. This does not take away the ownership from him. </a:t>
            </a:r>
          </a:p>
          <a:p>
            <a:pPr algn="just"/>
            <a:r>
              <a:rPr lang="en-US" b="1" dirty="0"/>
              <a:t>Right to destroy or alienate- </a:t>
            </a:r>
            <a:r>
              <a:rPr lang="en-US" dirty="0"/>
              <a:t>An owner has the right to destroy or alienate the thing that he owns.</a:t>
            </a:r>
            <a:endParaRPr lang="en-IN" dirty="0"/>
          </a:p>
          <a:p>
            <a:endParaRPr lang="en-IN" dirty="0"/>
          </a:p>
        </p:txBody>
      </p:sp>
    </p:spTree>
    <p:extLst>
      <p:ext uri="{BB962C8B-B14F-4D97-AF65-F5344CB8AC3E}">
        <p14:creationId xmlns:p14="http://schemas.microsoft.com/office/powerpoint/2010/main" val="32262576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B0489-CA97-4A1B-96D9-DA263D6FA86A}"/>
              </a:ext>
            </a:extLst>
          </p:cNvPr>
          <p:cNvSpPr>
            <a:spLocks noGrp="1"/>
          </p:cNvSpPr>
          <p:nvPr>
            <p:ph type="title"/>
          </p:nvPr>
        </p:nvSpPr>
        <p:spPr/>
        <p:txBody>
          <a:bodyPr/>
          <a:lstStyle/>
          <a:p>
            <a:r>
              <a:rPr lang="en-IN" dirty="0"/>
              <a:t>Subject Matter of Ownership</a:t>
            </a:r>
          </a:p>
        </p:txBody>
      </p:sp>
      <p:sp>
        <p:nvSpPr>
          <p:cNvPr id="3" name="Content Placeholder 2">
            <a:extLst>
              <a:ext uri="{FF2B5EF4-FFF2-40B4-BE49-F238E27FC236}">
                <a16:creationId xmlns:a16="http://schemas.microsoft.com/office/drawing/2014/main" id="{83055F87-7ED1-425C-9F72-54F3FBDEBEAC}"/>
              </a:ext>
            </a:extLst>
          </p:cNvPr>
          <p:cNvSpPr>
            <a:spLocks noGrp="1"/>
          </p:cNvSpPr>
          <p:nvPr>
            <p:ph idx="1"/>
          </p:nvPr>
        </p:nvSpPr>
        <p:spPr/>
        <p:txBody>
          <a:bodyPr>
            <a:normAutofit fontScale="85000" lnSpcReduction="20000"/>
          </a:bodyPr>
          <a:lstStyle/>
          <a:p>
            <a:pPr algn="just"/>
            <a:r>
              <a:rPr lang="en-US" dirty="0"/>
              <a:t>One of the subject matters of ownership is material objects. </a:t>
            </a:r>
          </a:p>
          <a:p>
            <a:pPr algn="just"/>
            <a:r>
              <a:rPr lang="en-US" dirty="0"/>
              <a:t>Salmond is of the view that the real subject matter of ownership is rights. This particular view of Salmond is supported by the common law system. </a:t>
            </a:r>
          </a:p>
          <a:p>
            <a:pPr algn="just"/>
            <a:r>
              <a:rPr lang="en-US" dirty="0"/>
              <a:t>However, it has also received some amount of criticism. It has been argued that law generally recognizes ownership of land and chattels and not of any right. A person is said to have certain rights and not own rights.</a:t>
            </a:r>
          </a:p>
          <a:p>
            <a:pPr algn="just"/>
            <a:r>
              <a:rPr lang="en-US" dirty="0"/>
              <a:t>The subject-matter of ownership is essentially determined by the legal system of a state.</a:t>
            </a:r>
            <a:endParaRPr lang="en-IN" dirty="0"/>
          </a:p>
        </p:txBody>
      </p:sp>
    </p:spTree>
    <p:extLst>
      <p:ext uri="{BB962C8B-B14F-4D97-AF65-F5344CB8AC3E}">
        <p14:creationId xmlns:p14="http://schemas.microsoft.com/office/powerpoint/2010/main" val="27762951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BF2C1-5702-4D34-B9CD-846D0C865060}"/>
              </a:ext>
            </a:extLst>
          </p:cNvPr>
          <p:cNvSpPr>
            <a:spLocks noGrp="1"/>
          </p:cNvSpPr>
          <p:nvPr>
            <p:ph type="title"/>
          </p:nvPr>
        </p:nvSpPr>
        <p:spPr/>
        <p:txBody>
          <a:bodyPr>
            <a:normAutofit fontScale="90000"/>
          </a:bodyPr>
          <a:lstStyle/>
          <a:p>
            <a:r>
              <a:rPr lang="en-US" dirty="0"/>
              <a:t>Ownership may be acquired in two ways</a:t>
            </a:r>
            <a:endParaRPr lang="en-IN" dirty="0"/>
          </a:p>
        </p:txBody>
      </p:sp>
      <p:sp>
        <p:nvSpPr>
          <p:cNvPr id="3" name="Content Placeholder 2">
            <a:extLst>
              <a:ext uri="{FF2B5EF4-FFF2-40B4-BE49-F238E27FC236}">
                <a16:creationId xmlns:a16="http://schemas.microsoft.com/office/drawing/2014/main" id="{74F49BDC-1A69-40A5-96BF-E56AAE2122B8}"/>
              </a:ext>
            </a:extLst>
          </p:cNvPr>
          <p:cNvSpPr>
            <a:spLocks noGrp="1"/>
          </p:cNvSpPr>
          <p:nvPr>
            <p:ph idx="1"/>
          </p:nvPr>
        </p:nvSpPr>
        <p:spPr/>
        <p:txBody>
          <a:bodyPr>
            <a:normAutofit fontScale="92500" lnSpcReduction="20000"/>
          </a:bodyPr>
          <a:lstStyle/>
          <a:p>
            <a:pPr algn="just"/>
            <a:r>
              <a:rPr lang="en-US" b="1" dirty="0"/>
              <a:t>Firstly, </a:t>
            </a:r>
            <a:r>
              <a:rPr lang="en-US" dirty="0"/>
              <a:t>ownership may be acquired over a thing which has no owner. Such things are known as res nullius and the ownership may be acquired by possession. </a:t>
            </a:r>
          </a:p>
          <a:p>
            <a:pPr algn="just"/>
            <a:r>
              <a:rPr lang="en-US" b="1" dirty="0"/>
              <a:t>Secondly, </a:t>
            </a:r>
            <a:r>
              <a:rPr lang="en-US" dirty="0"/>
              <a:t>there may be things which are already owned by someone else. The ownership in such cases can be acquired using the derivative method, that is, by way of purchase, gift, inheritance, etc. The acquisition of ownership, unlike possession, has to be done strictly by lawful means</a:t>
            </a:r>
            <a:endParaRPr lang="en-IN" dirty="0"/>
          </a:p>
        </p:txBody>
      </p:sp>
    </p:spTree>
    <p:extLst>
      <p:ext uri="{BB962C8B-B14F-4D97-AF65-F5344CB8AC3E}">
        <p14:creationId xmlns:p14="http://schemas.microsoft.com/office/powerpoint/2010/main" val="12591181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0A1D5-0120-4F64-81BB-73B628C745D6}"/>
              </a:ext>
            </a:extLst>
          </p:cNvPr>
          <p:cNvSpPr>
            <a:spLocks noGrp="1"/>
          </p:cNvSpPr>
          <p:nvPr>
            <p:ph type="title"/>
          </p:nvPr>
        </p:nvSpPr>
        <p:spPr/>
        <p:txBody>
          <a:bodyPr/>
          <a:lstStyle/>
          <a:p>
            <a:r>
              <a:rPr lang="en-IN" b="1" dirty="0"/>
              <a:t>Kinds of Ownership</a:t>
            </a:r>
          </a:p>
        </p:txBody>
      </p:sp>
      <p:sp>
        <p:nvSpPr>
          <p:cNvPr id="3" name="Content Placeholder 2">
            <a:extLst>
              <a:ext uri="{FF2B5EF4-FFF2-40B4-BE49-F238E27FC236}">
                <a16:creationId xmlns:a16="http://schemas.microsoft.com/office/drawing/2014/main" id="{8BCDCB83-DC8B-457B-A427-DEAA64BB2604}"/>
              </a:ext>
            </a:extLst>
          </p:cNvPr>
          <p:cNvSpPr>
            <a:spLocks noGrp="1"/>
          </p:cNvSpPr>
          <p:nvPr>
            <p:ph idx="1"/>
          </p:nvPr>
        </p:nvSpPr>
        <p:spPr/>
        <p:txBody>
          <a:bodyPr>
            <a:normAutofit fontScale="92500" lnSpcReduction="10000"/>
          </a:bodyPr>
          <a:lstStyle/>
          <a:p>
            <a:pPr algn="just"/>
            <a:r>
              <a:rPr lang="en-US" dirty="0"/>
              <a:t>Ownership may be of the following kinds: </a:t>
            </a:r>
          </a:p>
          <a:p>
            <a:pPr algn="just"/>
            <a:r>
              <a:rPr lang="en-US" b="1" dirty="0"/>
              <a:t>1.</a:t>
            </a:r>
            <a:r>
              <a:rPr lang="en-US" dirty="0"/>
              <a:t> </a:t>
            </a:r>
            <a:r>
              <a:rPr lang="en-US" b="1" dirty="0"/>
              <a:t>Corporeal and Incorporeal Ownership:</a:t>
            </a:r>
          </a:p>
          <a:p>
            <a:pPr lvl="1" algn="just"/>
            <a:r>
              <a:rPr lang="en-US" dirty="0"/>
              <a:t>Corporeal ownership refers to the ownership of material objects whereas incorporeal ownership refers to the ownership of a right. Incorporeal ownership can also be said to be the ownership of intangible things. </a:t>
            </a:r>
          </a:p>
          <a:p>
            <a:pPr lvl="1" algn="just"/>
            <a:r>
              <a:rPr lang="en-US" dirty="0"/>
              <a:t>Examples of corporeal ownership include ownership of a house, table, car, etc. whereas those of incorporeal ownership includes ownership of trademarks, copyright, patents, etc.</a:t>
            </a:r>
            <a:endParaRPr lang="en-IN" dirty="0"/>
          </a:p>
        </p:txBody>
      </p:sp>
    </p:spTree>
    <p:extLst>
      <p:ext uri="{BB962C8B-B14F-4D97-AF65-F5344CB8AC3E}">
        <p14:creationId xmlns:p14="http://schemas.microsoft.com/office/powerpoint/2010/main" val="38759118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C3A0C-4253-427C-BB0F-EEE3D129EC60}"/>
              </a:ext>
            </a:extLst>
          </p:cNvPr>
          <p:cNvSpPr>
            <a:spLocks noGrp="1"/>
          </p:cNvSpPr>
          <p:nvPr>
            <p:ph type="title"/>
          </p:nvPr>
        </p:nvSpPr>
        <p:spPr/>
        <p:txBody>
          <a:bodyPr/>
          <a:lstStyle/>
          <a:p>
            <a:r>
              <a:rPr lang="en-IN" b="1" dirty="0"/>
              <a:t>Kinds of Ownership</a:t>
            </a:r>
            <a:endParaRPr lang="en-IN" dirty="0"/>
          </a:p>
        </p:txBody>
      </p:sp>
      <p:sp>
        <p:nvSpPr>
          <p:cNvPr id="3" name="Content Placeholder 2">
            <a:extLst>
              <a:ext uri="{FF2B5EF4-FFF2-40B4-BE49-F238E27FC236}">
                <a16:creationId xmlns:a16="http://schemas.microsoft.com/office/drawing/2014/main" id="{855A87E1-11B8-4CFF-9C33-C791202F2BE5}"/>
              </a:ext>
            </a:extLst>
          </p:cNvPr>
          <p:cNvSpPr>
            <a:spLocks noGrp="1"/>
          </p:cNvSpPr>
          <p:nvPr>
            <p:ph idx="1"/>
          </p:nvPr>
        </p:nvSpPr>
        <p:spPr/>
        <p:txBody>
          <a:bodyPr>
            <a:normAutofit fontScale="70000" lnSpcReduction="20000"/>
          </a:bodyPr>
          <a:lstStyle/>
          <a:p>
            <a:pPr algn="just"/>
            <a:r>
              <a:rPr lang="en-US" b="1" dirty="0"/>
              <a:t>2. Trust and Beneficial Ownership:</a:t>
            </a:r>
          </a:p>
          <a:p>
            <a:pPr algn="just"/>
            <a:r>
              <a:rPr lang="en-US" dirty="0"/>
              <a:t> The subject-matter of such ownership consists of property owned by two persons wherein one person is obligated to use it to the benefit of the other. The person under such an obligation is called the trustee and his ownership is known as trust ownership. </a:t>
            </a:r>
          </a:p>
          <a:p>
            <a:pPr algn="just"/>
            <a:r>
              <a:rPr lang="en-US" dirty="0"/>
              <a:t>The person to whose benefit the property is to be used is called the beneficiary and his ownership is known as beneficial ownership. Trust ownership is only a matter of form and not a matter of substance. </a:t>
            </a:r>
          </a:p>
          <a:p>
            <a:pPr algn="just"/>
            <a:r>
              <a:rPr lang="en-US" dirty="0"/>
              <a:t>This means that a trustee’s ownership of the property is only nominal in nature. He is given someone else’s property fictitiously by law and thereby obligating him to use it to the real owner’s benefit. </a:t>
            </a:r>
            <a:endParaRPr lang="en-IN" dirty="0"/>
          </a:p>
        </p:txBody>
      </p:sp>
    </p:spTree>
    <p:extLst>
      <p:ext uri="{BB962C8B-B14F-4D97-AF65-F5344CB8AC3E}">
        <p14:creationId xmlns:p14="http://schemas.microsoft.com/office/powerpoint/2010/main" val="28167800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BED7A-C385-45B7-81DE-497F818B3400}"/>
              </a:ext>
            </a:extLst>
          </p:cNvPr>
          <p:cNvSpPr>
            <a:spLocks noGrp="1"/>
          </p:cNvSpPr>
          <p:nvPr>
            <p:ph type="title"/>
          </p:nvPr>
        </p:nvSpPr>
        <p:spPr/>
        <p:txBody>
          <a:bodyPr/>
          <a:lstStyle/>
          <a:p>
            <a:r>
              <a:rPr lang="en-IN" b="1" dirty="0"/>
              <a:t>Kinds of Ownership</a:t>
            </a:r>
            <a:endParaRPr lang="en-IN" dirty="0"/>
          </a:p>
        </p:txBody>
      </p:sp>
      <p:sp>
        <p:nvSpPr>
          <p:cNvPr id="3" name="Content Placeholder 2">
            <a:extLst>
              <a:ext uri="{FF2B5EF4-FFF2-40B4-BE49-F238E27FC236}">
                <a16:creationId xmlns:a16="http://schemas.microsoft.com/office/drawing/2014/main" id="{B0AACD10-B65D-44A1-998E-890FAE4223D8}"/>
              </a:ext>
            </a:extLst>
          </p:cNvPr>
          <p:cNvSpPr>
            <a:spLocks noGrp="1"/>
          </p:cNvSpPr>
          <p:nvPr>
            <p:ph idx="1"/>
          </p:nvPr>
        </p:nvSpPr>
        <p:spPr/>
        <p:txBody>
          <a:bodyPr>
            <a:normAutofit fontScale="85000" lnSpcReduction="20000"/>
          </a:bodyPr>
          <a:lstStyle/>
          <a:p>
            <a:pPr algn="just"/>
            <a:r>
              <a:rPr lang="en-US" dirty="0"/>
              <a:t>3. </a:t>
            </a:r>
            <a:r>
              <a:rPr lang="en-US" b="1" dirty="0"/>
              <a:t>Legal and Equitable Ownership:</a:t>
            </a:r>
          </a:p>
          <a:p>
            <a:pPr lvl="1" algn="just"/>
            <a:r>
              <a:rPr lang="en-US" dirty="0"/>
              <a:t>Legal ownership refers to the ownership as recognized by the rules of a legal system whereas equitable ownership refers to the ownership as recognized by the rules of equity. There may be cases wherein law does not recognize the ownership due to some effect but equity does. </a:t>
            </a:r>
          </a:p>
          <a:p>
            <a:pPr lvl="1" algn="just"/>
            <a:r>
              <a:rPr lang="en-US" dirty="0"/>
              <a:t>In such situations, the ownership is said to be equitable ownership. Legal ownership is a right in rem whereas equitable ownership is a right -in </a:t>
            </a:r>
            <a:r>
              <a:rPr lang="en-US" dirty="0" err="1"/>
              <a:t>personam</a:t>
            </a:r>
            <a:r>
              <a:rPr lang="en-US" dirty="0"/>
              <a:t> since equity acts are in </a:t>
            </a:r>
            <a:r>
              <a:rPr lang="en-US" dirty="0" err="1"/>
              <a:t>personam</a:t>
            </a:r>
            <a:r>
              <a:rPr lang="en-US" dirty="0"/>
              <a:t>. </a:t>
            </a:r>
          </a:p>
          <a:p>
            <a:pPr lvl="1" algn="just"/>
            <a:r>
              <a:rPr lang="en-US" dirty="0"/>
              <a:t>A person may be the legal owner of a thing and another may be the equitable owner of the same thing at the same time. </a:t>
            </a:r>
            <a:endParaRPr lang="en-IN" dirty="0"/>
          </a:p>
        </p:txBody>
      </p:sp>
    </p:spTree>
    <p:extLst>
      <p:ext uri="{BB962C8B-B14F-4D97-AF65-F5344CB8AC3E}">
        <p14:creationId xmlns:p14="http://schemas.microsoft.com/office/powerpoint/2010/main" val="30198478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FF729-3EDA-4A3A-8C20-7944BB93F9B8}"/>
              </a:ext>
            </a:extLst>
          </p:cNvPr>
          <p:cNvSpPr>
            <a:spLocks noGrp="1"/>
          </p:cNvSpPr>
          <p:nvPr>
            <p:ph type="title"/>
          </p:nvPr>
        </p:nvSpPr>
        <p:spPr/>
        <p:txBody>
          <a:bodyPr/>
          <a:lstStyle/>
          <a:p>
            <a:r>
              <a:rPr lang="en-IN" b="1" dirty="0"/>
              <a:t>Kinds of Ownership</a:t>
            </a:r>
            <a:endParaRPr lang="en-IN" dirty="0"/>
          </a:p>
        </p:txBody>
      </p:sp>
      <p:sp>
        <p:nvSpPr>
          <p:cNvPr id="3" name="Content Placeholder 2">
            <a:extLst>
              <a:ext uri="{FF2B5EF4-FFF2-40B4-BE49-F238E27FC236}">
                <a16:creationId xmlns:a16="http://schemas.microsoft.com/office/drawing/2014/main" id="{535417D9-A89D-4221-A2BE-CDDF2EBFCB84}"/>
              </a:ext>
            </a:extLst>
          </p:cNvPr>
          <p:cNvSpPr>
            <a:spLocks noGrp="1"/>
          </p:cNvSpPr>
          <p:nvPr>
            <p:ph idx="1"/>
          </p:nvPr>
        </p:nvSpPr>
        <p:spPr/>
        <p:txBody>
          <a:bodyPr>
            <a:normAutofit lnSpcReduction="10000"/>
          </a:bodyPr>
          <a:lstStyle/>
          <a:p>
            <a:pPr algn="just"/>
            <a:r>
              <a:rPr lang="en-US" b="1" dirty="0"/>
              <a:t>4. Vested and Contingent Ownership:</a:t>
            </a:r>
          </a:p>
          <a:p>
            <a:pPr lvl="1" algn="just"/>
            <a:r>
              <a:rPr lang="en-US" dirty="0"/>
              <a:t>All kinds of ownership may either be vested or contingent. </a:t>
            </a:r>
          </a:p>
          <a:p>
            <a:pPr lvl="1" algn="just"/>
            <a:r>
              <a:rPr lang="en-US" dirty="0"/>
              <a:t>Ownership is vested ownership when the title of the person is perfect. </a:t>
            </a:r>
          </a:p>
          <a:p>
            <a:pPr lvl="1" algn="just"/>
            <a:r>
              <a:rPr lang="en-US" dirty="0"/>
              <a:t>On the other hand, ownership can be said to be contingent if it is imperfect and can be perfected subject to the fulfilment of certain conditions. Thus, contingent ownership is conditional in nature.</a:t>
            </a:r>
            <a:endParaRPr lang="en-IN" dirty="0"/>
          </a:p>
        </p:txBody>
      </p:sp>
    </p:spTree>
    <p:extLst>
      <p:ext uri="{BB962C8B-B14F-4D97-AF65-F5344CB8AC3E}">
        <p14:creationId xmlns:p14="http://schemas.microsoft.com/office/powerpoint/2010/main" val="3387869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18ACD-89B4-4D04-BC2B-E01FE6422A59}"/>
              </a:ext>
            </a:extLst>
          </p:cNvPr>
          <p:cNvSpPr>
            <a:spLocks noGrp="1"/>
          </p:cNvSpPr>
          <p:nvPr>
            <p:ph type="title"/>
          </p:nvPr>
        </p:nvSpPr>
        <p:spPr/>
        <p:txBody>
          <a:bodyPr/>
          <a:lstStyle/>
          <a:p>
            <a:r>
              <a:rPr lang="en-IN" b="1" dirty="0"/>
              <a:t>Kinds of Ownership</a:t>
            </a:r>
            <a:endParaRPr lang="en-IN" dirty="0"/>
          </a:p>
        </p:txBody>
      </p:sp>
      <p:sp>
        <p:nvSpPr>
          <p:cNvPr id="3" name="Content Placeholder 2">
            <a:extLst>
              <a:ext uri="{FF2B5EF4-FFF2-40B4-BE49-F238E27FC236}">
                <a16:creationId xmlns:a16="http://schemas.microsoft.com/office/drawing/2014/main" id="{0E2B915B-152C-48AF-94D4-58A075A5538C}"/>
              </a:ext>
            </a:extLst>
          </p:cNvPr>
          <p:cNvSpPr>
            <a:spLocks noGrp="1"/>
          </p:cNvSpPr>
          <p:nvPr>
            <p:ph idx="1"/>
          </p:nvPr>
        </p:nvSpPr>
        <p:spPr/>
        <p:txBody>
          <a:bodyPr>
            <a:normAutofit/>
          </a:bodyPr>
          <a:lstStyle/>
          <a:p>
            <a:pPr algn="just"/>
            <a:r>
              <a:rPr lang="en-US" b="1" dirty="0"/>
              <a:t>5. Sole Ownership and Co-ownership:</a:t>
            </a:r>
          </a:p>
          <a:p>
            <a:pPr lvl="1" algn="just"/>
            <a:r>
              <a:rPr lang="en-US" dirty="0"/>
              <a:t>Under ordinary circumstances, a right can be owned by only one person at a time. </a:t>
            </a:r>
          </a:p>
          <a:p>
            <a:pPr lvl="1" algn="just"/>
            <a:r>
              <a:rPr lang="en-US" dirty="0"/>
              <a:t>Such ownership is known as sole ownership. However, in certain cases, same right may be vested in two individuals at the same time. </a:t>
            </a:r>
          </a:p>
          <a:p>
            <a:pPr lvl="1" algn="just"/>
            <a:r>
              <a:rPr lang="en-US" dirty="0"/>
              <a:t>This is known as co-ownership. For instance, partners of a firm are co-owners of the partnership property.</a:t>
            </a:r>
            <a:endParaRPr lang="en-IN" dirty="0"/>
          </a:p>
        </p:txBody>
      </p:sp>
    </p:spTree>
    <p:extLst>
      <p:ext uri="{BB962C8B-B14F-4D97-AF65-F5344CB8AC3E}">
        <p14:creationId xmlns:p14="http://schemas.microsoft.com/office/powerpoint/2010/main" val="40149469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DB345-4E6B-428F-9858-DA9E885663ED}"/>
              </a:ext>
            </a:extLst>
          </p:cNvPr>
          <p:cNvSpPr>
            <a:spLocks noGrp="1"/>
          </p:cNvSpPr>
          <p:nvPr>
            <p:ph type="title"/>
          </p:nvPr>
        </p:nvSpPr>
        <p:spPr/>
        <p:txBody>
          <a:bodyPr>
            <a:normAutofit fontScale="90000"/>
          </a:bodyPr>
          <a:lstStyle/>
          <a:p>
            <a:r>
              <a:rPr lang="en-IN" b="1" i="0" dirty="0">
                <a:solidFill>
                  <a:srgbClr val="111111"/>
                </a:solidFill>
                <a:effectLst/>
                <a:latin typeface="roboto" panose="020B0604020202020204" pitchFamily="2" charset="0"/>
              </a:rPr>
              <a:t>Ownership and possession- distinguished</a:t>
            </a:r>
            <a:endParaRPr lang="en-IN" b="1" dirty="0"/>
          </a:p>
        </p:txBody>
      </p:sp>
      <p:sp>
        <p:nvSpPr>
          <p:cNvPr id="3" name="Content Placeholder 2">
            <a:extLst>
              <a:ext uri="{FF2B5EF4-FFF2-40B4-BE49-F238E27FC236}">
                <a16:creationId xmlns:a16="http://schemas.microsoft.com/office/drawing/2014/main" id="{D90C38F1-4F3F-434A-9285-098668B27DEA}"/>
              </a:ext>
            </a:extLst>
          </p:cNvPr>
          <p:cNvSpPr>
            <a:spLocks noGrp="1"/>
          </p:cNvSpPr>
          <p:nvPr>
            <p:ph idx="1"/>
          </p:nvPr>
        </p:nvSpPr>
        <p:spPr/>
        <p:txBody>
          <a:bodyPr>
            <a:noAutofit/>
          </a:bodyPr>
          <a:lstStyle/>
          <a:p>
            <a:pPr algn="just">
              <a:buFont typeface="+mj-lt"/>
              <a:buAutoNum type="arabicPeriod"/>
            </a:pPr>
            <a:r>
              <a:rPr lang="en-US" sz="2400" b="0" i="0" dirty="0">
                <a:solidFill>
                  <a:srgbClr val="222222"/>
                </a:solidFill>
                <a:effectLst/>
                <a:latin typeface="Verdana" panose="020B0604030504040204" pitchFamily="34" charset="0"/>
              </a:rPr>
              <a:t>Salmond has stated that, possession is in fact, what ownership is in right. Ownership is the guarantee of the law, possession is the guarantee of facts. </a:t>
            </a:r>
          </a:p>
          <a:p>
            <a:pPr algn="just">
              <a:buFont typeface="+mj-lt"/>
              <a:buAutoNum type="arabicPeriod"/>
            </a:pPr>
            <a:r>
              <a:rPr lang="en-US" sz="2400" b="0" i="0" dirty="0">
                <a:solidFill>
                  <a:srgbClr val="222222"/>
                </a:solidFill>
                <a:effectLst/>
                <a:latin typeface="Verdana" panose="020B0604030504040204" pitchFamily="34" charset="0"/>
              </a:rPr>
              <a:t>Ownership cannot be last without the consent of the owner whereas accident may be lost either by accident or by the wrongful act of another.</a:t>
            </a:r>
          </a:p>
          <a:p>
            <a:pPr algn="just">
              <a:buFont typeface="+mj-lt"/>
              <a:buAutoNum type="arabicPeriod"/>
            </a:pPr>
            <a:r>
              <a:rPr lang="en-US" sz="2400" b="0" i="0" dirty="0">
                <a:solidFill>
                  <a:srgbClr val="222222"/>
                </a:solidFill>
                <a:effectLst/>
                <a:latin typeface="Verdana" panose="020B0604030504040204" pitchFamily="34" charset="0"/>
              </a:rPr>
              <a:t>There may be ownership without possession of a debt which is capable of being owned but not possessed.</a:t>
            </a:r>
          </a:p>
          <a:p>
            <a:pPr algn="just">
              <a:buFont typeface="+mj-lt"/>
              <a:buAutoNum type="arabicPeriod"/>
            </a:pPr>
            <a:r>
              <a:rPr lang="en-US" sz="2400" b="0" i="0" dirty="0">
                <a:solidFill>
                  <a:srgbClr val="222222"/>
                </a:solidFill>
                <a:effectLst/>
                <a:latin typeface="Verdana" panose="020B0604030504040204" pitchFamily="34" charset="0"/>
              </a:rPr>
              <a:t>Possession and ownership differ in their mode of acquisition also. </a:t>
            </a:r>
          </a:p>
        </p:txBody>
      </p:sp>
    </p:spTree>
    <p:extLst>
      <p:ext uri="{BB962C8B-B14F-4D97-AF65-F5344CB8AC3E}">
        <p14:creationId xmlns:p14="http://schemas.microsoft.com/office/powerpoint/2010/main" val="21558596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5D7D8-C09F-4990-AD98-3A6CC0A6FA66}"/>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C2D6F4A-5863-48A8-AC22-E0D193BE983B}"/>
              </a:ext>
            </a:extLst>
          </p:cNvPr>
          <p:cNvSpPr>
            <a:spLocks noGrp="1"/>
          </p:cNvSpPr>
          <p:nvPr>
            <p:ph idx="1"/>
          </p:nvPr>
        </p:nvSpPr>
        <p:spPr/>
        <p:txBody>
          <a:bodyPr/>
          <a:lstStyle/>
          <a:p>
            <a:endParaRPr lang="en-IN" dirty="0"/>
          </a:p>
          <a:p>
            <a:endParaRPr lang="en-IN" dirty="0"/>
          </a:p>
          <a:p>
            <a:endParaRPr lang="en-IN" dirty="0"/>
          </a:p>
          <a:p>
            <a:pPr lvl="7"/>
            <a:r>
              <a:rPr lang="en-IN" sz="3200" b="1" dirty="0"/>
              <a:t>THANK YOU</a:t>
            </a:r>
          </a:p>
        </p:txBody>
      </p:sp>
    </p:spTree>
    <p:extLst>
      <p:ext uri="{BB962C8B-B14F-4D97-AF65-F5344CB8AC3E}">
        <p14:creationId xmlns:p14="http://schemas.microsoft.com/office/powerpoint/2010/main" val="3628966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b="1" dirty="0"/>
              <a:t>Meaning of “Possession”</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a:t>To comprehend the idea, we should initially need to comprehend the historical background of the word, i.e., the significance of the word in its root, in its history.</a:t>
            </a:r>
          </a:p>
          <a:p>
            <a:pPr algn="just"/>
            <a:r>
              <a:rPr lang="en-US" b="1" dirty="0"/>
              <a:t>Pollock</a:t>
            </a:r>
            <a:r>
              <a:rPr lang="en-US" dirty="0"/>
              <a:t> says that having physical power over a thing which establishes </a:t>
            </a:r>
            <a:r>
              <a:rPr lang="en-US" b="1" dirty="0"/>
              <a:t>possession.</a:t>
            </a:r>
            <a:endParaRPr lang="en-US" dirty="0"/>
          </a:p>
          <a:p>
            <a:pPr algn="just"/>
            <a:r>
              <a:rPr lang="en-US" dirty="0"/>
              <a:t>As indicated by Salmond “the possession of a material item is the proceeding with the exercise of a case to its select utilization”. This, possession includes two things.”</a:t>
            </a:r>
          </a:p>
          <a:p>
            <a:pPr algn="just"/>
            <a:r>
              <a:rPr lang="en-US" dirty="0"/>
              <a:t>The claim of selective client and</a:t>
            </a:r>
          </a:p>
          <a:p>
            <a:pPr algn="just"/>
            <a:r>
              <a:rPr lang="en-US" dirty="0"/>
              <a:t>Conscious or genuine exercise of this guarantee, for example, physical command over it.</a:t>
            </a:r>
          </a:p>
          <a:p>
            <a:pPr algn="just"/>
            <a:r>
              <a:rPr lang="en-US" dirty="0"/>
              <a:t>The previous is a mental element called </a:t>
            </a:r>
            <a:r>
              <a:rPr lang="en-US" b="1" dirty="0"/>
              <a:t>“animus possession”</a:t>
            </a:r>
            <a:r>
              <a:rPr lang="en-US" dirty="0"/>
              <a:t>, and the last is a physical element as the “</a:t>
            </a:r>
            <a:r>
              <a:rPr lang="en-US" b="1" dirty="0"/>
              <a:t>corpus </a:t>
            </a:r>
            <a:r>
              <a:rPr lang="en-US" b="1" dirty="0" err="1"/>
              <a:t>possidendi</a:t>
            </a:r>
            <a:r>
              <a:rPr lang="en-US" b="1" dirty="0"/>
              <a:t>”.</a:t>
            </a:r>
            <a:endParaRPr lang="en-US" dirty="0"/>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b="1" dirty="0"/>
              <a:t>Meaning of “Possession”</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algn="just"/>
            <a:r>
              <a:rPr lang="en-US" b="1" dirty="0"/>
              <a:t>Zacharias</a:t>
            </a:r>
            <a:r>
              <a:rPr lang="en-US" dirty="0"/>
              <a:t> sees that possession is a connection between an individual and a thing which shows that the individual has an expectation of having that thing and has the limit of arranging off.</a:t>
            </a:r>
          </a:p>
          <a:p>
            <a:pPr algn="just"/>
            <a:r>
              <a:rPr lang="en-US" b="1" dirty="0"/>
              <a:t>Savigny,</a:t>
            </a:r>
            <a:r>
              <a:rPr lang="en-US" dirty="0"/>
              <a:t> in his hypothesis of possession, says that the pith of physical possession is to be found in the physical intensity of rejection. The first is “corpus” for example is the physical capacity to have a thing out of the blue.</a:t>
            </a:r>
          </a:p>
          <a:p>
            <a:pPr algn="just"/>
            <a:r>
              <a:rPr lang="en-US" dirty="0"/>
              <a:t>The second is having at first obtained the thing, there must be the physical capacity to hold it.</a:t>
            </a:r>
          </a:p>
          <a:p>
            <a:pPr algn="just"/>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b="1" dirty="0"/>
              <a:t>Meaning of “Possession”</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pPr algn="just"/>
            <a:r>
              <a:rPr lang="en-US" b="1" dirty="0"/>
              <a:t>Salmond,</a:t>
            </a:r>
            <a:r>
              <a:rPr lang="en-US" dirty="0"/>
              <a:t> be that as it may, does not concur with </a:t>
            </a:r>
            <a:r>
              <a:rPr lang="en-US" b="1" dirty="0" err="1"/>
              <a:t>Savigny’s</a:t>
            </a:r>
            <a:r>
              <a:rPr lang="en-US" b="1" dirty="0"/>
              <a:t> view</a:t>
            </a:r>
            <a:r>
              <a:rPr lang="en-US" dirty="0"/>
              <a:t> that the holder must have the physical capacity to prohibit outsider obstruction. The genuine test, as indicated by him isn’t the physical intensity of rejection. In any case, he stated the </a:t>
            </a:r>
            <a:r>
              <a:rPr lang="en-US" b="1" dirty="0"/>
              <a:t>“unlikelihood of obstruction by the other”.</a:t>
            </a:r>
          </a:p>
          <a:p>
            <a:pPr algn="just"/>
            <a:r>
              <a:rPr lang="en-US" b="1" dirty="0"/>
              <a:t>Pollock</a:t>
            </a:r>
            <a:r>
              <a:rPr lang="en-US" dirty="0"/>
              <a:t> called attention to that in like </a:t>
            </a:r>
            <a:r>
              <a:rPr lang="en-US" b="1" dirty="0"/>
              <a:t>manner discourse</a:t>
            </a:r>
            <a:r>
              <a:rPr lang="en-US" dirty="0"/>
              <a:t> a man is said to have or to be in possession of anything of which he has the evident control, or from the utilization of which he has the clear intensity of barring others.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b="1" dirty="0"/>
              <a:t>Meaning of “Possession”</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t>As per</a:t>
            </a:r>
            <a:r>
              <a:rPr lang="en-US" b="1" dirty="0"/>
              <a:t> </a:t>
            </a:r>
            <a:r>
              <a:rPr lang="en-US" b="1" dirty="0" err="1"/>
              <a:t>Markby</a:t>
            </a:r>
            <a:r>
              <a:rPr lang="en-US" dirty="0"/>
              <a:t> “possession is the assurance to practice physical authority over a thing all alone benefit combined with the ability to do as such”.</a:t>
            </a:r>
          </a:p>
          <a:p>
            <a:pPr algn="just"/>
            <a:r>
              <a:rPr lang="en-US" b="1" dirty="0"/>
              <a:t>Maine</a:t>
            </a:r>
            <a:r>
              <a:rPr lang="en-US" dirty="0"/>
              <a:t> characterizes possession as “physical confinement combined with the goal to hold the thing kept as one’s own.”</a:t>
            </a:r>
          </a:p>
          <a:p>
            <a:pPr algn="just"/>
            <a:r>
              <a:rPr lang="en-US" b="1" dirty="0"/>
              <a:t>Kant</a:t>
            </a:r>
            <a:r>
              <a:rPr lang="en-US" dirty="0"/>
              <a:t> characterizes possession and says that “there must be an observational reality of taking possession conjoined with the will to have an outer item as one’s own.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Element of Possession</a:t>
            </a:r>
          </a:p>
        </p:txBody>
      </p:sp>
      <p:sp>
        <p:nvSpPr>
          <p:cNvPr id="3" name="Content Placeholder 2"/>
          <p:cNvSpPr>
            <a:spLocks noGrp="1"/>
          </p:cNvSpPr>
          <p:nvPr>
            <p:ph idx="1"/>
          </p:nvPr>
        </p:nvSpPr>
        <p:spPr/>
        <p:txBody>
          <a:bodyPr>
            <a:normAutofit fontScale="62500" lnSpcReduction="20000"/>
          </a:bodyPr>
          <a:lstStyle/>
          <a:p>
            <a:pPr algn="just"/>
            <a:r>
              <a:rPr lang="en-US" dirty="0"/>
              <a:t>These are two elements of  Possession.</a:t>
            </a:r>
          </a:p>
          <a:p>
            <a:pPr algn="just"/>
            <a:r>
              <a:rPr lang="en-US" dirty="0"/>
              <a:t>The </a:t>
            </a:r>
            <a:r>
              <a:rPr lang="en-US" b="1" dirty="0"/>
              <a:t>physical element</a:t>
            </a:r>
            <a:r>
              <a:rPr lang="en-US" dirty="0"/>
              <a:t> which comprises of physical command over the thing.</a:t>
            </a:r>
          </a:p>
          <a:p>
            <a:pPr algn="just"/>
            <a:r>
              <a:rPr lang="en-US" dirty="0"/>
              <a:t>A </a:t>
            </a:r>
            <a:r>
              <a:rPr lang="en-US" b="1" dirty="0"/>
              <a:t>mental element</a:t>
            </a:r>
            <a:r>
              <a:rPr lang="en-US" dirty="0"/>
              <a:t> which comprises the assurance to practice that control.</a:t>
            </a:r>
          </a:p>
          <a:p>
            <a:pPr algn="just"/>
            <a:r>
              <a:rPr lang="en-US" dirty="0"/>
              <a:t>The physical element is known as the “corpus possession”  and the mental element is called’ as the “</a:t>
            </a:r>
            <a:r>
              <a:rPr lang="en-US" b="1" dirty="0"/>
              <a:t>enmity </a:t>
            </a:r>
            <a:r>
              <a:rPr lang="en-US" b="1" dirty="0" err="1"/>
              <a:t>possidendi</a:t>
            </a:r>
            <a:r>
              <a:rPr lang="en-US" b="1" dirty="0"/>
              <a:t>”.</a:t>
            </a:r>
            <a:r>
              <a:rPr lang="en-US" dirty="0"/>
              <a:t> </a:t>
            </a:r>
          </a:p>
          <a:p>
            <a:pPr algn="just"/>
            <a:r>
              <a:rPr lang="en-US" dirty="0"/>
              <a:t>It is said that to establish a substantial and complete possession both these elements must be available for example, there must be </a:t>
            </a:r>
            <a:r>
              <a:rPr lang="en-US" b="1" dirty="0"/>
              <a:t>“animus </a:t>
            </a:r>
            <a:r>
              <a:rPr lang="en-US" b="1" dirty="0" err="1"/>
              <a:t>possidendi</a:t>
            </a:r>
            <a:r>
              <a:rPr lang="en-US" dirty="0"/>
              <a:t>” which means the aim to have just as</a:t>
            </a:r>
            <a:r>
              <a:rPr lang="en-US" b="1" dirty="0"/>
              <a:t> “corpus possession”</a:t>
            </a:r>
            <a:r>
              <a:rPr lang="en-US" dirty="0"/>
              <a:t> for example, the thing must really be controlled by the individual who has the aim to have it.</a:t>
            </a:r>
          </a:p>
          <a:p>
            <a:pPr algn="just"/>
            <a:r>
              <a:rPr lang="en-US" dirty="0"/>
              <a:t>It is to be noted that the above two are very much essential in order to constitute the </a:t>
            </a:r>
            <a:r>
              <a:rPr lang="en-US" b="1" dirty="0"/>
              <a:t>Corpus and the viable acknowledgement </a:t>
            </a:r>
            <a:r>
              <a:rPr lang="en-US" dirty="0"/>
              <a:t>in the truth of the case of the holder while the ill will is the abstract element. Savigny was of the view that both the elements, for example, corpus and hostility must be there to comprise possession.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Theory of Possession</a:t>
            </a:r>
          </a:p>
        </p:txBody>
      </p:sp>
      <p:sp>
        <p:nvSpPr>
          <p:cNvPr id="3" name="Content Placeholder 2"/>
          <p:cNvSpPr>
            <a:spLocks noGrp="1"/>
          </p:cNvSpPr>
          <p:nvPr>
            <p:ph idx="1"/>
          </p:nvPr>
        </p:nvSpPr>
        <p:spPr/>
        <p:txBody>
          <a:bodyPr>
            <a:normAutofit fontScale="85000" lnSpcReduction="10000"/>
          </a:bodyPr>
          <a:lstStyle/>
          <a:p>
            <a:pPr algn="just"/>
            <a:r>
              <a:rPr lang="en-US" dirty="0"/>
              <a:t>The theory of possession has been explained and </a:t>
            </a:r>
            <a:r>
              <a:rPr lang="en-US" dirty="0" err="1"/>
              <a:t>analysed</a:t>
            </a:r>
            <a:r>
              <a:rPr lang="en-US" dirty="0"/>
              <a:t> by various scholars and thinkers. </a:t>
            </a:r>
          </a:p>
          <a:p>
            <a:pPr algn="just"/>
            <a:r>
              <a:rPr lang="en-US" dirty="0"/>
              <a:t>Analysis of the theory by various legal jurists is as follows.</a:t>
            </a:r>
          </a:p>
          <a:p>
            <a:pPr algn="just"/>
            <a:r>
              <a:rPr lang="en-US" dirty="0"/>
              <a:t>Savigny Theory of Possession</a:t>
            </a:r>
          </a:p>
          <a:p>
            <a:pPr algn="just"/>
            <a:r>
              <a:rPr lang="en-US" dirty="0"/>
              <a:t>Savigny, based on the content of Roman Jurist Paul, said that there are two elements of possession:</a:t>
            </a:r>
          </a:p>
          <a:p>
            <a:pPr algn="just"/>
            <a:r>
              <a:rPr lang="en-US" dirty="0"/>
              <a:t>1) Corpus possessions “commonly known as ‘corpus’</a:t>
            </a:r>
          </a:p>
          <a:p>
            <a:pPr algn="just"/>
            <a:r>
              <a:rPr lang="en-US" dirty="0"/>
              <a:t>2) Animus Domini ”known as ‘animus ‘.</a:t>
            </a:r>
          </a:p>
          <a:p>
            <a:pPr algn="just"/>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1) Corpus possessions “commonly known as ‘corpus’</a:t>
            </a:r>
          </a:p>
        </p:txBody>
      </p:sp>
      <p:sp>
        <p:nvSpPr>
          <p:cNvPr id="3" name="Content Placeholder 2"/>
          <p:cNvSpPr>
            <a:spLocks noGrp="1"/>
          </p:cNvSpPr>
          <p:nvPr>
            <p:ph idx="1"/>
          </p:nvPr>
        </p:nvSpPr>
        <p:spPr/>
        <p:txBody>
          <a:bodyPr>
            <a:normAutofit fontScale="70000" lnSpcReduction="20000"/>
          </a:bodyPr>
          <a:lstStyle/>
          <a:p>
            <a:pPr algn="just"/>
            <a:r>
              <a:rPr lang="en-US" dirty="0"/>
              <a:t>By</a:t>
            </a:r>
            <a:r>
              <a:rPr lang="en-US" b="1" dirty="0"/>
              <a:t> corpus</a:t>
            </a:r>
            <a:r>
              <a:rPr lang="en-US" dirty="0"/>
              <a:t> is implied a compelling </a:t>
            </a:r>
            <a:r>
              <a:rPr lang="en-US" b="1" dirty="0"/>
              <a:t>physical control</a:t>
            </a:r>
            <a:r>
              <a:rPr lang="en-US" dirty="0"/>
              <a:t> of the object. Savigny clarifying it says: </a:t>
            </a:r>
          </a:p>
          <a:p>
            <a:pPr algn="just"/>
            <a:r>
              <a:rPr lang="en-US" dirty="0"/>
              <a:t>the physical intensity of managing the subject promptly and of barring any remote office over it is the factum which must exist in each obtaining of possession.</a:t>
            </a:r>
          </a:p>
          <a:p>
            <a:pPr algn="just"/>
            <a:r>
              <a:rPr lang="en-US" dirty="0"/>
              <a:t>This quick physical power isn’t important to proceed with the possession, as was required to offer ascent to it, and proceeding with possession depends rather on the </a:t>
            </a:r>
            <a:r>
              <a:rPr lang="en-US" b="1" dirty="0"/>
              <a:t>consistent intensity</a:t>
            </a:r>
            <a:r>
              <a:rPr lang="en-US" dirty="0"/>
              <a:t> of duplicating the first relationship freely. </a:t>
            </a:r>
          </a:p>
          <a:p>
            <a:pPr algn="just"/>
            <a:r>
              <a:rPr lang="en-US" dirty="0"/>
              <a:t>For this reason, we don’t lose possession by unimportant</a:t>
            </a:r>
            <a:r>
              <a:rPr lang="en-US" b="1" dirty="0"/>
              <a:t> non-appearance structure</a:t>
            </a:r>
            <a:r>
              <a:rPr lang="en-US" dirty="0"/>
              <a:t> of the subject, which we have once appropriated to ourselves, in spite of the fact that the physical connection in which we currently remain to it, would not have gotten the job done in the primary case to get possession.</a:t>
            </a:r>
          </a:p>
          <a:p>
            <a:pPr algn="just"/>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2840</Words>
  <Application>Microsoft Office PowerPoint</Application>
  <PresentationFormat>On-screen Show (4:3)</PresentationFormat>
  <Paragraphs>132</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roboto</vt:lpstr>
      <vt:lpstr>Times New Roman</vt:lpstr>
      <vt:lpstr>Verdana</vt:lpstr>
      <vt:lpstr>Office Theme</vt:lpstr>
      <vt:lpstr>UNIT II Possession</vt:lpstr>
      <vt:lpstr>Introduction</vt:lpstr>
      <vt:lpstr> Meaning of “Possession” </vt:lpstr>
      <vt:lpstr> Meaning of “Possession” </vt:lpstr>
      <vt:lpstr> Meaning of “Possession” </vt:lpstr>
      <vt:lpstr> Meaning of “Possession” </vt:lpstr>
      <vt:lpstr>Element of Possession</vt:lpstr>
      <vt:lpstr>Theory of Possession</vt:lpstr>
      <vt:lpstr>1) Corpus possessions “commonly known as ‘corpus’</vt:lpstr>
      <vt:lpstr>1) Corpus possessions “commonly known as ‘corpus’</vt:lpstr>
      <vt:lpstr>2) “Animus Domini ”known as ‘animus’</vt:lpstr>
      <vt:lpstr>Possession in Law and Fact</vt:lpstr>
      <vt:lpstr>Possession in Fact</vt:lpstr>
      <vt:lpstr>Possession in Fact</vt:lpstr>
      <vt:lpstr>Possession in Law</vt:lpstr>
      <vt:lpstr>Possession in Law</vt:lpstr>
      <vt:lpstr>PowerPoint Presentation</vt:lpstr>
      <vt:lpstr>Definitions</vt:lpstr>
      <vt:lpstr>Essentials of Ownership</vt:lpstr>
      <vt:lpstr>Essentials of Ownership</vt:lpstr>
      <vt:lpstr>Subject Matter of Ownership</vt:lpstr>
      <vt:lpstr>Ownership may be acquired in two ways</vt:lpstr>
      <vt:lpstr>Kinds of Ownership</vt:lpstr>
      <vt:lpstr>Kinds of Ownership</vt:lpstr>
      <vt:lpstr>Kinds of Ownership</vt:lpstr>
      <vt:lpstr>Kinds of Ownership</vt:lpstr>
      <vt:lpstr>Kinds of Ownership</vt:lpstr>
      <vt:lpstr>Ownership and possession- distinguished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II Possession</dc:title>
  <dc:creator>Dr. Pramod Kumar</dc:creator>
  <cp:lastModifiedBy>Pramodcsjmu</cp:lastModifiedBy>
  <cp:revision>23</cp:revision>
  <dcterms:created xsi:type="dcterms:W3CDTF">2006-08-16T00:00:00Z</dcterms:created>
  <dcterms:modified xsi:type="dcterms:W3CDTF">2022-04-21T09:43:14Z</dcterms:modified>
</cp:coreProperties>
</file>