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B9AE-628B-4EA7-8EC1-8EFBC4E0E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86872"/>
            <a:ext cx="10782300" cy="6525408"/>
          </a:xfrm>
        </p:spPr>
        <p:txBody>
          <a:bodyPr/>
          <a:lstStyle/>
          <a:p>
            <a:br>
              <a:rPr lang="en-IN" sz="2000" dirty="0">
                <a:solidFill>
                  <a:schemeClr val="bg1">
                    <a:lumMod val="95000"/>
                  </a:schemeClr>
                </a:solidFill>
              </a:rPr>
            </a:br>
            <a:endParaRPr lang="en-IN" sz="20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F1EA6-D721-47E8-901D-C94E645A3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67512" y="6812280"/>
            <a:ext cx="9228201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E67AD4-87A4-44B2-AFE3-B397D1B5A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18204"/>
              </p:ext>
            </p:extLst>
          </p:nvPr>
        </p:nvGraphicFramePr>
        <p:xfrm>
          <a:off x="753035" y="3209364"/>
          <a:ext cx="10262168" cy="29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506">
                  <a:extLst>
                    <a:ext uri="{9D8B030D-6E8A-4147-A177-3AD203B41FA5}">
                      <a16:colId xmlns:a16="http://schemas.microsoft.com/office/drawing/2014/main" val="1514870787"/>
                    </a:ext>
                  </a:extLst>
                </a:gridCol>
                <a:gridCol w="1685364">
                  <a:extLst>
                    <a:ext uri="{9D8B030D-6E8A-4147-A177-3AD203B41FA5}">
                      <a16:colId xmlns:a16="http://schemas.microsoft.com/office/drawing/2014/main" val="414042539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411518754"/>
                    </a:ext>
                  </a:extLst>
                </a:gridCol>
                <a:gridCol w="1963898">
                  <a:extLst>
                    <a:ext uri="{9D8B030D-6E8A-4147-A177-3AD203B41FA5}">
                      <a16:colId xmlns:a16="http://schemas.microsoft.com/office/drawing/2014/main" val="3972756851"/>
                    </a:ext>
                  </a:extLst>
                </a:gridCol>
              </a:tblGrid>
              <a:tr h="636494">
                <a:tc>
                  <a:txBody>
                    <a:bodyPr/>
                    <a:lstStyle/>
                    <a:p>
                      <a:r>
                        <a:rPr lang="en-IN" dirty="0"/>
                        <a:t>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Amount in </a:t>
                      </a:r>
                    </a:p>
                    <a:p>
                      <a:r>
                        <a:rPr lang="en-IN" dirty="0"/>
                        <a:t>         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Particulars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Amount  in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687961"/>
                  </a:ext>
                </a:extLst>
              </a:tr>
              <a:tr h="394640">
                <a:tc>
                  <a:txBody>
                    <a:bodyPr/>
                    <a:lstStyle/>
                    <a:p>
                      <a:r>
                        <a:rPr lang="en-IN" dirty="0"/>
                        <a:t>Gross loss b/d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Gross profit b/d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89048"/>
                  </a:ext>
                </a:extLst>
              </a:tr>
              <a:tr h="394640">
                <a:tc>
                  <a:txBody>
                    <a:bodyPr/>
                    <a:lstStyle/>
                    <a:p>
                      <a:r>
                        <a:rPr lang="en-IN" dirty="0"/>
                        <a:t>Office and administrative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rent received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58464"/>
                  </a:ext>
                </a:extLst>
              </a:tr>
              <a:tr h="394640">
                <a:tc>
                  <a:txBody>
                    <a:bodyPr/>
                    <a:lstStyle/>
                    <a:p>
                      <a:r>
                        <a:rPr lang="en-IN" dirty="0"/>
                        <a:t>To salaries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discount received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5307"/>
                  </a:ext>
                </a:extLst>
              </a:tr>
              <a:tr h="394640">
                <a:tc>
                  <a:txBody>
                    <a:bodyPr/>
                    <a:lstStyle/>
                    <a:p>
                      <a:r>
                        <a:rPr lang="en-IN" dirty="0"/>
                        <a:t>To salaries and wages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commission received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975526"/>
                  </a:ext>
                </a:extLst>
              </a:tr>
              <a:tr h="394640">
                <a:tc>
                  <a:txBody>
                    <a:bodyPr/>
                    <a:lstStyle/>
                    <a:p>
                      <a:r>
                        <a:rPr lang="en-IN" dirty="0"/>
                        <a:t>To rent , rate and taxes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interest received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8715"/>
                  </a:ext>
                </a:extLst>
              </a:tr>
              <a:tr h="321575">
                <a:tc>
                  <a:txBody>
                    <a:bodyPr/>
                    <a:lstStyle/>
                    <a:p>
                      <a:r>
                        <a:rPr lang="en-IN" dirty="0"/>
                        <a:t>To printing and stationery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dividend on shares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2205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A1C65C7-3E77-4E64-A683-C44525D21BB3}"/>
              </a:ext>
            </a:extLst>
          </p:cNvPr>
          <p:cNvSpPr txBox="1"/>
          <p:nvPr/>
        </p:nvSpPr>
        <p:spPr>
          <a:xfrm>
            <a:off x="806196" y="1014390"/>
            <a:ext cx="106865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Profit  and   Loss   Account  -</a:t>
            </a:r>
            <a:br>
              <a:rPr lang="en-IN" sz="1800" b="1" u="sng" dirty="0">
                <a:solidFill>
                  <a:schemeClr val="bg1">
                    <a:lumMod val="95000"/>
                  </a:schemeClr>
                </a:solidFill>
              </a:rPr>
            </a:br>
            <a:br>
              <a:rPr lang="en-IN" sz="1800" b="1" u="sng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IN" sz="1800" dirty="0">
                <a:solidFill>
                  <a:schemeClr val="bg1">
                    <a:lumMod val="95000"/>
                  </a:schemeClr>
                </a:solidFill>
              </a:rPr>
              <a:t>Profit and loss account is prepared after preparing the trading account . It is prepared to determine net profit or net loss  of the business for a given accounting period .</a:t>
            </a:r>
          </a:p>
          <a:p>
            <a:endParaRPr lang="en-IN" dirty="0">
              <a:solidFill>
                <a:schemeClr val="bg1">
                  <a:lumMod val="95000"/>
                </a:schemeClr>
              </a:solidFill>
            </a:endParaRPr>
          </a:p>
          <a:p>
            <a:endParaRPr lang="en-IN" sz="1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IN" sz="1800" dirty="0" err="1">
                <a:solidFill>
                  <a:schemeClr val="bg1">
                    <a:lumMod val="95000"/>
                  </a:schemeClr>
                </a:solidFill>
              </a:rPr>
              <a:t>Dr.</a:t>
            </a:r>
            <a:r>
              <a:rPr lang="en-IN" sz="1800" dirty="0">
                <a:solidFill>
                  <a:schemeClr val="bg1">
                    <a:lumMod val="95000"/>
                  </a:schemeClr>
                </a:solidFill>
              </a:rPr>
              <a:t>                           Profi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</a:rPr>
              <a:t>t and loss account </a:t>
            </a:r>
            <a:r>
              <a:rPr lang="en-IN">
                <a:solidFill>
                  <a:schemeClr val="bg1">
                    <a:lumMod val="95000"/>
                  </a:schemeClr>
                </a:solidFill>
              </a:rPr>
              <a:t>of Ms.__________ 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</a:rPr>
              <a:t>For yearly ended </a:t>
            </a:r>
            <a:r>
              <a:rPr lang="en-IN">
                <a:solidFill>
                  <a:schemeClr val="bg1">
                    <a:lumMod val="95000"/>
                  </a:schemeClr>
                </a:solidFill>
              </a:rPr>
              <a:t>as _______                              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</a:rPr>
              <a:t>Cr.</a:t>
            </a:r>
            <a:br>
              <a:rPr lang="en-IN" sz="1800" dirty="0">
                <a:solidFill>
                  <a:schemeClr val="bg1">
                    <a:lumMod val="95000"/>
                  </a:schemeClr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04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B384-27D3-45E3-8DAB-89E3FFB1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143314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E84D26-BF33-41E9-BFBE-651380AD4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051359"/>
              </p:ext>
            </p:extLst>
          </p:nvPr>
        </p:nvGraphicFramePr>
        <p:xfrm flipV="1">
          <a:off x="676275" y="499531"/>
          <a:ext cx="10753724" cy="4018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431">
                  <a:extLst>
                    <a:ext uri="{9D8B030D-6E8A-4147-A177-3AD203B41FA5}">
                      <a16:colId xmlns:a16="http://schemas.microsoft.com/office/drawing/2014/main" val="783022028"/>
                    </a:ext>
                  </a:extLst>
                </a:gridCol>
                <a:gridCol w="1660431">
                  <a:extLst>
                    <a:ext uri="{9D8B030D-6E8A-4147-A177-3AD203B41FA5}">
                      <a16:colId xmlns:a16="http://schemas.microsoft.com/office/drawing/2014/main" val="3698829101"/>
                    </a:ext>
                  </a:extLst>
                </a:gridCol>
                <a:gridCol w="3817004">
                  <a:extLst>
                    <a:ext uri="{9D8B030D-6E8A-4147-A177-3AD203B41FA5}">
                      <a16:colId xmlns:a16="http://schemas.microsoft.com/office/drawing/2014/main" val="3044825638"/>
                    </a:ext>
                  </a:extLst>
                </a:gridCol>
                <a:gridCol w="1559858">
                  <a:extLst>
                    <a:ext uri="{9D8B030D-6E8A-4147-A177-3AD203B41FA5}">
                      <a16:colId xmlns:a16="http://schemas.microsoft.com/office/drawing/2014/main" val="2257125499"/>
                    </a:ext>
                  </a:extLst>
                </a:gridCol>
              </a:tblGrid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687961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To unproductive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apprentice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59352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To postage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bad debts recovered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416825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To lightening , office lightening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profit on sale of assets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81594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To audit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interest on drawings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81146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r>
                        <a:rPr lang="en-IN" dirty="0"/>
                        <a:t>To legal charges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miscellaneous receipt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78198"/>
                  </a:ext>
                </a:extLst>
              </a:tr>
              <a:tr h="645508">
                <a:tc>
                  <a:txBody>
                    <a:bodyPr/>
                    <a:lstStyle/>
                    <a:p>
                      <a:r>
                        <a:rPr lang="en-IN" dirty="0"/>
                        <a:t>To telephone , mobile internet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income from other sources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58788"/>
                  </a:ext>
                </a:extLst>
              </a:tr>
              <a:tr h="645508">
                <a:tc>
                  <a:txBody>
                    <a:bodyPr/>
                    <a:lstStyle/>
                    <a:p>
                      <a:r>
                        <a:rPr lang="en-IN" dirty="0"/>
                        <a:t>To insurance premium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Net loss if any transferred  to </a:t>
                      </a:r>
                      <a:r>
                        <a:rPr lang="en-IN"/>
                        <a:t>or </a:t>
                      </a:r>
                      <a:r>
                        <a:rPr lang="en-US"/>
                        <a:t>deducted from</a:t>
                      </a:r>
                      <a:r>
                        <a:rPr lang="en-IN"/>
                        <a:t> </a:t>
                      </a:r>
                      <a:r>
                        <a:rPr lang="en-IN" dirty="0"/>
                        <a:t>capital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61480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420E39-F767-4DEF-9900-2EBB633A0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18228"/>
              </p:ext>
            </p:extLst>
          </p:nvPr>
        </p:nvGraphicFramePr>
        <p:xfrm>
          <a:off x="654424" y="4451113"/>
          <a:ext cx="1077557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29317">
                  <a:extLst>
                    <a:ext uri="{9D8B030D-6E8A-4147-A177-3AD203B41FA5}">
                      <a16:colId xmlns:a16="http://schemas.microsoft.com/office/drawing/2014/main" val="2237880286"/>
                    </a:ext>
                  </a:extLst>
                </a:gridCol>
                <a:gridCol w="1694330">
                  <a:extLst>
                    <a:ext uri="{9D8B030D-6E8A-4147-A177-3AD203B41FA5}">
                      <a16:colId xmlns:a16="http://schemas.microsoft.com/office/drawing/2014/main" val="874616845"/>
                    </a:ext>
                  </a:extLst>
                </a:gridCol>
                <a:gridCol w="3801035">
                  <a:extLst>
                    <a:ext uri="{9D8B030D-6E8A-4147-A177-3AD203B41FA5}">
                      <a16:colId xmlns:a16="http://schemas.microsoft.com/office/drawing/2014/main" val="3865239226"/>
                    </a:ext>
                  </a:extLst>
                </a:gridCol>
                <a:gridCol w="1550892">
                  <a:extLst>
                    <a:ext uri="{9D8B030D-6E8A-4147-A177-3AD203B41FA5}">
                      <a16:colId xmlns:a16="http://schemas.microsoft.com/office/drawing/2014/main" val="358989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travelling expenses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20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establishment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9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trade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86664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F4B8E9B-9BF0-4476-B4FE-40AEA4A89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85331"/>
              </p:ext>
            </p:extLst>
          </p:nvPr>
        </p:nvGraphicFramePr>
        <p:xfrm>
          <a:off x="654422" y="5563633"/>
          <a:ext cx="1075372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38284">
                  <a:extLst>
                    <a:ext uri="{9D8B030D-6E8A-4147-A177-3AD203B41FA5}">
                      <a16:colId xmlns:a16="http://schemas.microsoft.com/office/drawing/2014/main" val="1176438617"/>
                    </a:ext>
                  </a:extLst>
                </a:gridCol>
                <a:gridCol w="1685365">
                  <a:extLst>
                    <a:ext uri="{9D8B030D-6E8A-4147-A177-3AD203B41FA5}">
                      <a16:colId xmlns:a16="http://schemas.microsoft.com/office/drawing/2014/main" val="1460756026"/>
                    </a:ext>
                  </a:extLst>
                </a:gridCol>
                <a:gridCol w="3818964">
                  <a:extLst>
                    <a:ext uri="{9D8B030D-6E8A-4147-A177-3AD203B41FA5}">
                      <a16:colId xmlns:a16="http://schemas.microsoft.com/office/drawing/2014/main" val="1738659007"/>
                    </a:ext>
                  </a:extLst>
                </a:gridCol>
                <a:gridCol w="1511111">
                  <a:extLst>
                    <a:ext uri="{9D8B030D-6E8A-4147-A177-3AD203B41FA5}">
                      <a16:colId xmlns:a16="http://schemas.microsoft.com/office/drawing/2014/main" val="2954125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General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136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9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7AA7-E4AF-4AFA-817F-899E0879B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6312747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1CA9BCE-01AB-49AF-A4E6-EFFFB0AEB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09894"/>
              </p:ext>
            </p:extLst>
          </p:nvPr>
        </p:nvGraphicFramePr>
        <p:xfrm flipV="1">
          <a:off x="676275" y="618564"/>
          <a:ext cx="10753724" cy="4057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796">
                  <a:extLst>
                    <a:ext uri="{9D8B030D-6E8A-4147-A177-3AD203B41FA5}">
                      <a16:colId xmlns:a16="http://schemas.microsoft.com/office/drawing/2014/main" val="1352733270"/>
                    </a:ext>
                  </a:extLst>
                </a:gridCol>
                <a:gridCol w="1499066">
                  <a:extLst>
                    <a:ext uri="{9D8B030D-6E8A-4147-A177-3AD203B41FA5}">
                      <a16:colId xmlns:a16="http://schemas.microsoft.com/office/drawing/2014/main" val="295689297"/>
                    </a:ext>
                  </a:extLst>
                </a:gridCol>
                <a:gridCol w="3834934">
                  <a:extLst>
                    <a:ext uri="{9D8B030D-6E8A-4147-A177-3AD203B41FA5}">
                      <a16:colId xmlns:a16="http://schemas.microsoft.com/office/drawing/2014/main" val="890475570"/>
                    </a:ext>
                  </a:extLst>
                </a:gridCol>
                <a:gridCol w="1541928">
                  <a:extLst>
                    <a:ext uri="{9D8B030D-6E8A-4147-A177-3AD203B41FA5}">
                      <a16:colId xmlns:a16="http://schemas.microsoft.com/office/drawing/2014/main" val="3079085092"/>
                    </a:ext>
                  </a:extLst>
                </a:gridCol>
              </a:tblGrid>
              <a:tr h="403871"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24582"/>
                  </a:ext>
                </a:extLst>
              </a:tr>
              <a:tr h="530079">
                <a:tc>
                  <a:txBody>
                    <a:bodyPr/>
                    <a:lstStyle/>
                    <a:p>
                      <a:r>
                        <a:rPr lang="en-IN" dirty="0"/>
                        <a:t>Selling and Distribution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504836"/>
                  </a:ext>
                </a:extLst>
              </a:tr>
              <a:tr h="419721">
                <a:tc>
                  <a:txBody>
                    <a:bodyPr/>
                    <a:lstStyle/>
                    <a:p>
                      <a:r>
                        <a:rPr lang="en-IN" dirty="0"/>
                        <a:t>To  carriage outward or carriage on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51779"/>
                  </a:ext>
                </a:extLst>
              </a:tr>
              <a:tr h="555812">
                <a:tc>
                  <a:txBody>
                    <a:bodyPr/>
                    <a:lstStyle/>
                    <a:p>
                      <a:r>
                        <a:rPr lang="en-IN" dirty="0"/>
                        <a:t>To freight outward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060539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r>
                        <a:rPr lang="en-IN" dirty="0"/>
                        <a:t>To advertisement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43223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r>
                        <a:rPr lang="en-IN" dirty="0"/>
                        <a:t>To commission 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706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IN" dirty="0"/>
                        <a:t>To export duty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19494"/>
                  </a:ext>
                </a:extLst>
              </a:tr>
              <a:tr h="439270">
                <a:tc>
                  <a:txBody>
                    <a:bodyPr/>
                    <a:lstStyle/>
                    <a:p>
                      <a:r>
                        <a:rPr lang="en-IN" dirty="0"/>
                        <a:t>To packing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875430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390E3D5-0FB6-4A42-A01A-4E61DB297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48674"/>
              </p:ext>
            </p:extLst>
          </p:nvPr>
        </p:nvGraphicFramePr>
        <p:xfrm>
          <a:off x="676275" y="4675817"/>
          <a:ext cx="10753724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59866">
                  <a:extLst>
                    <a:ext uri="{9D8B030D-6E8A-4147-A177-3AD203B41FA5}">
                      <a16:colId xmlns:a16="http://schemas.microsoft.com/office/drawing/2014/main" val="755088077"/>
                    </a:ext>
                  </a:extLst>
                </a:gridCol>
                <a:gridCol w="1516996">
                  <a:extLst>
                    <a:ext uri="{9D8B030D-6E8A-4147-A177-3AD203B41FA5}">
                      <a16:colId xmlns:a16="http://schemas.microsoft.com/office/drawing/2014/main" val="4278097535"/>
                    </a:ext>
                  </a:extLst>
                </a:gridCol>
                <a:gridCol w="3843898">
                  <a:extLst>
                    <a:ext uri="{9D8B030D-6E8A-4147-A177-3AD203B41FA5}">
                      <a16:colId xmlns:a16="http://schemas.microsoft.com/office/drawing/2014/main" val="3376924174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3431061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bad debts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53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delivery wan 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33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GST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7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 </a:t>
                      </a:r>
                      <a:r>
                        <a:rPr lang="en-IN" dirty="0" err="1"/>
                        <a:t>Godown</a:t>
                      </a:r>
                      <a:r>
                        <a:rPr lang="en-IN" dirty="0"/>
                        <a:t> 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06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436B-1EDE-49DE-B862-8C823379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6312747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E5BF48-D35D-4F34-A7AD-B94309022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522095"/>
              </p:ext>
            </p:extLst>
          </p:nvPr>
        </p:nvGraphicFramePr>
        <p:xfrm flipV="1">
          <a:off x="676275" y="93536"/>
          <a:ext cx="10753724" cy="35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360">
                  <a:extLst>
                    <a:ext uri="{9D8B030D-6E8A-4147-A177-3AD203B41FA5}">
                      <a16:colId xmlns:a16="http://schemas.microsoft.com/office/drawing/2014/main" val="240359852"/>
                    </a:ext>
                  </a:extLst>
                </a:gridCol>
                <a:gridCol w="1642502">
                  <a:extLst>
                    <a:ext uri="{9D8B030D-6E8A-4147-A177-3AD203B41FA5}">
                      <a16:colId xmlns:a16="http://schemas.microsoft.com/office/drawing/2014/main" val="803777510"/>
                    </a:ext>
                  </a:extLst>
                </a:gridCol>
                <a:gridCol w="3790110">
                  <a:extLst>
                    <a:ext uri="{9D8B030D-6E8A-4147-A177-3AD203B41FA5}">
                      <a16:colId xmlns:a16="http://schemas.microsoft.com/office/drawing/2014/main" val="156971046"/>
                    </a:ext>
                  </a:extLst>
                </a:gridCol>
                <a:gridCol w="1586752">
                  <a:extLst>
                    <a:ext uri="{9D8B030D-6E8A-4147-A177-3AD203B41FA5}">
                      <a16:colId xmlns:a16="http://schemas.microsoft.com/office/drawing/2014/main" val="2619378934"/>
                    </a:ext>
                  </a:extLst>
                </a:gridCol>
              </a:tblGrid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Amount in 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  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in 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732703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Miscellaneous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65780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Discount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360855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entertainment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71377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repair and renewal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779450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225477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interest 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16525"/>
                  </a:ext>
                </a:extLst>
              </a:tr>
              <a:tr h="439905">
                <a:tc>
                  <a:txBody>
                    <a:bodyPr/>
                    <a:lstStyle/>
                    <a:p>
                      <a:r>
                        <a:rPr lang="en-IN" dirty="0"/>
                        <a:t>To convenience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79541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93FD746-5E88-4D7B-98AC-B232DB693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24513"/>
              </p:ext>
            </p:extLst>
          </p:nvPr>
        </p:nvGraphicFramePr>
        <p:xfrm>
          <a:off x="657223" y="3612777"/>
          <a:ext cx="10772776" cy="31143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4448">
                  <a:extLst>
                    <a:ext uri="{9D8B030D-6E8A-4147-A177-3AD203B41FA5}">
                      <a16:colId xmlns:a16="http://schemas.microsoft.com/office/drawing/2014/main" val="3520630278"/>
                    </a:ext>
                  </a:extLst>
                </a:gridCol>
                <a:gridCol w="1641940">
                  <a:extLst>
                    <a:ext uri="{9D8B030D-6E8A-4147-A177-3AD203B41FA5}">
                      <a16:colId xmlns:a16="http://schemas.microsoft.com/office/drawing/2014/main" val="894666744"/>
                    </a:ext>
                  </a:extLst>
                </a:gridCol>
                <a:gridCol w="3790671">
                  <a:extLst>
                    <a:ext uri="{9D8B030D-6E8A-4147-A177-3AD203B41FA5}">
                      <a16:colId xmlns:a16="http://schemas.microsoft.com/office/drawing/2014/main" val="4106448052"/>
                    </a:ext>
                  </a:extLst>
                </a:gridCol>
                <a:gridCol w="1595717">
                  <a:extLst>
                    <a:ext uri="{9D8B030D-6E8A-4147-A177-3AD203B41FA5}">
                      <a16:colId xmlns:a16="http://schemas.microsoft.com/office/drawing/2014/main" val="155592672"/>
                    </a:ext>
                  </a:extLst>
                </a:gridCol>
              </a:tblGrid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donation and charity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0100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Bank charges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375672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loss on sale of fixed assets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651370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loss by theft or fire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64987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interest on capital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23402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interest on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420471"/>
                  </a:ext>
                </a:extLst>
              </a:tr>
              <a:tr h="412377">
                <a:tc>
                  <a:txBody>
                    <a:bodyPr/>
                    <a:lstStyle/>
                    <a:p>
                      <a:r>
                        <a:rPr lang="en-IN" dirty="0"/>
                        <a:t>To Net profit transferred to  or added to capital account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89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2976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47</TotalTime>
  <Words>321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Metropolitan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Ritika Yadav</dc:creator>
  <cp:lastModifiedBy>yritika1911@gmail.com</cp:lastModifiedBy>
  <cp:revision>4</cp:revision>
  <dcterms:created xsi:type="dcterms:W3CDTF">2022-05-12T11:15:22Z</dcterms:created>
  <dcterms:modified xsi:type="dcterms:W3CDTF">2022-05-12T12:14:35Z</dcterms:modified>
</cp:coreProperties>
</file>