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62" r:id="rId4"/>
    <p:sldId id="260" r:id="rId5"/>
    <p:sldId id="261" r:id="rId6"/>
    <p:sldId id="263" r:id="rId7"/>
    <p:sldId id="264" r:id="rId8"/>
    <p:sldId id="265" r:id="rId9"/>
    <p:sldId id="266" r:id="rId10"/>
    <p:sldId id="267" r:id="rId11"/>
    <p:sldId id="268" r:id="rId12"/>
    <p:sldId id="269" r:id="rId13"/>
    <p:sldId id="283" r:id="rId14"/>
    <p:sldId id="270" r:id="rId15"/>
    <p:sldId id="271" r:id="rId16"/>
    <p:sldId id="272" r:id="rId17"/>
    <p:sldId id="273" r:id="rId18"/>
    <p:sldId id="274" r:id="rId19"/>
    <p:sldId id="275" r:id="rId20"/>
    <p:sldId id="276" r:id="rId21"/>
    <p:sldId id="277" r:id="rId22"/>
    <p:sldId id="278" r:id="rId23"/>
    <p:sldId id="279" r:id="rId24"/>
    <p:sldId id="280" r:id="rId25"/>
    <p:sldId id="285" r:id="rId26"/>
    <p:sldId id="281" r:id="rId27"/>
    <p:sldId id="282"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006600"/>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0EEE0-428B-478D-B7A2-75B8ED1F2D19}" type="datetimeFigureOut">
              <a:rPr lang="en-US" smtClean="0"/>
              <a:pPr/>
              <a:t>4/29/2022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69679-CDEC-43AC-8392-5FA509E3E0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C69679-CDEC-43AC-8392-5FA509E3E02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61531-6F7B-4A5A-9311-619C35D64585}"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1531-6F7B-4A5A-9311-619C35D64585}"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1531-6F7B-4A5A-9311-619C35D64585}"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1531-6F7B-4A5A-9311-619C35D64585}"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61531-6F7B-4A5A-9311-619C35D64585}"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61531-6F7B-4A5A-9311-619C35D64585}"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61531-6F7B-4A5A-9311-619C35D64585}" type="datetimeFigureOut">
              <a:rPr lang="en-US" smtClean="0"/>
              <a:pPr/>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61531-6F7B-4A5A-9311-619C35D64585}" type="datetimeFigureOut">
              <a:rPr lang="en-US" smtClean="0"/>
              <a:pPr/>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61531-6F7B-4A5A-9311-619C35D64585}" type="datetimeFigureOut">
              <a:rPr lang="en-US" smtClean="0"/>
              <a:pPr/>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61531-6F7B-4A5A-9311-619C35D64585}"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61531-6F7B-4A5A-9311-619C35D64585}"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E61C0-19BD-4DA4-96DE-8DB7CB7B81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61531-6F7B-4A5A-9311-619C35D64585}" type="datetimeFigureOut">
              <a:rPr lang="en-US" smtClean="0"/>
              <a:pPr/>
              <a:t>4/29/2022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E61C0-19BD-4DA4-96DE-8DB7CB7B81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REPRODUCTIVE TOXICOLOGY STUDIES</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a:bodyPr>
          <a:lstStyle/>
          <a:p>
            <a:pPr>
              <a:buNone/>
            </a:pPr>
            <a:r>
              <a:rPr lang="en-US" dirty="0">
                <a:solidFill>
                  <a:srgbClr val="C00000"/>
                </a:solidFill>
              </a:rPr>
              <a:t>Administration of doses </a:t>
            </a:r>
            <a:endParaRPr lang="en-US" dirty="0" smtClean="0">
              <a:solidFill>
                <a:srgbClr val="C00000"/>
              </a:solidFill>
            </a:endParaRPr>
          </a:p>
          <a:p>
            <a:pPr algn="just"/>
            <a:r>
              <a:rPr lang="en-US" sz="2800" dirty="0" smtClean="0">
                <a:solidFill>
                  <a:srgbClr val="000099"/>
                </a:solidFill>
                <a:latin typeface="Times New Roman" pitchFamily="18" charset="0"/>
                <a:cs typeface="Times New Roman" pitchFamily="18" charset="0"/>
              </a:rPr>
              <a:t>The </a:t>
            </a:r>
            <a:r>
              <a:rPr lang="en-US" sz="2800" dirty="0">
                <a:solidFill>
                  <a:srgbClr val="000099"/>
                </a:solidFill>
                <a:latin typeface="Times New Roman" pitchFamily="18" charset="0"/>
                <a:cs typeface="Times New Roman" pitchFamily="18" charset="0"/>
              </a:rPr>
              <a:t>animals are dosed with the test chemical daily for 7 days a week. </a:t>
            </a:r>
            <a:endParaRPr lang="en-US" sz="2800" dirty="0" smtClean="0">
              <a:solidFill>
                <a:srgbClr val="000099"/>
              </a:solidFill>
              <a:latin typeface="Times New Roman" pitchFamily="18" charset="0"/>
              <a:cs typeface="Times New Roman" pitchFamily="18" charset="0"/>
            </a:endParaRPr>
          </a:p>
          <a:p>
            <a:pPr algn="just"/>
            <a:r>
              <a:rPr lang="en-US" sz="2800" dirty="0" smtClean="0">
                <a:solidFill>
                  <a:srgbClr val="000099"/>
                </a:solidFill>
                <a:latin typeface="Times New Roman" pitchFamily="18" charset="0"/>
                <a:cs typeface="Times New Roman" pitchFamily="18" charset="0"/>
              </a:rPr>
              <a:t>The </a:t>
            </a:r>
            <a:r>
              <a:rPr lang="en-US" sz="2800" dirty="0">
                <a:solidFill>
                  <a:srgbClr val="000099"/>
                </a:solidFill>
                <a:latin typeface="Times New Roman" pitchFamily="18" charset="0"/>
                <a:cs typeface="Times New Roman" pitchFamily="18" charset="0"/>
              </a:rPr>
              <a:t>volume should not exceed 1 ml/100 g body weight, except in the case of aqueous solutions where 2 ml/100 g body weight may be </a:t>
            </a:r>
            <a:r>
              <a:rPr lang="en-US" sz="2800" dirty="0" smtClean="0">
                <a:solidFill>
                  <a:srgbClr val="000099"/>
                </a:solidFill>
                <a:latin typeface="Times New Roman" pitchFamily="18" charset="0"/>
                <a:cs typeface="Times New Roman" pitchFamily="18" charset="0"/>
              </a:rPr>
              <a:t>used.</a:t>
            </a:r>
            <a:endParaRPr lang="en-US" sz="2800" dirty="0" smtClean="0">
              <a:solidFill>
                <a:srgbClr val="000099"/>
              </a:solidFill>
              <a:latin typeface="Times New Roman" pitchFamily="18" charset="0"/>
              <a:cs typeface="Times New Roman" pitchFamily="18" charset="0"/>
            </a:endParaRPr>
          </a:p>
          <a:p>
            <a:pPr algn="just"/>
            <a:r>
              <a:rPr lang="en-US" sz="2800" dirty="0" smtClean="0">
                <a:solidFill>
                  <a:srgbClr val="CC0099"/>
                </a:solidFill>
                <a:latin typeface="Times New Roman" pitchFamily="18" charset="0"/>
                <a:cs typeface="Times New Roman" pitchFamily="18" charset="0"/>
              </a:rPr>
              <a:t>For </a:t>
            </a:r>
            <a:r>
              <a:rPr lang="en-US" sz="2800" dirty="0">
                <a:solidFill>
                  <a:srgbClr val="CC0099"/>
                </a:solidFill>
                <a:latin typeface="Times New Roman" pitchFamily="18" charset="0"/>
                <a:cs typeface="Times New Roman" pitchFamily="18" charset="0"/>
              </a:rPr>
              <a:t>test chemical administered via the diet or drinking water, it is important to ensure that the quantities of the test chemical involved do not interfere with normal nutrition or water balance. When the </a:t>
            </a:r>
            <a:r>
              <a:rPr lang="en-US" sz="2800" dirty="0" smtClean="0">
                <a:solidFill>
                  <a:srgbClr val="CC0099"/>
                </a:solidFill>
                <a:latin typeface="Times New Roman" pitchFamily="18" charset="0"/>
                <a:cs typeface="Times New Roman" pitchFamily="18" charset="0"/>
              </a:rPr>
              <a:t>test.</a:t>
            </a:r>
            <a:endParaRPr lang="en-US" sz="2800" dirty="0">
              <a:solidFill>
                <a:srgbClr val="CC0099"/>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image.slidesharecdn.com/maleandfemalereproductivetoxicology-180507160219/95/male-and-female-reproductive-toxicology-12-638.jpg?cb=158125934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image.slidesharecdn.com/maleandfemalereproductivetoxicology-180507160219/95/male-and-female-reproductive-toxicology-12-638.jpg?cb=158125934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srcRect/>
          <a:stretch>
            <a:fillRect/>
          </a:stretch>
        </p:blipFill>
        <p:spPr bwMode="auto">
          <a:xfrm>
            <a:off x="228600" y="152400"/>
            <a:ext cx="8382000" cy="624839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buNone/>
            </a:pPr>
            <a:r>
              <a:rPr lang="en-US" dirty="0">
                <a:solidFill>
                  <a:srgbClr val="C00000"/>
                </a:solidFill>
              </a:rPr>
              <a:t>Experimental schedule </a:t>
            </a:r>
            <a:endParaRPr lang="en-US" dirty="0" smtClean="0">
              <a:solidFill>
                <a:srgbClr val="C00000"/>
              </a:solidFill>
            </a:endParaRPr>
          </a:p>
          <a:p>
            <a:pPr algn="just">
              <a:buFont typeface="Wingdings" pitchFamily="2" charset="2"/>
              <a:buChar char="§"/>
            </a:pPr>
            <a:r>
              <a:rPr lang="en-US" sz="2800" dirty="0">
                <a:solidFill>
                  <a:srgbClr val="000099"/>
                </a:solidFill>
                <a:latin typeface="Times New Roman" pitchFamily="18" charset="0"/>
                <a:cs typeface="Times New Roman" pitchFamily="18" charset="0"/>
              </a:rPr>
              <a:t>Dosing of both sexes should begin at least 2 weeks prior to mating, females have been screened for normal </a:t>
            </a:r>
            <a:r>
              <a:rPr lang="en-US" sz="2800" dirty="0" err="1">
                <a:solidFill>
                  <a:srgbClr val="000099"/>
                </a:solidFill>
                <a:latin typeface="Times New Roman" pitchFamily="18" charset="0"/>
                <a:cs typeface="Times New Roman" pitchFamily="18" charset="0"/>
              </a:rPr>
              <a:t>oestrous</a:t>
            </a:r>
            <a:r>
              <a:rPr lang="en-US" sz="2800" dirty="0">
                <a:solidFill>
                  <a:srgbClr val="000099"/>
                </a:solidFill>
                <a:latin typeface="Times New Roman" pitchFamily="18" charset="0"/>
                <a:cs typeface="Times New Roman" pitchFamily="18" charset="0"/>
              </a:rPr>
              <a:t> cycles </a:t>
            </a:r>
            <a:r>
              <a:rPr lang="en-US" sz="2800" dirty="0" smtClean="0">
                <a:solidFill>
                  <a:srgbClr val="000099"/>
                </a:solidFill>
                <a:latin typeface="Times New Roman" pitchFamily="18" charset="0"/>
                <a:cs typeface="Times New Roman" pitchFamily="18" charset="0"/>
              </a:rPr>
              <a:t>.</a:t>
            </a:r>
          </a:p>
          <a:p>
            <a:pPr algn="just">
              <a:buFont typeface="Wingdings" pitchFamily="2" charset="2"/>
              <a:buChar char="§"/>
            </a:pPr>
            <a:r>
              <a:rPr lang="en-US" sz="2800" dirty="0" smtClean="0">
                <a:solidFill>
                  <a:srgbClr val="000099"/>
                </a:solidFill>
                <a:latin typeface="Times New Roman" pitchFamily="18" charset="0"/>
                <a:cs typeface="Times New Roman" pitchFamily="18" charset="0"/>
              </a:rPr>
              <a:t> </a:t>
            </a:r>
            <a:r>
              <a:rPr lang="en-US" sz="2800" dirty="0" smtClean="0">
                <a:solidFill>
                  <a:srgbClr val="006600"/>
                </a:solidFill>
                <a:latin typeface="Times New Roman" pitchFamily="18" charset="0"/>
                <a:cs typeface="Times New Roman" pitchFamily="18" charset="0"/>
              </a:rPr>
              <a:t>The study should be scheduled in such a way that </a:t>
            </a:r>
            <a:r>
              <a:rPr lang="en-US" sz="2800" dirty="0" err="1" smtClean="0">
                <a:solidFill>
                  <a:srgbClr val="006600"/>
                </a:solidFill>
                <a:latin typeface="Times New Roman" pitchFamily="18" charset="0"/>
                <a:cs typeface="Times New Roman" pitchFamily="18" charset="0"/>
              </a:rPr>
              <a:t>oestrous</a:t>
            </a:r>
            <a:r>
              <a:rPr lang="en-US" sz="2800" dirty="0" smtClean="0">
                <a:solidFill>
                  <a:srgbClr val="006600"/>
                </a:solidFill>
                <a:latin typeface="Times New Roman" pitchFamily="18" charset="0"/>
                <a:cs typeface="Times New Roman" pitchFamily="18" charset="0"/>
              </a:rPr>
              <a:t> cycle evaluation begins soon after the animals have attained full sexual maturity. </a:t>
            </a:r>
          </a:p>
          <a:p>
            <a:pPr algn="just">
              <a:buFont typeface="Wingdings" pitchFamily="2" charset="2"/>
              <a:buChar char="§"/>
            </a:pPr>
            <a:r>
              <a:rPr lang="en-US" sz="2800" dirty="0" smtClean="0">
                <a:solidFill>
                  <a:srgbClr val="006600"/>
                </a:solidFill>
                <a:latin typeface="Times New Roman" pitchFamily="18" charset="0"/>
                <a:cs typeface="Times New Roman" pitchFamily="18" charset="0"/>
              </a:rPr>
              <a:t>This may vary slightly for different strains of rats in different laboratories, e.g. Sprague </a:t>
            </a:r>
            <a:r>
              <a:rPr lang="en-US" sz="2800" dirty="0" err="1" smtClean="0">
                <a:solidFill>
                  <a:srgbClr val="006600"/>
                </a:solidFill>
                <a:latin typeface="Times New Roman" pitchFamily="18" charset="0"/>
                <a:cs typeface="Times New Roman" pitchFamily="18" charset="0"/>
              </a:rPr>
              <a:t>Dawley</a:t>
            </a:r>
            <a:r>
              <a:rPr lang="en-US" sz="2800" dirty="0" smtClean="0">
                <a:solidFill>
                  <a:srgbClr val="006600"/>
                </a:solidFill>
                <a:latin typeface="Times New Roman" pitchFamily="18" charset="0"/>
                <a:cs typeface="Times New Roman" pitchFamily="18" charset="0"/>
              </a:rPr>
              <a:t> rats 10 weeks of age, </a:t>
            </a:r>
            <a:r>
              <a:rPr lang="en-US" sz="2800" dirty="0" err="1" smtClean="0">
                <a:solidFill>
                  <a:srgbClr val="006600"/>
                </a:solidFill>
                <a:latin typeface="Times New Roman" pitchFamily="18" charset="0"/>
                <a:cs typeface="Times New Roman" pitchFamily="18" charset="0"/>
              </a:rPr>
              <a:t>Wistar</a:t>
            </a:r>
            <a:r>
              <a:rPr lang="en-US" sz="2800" dirty="0" smtClean="0">
                <a:solidFill>
                  <a:srgbClr val="006600"/>
                </a:solidFill>
                <a:latin typeface="Times New Roman" pitchFamily="18" charset="0"/>
                <a:cs typeface="Times New Roman" pitchFamily="18" charset="0"/>
              </a:rPr>
              <a:t> rats about 12 weeks of </a:t>
            </a:r>
            <a:r>
              <a:rPr lang="en-US" sz="2800" dirty="0" smtClean="0">
                <a:solidFill>
                  <a:srgbClr val="006600"/>
                </a:solidFill>
                <a:latin typeface="Times New Roman" pitchFamily="18" charset="0"/>
                <a:cs typeface="Times New Roman" pitchFamily="18" charset="0"/>
              </a:rPr>
              <a:t>age. </a:t>
            </a:r>
            <a:endParaRPr lang="en-US" sz="2800" dirty="0" smtClean="0">
              <a:solidFill>
                <a:srgbClr val="0066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81000"/>
            <a:ext cx="8686800" cy="5745163"/>
          </a:xfrm>
        </p:spPr>
        <p:txBody>
          <a:bodyPr>
            <a:normAutofit/>
          </a:bodyPr>
          <a:lstStyle/>
          <a:p>
            <a:pPr algn="just"/>
            <a:r>
              <a:rPr lang="en-US" sz="2800" dirty="0" smtClean="0">
                <a:solidFill>
                  <a:srgbClr val="006600"/>
                </a:solidFill>
                <a:latin typeface="Times New Roman" pitchFamily="18" charset="0"/>
                <a:cs typeface="Times New Roman" pitchFamily="18" charset="0"/>
              </a:rPr>
              <a:t>Dams with offspring should be killed on day 13 post-partum, or shortly thereafter. In order to allow for overnight fasting of dams prior to blood collection (if this option is preferred), dams and their offspring need not necessarily be killed on the same day. </a:t>
            </a:r>
          </a:p>
          <a:p>
            <a:pPr algn="just"/>
            <a:r>
              <a:rPr lang="en-US" sz="2800" dirty="0" smtClean="0">
                <a:solidFill>
                  <a:srgbClr val="000099"/>
                </a:solidFill>
                <a:latin typeface="Times New Roman" pitchFamily="18" charset="0"/>
                <a:cs typeface="Times New Roman" pitchFamily="18" charset="0"/>
              </a:rPr>
              <a:t>The day of birth (viz. when parturition is complete) is defined as day 0 post- partum </a:t>
            </a:r>
          </a:p>
          <a:p>
            <a:pPr algn="just"/>
            <a:r>
              <a:rPr lang="en-US" sz="2800" dirty="0" smtClean="0">
                <a:solidFill>
                  <a:srgbClr val="000099"/>
                </a:solidFill>
                <a:latin typeface="Times New Roman" pitchFamily="18" charset="0"/>
                <a:cs typeface="Times New Roman" pitchFamily="18" charset="0"/>
              </a:rPr>
              <a:t>Dosing is continued in both sexes during the mating period.</a:t>
            </a:r>
          </a:p>
          <a:p>
            <a:pPr algn="just"/>
            <a:r>
              <a:rPr lang="en-US" sz="2800" dirty="0" smtClean="0">
                <a:solidFill>
                  <a:srgbClr val="000099"/>
                </a:solidFill>
                <a:latin typeface="Times New Roman" pitchFamily="18" charset="0"/>
                <a:cs typeface="Times New Roman" pitchFamily="18" charset="0"/>
              </a:rPr>
              <a:t>Males should further be dosed after the mating period at least until the minimum total dosing period of 28 days has been completed.</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6172200"/>
          </a:xfrm>
        </p:spPr>
        <p:txBody>
          <a:bodyPr>
            <a:normAutofit/>
          </a:bodyPr>
          <a:lstStyle/>
          <a:p>
            <a:pPr algn="just"/>
            <a:r>
              <a:rPr lang="en-US" sz="2800" dirty="0">
                <a:solidFill>
                  <a:srgbClr val="000099"/>
                </a:solidFill>
              </a:rPr>
              <a:t>They are then killed, or, alternatively, are retained and continued to be dosed for the possible conduction of a second mating if considered appropriate</a:t>
            </a:r>
            <a:r>
              <a:rPr lang="en-US" sz="2800" dirty="0" smtClean="0">
                <a:solidFill>
                  <a:srgbClr val="000099"/>
                </a:solidFill>
              </a:rPr>
              <a:t>.</a:t>
            </a:r>
          </a:p>
          <a:p>
            <a:pPr algn="just"/>
            <a:r>
              <a:rPr lang="en-US" sz="2800" dirty="0" smtClean="0">
                <a:solidFill>
                  <a:srgbClr val="000099"/>
                </a:solidFill>
              </a:rPr>
              <a:t>Daily </a:t>
            </a:r>
            <a:r>
              <a:rPr lang="en-US" sz="2800" dirty="0">
                <a:solidFill>
                  <a:srgbClr val="000099"/>
                </a:solidFill>
              </a:rPr>
              <a:t>dosing of the parental females should continue throughout pregnancy. </a:t>
            </a:r>
            <a:endParaRPr lang="en-US" sz="2800" dirty="0" smtClean="0">
              <a:solidFill>
                <a:srgbClr val="000099"/>
              </a:solidFill>
            </a:endParaRPr>
          </a:p>
          <a:p>
            <a:pPr algn="just">
              <a:buNone/>
            </a:pPr>
            <a:r>
              <a:rPr lang="en-US" sz="2800" dirty="0" smtClean="0">
                <a:solidFill>
                  <a:srgbClr val="C00000"/>
                </a:solidFill>
              </a:rPr>
              <a:t>Mating </a:t>
            </a:r>
            <a:r>
              <a:rPr lang="en-US" sz="2800" dirty="0">
                <a:solidFill>
                  <a:srgbClr val="C00000"/>
                </a:solidFill>
              </a:rPr>
              <a:t>procedure </a:t>
            </a:r>
            <a:endParaRPr lang="en-US" sz="2800" dirty="0" smtClean="0">
              <a:solidFill>
                <a:srgbClr val="C00000"/>
              </a:solidFill>
            </a:endParaRPr>
          </a:p>
          <a:p>
            <a:pPr algn="just"/>
            <a:r>
              <a:rPr lang="en-US" sz="2800" dirty="0" smtClean="0">
                <a:solidFill>
                  <a:srgbClr val="FF0000"/>
                </a:solidFill>
              </a:rPr>
              <a:t>Normally</a:t>
            </a:r>
            <a:r>
              <a:rPr lang="en-US" sz="2800" dirty="0">
                <a:solidFill>
                  <a:srgbClr val="FF0000"/>
                </a:solidFill>
              </a:rPr>
              <a:t>, 1:1 (one male to one female) </a:t>
            </a:r>
            <a:r>
              <a:rPr lang="en-US" sz="2800" dirty="0" err="1" smtClean="0">
                <a:solidFill>
                  <a:srgbClr val="FF0000"/>
                </a:solidFill>
              </a:rPr>
              <a:t>matings</a:t>
            </a:r>
            <a:r>
              <a:rPr lang="en-US" sz="2800" dirty="0" smtClean="0">
                <a:solidFill>
                  <a:srgbClr val="FF0000"/>
                </a:solidFill>
              </a:rPr>
              <a:t> </a:t>
            </a:r>
            <a:r>
              <a:rPr lang="en-US" sz="2800" dirty="0">
                <a:solidFill>
                  <a:srgbClr val="FF0000"/>
                </a:solidFill>
              </a:rPr>
              <a:t>should be used in this study. </a:t>
            </a:r>
            <a:endParaRPr lang="en-US" sz="2800" dirty="0" smtClean="0">
              <a:solidFill>
                <a:srgbClr val="FF0000"/>
              </a:solidFill>
            </a:endParaRPr>
          </a:p>
          <a:p>
            <a:pPr algn="just"/>
            <a:r>
              <a:rPr lang="en-US" sz="2800" dirty="0" smtClean="0">
                <a:solidFill>
                  <a:srgbClr val="FF0000"/>
                </a:solidFill>
              </a:rPr>
              <a:t>Each </a:t>
            </a:r>
            <a:r>
              <a:rPr lang="en-US" sz="2800" dirty="0">
                <a:solidFill>
                  <a:srgbClr val="FF0000"/>
                </a:solidFill>
              </a:rPr>
              <a:t>morning the females should be examined for the presence of sperm or a vaginal </a:t>
            </a:r>
            <a:r>
              <a:rPr lang="en-US" sz="2800" dirty="0" smtClean="0">
                <a:solidFill>
                  <a:srgbClr val="FF0000"/>
                </a:solidFill>
              </a:rPr>
              <a:t>plug.</a:t>
            </a:r>
            <a:endParaRPr lang="en-US" sz="2800" dirty="0" smtClean="0">
              <a:solidFill>
                <a:srgbClr val="FF0000"/>
              </a:solidFill>
            </a:endParaRPr>
          </a:p>
          <a:p>
            <a:pPr algn="just"/>
            <a:r>
              <a:rPr lang="en-US" sz="2800" dirty="0" smtClean="0">
                <a:solidFill>
                  <a:srgbClr val="FF0000"/>
                </a:solidFill>
              </a:rPr>
              <a:t>Day 0 of pregnancy is defined as the day on which mating evidence is </a:t>
            </a:r>
            <a:r>
              <a:rPr lang="en-US" sz="2800" dirty="0" smtClean="0">
                <a:solidFill>
                  <a:srgbClr val="FF0000"/>
                </a:solidFill>
              </a:rPr>
              <a:t>confirmed.</a:t>
            </a:r>
            <a:endParaRPr lang="en-US" sz="28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a:buNone/>
            </a:pPr>
            <a:r>
              <a:rPr lang="en-US" dirty="0" smtClean="0">
                <a:solidFill>
                  <a:srgbClr val="C00000"/>
                </a:solidFill>
              </a:rPr>
              <a:t>Clinical </a:t>
            </a:r>
            <a:r>
              <a:rPr lang="en-US" dirty="0">
                <a:solidFill>
                  <a:srgbClr val="C00000"/>
                </a:solidFill>
              </a:rPr>
              <a:t>observation </a:t>
            </a:r>
            <a:endParaRPr lang="en-US" dirty="0" smtClean="0">
              <a:solidFill>
                <a:srgbClr val="C00000"/>
              </a:solidFill>
            </a:endParaRPr>
          </a:p>
          <a:p>
            <a:pPr algn="just"/>
            <a:r>
              <a:rPr lang="en-US" sz="2800" dirty="0" smtClean="0">
                <a:solidFill>
                  <a:srgbClr val="006600"/>
                </a:solidFill>
                <a:latin typeface="Times New Roman" pitchFamily="18" charset="0"/>
                <a:cs typeface="Times New Roman" pitchFamily="18" charset="0"/>
              </a:rPr>
              <a:t>Throughout </a:t>
            </a:r>
            <a:r>
              <a:rPr lang="en-US" sz="2800" dirty="0">
                <a:solidFill>
                  <a:srgbClr val="006600"/>
                </a:solidFill>
                <a:latin typeface="Times New Roman" pitchFamily="18" charset="0"/>
                <a:cs typeface="Times New Roman" pitchFamily="18" charset="0"/>
              </a:rPr>
              <a:t>the test period, general clinical observations should be made at least once a day, and more frequently when signs of toxicity are observed. </a:t>
            </a:r>
            <a:endParaRPr lang="en-US" sz="2800" dirty="0" smtClean="0">
              <a:solidFill>
                <a:srgbClr val="006600"/>
              </a:solidFill>
              <a:latin typeface="Times New Roman" pitchFamily="18" charset="0"/>
              <a:cs typeface="Times New Roman" pitchFamily="18" charset="0"/>
            </a:endParaRPr>
          </a:p>
          <a:p>
            <a:pPr algn="just"/>
            <a:r>
              <a:rPr lang="en-US" sz="2800" dirty="0" smtClean="0">
                <a:solidFill>
                  <a:srgbClr val="FF0000"/>
                </a:solidFill>
                <a:latin typeface="Times New Roman" pitchFamily="18" charset="0"/>
                <a:cs typeface="Times New Roman" pitchFamily="18" charset="0"/>
              </a:rPr>
              <a:t>They </a:t>
            </a:r>
            <a:r>
              <a:rPr lang="en-US" sz="2800" dirty="0">
                <a:solidFill>
                  <a:srgbClr val="FF0000"/>
                </a:solidFill>
                <a:latin typeface="Times New Roman" pitchFamily="18" charset="0"/>
                <a:cs typeface="Times New Roman" pitchFamily="18" charset="0"/>
              </a:rPr>
              <a:t>should be made preferably at the same time(s) each day. all signs of toxicity, including mortality, should be recorded. </a:t>
            </a:r>
            <a:endParaRPr lang="en-US" sz="2800" dirty="0" smtClean="0">
              <a:solidFill>
                <a:srgbClr val="FF0000"/>
              </a:solidFill>
              <a:latin typeface="Times New Roman" pitchFamily="18" charset="0"/>
              <a:cs typeface="Times New Roman" pitchFamily="18" charset="0"/>
            </a:endParaRPr>
          </a:p>
          <a:p>
            <a:pPr algn="just"/>
            <a:r>
              <a:rPr lang="en-US" sz="2800" dirty="0" smtClean="0">
                <a:solidFill>
                  <a:srgbClr val="FF0000"/>
                </a:solidFill>
                <a:latin typeface="Times New Roman" pitchFamily="18" charset="0"/>
                <a:cs typeface="Times New Roman" pitchFamily="18" charset="0"/>
              </a:rPr>
              <a:t>These </a:t>
            </a:r>
            <a:r>
              <a:rPr lang="en-US" sz="2800" dirty="0">
                <a:solidFill>
                  <a:srgbClr val="FF0000"/>
                </a:solidFill>
                <a:latin typeface="Times New Roman" pitchFamily="18" charset="0"/>
                <a:cs typeface="Times New Roman" pitchFamily="18" charset="0"/>
              </a:rPr>
              <a:t>records should include time of onset, degree and duration of toxicity signs.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85800"/>
            <a:ext cx="8229600" cy="5440363"/>
          </a:xfrm>
        </p:spPr>
        <p:txBody>
          <a:bodyPr>
            <a:noAutofit/>
          </a:bodyPr>
          <a:lstStyle/>
          <a:p>
            <a:pPr algn="just">
              <a:buNone/>
            </a:pPr>
            <a:r>
              <a:rPr lang="en-US" sz="2800" dirty="0">
                <a:solidFill>
                  <a:srgbClr val="C00000"/>
                </a:solidFill>
                <a:latin typeface="Times New Roman" pitchFamily="18" charset="0"/>
                <a:cs typeface="Times New Roman" pitchFamily="18" charset="0"/>
              </a:rPr>
              <a:t>Body weight and food/water </a:t>
            </a:r>
            <a:r>
              <a:rPr lang="en-US" sz="2800" dirty="0" smtClean="0">
                <a:solidFill>
                  <a:srgbClr val="C00000"/>
                </a:solidFill>
                <a:latin typeface="Times New Roman" pitchFamily="18" charset="0"/>
                <a:cs typeface="Times New Roman" pitchFamily="18" charset="0"/>
              </a:rPr>
              <a:t>consumption</a:t>
            </a:r>
          </a:p>
          <a:p>
            <a:pPr algn="just"/>
            <a:r>
              <a:rPr lang="en-US" sz="2800" dirty="0" smtClean="0">
                <a:solidFill>
                  <a:srgbClr val="000099"/>
                </a:solidFill>
                <a:latin typeface="Times New Roman" pitchFamily="18" charset="0"/>
                <a:cs typeface="Times New Roman" pitchFamily="18" charset="0"/>
              </a:rPr>
              <a:t> </a:t>
            </a:r>
            <a:r>
              <a:rPr lang="en-US" sz="2800" dirty="0">
                <a:solidFill>
                  <a:srgbClr val="000099"/>
                </a:solidFill>
                <a:latin typeface="Times New Roman" pitchFamily="18" charset="0"/>
                <a:cs typeface="Times New Roman" pitchFamily="18" charset="0"/>
              </a:rPr>
              <a:t>Males and females should be weighed on the first day of dosing, at least weekly thereafter, and at termination. </a:t>
            </a:r>
            <a:endParaRPr lang="en-US" sz="2800" dirty="0" smtClean="0">
              <a:solidFill>
                <a:srgbClr val="000099"/>
              </a:solidFill>
              <a:latin typeface="Times New Roman" pitchFamily="18" charset="0"/>
              <a:cs typeface="Times New Roman" pitchFamily="18" charset="0"/>
            </a:endParaRPr>
          </a:p>
          <a:p>
            <a:pPr algn="just"/>
            <a:r>
              <a:rPr lang="en-US" sz="2800" dirty="0" smtClean="0">
                <a:solidFill>
                  <a:srgbClr val="000099"/>
                </a:solidFill>
                <a:latin typeface="Times New Roman" pitchFamily="18" charset="0"/>
                <a:cs typeface="Times New Roman" pitchFamily="18" charset="0"/>
              </a:rPr>
              <a:t>During </a:t>
            </a:r>
            <a:r>
              <a:rPr lang="en-US" sz="2800" dirty="0">
                <a:solidFill>
                  <a:srgbClr val="000099"/>
                </a:solidFill>
                <a:latin typeface="Times New Roman" pitchFamily="18" charset="0"/>
                <a:cs typeface="Times New Roman" pitchFamily="18" charset="0"/>
              </a:rPr>
              <a:t>pregnancy, females should be weighed on days 0, 7, 14 and 20. </a:t>
            </a:r>
            <a:endParaRPr lang="en-US" sz="2800" dirty="0" smtClean="0">
              <a:solidFill>
                <a:srgbClr val="000099"/>
              </a:solidFill>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Oestrous</a:t>
            </a:r>
            <a:r>
              <a:rPr lang="en-US" sz="2800" dirty="0">
                <a:solidFill>
                  <a:srgbClr val="C00000"/>
                </a:solidFill>
                <a:latin typeface="Times New Roman" pitchFamily="18" charset="0"/>
                <a:cs typeface="Times New Roman" pitchFamily="18" charset="0"/>
              </a:rPr>
              <a:t> cycles </a:t>
            </a:r>
            <a:endParaRPr lang="en-US" sz="2800" dirty="0" smtClean="0">
              <a:solidFill>
                <a:srgbClr val="C00000"/>
              </a:solidFill>
              <a:latin typeface="Times New Roman" pitchFamily="18" charset="0"/>
              <a:cs typeface="Times New Roman" pitchFamily="18" charset="0"/>
            </a:endParaRPr>
          </a:p>
          <a:p>
            <a:pPr algn="just"/>
            <a:r>
              <a:rPr lang="en-US" sz="2800" dirty="0" smtClean="0">
                <a:solidFill>
                  <a:srgbClr val="006600"/>
                </a:solidFill>
                <a:latin typeface="Times New Roman" pitchFamily="18" charset="0"/>
                <a:cs typeface="Times New Roman" pitchFamily="18" charset="0"/>
              </a:rPr>
              <a:t>Estrous </a:t>
            </a:r>
            <a:r>
              <a:rPr lang="en-US" sz="2800" dirty="0">
                <a:solidFill>
                  <a:srgbClr val="006600"/>
                </a:solidFill>
                <a:latin typeface="Times New Roman" pitchFamily="18" charset="0"/>
                <a:cs typeface="Times New Roman" pitchFamily="18" charset="0"/>
              </a:rPr>
              <a:t>cycles should be monitored before treatment starts to select for the study females with regular cycle. </a:t>
            </a:r>
            <a:endParaRPr lang="en-US" sz="2800" dirty="0" smtClean="0">
              <a:solidFill>
                <a:srgbClr val="006600"/>
              </a:solidFill>
              <a:latin typeface="Times New Roman" pitchFamily="18" charset="0"/>
              <a:cs typeface="Times New Roman" pitchFamily="18" charset="0"/>
            </a:endParaRPr>
          </a:p>
          <a:p>
            <a:pPr algn="just"/>
            <a:r>
              <a:rPr lang="en-US" sz="2800" dirty="0" smtClean="0">
                <a:solidFill>
                  <a:srgbClr val="006600"/>
                </a:solidFill>
                <a:latin typeface="Times New Roman" pitchFamily="18" charset="0"/>
                <a:cs typeface="Times New Roman" pitchFamily="18" charset="0"/>
              </a:rPr>
              <a:t>Vaginal </a:t>
            </a:r>
            <a:r>
              <a:rPr lang="en-US" sz="2800" dirty="0">
                <a:solidFill>
                  <a:srgbClr val="006600"/>
                </a:solidFill>
                <a:latin typeface="Times New Roman" pitchFamily="18" charset="0"/>
                <a:cs typeface="Times New Roman" pitchFamily="18" charset="0"/>
              </a:rPr>
              <a:t>smears should also be monitored daily from the beginning of the treatment period until evidence of mating.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09600"/>
            <a:ext cx="8229600" cy="5516563"/>
          </a:xfrm>
        </p:spPr>
        <p:txBody>
          <a:bodyPr>
            <a:normAutofit/>
          </a:bodyPr>
          <a:lstStyle/>
          <a:p>
            <a:r>
              <a:rPr lang="en-US" sz="2800" dirty="0">
                <a:solidFill>
                  <a:srgbClr val="FF0000"/>
                </a:solidFill>
                <a:latin typeface="Times New Roman" pitchFamily="18" charset="0"/>
                <a:cs typeface="Times New Roman" pitchFamily="18" charset="0"/>
              </a:rPr>
              <a:t>If there is concern about acute stress effects that could alter </a:t>
            </a:r>
            <a:r>
              <a:rPr lang="en-US" sz="2800" dirty="0" smtClean="0">
                <a:solidFill>
                  <a:srgbClr val="FF0000"/>
                </a:solidFill>
                <a:latin typeface="Times New Roman" pitchFamily="18" charset="0"/>
                <a:cs typeface="Times New Roman" pitchFamily="18" charset="0"/>
              </a:rPr>
              <a:t>estrous </a:t>
            </a:r>
            <a:r>
              <a:rPr lang="en-US" sz="2800" dirty="0">
                <a:solidFill>
                  <a:srgbClr val="FF0000"/>
                </a:solidFill>
                <a:latin typeface="Times New Roman" pitchFamily="18" charset="0"/>
                <a:cs typeface="Times New Roman" pitchFamily="18" charset="0"/>
              </a:rPr>
              <a:t>cycles</a:t>
            </a:r>
            <a:r>
              <a:rPr lang="en-US" sz="2800" dirty="0" smtClean="0">
                <a:solidFill>
                  <a:srgbClr val="FF0000"/>
                </a:solidFill>
                <a:latin typeface="Times New Roman" pitchFamily="18" charset="0"/>
                <a:cs typeface="Times New Roman" pitchFamily="18" charset="0"/>
              </a:rPr>
              <a:t>.</a:t>
            </a:r>
          </a:p>
          <a:p>
            <a:pPr>
              <a:buNone/>
            </a:pPr>
            <a:r>
              <a:rPr lang="en-US" sz="2800" dirty="0" smtClean="0">
                <a:solidFill>
                  <a:srgbClr val="C00000"/>
                </a:solidFill>
                <a:latin typeface="Times New Roman" pitchFamily="18" charset="0"/>
                <a:cs typeface="Times New Roman" pitchFamily="18" charset="0"/>
              </a:rPr>
              <a:t>Offspring </a:t>
            </a:r>
            <a:r>
              <a:rPr lang="en-US" sz="2800" dirty="0">
                <a:solidFill>
                  <a:srgbClr val="C00000"/>
                </a:solidFill>
                <a:latin typeface="Times New Roman" pitchFamily="18" charset="0"/>
                <a:cs typeface="Times New Roman" pitchFamily="18" charset="0"/>
              </a:rPr>
              <a:t>parameters </a:t>
            </a:r>
            <a:endParaRPr lang="en-US" sz="2800" dirty="0" smtClean="0">
              <a:solidFill>
                <a:srgbClr val="C00000"/>
              </a:solidFill>
              <a:latin typeface="Times New Roman" pitchFamily="18" charset="0"/>
              <a:cs typeface="Times New Roman" pitchFamily="18" charset="0"/>
            </a:endParaRPr>
          </a:p>
          <a:p>
            <a:r>
              <a:rPr lang="en-US" sz="2800" dirty="0" smtClean="0">
                <a:solidFill>
                  <a:srgbClr val="006600"/>
                </a:solidFill>
                <a:latin typeface="Times New Roman" pitchFamily="18" charset="0"/>
                <a:cs typeface="Times New Roman" pitchFamily="18" charset="0"/>
              </a:rPr>
              <a:t>The </a:t>
            </a:r>
            <a:r>
              <a:rPr lang="en-US" sz="2800" dirty="0">
                <a:solidFill>
                  <a:srgbClr val="006600"/>
                </a:solidFill>
                <a:latin typeface="Times New Roman" pitchFamily="18" charset="0"/>
                <a:cs typeface="Times New Roman" pitchFamily="18" charset="0"/>
              </a:rPr>
              <a:t>duration of gestation should be recorded and is calculated from day 0 of pregnancy. </a:t>
            </a:r>
            <a:endParaRPr lang="en-US" sz="2800" dirty="0" smtClean="0">
              <a:solidFill>
                <a:srgbClr val="006600"/>
              </a:solidFill>
              <a:latin typeface="Times New Roman" pitchFamily="18" charset="0"/>
              <a:cs typeface="Times New Roman" pitchFamily="18" charset="0"/>
            </a:endParaRPr>
          </a:p>
          <a:p>
            <a:r>
              <a:rPr lang="en-US" sz="2800" dirty="0" smtClean="0">
                <a:solidFill>
                  <a:srgbClr val="006600"/>
                </a:solidFill>
                <a:latin typeface="Times New Roman" pitchFamily="18" charset="0"/>
                <a:cs typeface="Times New Roman" pitchFamily="18" charset="0"/>
              </a:rPr>
              <a:t>any </a:t>
            </a:r>
            <a:r>
              <a:rPr lang="en-US" sz="2800" dirty="0">
                <a:solidFill>
                  <a:srgbClr val="006600"/>
                </a:solidFill>
                <a:latin typeface="Times New Roman" pitchFamily="18" charset="0"/>
                <a:cs typeface="Times New Roman" pitchFamily="18" charset="0"/>
              </a:rPr>
              <a:t>abnormal </a:t>
            </a:r>
            <a:r>
              <a:rPr lang="en-US" sz="2800" dirty="0" err="1">
                <a:solidFill>
                  <a:srgbClr val="006600"/>
                </a:solidFill>
                <a:latin typeface="Times New Roman" pitchFamily="18" charset="0"/>
                <a:cs typeface="Times New Roman" pitchFamily="18" charset="0"/>
              </a:rPr>
              <a:t>behaviour</a:t>
            </a:r>
            <a:r>
              <a:rPr lang="en-US" sz="2800" dirty="0">
                <a:solidFill>
                  <a:srgbClr val="006600"/>
                </a:solidFill>
                <a:latin typeface="Times New Roman" pitchFamily="18" charset="0"/>
                <a:cs typeface="Times New Roman" pitchFamily="18" charset="0"/>
              </a:rPr>
              <a:t> of the offspring should be recorded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85800"/>
            <a:ext cx="8229600" cy="5440363"/>
          </a:xfrm>
        </p:spPr>
        <p:txBody>
          <a:bodyPr>
            <a:noAutofit/>
          </a:bodyPr>
          <a:lstStyle/>
          <a:p>
            <a:pPr>
              <a:buNone/>
            </a:pPr>
            <a:r>
              <a:rPr lang="en-US" sz="2800" dirty="0">
                <a:solidFill>
                  <a:srgbClr val="C00000"/>
                </a:solidFill>
                <a:latin typeface="Times New Roman" pitchFamily="18" charset="0"/>
                <a:cs typeface="Times New Roman" pitchFamily="18" charset="0"/>
              </a:rPr>
              <a:t>Clinical biochemistry </a:t>
            </a:r>
            <a:endParaRPr lang="en-US" sz="2800" dirty="0" smtClean="0">
              <a:solidFill>
                <a:srgbClr val="C00000"/>
              </a:solidFill>
              <a:latin typeface="Times New Roman" pitchFamily="18" charset="0"/>
              <a:cs typeface="Times New Roman" pitchFamily="18" charset="0"/>
            </a:endParaRPr>
          </a:p>
          <a:p>
            <a:pPr algn="just"/>
            <a:r>
              <a:rPr lang="en-US" sz="2800" dirty="0" smtClean="0">
                <a:solidFill>
                  <a:srgbClr val="000099"/>
                </a:solidFill>
                <a:latin typeface="Times New Roman" pitchFamily="18" charset="0"/>
                <a:cs typeface="Times New Roman" pitchFamily="18" charset="0"/>
              </a:rPr>
              <a:t>Blood </a:t>
            </a:r>
            <a:r>
              <a:rPr lang="en-US" sz="2800" dirty="0">
                <a:solidFill>
                  <a:srgbClr val="000099"/>
                </a:solidFill>
                <a:latin typeface="Times New Roman" pitchFamily="18" charset="0"/>
                <a:cs typeface="Times New Roman" pitchFamily="18" charset="0"/>
              </a:rPr>
              <a:t>samples from a defined site are taken. </a:t>
            </a:r>
            <a:endParaRPr lang="en-US" sz="2800" dirty="0" smtClean="0">
              <a:solidFill>
                <a:srgbClr val="000099"/>
              </a:solidFill>
              <a:latin typeface="Times New Roman" pitchFamily="18" charset="0"/>
              <a:cs typeface="Times New Roman" pitchFamily="18" charset="0"/>
            </a:endParaRPr>
          </a:p>
          <a:p>
            <a:pPr algn="just"/>
            <a:r>
              <a:rPr lang="en-US" sz="2800" dirty="0" smtClean="0">
                <a:solidFill>
                  <a:srgbClr val="000099"/>
                </a:solidFill>
                <a:latin typeface="Times New Roman" pitchFamily="18" charset="0"/>
                <a:cs typeface="Times New Roman" pitchFamily="18" charset="0"/>
              </a:rPr>
              <a:t>Plasma </a:t>
            </a:r>
            <a:r>
              <a:rPr lang="en-US" sz="2800" dirty="0">
                <a:solidFill>
                  <a:srgbClr val="000099"/>
                </a:solidFill>
                <a:latin typeface="Times New Roman" pitchFamily="18" charset="0"/>
                <a:cs typeface="Times New Roman" pitchFamily="18" charset="0"/>
              </a:rPr>
              <a:t>samples specifically for hormone determination should be obtained at a comparable time of the day. </a:t>
            </a:r>
            <a:endParaRPr lang="en-US" sz="2800" dirty="0" smtClean="0">
              <a:solidFill>
                <a:srgbClr val="000099"/>
              </a:solidFill>
              <a:latin typeface="Times New Roman" pitchFamily="18" charset="0"/>
              <a:cs typeface="Times New Roman" pitchFamily="18" charset="0"/>
            </a:endParaRPr>
          </a:p>
          <a:p>
            <a:pPr algn="just"/>
            <a:r>
              <a:rPr lang="en-US" sz="2800" dirty="0" smtClean="0">
                <a:solidFill>
                  <a:srgbClr val="000099"/>
                </a:solidFill>
                <a:latin typeface="Times New Roman" pitchFamily="18" charset="0"/>
                <a:cs typeface="Times New Roman" pitchFamily="18" charset="0"/>
              </a:rPr>
              <a:t>The </a:t>
            </a:r>
            <a:r>
              <a:rPr lang="en-US" sz="2800" dirty="0">
                <a:solidFill>
                  <a:srgbClr val="000099"/>
                </a:solidFill>
                <a:latin typeface="Times New Roman" pitchFamily="18" charset="0"/>
                <a:cs typeface="Times New Roman" pitchFamily="18" charset="0"/>
              </a:rPr>
              <a:t>numerical value obtained when </a:t>
            </a:r>
            <a:r>
              <a:rPr lang="en-US" sz="2800" dirty="0" err="1">
                <a:solidFill>
                  <a:srgbClr val="000099"/>
                </a:solidFill>
                <a:latin typeface="Times New Roman" pitchFamily="18" charset="0"/>
                <a:cs typeface="Times New Roman" pitchFamily="18" charset="0"/>
              </a:rPr>
              <a:t>analysing</a:t>
            </a:r>
            <a:r>
              <a:rPr lang="en-US" sz="2800" dirty="0">
                <a:solidFill>
                  <a:srgbClr val="000099"/>
                </a:solidFill>
                <a:latin typeface="Times New Roman" pitchFamily="18" charset="0"/>
                <a:cs typeface="Times New Roman" pitchFamily="18" charset="0"/>
              </a:rPr>
              <a:t> hormone concentration . </a:t>
            </a:r>
            <a:endParaRPr lang="en-US" sz="2800" dirty="0" smtClean="0">
              <a:solidFill>
                <a:srgbClr val="000099"/>
              </a:solidFill>
              <a:latin typeface="Times New Roman" pitchFamily="18" charset="0"/>
              <a:cs typeface="Times New Roman" pitchFamily="18" charset="0"/>
            </a:endParaRPr>
          </a:p>
          <a:p>
            <a:pPr algn="just">
              <a:buNone/>
            </a:pPr>
            <a:r>
              <a:rPr lang="en-US" sz="2800" dirty="0" smtClean="0">
                <a:solidFill>
                  <a:srgbClr val="C00000"/>
                </a:solidFill>
                <a:latin typeface="Times New Roman" pitchFamily="18" charset="0"/>
                <a:cs typeface="Times New Roman" pitchFamily="18" charset="0"/>
              </a:rPr>
              <a:t>Pathology </a:t>
            </a:r>
          </a:p>
          <a:p>
            <a:pPr algn="just">
              <a:buNone/>
            </a:pPr>
            <a:r>
              <a:rPr lang="en-US" sz="2800" dirty="0" smtClean="0">
                <a:solidFill>
                  <a:srgbClr val="C00000"/>
                </a:solidFill>
                <a:latin typeface="Times New Roman" pitchFamily="18" charset="0"/>
                <a:cs typeface="Times New Roman" pitchFamily="18" charset="0"/>
              </a:rPr>
              <a:t>Gross </a:t>
            </a:r>
            <a:r>
              <a:rPr lang="en-US" sz="2800" dirty="0">
                <a:solidFill>
                  <a:srgbClr val="C00000"/>
                </a:solidFill>
                <a:latin typeface="Times New Roman" pitchFamily="18" charset="0"/>
                <a:cs typeface="Times New Roman" pitchFamily="18" charset="0"/>
              </a:rPr>
              <a:t>necropsy </a:t>
            </a:r>
            <a:endParaRPr lang="en-US" sz="2800" dirty="0" smtClean="0">
              <a:solidFill>
                <a:srgbClr val="C00000"/>
              </a:solidFill>
              <a:latin typeface="Times New Roman" pitchFamily="18" charset="0"/>
              <a:cs typeface="Times New Roman" pitchFamily="18" charset="0"/>
            </a:endParaRPr>
          </a:p>
          <a:p>
            <a:pPr algn="just"/>
            <a:r>
              <a:rPr lang="en-US" sz="2800" dirty="0" smtClean="0">
                <a:solidFill>
                  <a:srgbClr val="CC0099"/>
                </a:solidFill>
                <a:latin typeface="Times New Roman" pitchFamily="18" charset="0"/>
                <a:cs typeface="Times New Roman" pitchFamily="18" charset="0"/>
              </a:rPr>
              <a:t>At </a:t>
            </a:r>
            <a:r>
              <a:rPr lang="en-US" sz="2800" dirty="0">
                <a:solidFill>
                  <a:srgbClr val="CC0099"/>
                </a:solidFill>
                <a:latin typeface="Times New Roman" pitchFamily="18" charset="0"/>
                <a:cs typeface="Times New Roman" pitchFamily="18" charset="0"/>
              </a:rPr>
              <a:t>the time of sacrifice or death during the study, the adult animals should be examined macroscopically for any abnormalities or pathological changes.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09600"/>
            <a:ext cx="8229600" cy="5516563"/>
          </a:xfrm>
        </p:spPr>
        <p:txBody>
          <a:bodyPr>
            <a:normAutofit/>
          </a:bodyPr>
          <a:lstStyle/>
          <a:p>
            <a:pPr algn="just"/>
            <a:r>
              <a:rPr lang="en-US" sz="2800" dirty="0">
                <a:solidFill>
                  <a:srgbClr val="FF0000"/>
                </a:solidFill>
                <a:latin typeface="Times New Roman" pitchFamily="18" charset="0"/>
                <a:cs typeface="Times New Roman" pitchFamily="18" charset="0"/>
              </a:rPr>
              <a:t>Vaginal smears should be examined in the morning on the day of necropsy to determine the stage of the </a:t>
            </a:r>
            <a:r>
              <a:rPr lang="en-US" sz="2800" dirty="0" err="1">
                <a:solidFill>
                  <a:srgbClr val="FF0000"/>
                </a:solidFill>
                <a:latin typeface="Times New Roman" pitchFamily="18" charset="0"/>
                <a:cs typeface="Times New Roman" pitchFamily="18" charset="0"/>
              </a:rPr>
              <a:t>oestrous</a:t>
            </a:r>
            <a:r>
              <a:rPr lang="en-US" sz="2800" dirty="0">
                <a:solidFill>
                  <a:srgbClr val="FF0000"/>
                </a:solidFill>
                <a:latin typeface="Times New Roman" pitchFamily="18" charset="0"/>
                <a:cs typeface="Times New Roman" pitchFamily="18" charset="0"/>
              </a:rPr>
              <a:t> cycle and histopathology of ovaries</a:t>
            </a:r>
            <a:r>
              <a:rPr lang="en-US" sz="2800" dirty="0" smtClean="0">
                <a:solidFill>
                  <a:srgbClr val="FF0000"/>
                </a:solidFill>
                <a:latin typeface="Times New Roman" pitchFamily="18" charset="0"/>
                <a:cs typeface="Times New Roman" pitchFamily="18" charset="0"/>
              </a:rPr>
              <a:t>.</a:t>
            </a:r>
          </a:p>
          <a:p>
            <a:pPr algn="just"/>
            <a:r>
              <a:rPr lang="en-US" sz="2800" dirty="0" smtClean="0">
                <a:solidFill>
                  <a:srgbClr val="FF0000"/>
                </a:solidFill>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The testes and </a:t>
            </a:r>
            <a:r>
              <a:rPr lang="en-US" sz="2800" dirty="0" err="1">
                <a:solidFill>
                  <a:srgbClr val="FF0000"/>
                </a:solidFill>
                <a:latin typeface="Times New Roman" pitchFamily="18" charset="0"/>
                <a:cs typeface="Times New Roman" pitchFamily="18" charset="0"/>
              </a:rPr>
              <a:t>epididymides</a:t>
            </a:r>
            <a:r>
              <a:rPr lang="en-US" sz="2800" dirty="0">
                <a:solidFill>
                  <a:srgbClr val="FF0000"/>
                </a:solidFill>
                <a:latin typeface="Times New Roman" pitchFamily="18" charset="0"/>
                <a:cs typeface="Times New Roman" pitchFamily="18" charset="0"/>
              </a:rPr>
              <a:t> of all male adult animals should be weighed. </a:t>
            </a:r>
            <a:endParaRPr lang="en-US" sz="2800" dirty="0" smtClean="0">
              <a:solidFill>
                <a:srgbClr val="FF0000"/>
              </a:solidFill>
              <a:latin typeface="Times New Roman" pitchFamily="18" charset="0"/>
              <a:cs typeface="Times New Roman" pitchFamily="18" charset="0"/>
            </a:endParaRPr>
          </a:p>
          <a:p>
            <a:pPr algn="just">
              <a:buNone/>
            </a:pPr>
            <a:r>
              <a:rPr lang="en-US" sz="2800" dirty="0" smtClean="0">
                <a:solidFill>
                  <a:srgbClr val="C00000"/>
                </a:solidFill>
                <a:latin typeface="Times New Roman" pitchFamily="18" charset="0"/>
                <a:cs typeface="Times New Roman" pitchFamily="18" charset="0"/>
              </a:rPr>
              <a:t>Histopathology </a:t>
            </a:r>
          </a:p>
          <a:p>
            <a:pPr algn="just"/>
            <a:r>
              <a:rPr lang="en-US" sz="2800" dirty="0" smtClean="0">
                <a:solidFill>
                  <a:srgbClr val="000099"/>
                </a:solidFill>
                <a:latin typeface="Times New Roman" pitchFamily="18" charset="0"/>
                <a:cs typeface="Times New Roman" pitchFamily="18" charset="0"/>
              </a:rPr>
              <a:t>Histological </a:t>
            </a:r>
            <a:r>
              <a:rPr lang="en-US" sz="2800" dirty="0">
                <a:solidFill>
                  <a:srgbClr val="000099"/>
                </a:solidFill>
                <a:latin typeface="Times New Roman" pitchFamily="18" charset="0"/>
                <a:cs typeface="Times New Roman" pitchFamily="18" charset="0"/>
              </a:rPr>
              <a:t>examination should be performed on the ovaries, testes and </a:t>
            </a:r>
            <a:r>
              <a:rPr lang="en-US" sz="2800" dirty="0" err="1">
                <a:solidFill>
                  <a:srgbClr val="000099"/>
                </a:solidFill>
                <a:latin typeface="Times New Roman" pitchFamily="18" charset="0"/>
                <a:cs typeface="Times New Roman" pitchFamily="18" charset="0"/>
              </a:rPr>
              <a:t>epididymides</a:t>
            </a:r>
            <a:r>
              <a:rPr lang="en-US" sz="2800" dirty="0">
                <a:solidFill>
                  <a:srgbClr val="000099"/>
                </a:solidFill>
                <a:latin typeface="Times New Roman" pitchFamily="18" charset="0"/>
                <a:cs typeface="Times New Roman" pitchFamily="18" charset="0"/>
              </a:rPr>
              <a:t> of the animals of the highest dose group and the control group</a:t>
            </a:r>
            <a:r>
              <a:rPr lang="en-US" sz="2800" dirty="0">
                <a:latin typeface="Times New Roman" pitchFamily="18" charset="0"/>
                <a:cs typeface="Times New Roman"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REPRODUCTIVE TOXICOLOGY STUDIES </a:t>
            </a:r>
            <a:r>
              <a:rPr lang="en-US" sz="3100" dirty="0"/>
              <a:t>OECD GUIDELINES :422 </a:t>
            </a:r>
          </a:p>
        </p:txBody>
      </p:sp>
      <p:sp>
        <p:nvSpPr>
          <p:cNvPr id="3" name="Content Placeholder 2"/>
          <p:cNvSpPr>
            <a:spLocks noGrp="1"/>
          </p:cNvSpPr>
          <p:nvPr>
            <p:ph idx="1"/>
          </p:nvPr>
        </p:nvSpPr>
        <p:spPr>
          <a:xfrm>
            <a:off x="457200" y="1600200"/>
            <a:ext cx="8382000" cy="4525963"/>
          </a:xfrm>
        </p:spPr>
        <p:txBody>
          <a:bodyPr/>
          <a:lstStyle/>
          <a:p>
            <a:pPr>
              <a:buNone/>
            </a:pPr>
            <a:r>
              <a:rPr lang="en-US" dirty="0">
                <a:solidFill>
                  <a:schemeClr val="accent6">
                    <a:lumMod val="50000"/>
                  </a:schemeClr>
                </a:solidFill>
              </a:rPr>
              <a:t>WHAT IS REPRODUCTIVE TOXICOLOGY</a:t>
            </a:r>
            <a:r>
              <a:rPr lang="en-US" dirty="0" smtClean="0">
                <a:solidFill>
                  <a:schemeClr val="accent6">
                    <a:lumMod val="50000"/>
                  </a:schemeClr>
                </a:solidFill>
              </a:rPr>
              <a:t>? </a:t>
            </a:r>
          </a:p>
          <a:p>
            <a:pPr algn="just">
              <a:lnSpc>
                <a:spcPct val="150000"/>
              </a:lnSpc>
              <a:buFont typeface="Wingdings" pitchFamily="2" charset="2"/>
              <a:buChar char="Ø"/>
            </a:pPr>
            <a:r>
              <a:rPr lang="en-US" sz="2800" dirty="0" smtClean="0">
                <a:solidFill>
                  <a:srgbClr val="FF0000"/>
                </a:solidFill>
                <a:latin typeface="Times New Roman" pitchFamily="18" charset="0"/>
                <a:cs typeface="Times New Roman" pitchFamily="18" charset="0"/>
              </a:rPr>
              <a:t>Reproductive </a:t>
            </a:r>
            <a:r>
              <a:rPr lang="en-US" sz="2800" dirty="0">
                <a:solidFill>
                  <a:srgbClr val="FF0000"/>
                </a:solidFill>
                <a:latin typeface="Times New Roman" pitchFamily="18" charset="0"/>
                <a:cs typeface="Times New Roman" pitchFamily="18" charset="0"/>
              </a:rPr>
              <a:t>toxicity refers to structural and functional alterations that affect reproductive system in sexually mature males and females</a:t>
            </a:r>
            <a:r>
              <a:rPr lang="en-US" sz="2800" dirty="0" smtClean="0">
                <a:solidFill>
                  <a:srgbClr val="FF0000"/>
                </a:solidFill>
                <a:latin typeface="Times New Roman" pitchFamily="18" charset="0"/>
                <a:cs typeface="Times New Roman" pitchFamily="18" charset="0"/>
              </a:rPr>
              <a:t>.</a:t>
            </a:r>
          </a:p>
          <a:p>
            <a:pPr algn="just">
              <a:lnSpc>
                <a:spcPct val="150000"/>
              </a:lnSpc>
              <a:buFont typeface="Wingdings" pitchFamily="2" charset="2"/>
              <a:buChar char="Ø"/>
            </a:pPr>
            <a:r>
              <a:rPr lang="en-US" sz="2800" dirty="0">
                <a:solidFill>
                  <a:srgbClr val="FF0000"/>
                </a:solidFill>
                <a:latin typeface="Times New Roman" pitchFamily="18" charset="0"/>
                <a:cs typeface="Times New Roman" pitchFamily="18" charset="0"/>
              </a:rPr>
              <a:t>Reproductive toxicity includes effects on male fertility and female fertility and lactation.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a:bodyPr>
          <a:lstStyle/>
          <a:p>
            <a:pPr>
              <a:buNone/>
            </a:pPr>
            <a:r>
              <a:rPr lang="en-US" dirty="0">
                <a:solidFill>
                  <a:srgbClr val="C00000"/>
                </a:solidFill>
              </a:rPr>
              <a:t>DATA AND REPORTING </a:t>
            </a:r>
            <a:endParaRPr lang="en-US" dirty="0" smtClean="0">
              <a:solidFill>
                <a:srgbClr val="C00000"/>
              </a:solidFill>
            </a:endParaRPr>
          </a:p>
          <a:p>
            <a:pPr algn="just"/>
            <a:r>
              <a:rPr lang="en-US" sz="2800" dirty="0" smtClean="0">
                <a:solidFill>
                  <a:srgbClr val="006600"/>
                </a:solidFill>
                <a:latin typeface="Times New Roman" pitchFamily="18" charset="0"/>
                <a:cs typeface="Times New Roman" pitchFamily="18" charset="0"/>
              </a:rPr>
              <a:t>Individual </a:t>
            </a:r>
            <a:r>
              <a:rPr lang="en-US" sz="2800" dirty="0">
                <a:solidFill>
                  <a:srgbClr val="006600"/>
                </a:solidFill>
                <a:latin typeface="Times New Roman" pitchFamily="18" charset="0"/>
                <a:cs typeface="Times New Roman" pitchFamily="18" charset="0"/>
              </a:rPr>
              <a:t>animal data should be provided. </a:t>
            </a:r>
            <a:endParaRPr lang="en-US" sz="2800" dirty="0" smtClean="0">
              <a:solidFill>
                <a:srgbClr val="006600"/>
              </a:solidFill>
              <a:latin typeface="Times New Roman" pitchFamily="18" charset="0"/>
              <a:cs typeface="Times New Roman" pitchFamily="18" charset="0"/>
            </a:endParaRPr>
          </a:p>
          <a:p>
            <a:pPr algn="just"/>
            <a:r>
              <a:rPr lang="en-US" sz="2800" dirty="0" err="1">
                <a:solidFill>
                  <a:srgbClr val="006600"/>
                </a:solidFill>
                <a:latin typeface="Times New Roman" pitchFamily="18" charset="0"/>
                <a:cs typeface="Times New Roman" pitchFamily="18" charset="0"/>
              </a:rPr>
              <a:t>A</a:t>
            </a:r>
            <a:r>
              <a:rPr lang="en-US" sz="2800" dirty="0" err="1" smtClean="0">
                <a:solidFill>
                  <a:srgbClr val="006600"/>
                </a:solidFill>
                <a:latin typeface="Times New Roman" pitchFamily="18" charset="0"/>
                <a:cs typeface="Times New Roman" pitchFamily="18" charset="0"/>
              </a:rPr>
              <a:t>ditionally</a:t>
            </a:r>
            <a:r>
              <a:rPr lang="en-US" sz="2800" dirty="0">
                <a:solidFill>
                  <a:srgbClr val="006600"/>
                </a:solidFill>
                <a:latin typeface="Times New Roman" pitchFamily="18" charset="0"/>
                <a:cs typeface="Times New Roman" pitchFamily="18" charset="0"/>
              </a:rPr>
              <a:t>, all data should be </a:t>
            </a:r>
            <a:r>
              <a:rPr lang="en-US" sz="2800" dirty="0" err="1">
                <a:solidFill>
                  <a:srgbClr val="006600"/>
                </a:solidFill>
                <a:latin typeface="Times New Roman" pitchFamily="18" charset="0"/>
                <a:cs typeface="Times New Roman" pitchFamily="18" charset="0"/>
              </a:rPr>
              <a:t>summarised</a:t>
            </a:r>
            <a:r>
              <a:rPr lang="en-US" sz="2800" dirty="0">
                <a:solidFill>
                  <a:srgbClr val="006600"/>
                </a:solidFill>
                <a:latin typeface="Times New Roman" pitchFamily="18" charset="0"/>
                <a:cs typeface="Times New Roman" pitchFamily="18" charset="0"/>
              </a:rPr>
              <a:t> in tabular form, showing for each test group the number of animals at the start of the test, the number of animals found dead during the test or killed </a:t>
            </a:r>
            <a:endParaRPr lang="en-US" sz="2800" dirty="0" smtClean="0">
              <a:solidFill>
                <a:srgbClr val="006600"/>
              </a:solidFill>
              <a:latin typeface="Times New Roman" pitchFamily="18" charset="0"/>
              <a:cs typeface="Times New Roman" pitchFamily="18" charset="0"/>
            </a:endParaRPr>
          </a:p>
          <a:p>
            <a:pPr algn="just"/>
            <a:r>
              <a:rPr lang="en-US" sz="2800" dirty="0" smtClean="0">
                <a:solidFill>
                  <a:srgbClr val="006600"/>
                </a:solidFill>
                <a:latin typeface="Times New Roman" pitchFamily="18" charset="0"/>
                <a:cs typeface="Times New Roman" pitchFamily="18" charset="0"/>
              </a:rPr>
              <a:t>the </a:t>
            </a:r>
            <a:r>
              <a:rPr lang="en-US" sz="2800" dirty="0">
                <a:solidFill>
                  <a:srgbClr val="006600"/>
                </a:solidFill>
                <a:latin typeface="Times New Roman" pitchFamily="18" charset="0"/>
                <a:cs typeface="Times New Roman" pitchFamily="18" charset="0"/>
              </a:rPr>
              <a:t>time of any death or humane kill, </a:t>
            </a:r>
            <a:endParaRPr lang="en-US" sz="2800" dirty="0" smtClean="0">
              <a:solidFill>
                <a:srgbClr val="006600"/>
              </a:solidFill>
              <a:latin typeface="Times New Roman" pitchFamily="18" charset="0"/>
              <a:cs typeface="Times New Roman" pitchFamily="18" charset="0"/>
            </a:endParaRPr>
          </a:p>
          <a:p>
            <a:pPr algn="just"/>
            <a:r>
              <a:rPr lang="en-US" sz="2800" dirty="0" smtClean="0">
                <a:solidFill>
                  <a:srgbClr val="006600"/>
                </a:solidFill>
                <a:latin typeface="Times New Roman" pitchFamily="18" charset="0"/>
                <a:cs typeface="Times New Roman" pitchFamily="18" charset="0"/>
              </a:rPr>
              <a:t>the </a:t>
            </a:r>
            <a:r>
              <a:rPr lang="en-US" sz="2800" dirty="0">
                <a:solidFill>
                  <a:srgbClr val="006600"/>
                </a:solidFill>
                <a:latin typeface="Times New Roman" pitchFamily="18" charset="0"/>
                <a:cs typeface="Times New Roman" pitchFamily="18" charset="0"/>
              </a:rPr>
              <a:t>number of fertile animals, </a:t>
            </a:r>
            <a:endParaRPr lang="en-US" sz="2800" dirty="0" smtClean="0">
              <a:solidFill>
                <a:srgbClr val="006600"/>
              </a:solidFill>
              <a:latin typeface="Times New Roman" pitchFamily="18" charset="0"/>
              <a:cs typeface="Times New Roman" pitchFamily="18" charset="0"/>
            </a:endParaRPr>
          </a:p>
          <a:p>
            <a:pPr algn="just"/>
            <a:r>
              <a:rPr lang="en-US" sz="2800" dirty="0" smtClean="0">
                <a:solidFill>
                  <a:srgbClr val="006600"/>
                </a:solidFill>
                <a:latin typeface="Times New Roman" pitchFamily="18" charset="0"/>
                <a:cs typeface="Times New Roman" pitchFamily="18" charset="0"/>
              </a:rPr>
              <a:t>the </a:t>
            </a:r>
            <a:r>
              <a:rPr lang="en-US" sz="2800" dirty="0">
                <a:solidFill>
                  <a:srgbClr val="006600"/>
                </a:solidFill>
                <a:latin typeface="Times New Roman" pitchFamily="18" charset="0"/>
                <a:cs typeface="Times New Roman" pitchFamily="18" charset="0"/>
              </a:rPr>
              <a:t>number of pregnant females, </a:t>
            </a:r>
            <a:endParaRPr lang="en-US" sz="2800" dirty="0" smtClean="0">
              <a:solidFill>
                <a:srgbClr val="006600"/>
              </a:solidFill>
              <a:latin typeface="Times New Roman" pitchFamily="18" charset="0"/>
              <a:cs typeface="Times New Roman" pitchFamily="18" charset="0"/>
            </a:endParaRPr>
          </a:p>
          <a:p>
            <a:pPr algn="just"/>
            <a:r>
              <a:rPr lang="en-US" sz="2800" dirty="0" smtClean="0">
                <a:solidFill>
                  <a:srgbClr val="006600"/>
                </a:solidFill>
                <a:latin typeface="Times New Roman" pitchFamily="18" charset="0"/>
                <a:cs typeface="Times New Roman" pitchFamily="18" charset="0"/>
              </a:rPr>
              <a:t>the </a:t>
            </a:r>
            <a:r>
              <a:rPr lang="en-US" sz="2800" dirty="0">
                <a:solidFill>
                  <a:srgbClr val="006600"/>
                </a:solidFill>
                <a:latin typeface="Times New Roman" pitchFamily="18" charset="0"/>
                <a:cs typeface="Times New Roman" pitchFamily="18" charset="0"/>
              </a:rPr>
              <a:t>number of animals showing signs of toxicity, a description of the signs of toxicity observed</a:t>
            </a:r>
            <a:r>
              <a:rPr 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a:bodyPr>
          <a:lstStyle/>
          <a:p>
            <a:pPr>
              <a:buNone/>
            </a:pPr>
            <a:r>
              <a:rPr lang="en-US" sz="2800" dirty="0">
                <a:solidFill>
                  <a:srgbClr val="C00000"/>
                </a:solidFill>
                <a:latin typeface="Times New Roman" pitchFamily="18" charset="0"/>
                <a:cs typeface="Times New Roman" pitchFamily="18" charset="0"/>
              </a:rPr>
              <a:t>Evaluation of results </a:t>
            </a:r>
            <a:endParaRPr lang="en-US" sz="2800" dirty="0" smtClean="0">
              <a:solidFill>
                <a:srgbClr val="C00000"/>
              </a:solidFill>
              <a:latin typeface="Times New Roman" pitchFamily="18" charset="0"/>
              <a:cs typeface="Times New Roman" pitchFamily="18" charset="0"/>
            </a:endParaRPr>
          </a:p>
          <a:p>
            <a:pPr algn="just"/>
            <a:r>
              <a:rPr lang="en-US" sz="2800" dirty="0" smtClean="0">
                <a:solidFill>
                  <a:srgbClr val="FF0000"/>
                </a:solidFill>
                <a:latin typeface="Times New Roman" pitchFamily="18" charset="0"/>
                <a:cs typeface="Times New Roman" pitchFamily="18" charset="0"/>
              </a:rPr>
              <a:t>The </a:t>
            </a:r>
            <a:r>
              <a:rPr lang="en-US" sz="2800" dirty="0">
                <a:solidFill>
                  <a:srgbClr val="FF0000"/>
                </a:solidFill>
                <a:latin typeface="Times New Roman" pitchFamily="18" charset="0"/>
                <a:cs typeface="Times New Roman" pitchFamily="18" charset="0"/>
              </a:rPr>
              <a:t>findings of this toxicity study should be evaluated in terms of the observed effects, necropsy and microscopic findings</a:t>
            </a:r>
            <a:r>
              <a:rPr lang="en-US" sz="2800" dirty="0" smtClean="0">
                <a:solidFill>
                  <a:srgbClr val="FF0000"/>
                </a:solidFill>
                <a:latin typeface="Times New Roman" pitchFamily="18" charset="0"/>
                <a:cs typeface="Times New Roman" pitchFamily="18" charset="0"/>
              </a:rPr>
              <a:t>.</a:t>
            </a:r>
          </a:p>
          <a:p>
            <a:pPr algn="just">
              <a:buNone/>
            </a:pPr>
            <a:r>
              <a:rPr lang="en-US" sz="2800" dirty="0" smtClean="0">
                <a:solidFill>
                  <a:srgbClr val="C00000"/>
                </a:solidFill>
                <a:latin typeface="Times New Roman" pitchFamily="18" charset="0"/>
                <a:cs typeface="Times New Roman" pitchFamily="18" charset="0"/>
              </a:rPr>
              <a:t>Test </a:t>
            </a:r>
            <a:r>
              <a:rPr lang="en-US" sz="2800" dirty="0">
                <a:solidFill>
                  <a:srgbClr val="C00000"/>
                </a:solidFill>
                <a:latin typeface="Times New Roman" pitchFamily="18" charset="0"/>
                <a:cs typeface="Times New Roman" pitchFamily="18" charset="0"/>
              </a:rPr>
              <a:t>report </a:t>
            </a:r>
            <a:endParaRPr lang="en-US" sz="2800" dirty="0" smtClean="0">
              <a:solidFill>
                <a:srgbClr val="C00000"/>
              </a:solidFill>
              <a:latin typeface="Times New Roman" pitchFamily="18" charset="0"/>
              <a:cs typeface="Times New Roman" pitchFamily="18" charset="0"/>
            </a:endParaRPr>
          </a:p>
          <a:p>
            <a:pPr algn="just"/>
            <a:r>
              <a:rPr lang="en-US" sz="2800" dirty="0" smtClean="0">
                <a:solidFill>
                  <a:srgbClr val="CC0099"/>
                </a:solidFill>
                <a:latin typeface="Times New Roman" pitchFamily="18" charset="0"/>
                <a:cs typeface="Times New Roman" pitchFamily="18" charset="0"/>
              </a:rPr>
              <a:t>Test </a:t>
            </a:r>
            <a:r>
              <a:rPr lang="en-US" sz="2800" dirty="0">
                <a:solidFill>
                  <a:srgbClr val="CC0099"/>
                </a:solidFill>
                <a:latin typeface="Times New Roman" pitchFamily="18" charset="0"/>
                <a:cs typeface="Times New Roman" pitchFamily="18" charset="0"/>
              </a:rPr>
              <a:t>chemical: </a:t>
            </a:r>
            <a:endParaRPr lang="en-US" sz="2800" dirty="0" smtClean="0">
              <a:solidFill>
                <a:srgbClr val="CC0099"/>
              </a:solidFill>
              <a:latin typeface="Times New Roman" pitchFamily="18" charset="0"/>
              <a:cs typeface="Times New Roman" pitchFamily="18" charset="0"/>
            </a:endParaRPr>
          </a:p>
          <a:p>
            <a:pPr algn="just"/>
            <a:r>
              <a:rPr lang="en-US" sz="2800" dirty="0" smtClean="0">
                <a:solidFill>
                  <a:srgbClr val="CC0099"/>
                </a:solidFill>
                <a:latin typeface="Times New Roman" pitchFamily="18" charset="0"/>
                <a:cs typeface="Times New Roman" pitchFamily="18" charset="0"/>
              </a:rPr>
              <a:t>source</a:t>
            </a:r>
            <a:r>
              <a:rPr lang="en-US" sz="2800" dirty="0">
                <a:solidFill>
                  <a:srgbClr val="CC0099"/>
                </a:solidFill>
                <a:latin typeface="Times New Roman" pitchFamily="18" charset="0"/>
                <a:cs typeface="Times New Roman" pitchFamily="18" charset="0"/>
              </a:rPr>
              <a:t>, limit date for use, if available </a:t>
            </a:r>
            <a:endParaRPr lang="en-US" sz="2800" dirty="0" smtClean="0">
              <a:solidFill>
                <a:srgbClr val="CC0099"/>
              </a:solidFill>
              <a:latin typeface="Times New Roman" pitchFamily="18" charset="0"/>
              <a:cs typeface="Times New Roman" pitchFamily="18" charset="0"/>
            </a:endParaRPr>
          </a:p>
          <a:p>
            <a:pPr algn="just"/>
            <a:r>
              <a:rPr lang="en-US" sz="2800" dirty="0" smtClean="0">
                <a:solidFill>
                  <a:srgbClr val="CC0099"/>
                </a:solidFill>
                <a:latin typeface="Times New Roman" pitchFamily="18" charset="0"/>
                <a:cs typeface="Times New Roman" pitchFamily="18" charset="0"/>
              </a:rPr>
              <a:t>stability </a:t>
            </a:r>
            <a:r>
              <a:rPr lang="en-US" sz="2800" dirty="0">
                <a:solidFill>
                  <a:srgbClr val="CC0099"/>
                </a:solidFill>
                <a:latin typeface="Times New Roman" pitchFamily="18" charset="0"/>
                <a:cs typeface="Times New Roman" pitchFamily="18" charset="0"/>
              </a:rPr>
              <a:t>of the test chemical physical appearance, water solubility, and additional relevant physicochemical properties; Vehicle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sz="3000" dirty="0">
                <a:solidFill>
                  <a:srgbClr val="C00000"/>
                </a:solidFill>
                <a:latin typeface="Times New Roman" pitchFamily="18" charset="0"/>
                <a:cs typeface="Times New Roman" pitchFamily="18" charset="0"/>
              </a:rPr>
              <a:t>Test animals: </a:t>
            </a:r>
            <a:endParaRPr lang="en-US" sz="3000" dirty="0" smtClean="0">
              <a:solidFill>
                <a:srgbClr val="C00000"/>
              </a:solidFill>
              <a:latin typeface="Times New Roman" pitchFamily="18" charset="0"/>
              <a:cs typeface="Times New Roman" pitchFamily="18" charset="0"/>
            </a:endParaRPr>
          </a:p>
          <a:p>
            <a:r>
              <a:rPr lang="en-US" sz="3000" dirty="0" smtClean="0">
                <a:solidFill>
                  <a:srgbClr val="000099"/>
                </a:solidFill>
                <a:latin typeface="Times New Roman" pitchFamily="18" charset="0"/>
                <a:cs typeface="Times New Roman" pitchFamily="18" charset="0"/>
              </a:rPr>
              <a:t>species/strain used;</a:t>
            </a:r>
          </a:p>
          <a:p>
            <a:r>
              <a:rPr lang="en-US" sz="3000" dirty="0" smtClean="0">
                <a:solidFill>
                  <a:srgbClr val="000099"/>
                </a:solidFill>
                <a:latin typeface="Times New Roman" pitchFamily="18" charset="0"/>
                <a:cs typeface="Times New Roman" pitchFamily="18" charset="0"/>
              </a:rPr>
              <a:t>number</a:t>
            </a:r>
            <a:r>
              <a:rPr lang="en-US" sz="3000" dirty="0">
                <a:solidFill>
                  <a:srgbClr val="000099"/>
                </a:solidFill>
                <a:latin typeface="Times New Roman" pitchFamily="18" charset="0"/>
                <a:cs typeface="Times New Roman" pitchFamily="18" charset="0"/>
              </a:rPr>
              <a:t>, age and sex of </a:t>
            </a:r>
            <a:r>
              <a:rPr lang="en-US" sz="3000" dirty="0" smtClean="0">
                <a:solidFill>
                  <a:srgbClr val="000099"/>
                </a:solidFill>
                <a:latin typeface="Times New Roman" pitchFamily="18" charset="0"/>
                <a:cs typeface="Times New Roman" pitchFamily="18" charset="0"/>
              </a:rPr>
              <a:t>animals</a:t>
            </a:r>
          </a:p>
          <a:p>
            <a:r>
              <a:rPr lang="en-US" sz="3000" dirty="0" smtClean="0">
                <a:solidFill>
                  <a:srgbClr val="000099"/>
                </a:solidFill>
                <a:latin typeface="Times New Roman" pitchFamily="18" charset="0"/>
                <a:cs typeface="Times New Roman" pitchFamily="18" charset="0"/>
              </a:rPr>
              <a:t>source</a:t>
            </a:r>
            <a:r>
              <a:rPr lang="en-US" sz="3000" dirty="0">
                <a:solidFill>
                  <a:srgbClr val="000099"/>
                </a:solidFill>
                <a:latin typeface="Times New Roman" pitchFamily="18" charset="0"/>
                <a:cs typeface="Times New Roman" pitchFamily="18" charset="0"/>
              </a:rPr>
              <a:t>, housing conditions, diet, </a:t>
            </a:r>
            <a:r>
              <a:rPr lang="en-US" sz="3000" dirty="0" smtClean="0">
                <a:solidFill>
                  <a:srgbClr val="000099"/>
                </a:solidFill>
                <a:latin typeface="Times New Roman" pitchFamily="18" charset="0"/>
                <a:cs typeface="Times New Roman" pitchFamily="18" charset="0"/>
              </a:rPr>
              <a:t>etc.</a:t>
            </a:r>
          </a:p>
          <a:p>
            <a:r>
              <a:rPr lang="en-US" sz="3000" dirty="0" smtClean="0">
                <a:solidFill>
                  <a:srgbClr val="000099"/>
                </a:solidFill>
                <a:latin typeface="Times New Roman" pitchFamily="18" charset="0"/>
                <a:cs typeface="Times New Roman" pitchFamily="18" charset="0"/>
              </a:rPr>
              <a:t>individual </a:t>
            </a:r>
            <a:r>
              <a:rPr lang="en-US" sz="3000" dirty="0">
                <a:solidFill>
                  <a:srgbClr val="000099"/>
                </a:solidFill>
                <a:latin typeface="Times New Roman" pitchFamily="18" charset="0"/>
                <a:cs typeface="Times New Roman" pitchFamily="18" charset="0"/>
              </a:rPr>
              <a:t>weights of animals at the start of the test. </a:t>
            </a:r>
            <a:endParaRPr lang="en-US" sz="3000" dirty="0" smtClean="0">
              <a:solidFill>
                <a:srgbClr val="000099"/>
              </a:solidFill>
              <a:latin typeface="Times New Roman" pitchFamily="18" charset="0"/>
              <a:cs typeface="Times New Roman" pitchFamily="18" charset="0"/>
            </a:endParaRPr>
          </a:p>
          <a:p>
            <a:pPr>
              <a:buNone/>
            </a:pPr>
            <a:r>
              <a:rPr lang="en-US" sz="3000" dirty="0" smtClean="0">
                <a:solidFill>
                  <a:srgbClr val="C00000"/>
                </a:solidFill>
                <a:latin typeface="Times New Roman" pitchFamily="18" charset="0"/>
                <a:cs typeface="Times New Roman" pitchFamily="18" charset="0"/>
              </a:rPr>
              <a:t>Results</a:t>
            </a:r>
            <a:r>
              <a:rPr lang="en-US" sz="3000" dirty="0">
                <a:solidFill>
                  <a:srgbClr val="C00000"/>
                </a:solidFill>
                <a:latin typeface="Times New Roman" pitchFamily="18" charset="0"/>
                <a:cs typeface="Times New Roman" pitchFamily="18" charset="0"/>
              </a:rPr>
              <a:t>: </a:t>
            </a:r>
            <a:endParaRPr lang="en-US" sz="3000" dirty="0" smtClean="0">
              <a:solidFill>
                <a:srgbClr val="C00000"/>
              </a:solidFill>
              <a:latin typeface="Times New Roman" pitchFamily="18" charset="0"/>
              <a:cs typeface="Times New Roman" pitchFamily="18" charset="0"/>
            </a:endParaRPr>
          </a:p>
          <a:p>
            <a:r>
              <a:rPr lang="en-US" sz="3000" dirty="0" smtClean="0">
                <a:solidFill>
                  <a:srgbClr val="FF0000"/>
                </a:solidFill>
                <a:latin typeface="Times New Roman" pitchFamily="18" charset="0"/>
                <a:cs typeface="Times New Roman" pitchFamily="18" charset="0"/>
              </a:rPr>
              <a:t>body </a:t>
            </a:r>
            <a:r>
              <a:rPr lang="en-US" sz="3000" dirty="0">
                <a:solidFill>
                  <a:srgbClr val="FF0000"/>
                </a:solidFill>
                <a:latin typeface="Times New Roman" pitchFamily="18" charset="0"/>
                <a:cs typeface="Times New Roman" pitchFamily="18" charset="0"/>
              </a:rPr>
              <a:t>weight/body weight changes; </a:t>
            </a:r>
            <a:endParaRPr lang="en-US" sz="3000" dirty="0" smtClean="0">
              <a:solidFill>
                <a:srgbClr val="FF0000"/>
              </a:solidFill>
              <a:latin typeface="Times New Roman" pitchFamily="18" charset="0"/>
              <a:cs typeface="Times New Roman" pitchFamily="18" charset="0"/>
            </a:endParaRPr>
          </a:p>
          <a:p>
            <a:r>
              <a:rPr lang="en-US" sz="3000" dirty="0" smtClean="0">
                <a:solidFill>
                  <a:srgbClr val="FF0000"/>
                </a:solidFill>
                <a:latin typeface="Times New Roman" pitchFamily="18" charset="0"/>
                <a:cs typeface="Times New Roman" pitchFamily="18" charset="0"/>
              </a:rPr>
              <a:t>food </a:t>
            </a:r>
            <a:r>
              <a:rPr lang="en-US" sz="3000" dirty="0">
                <a:solidFill>
                  <a:srgbClr val="FF0000"/>
                </a:solidFill>
                <a:latin typeface="Times New Roman" pitchFamily="18" charset="0"/>
                <a:cs typeface="Times New Roman" pitchFamily="18" charset="0"/>
              </a:rPr>
              <a:t>consumption, and water consumption if available</a:t>
            </a:r>
            <a:r>
              <a:rPr lang="en-US" sz="3000" dirty="0" smtClean="0">
                <a:solidFill>
                  <a:srgbClr val="FF0000"/>
                </a:solidFill>
                <a:latin typeface="Times New Roman" pitchFamily="18" charset="0"/>
                <a:cs typeface="Times New Roman" pitchFamily="18" charset="0"/>
              </a:rPr>
              <a:t>;</a:t>
            </a:r>
          </a:p>
          <a:p>
            <a:r>
              <a:rPr lang="en-US" sz="3000" dirty="0" smtClean="0">
                <a:solidFill>
                  <a:srgbClr val="FF0000"/>
                </a:solidFill>
                <a:latin typeface="Times New Roman" pitchFamily="18" charset="0"/>
                <a:cs typeface="Times New Roman" pitchFamily="18" charset="0"/>
              </a:rPr>
              <a:t> toxic </a:t>
            </a:r>
            <a:r>
              <a:rPr lang="en-US" sz="3000" dirty="0">
                <a:solidFill>
                  <a:srgbClr val="FF0000"/>
                </a:solidFill>
                <a:latin typeface="Times New Roman" pitchFamily="18" charset="0"/>
                <a:cs typeface="Times New Roman" pitchFamily="18" charset="0"/>
              </a:rPr>
              <a:t>response data by sex and dose, including fertility, gestation, and any other signs of toxicity</a:t>
            </a:r>
            <a:r>
              <a:rPr lang="en-US" dirty="0">
                <a:solidFill>
                  <a:srgbClr val="FF0000"/>
                </a:solidFill>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a:buNone/>
            </a:pPr>
            <a:r>
              <a:rPr lang="en-US" dirty="0">
                <a:solidFill>
                  <a:srgbClr val="C00000"/>
                </a:solidFill>
              </a:rPr>
              <a:t>Reproductive Toxicology studies </a:t>
            </a:r>
            <a:endParaRPr lang="en-US" dirty="0" smtClean="0">
              <a:solidFill>
                <a:srgbClr val="C00000"/>
              </a:solidFill>
            </a:endParaRPr>
          </a:p>
          <a:p>
            <a:pPr>
              <a:buNone/>
            </a:pPr>
            <a:r>
              <a:rPr lang="en-US" dirty="0" smtClean="0">
                <a:solidFill>
                  <a:srgbClr val="C00000"/>
                </a:solidFill>
              </a:rPr>
              <a:t> </a:t>
            </a:r>
            <a:r>
              <a:rPr lang="en-US" dirty="0">
                <a:solidFill>
                  <a:srgbClr val="C00000"/>
                </a:solidFill>
              </a:rPr>
              <a:t>A) Male fertility </a:t>
            </a:r>
            <a:endParaRPr lang="en-US" dirty="0" smtClean="0">
              <a:solidFill>
                <a:srgbClr val="C00000"/>
              </a:solidFill>
            </a:endParaRPr>
          </a:p>
          <a:p>
            <a:pPr>
              <a:buNone/>
            </a:pPr>
            <a:r>
              <a:rPr lang="en-US" dirty="0" smtClean="0">
                <a:solidFill>
                  <a:srgbClr val="006600"/>
                </a:solidFill>
              </a:rPr>
              <a:t>Method </a:t>
            </a:r>
          </a:p>
          <a:p>
            <a:pPr>
              <a:buNone/>
            </a:pPr>
            <a:r>
              <a:rPr lang="en-US" dirty="0" smtClean="0">
                <a:solidFill>
                  <a:srgbClr val="006600"/>
                </a:solidFill>
                <a:latin typeface="Times New Roman" pitchFamily="18" charset="0"/>
                <a:cs typeface="Times New Roman" pitchFamily="18" charset="0"/>
              </a:rPr>
              <a:t>one </a:t>
            </a:r>
            <a:r>
              <a:rPr lang="en-US" dirty="0">
                <a:solidFill>
                  <a:srgbClr val="006600"/>
                </a:solidFill>
                <a:latin typeface="Times New Roman" pitchFamily="18" charset="0"/>
                <a:cs typeface="Times New Roman" pitchFamily="18" charset="0"/>
              </a:rPr>
              <a:t>rodent species(rat) </a:t>
            </a:r>
            <a:endParaRPr lang="en-US" dirty="0" smtClean="0">
              <a:solidFill>
                <a:srgbClr val="006600"/>
              </a:solidFill>
              <a:latin typeface="Times New Roman" pitchFamily="18" charset="0"/>
              <a:cs typeface="Times New Roman" pitchFamily="18" charset="0"/>
            </a:endParaRPr>
          </a:p>
          <a:p>
            <a:endParaRPr lang="en-US" dirty="0" smtClean="0">
              <a:solidFill>
                <a:srgbClr val="006600"/>
              </a:solidFill>
              <a:latin typeface="Times New Roman" pitchFamily="18" charset="0"/>
              <a:cs typeface="Times New Roman" pitchFamily="18" charset="0"/>
            </a:endParaRPr>
          </a:p>
          <a:p>
            <a:pPr>
              <a:buNone/>
            </a:pPr>
            <a:r>
              <a:rPr lang="en-US" dirty="0" smtClean="0">
                <a:solidFill>
                  <a:srgbClr val="006600"/>
                </a:solidFill>
                <a:latin typeface="Times New Roman" pitchFamily="18" charset="0"/>
                <a:cs typeface="Times New Roman" pitchFamily="18" charset="0"/>
              </a:rPr>
              <a:t>3 </a:t>
            </a:r>
            <a:r>
              <a:rPr lang="en-US" dirty="0">
                <a:solidFill>
                  <a:srgbClr val="006600"/>
                </a:solidFill>
                <a:latin typeface="Times New Roman" pitchFamily="18" charset="0"/>
                <a:cs typeface="Times New Roman" pitchFamily="18" charset="0"/>
              </a:rPr>
              <a:t>dose group taken (each 6 adult males) </a:t>
            </a:r>
            <a:endParaRPr lang="en-US" dirty="0" smtClean="0">
              <a:solidFill>
                <a:srgbClr val="006600"/>
              </a:solidFill>
              <a:latin typeface="Times New Roman" pitchFamily="18" charset="0"/>
              <a:cs typeface="Times New Roman" pitchFamily="18" charset="0"/>
            </a:endParaRPr>
          </a:p>
          <a:p>
            <a:endParaRPr lang="en-US" dirty="0" smtClean="0">
              <a:solidFill>
                <a:srgbClr val="006600"/>
              </a:solidFill>
              <a:latin typeface="Times New Roman" pitchFamily="18" charset="0"/>
              <a:cs typeface="Times New Roman" pitchFamily="18" charset="0"/>
            </a:endParaRPr>
          </a:p>
          <a:p>
            <a:pPr>
              <a:buNone/>
            </a:pPr>
            <a:r>
              <a:rPr lang="en-US" dirty="0" smtClean="0">
                <a:solidFill>
                  <a:srgbClr val="006600"/>
                </a:solidFill>
                <a:latin typeface="Times New Roman" pitchFamily="18" charset="0"/>
                <a:cs typeface="Times New Roman" pitchFamily="18" charset="0"/>
              </a:rPr>
              <a:t>Drug </a:t>
            </a:r>
            <a:r>
              <a:rPr lang="en-US" dirty="0">
                <a:solidFill>
                  <a:srgbClr val="006600"/>
                </a:solidFill>
                <a:latin typeface="Times New Roman" pitchFamily="18" charset="0"/>
                <a:cs typeface="Times New Roman" pitchFamily="18" charset="0"/>
              </a:rPr>
              <a:t>treatment by clinical route for </a:t>
            </a:r>
            <a:r>
              <a:rPr lang="en-US" dirty="0" smtClean="0">
                <a:solidFill>
                  <a:srgbClr val="006600"/>
                </a:solidFill>
                <a:latin typeface="Times New Roman" pitchFamily="18" charset="0"/>
                <a:cs typeface="Times New Roman" pitchFamily="18" charset="0"/>
              </a:rPr>
              <a:t>28-72days</a:t>
            </a:r>
          </a:p>
          <a:p>
            <a:endParaRPr lang="en-US" dirty="0">
              <a:solidFill>
                <a:srgbClr val="006600"/>
              </a:solidFill>
              <a:latin typeface="Times New Roman" pitchFamily="18" charset="0"/>
              <a:cs typeface="Times New Roman" pitchFamily="18" charset="0"/>
            </a:endParaRPr>
          </a:p>
          <a:p>
            <a:pPr>
              <a:buNone/>
            </a:pPr>
            <a:r>
              <a:rPr lang="en-US" dirty="0" smtClean="0">
                <a:solidFill>
                  <a:srgbClr val="006600"/>
                </a:solidFill>
                <a:latin typeface="Times New Roman" pitchFamily="18" charset="0"/>
                <a:cs typeface="Times New Roman" pitchFamily="18" charset="0"/>
              </a:rPr>
              <a:t>Mixed with female in 1:2 ratio</a:t>
            </a:r>
            <a:endParaRPr lang="en-US" dirty="0">
              <a:solidFill>
                <a:srgbClr val="006600"/>
              </a:solidFill>
              <a:latin typeface="Times New Roman" pitchFamily="18" charset="0"/>
              <a:cs typeface="Times New Roman" pitchFamily="18" charset="0"/>
            </a:endParaRPr>
          </a:p>
        </p:txBody>
      </p:sp>
      <p:sp>
        <p:nvSpPr>
          <p:cNvPr id="4" name="Down Arrow 3"/>
          <p:cNvSpPr/>
          <p:nvPr/>
        </p:nvSpPr>
        <p:spPr>
          <a:xfrm>
            <a:off x="2438400" y="2895600"/>
            <a:ext cx="457200"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2438400" y="3810000"/>
            <a:ext cx="484632"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2438400" y="4876800"/>
            <a:ext cx="484632"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lstStyle/>
          <a:p>
            <a:pPr>
              <a:buNone/>
            </a:pPr>
            <a:endParaRPr lang="en-US" dirty="0" smtClean="0"/>
          </a:p>
          <a:p>
            <a:pPr algn="just">
              <a:buNone/>
            </a:pPr>
            <a:r>
              <a:rPr lang="en-US" dirty="0" smtClean="0">
                <a:solidFill>
                  <a:srgbClr val="CC0099"/>
                </a:solidFill>
                <a:latin typeface="Times New Roman" pitchFamily="18" charset="0"/>
                <a:cs typeface="Times New Roman" pitchFamily="18" charset="0"/>
              </a:rPr>
              <a:t>Female getting pregnant should be examined after 13 days of gestation</a:t>
            </a:r>
          </a:p>
          <a:p>
            <a:pPr algn="just">
              <a:buNone/>
            </a:pPr>
            <a:r>
              <a:rPr lang="en-US" dirty="0" smtClean="0">
                <a:solidFill>
                  <a:srgbClr val="CC0099"/>
                </a:solidFill>
                <a:latin typeface="Times New Roman" pitchFamily="18" charset="0"/>
                <a:cs typeface="Times New Roman" pitchFamily="18" charset="0"/>
              </a:rPr>
              <a:t> </a:t>
            </a:r>
          </a:p>
          <a:p>
            <a:pPr algn="just">
              <a:buNone/>
            </a:pPr>
            <a:r>
              <a:rPr lang="en-US" dirty="0" smtClean="0">
                <a:solidFill>
                  <a:srgbClr val="CC0099"/>
                </a:solidFill>
                <a:latin typeface="Times New Roman" pitchFamily="18" charset="0"/>
                <a:cs typeface="Times New Roman" pitchFamily="18" charset="0"/>
              </a:rPr>
              <a:t>All male animals sacrificed </a:t>
            </a:r>
          </a:p>
          <a:p>
            <a:pPr algn="just"/>
            <a:r>
              <a:rPr lang="en-US" dirty="0" smtClean="0">
                <a:solidFill>
                  <a:srgbClr val="CC0099"/>
                </a:solidFill>
                <a:latin typeface="Times New Roman" pitchFamily="18" charset="0"/>
                <a:cs typeface="Times New Roman" pitchFamily="18" charset="0"/>
              </a:rPr>
              <a:t>weights of testis, </a:t>
            </a:r>
            <a:r>
              <a:rPr lang="en-US" dirty="0" err="1" smtClean="0">
                <a:solidFill>
                  <a:srgbClr val="CC0099"/>
                </a:solidFill>
                <a:latin typeface="Times New Roman" pitchFamily="18" charset="0"/>
                <a:cs typeface="Times New Roman" pitchFamily="18" charset="0"/>
              </a:rPr>
              <a:t>epididymus</a:t>
            </a:r>
            <a:r>
              <a:rPr lang="en-US" dirty="0" smtClean="0">
                <a:solidFill>
                  <a:srgbClr val="CC0099"/>
                </a:solidFill>
                <a:latin typeface="Times New Roman" pitchFamily="18" charset="0"/>
                <a:cs typeface="Times New Roman" pitchFamily="18" charset="0"/>
              </a:rPr>
              <a:t> recorded and examined for their histology </a:t>
            </a:r>
          </a:p>
          <a:p>
            <a:pPr algn="just"/>
            <a:r>
              <a:rPr lang="en-US" dirty="0" smtClean="0">
                <a:solidFill>
                  <a:srgbClr val="CC0099"/>
                </a:solidFill>
                <a:latin typeface="Times New Roman" pitchFamily="18" charset="0"/>
                <a:cs typeface="Times New Roman" pitchFamily="18" charset="0"/>
              </a:rPr>
              <a:t>sperms examined for motility and morphology</a:t>
            </a:r>
          </a:p>
          <a:p>
            <a:endParaRPr lang="en-US" dirty="0"/>
          </a:p>
        </p:txBody>
      </p:sp>
      <p:sp>
        <p:nvSpPr>
          <p:cNvPr id="4" name="Down Arrow 3"/>
          <p:cNvSpPr/>
          <p:nvPr/>
        </p:nvSpPr>
        <p:spPr>
          <a:xfrm>
            <a:off x="3733800" y="533400"/>
            <a:ext cx="484632"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0" y="2209800"/>
            <a:ext cx="484632"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lstStyle/>
          <a:p>
            <a:pPr algn="just">
              <a:buNone/>
            </a:pPr>
            <a:r>
              <a:rPr lang="en-US" dirty="0" smtClean="0">
                <a:solidFill>
                  <a:srgbClr val="FF0000"/>
                </a:solidFill>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Segment I : fertility and general reproductive performance study </a:t>
            </a:r>
          </a:p>
          <a:p>
            <a:pPr algn="just">
              <a:buNone/>
            </a:pPr>
            <a:r>
              <a:rPr lang="en-US" dirty="0" smtClean="0">
                <a:solidFill>
                  <a:srgbClr val="000099"/>
                </a:solidFill>
                <a:latin typeface="Times New Roman" pitchFamily="18" charset="0"/>
                <a:cs typeface="Times New Roman" pitchFamily="18" charset="0"/>
              </a:rPr>
              <a:t>    Segment II: </a:t>
            </a:r>
            <a:r>
              <a:rPr lang="en-US" dirty="0" err="1" smtClean="0">
                <a:solidFill>
                  <a:srgbClr val="000099"/>
                </a:solidFill>
                <a:latin typeface="Times New Roman" pitchFamily="18" charset="0"/>
                <a:cs typeface="Times New Roman" pitchFamily="18" charset="0"/>
              </a:rPr>
              <a:t>Teratogenicity</a:t>
            </a:r>
            <a:r>
              <a:rPr lang="en-US" dirty="0" smtClean="0">
                <a:solidFill>
                  <a:srgbClr val="000099"/>
                </a:solidFill>
                <a:latin typeface="Times New Roman" pitchFamily="18" charset="0"/>
                <a:cs typeface="Times New Roman" pitchFamily="18" charset="0"/>
              </a:rPr>
              <a:t> </a:t>
            </a:r>
          </a:p>
          <a:p>
            <a:pPr algn="just">
              <a:buNone/>
            </a:pPr>
            <a:r>
              <a:rPr lang="en-US" dirty="0" smtClean="0">
                <a:solidFill>
                  <a:srgbClr val="000099"/>
                </a:solidFill>
                <a:latin typeface="Times New Roman" pitchFamily="18" charset="0"/>
                <a:cs typeface="Times New Roman" pitchFamily="18" charset="0"/>
              </a:rPr>
              <a:t>    Segment III: </a:t>
            </a:r>
            <a:r>
              <a:rPr lang="en-US" dirty="0" err="1" smtClean="0">
                <a:solidFill>
                  <a:srgbClr val="000099"/>
                </a:solidFill>
                <a:latin typeface="Times New Roman" pitchFamily="18" charset="0"/>
                <a:cs typeface="Times New Roman" pitchFamily="18" charset="0"/>
              </a:rPr>
              <a:t>Perinatal</a:t>
            </a:r>
            <a:r>
              <a:rPr lang="en-US" dirty="0" smtClean="0">
                <a:solidFill>
                  <a:srgbClr val="000099"/>
                </a:solidFill>
                <a:latin typeface="Times New Roman" pitchFamily="18" charset="0"/>
                <a:cs typeface="Times New Roman" pitchFamily="18" charset="0"/>
              </a:rPr>
              <a:t> and post-natal study </a:t>
            </a:r>
          </a:p>
          <a:p>
            <a:pPr algn="just">
              <a:buNone/>
            </a:pP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perinatal</a:t>
            </a:r>
            <a:r>
              <a:rPr lang="en-US" dirty="0" smtClean="0">
                <a:solidFill>
                  <a:srgbClr val="000099"/>
                </a:solidFill>
                <a:latin typeface="Times New Roman" pitchFamily="18" charset="0"/>
                <a:cs typeface="Times New Roman" pitchFamily="18" charset="0"/>
              </a:rPr>
              <a:t> : fertility and early embryonic development . </a:t>
            </a:r>
          </a:p>
          <a:p>
            <a:pPr algn="just">
              <a:buNone/>
            </a:pPr>
            <a:r>
              <a:rPr lang="en-US" dirty="0" smtClean="0">
                <a:solidFill>
                  <a:srgbClr val="000099"/>
                </a:solidFill>
                <a:latin typeface="Times New Roman" pitchFamily="18" charset="0"/>
                <a:cs typeface="Times New Roman" pitchFamily="18" charset="0"/>
              </a:rPr>
              <a:t>     Post-natal development (rat) (post natal survival of offspring) growth parameter, vital senses, behavioral effect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a:bodyPr>
          <a:lstStyle/>
          <a:p>
            <a:pPr>
              <a:buNone/>
            </a:pPr>
            <a:r>
              <a:rPr lang="en-US" dirty="0" smtClean="0">
                <a:solidFill>
                  <a:srgbClr val="C00000"/>
                </a:solidFill>
              </a:rPr>
              <a:t>B) Female </a:t>
            </a:r>
            <a:r>
              <a:rPr lang="en-US" dirty="0">
                <a:solidFill>
                  <a:srgbClr val="C00000"/>
                </a:solidFill>
              </a:rPr>
              <a:t>fertility </a:t>
            </a:r>
            <a:r>
              <a:rPr lang="en-US" dirty="0" smtClean="0">
                <a:solidFill>
                  <a:srgbClr val="C00000"/>
                </a:solidFill>
              </a:rPr>
              <a:t>(SEGMENT I):</a:t>
            </a:r>
          </a:p>
          <a:p>
            <a:pPr lvl="0" algn="just">
              <a:lnSpc>
                <a:spcPct val="150000"/>
              </a:lnSpc>
              <a:buFont typeface="Wingdings" pitchFamily="2" charset="2"/>
              <a:buChar char="ü"/>
            </a:pPr>
            <a:r>
              <a:rPr lang="en-US" sz="2800" dirty="0" smtClean="0">
                <a:solidFill>
                  <a:srgbClr val="006600"/>
                </a:solidFill>
              </a:rPr>
              <a:t>The study should be done in one rodent species (rat preferred). </a:t>
            </a:r>
          </a:p>
          <a:p>
            <a:pPr lvl="0" algn="just">
              <a:lnSpc>
                <a:spcPct val="150000"/>
              </a:lnSpc>
              <a:buFont typeface="Wingdings" pitchFamily="2" charset="2"/>
              <a:buChar char="ü"/>
            </a:pPr>
            <a:r>
              <a:rPr lang="en-US" sz="2800" dirty="0" smtClean="0">
                <a:solidFill>
                  <a:srgbClr val="006600"/>
                </a:solidFill>
              </a:rPr>
              <a:t>The drug should be administered to both males and females, beginning a sufficient number of days (28 days in males and 14 days in females) before mating.  </a:t>
            </a:r>
          </a:p>
          <a:p>
            <a:pPr lvl="0" algn="just">
              <a:lnSpc>
                <a:spcPct val="150000"/>
              </a:lnSpc>
              <a:buFont typeface="Wingdings" pitchFamily="2" charset="2"/>
              <a:buChar char="ü"/>
            </a:pPr>
            <a:r>
              <a:rPr lang="en-US" sz="2800" dirty="0" smtClean="0">
                <a:solidFill>
                  <a:srgbClr val="006600"/>
                </a:solidFill>
              </a:rPr>
              <a:t>Drug treatment should continue during mating and, subsequently, during the gestation period.</a:t>
            </a:r>
          </a:p>
          <a:p>
            <a:pPr algn="just">
              <a:lnSpc>
                <a:spcPct val="150000"/>
              </a:lnSpc>
              <a:buNone/>
            </a:pPr>
            <a:endParaRPr lang="en-US" dirty="0">
              <a:solidFill>
                <a:srgbClr val="0066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685800"/>
            <a:ext cx="8686800" cy="5867400"/>
          </a:xfrm>
        </p:spPr>
        <p:txBody>
          <a:bodyPr>
            <a:normAutofit/>
          </a:bodyPr>
          <a:lstStyle/>
          <a:p>
            <a:pPr lvl="0" algn="just">
              <a:buFont typeface="Wingdings" pitchFamily="2" charset="2"/>
              <a:buChar char="ü"/>
            </a:pPr>
            <a:r>
              <a:rPr lang="en-US" sz="2800" dirty="0" smtClean="0">
                <a:solidFill>
                  <a:srgbClr val="006600"/>
                </a:solidFill>
                <a:latin typeface="Times New Roman" pitchFamily="18" charset="0"/>
                <a:cs typeface="Times New Roman" pitchFamily="18" charset="0"/>
              </a:rPr>
              <a:t>Three graded doses should be used, the highest dose (usually the MTD obtained from previous systemic toxicity studies) should not affect general health of the parent animals, At least 15 males and 15 females should be used per dose group. </a:t>
            </a:r>
          </a:p>
          <a:p>
            <a:pPr lvl="0" algn="just">
              <a:buFont typeface="Wingdings" pitchFamily="2" charset="2"/>
              <a:buChar char="ü"/>
            </a:pPr>
            <a:r>
              <a:rPr lang="en-US" sz="2800" dirty="0" smtClean="0">
                <a:solidFill>
                  <a:srgbClr val="000099"/>
                </a:solidFill>
                <a:latin typeface="Times New Roman" pitchFamily="18" charset="0"/>
                <a:cs typeface="Times New Roman" pitchFamily="18" charset="0"/>
              </a:rPr>
              <a:t>Control </a:t>
            </a:r>
            <a:r>
              <a:rPr lang="en-US" sz="2800" dirty="0" smtClean="0">
                <a:solidFill>
                  <a:srgbClr val="000099"/>
                </a:solidFill>
                <a:latin typeface="Times New Roman" pitchFamily="18" charset="0"/>
                <a:cs typeface="Times New Roman" pitchFamily="18" charset="0"/>
              </a:rPr>
              <a:t>and the treated groups should be of similar size. </a:t>
            </a:r>
          </a:p>
          <a:p>
            <a:pPr lvl="0" algn="just">
              <a:buFont typeface="Wingdings" pitchFamily="2" charset="2"/>
              <a:buChar char="ü"/>
            </a:pPr>
            <a:r>
              <a:rPr lang="en-US" sz="2800" dirty="0" smtClean="0">
                <a:solidFill>
                  <a:srgbClr val="000099"/>
                </a:solidFill>
                <a:latin typeface="Times New Roman" pitchFamily="18" charset="0"/>
                <a:cs typeface="Times New Roman" pitchFamily="18" charset="0"/>
              </a:rPr>
              <a:t>The route of administration should be the same as intended for therapeutic use.</a:t>
            </a:r>
          </a:p>
          <a:p>
            <a:pPr lvl="0" algn="just">
              <a:buFont typeface="Wingdings" pitchFamily="2" charset="2"/>
              <a:buChar char="ü"/>
            </a:pPr>
            <a:r>
              <a:rPr lang="en-US" sz="2800" dirty="0" smtClean="0">
                <a:solidFill>
                  <a:srgbClr val="000099"/>
                </a:solidFill>
                <a:latin typeface="Times New Roman" pitchFamily="18" charset="0"/>
                <a:cs typeface="Times New Roman" pitchFamily="18" charset="0"/>
              </a:rPr>
              <a:t>Dams should be allowed to litter and their medication should be continued till the weaning of pups.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lvl="0" algn="just">
              <a:buFont typeface="Wingdings" pitchFamily="2" charset="2"/>
              <a:buChar char="ü"/>
            </a:pPr>
            <a:r>
              <a:rPr lang="en-US" sz="2800" dirty="0" smtClean="0">
                <a:solidFill>
                  <a:srgbClr val="000099"/>
                </a:solidFill>
                <a:latin typeface="Times New Roman" pitchFamily="18" charset="0"/>
                <a:cs typeface="Times New Roman" pitchFamily="18" charset="0"/>
              </a:rPr>
              <a:t>Observations </a:t>
            </a:r>
            <a:r>
              <a:rPr lang="en-US" sz="2800" dirty="0" smtClean="0">
                <a:solidFill>
                  <a:srgbClr val="000099"/>
                </a:solidFill>
                <a:latin typeface="Times New Roman" pitchFamily="18" charset="0"/>
                <a:cs typeface="Times New Roman" pitchFamily="18" charset="0"/>
              </a:rPr>
              <a:t>on body weight, food intake, clinical signs of intoxication, mating </a:t>
            </a:r>
            <a:r>
              <a:rPr lang="en-US" sz="2800" dirty="0" err="1" smtClean="0">
                <a:solidFill>
                  <a:srgbClr val="000099"/>
                </a:solidFill>
                <a:latin typeface="Times New Roman" pitchFamily="18" charset="0"/>
                <a:cs typeface="Times New Roman" pitchFamily="18" charset="0"/>
              </a:rPr>
              <a:t>behaviour</a:t>
            </a:r>
            <a:r>
              <a:rPr lang="en-US" sz="2800" dirty="0" smtClean="0">
                <a:solidFill>
                  <a:srgbClr val="000099"/>
                </a:solidFill>
                <a:latin typeface="Times New Roman" pitchFamily="18" charset="0"/>
                <a:cs typeface="Times New Roman" pitchFamily="18" charset="0"/>
              </a:rPr>
              <a:t>, progress of gestation! parturition periods, length of gestation, parturition, post-partum health and gross pathology (and histopathology of affected organs) of dams should be recorded.</a:t>
            </a:r>
          </a:p>
          <a:p>
            <a:pPr lvl="0" algn="just">
              <a:buFont typeface="Wingdings" pitchFamily="2" charset="2"/>
              <a:buChar char="ü"/>
            </a:pPr>
            <a:r>
              <a:rPr lang="en-US" sz="2800" dirty="0" smtClean="0">
                <a:solidFill>
                  <a:srgbClr val="FF0000"/>
                </a:solidFill>
                <a:latin typeface="Times New Roman" pitchFamily="18" charset="0"/>
                <a:cs typeface="Times New Roman" pitchFamily="18" charset="0"/>
              </a:rPr>
              <a:t>The pups from both treated and control groups should be observed for general signs of intoxication, sex-wise distribution in different treatment groups, body weight, growth parameters, survival, gross examination, and autopsy.</a:t>
            </a:r>
          </a:p>
          <a:p>
            <a:pPr lvl="0" algn="just">
              <a:buFont typeface="Wingdings" pitchFamily="2" charset="2"/>
              <a:buChar char="ü"/>
            </a:pPr>
            <a:r>
              <a:rPr lang="en-US" sz="2800" dirty="0" smtClean="0">
                <a:solidFill>
                  <a:srgbClr val="FF0000"/>
                </a:solidFill>
                <a:latin typeface="Times New Roman" pitchFamily="18" charset="0"/>
                <a:cs typeface="Times New Roman" pitchFamily="18" charset="0"/>
              </a:rPr>
              <a:t>Histopathology of affected organs should be done.</a:t>
            </a:r>
          </a:p>
          <a:p>
            <a:endParaRPr lang="en-US" sz="2800" dirty="0">
              <a:solidFill>
                <a:srgbClr val="000099"/>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990600"/>
            <a:ext cx="8229600" cy="5135563"/>
          </a:xfrm>
        </p:spPr>
        <p:txBody>
          <a:bodyPr/>
          <a:lstStyle/>
          <a:p>
            <a:pPr>
              <a:buNone/>
            </a:pPr>
            <a:r>
              <a:rPr lang="en-US" dirty="0">
                <a:solidFill>
                  <a:srgbClr val="FF0000"/>
                </a:solidFill>
              </a:rPr>
              <a:t>Two major </a:t>
            </a:r>
            <a:r>
              <a:rPr lang="en-US" dirty="0" smtClean="0">
                <a:solidFill>
                  <a:srgbClr val="FF0000"/>
                </a:solidFill>
              </a:rPr>
              <a:t>class </a:t>
            </a:r>
          </a:p>
          <a:p>
            <a:pPr algn="just">
              <a:buFont typeface="Wingdings" pitchFamily="2" charset="2"/>
              <a:buChar char="Ø"/>
            </a:pPr>
            <a:r>
              <a:rPr lang="en-US" dirty="0" smtClean="0">
                <a:solidFill>
                  <a:srgbClr val="000099"/>
                </a:solidFill>
              </a:rPr>
              <a:t>Reproductive </a:t>
            </a:r>
            <a:r>
              <a:rPr lang="en-US" dirty="0">
                <a:solidFill>
                  <a:srgbClr val="000099"/>
                </a:solidFill>
              </a:rPr>
              <a:t>toxicity </a:t>
            </a:r>
            <a:r>
              <a:rPr lang="en-US" dirty="0" smtClean="0">
                <a:solidFill>
                  <a:srgbClr val="000099"/>
                </a:solidFill>
              </a:rPr>
              <a:t>: Effects </a:t>
            </a:r>
            <a:r>
              <a:rPr lang="en-US" dirty="0">
                <a:solidFill>
                  <a:srgbClr val="000099"/>
                </a:solidFill>
              </a:rPr>
              <a:t>on sexual behavior and fertility in males and non-pregnant females </a:t>
            </a:r>
            <a:endParaRPr lang="en-US" dirty="0" smtClean="0">
              <a:solidFill>
                <a:srgbClr val="000099"/>
              </a:solidFill>
            </a:endParaRPr>
          </a:p>
          <a:p>
            <a:pPr algn="just">
              <a:buFont typeface="Wingdings" pitchFamily="2" charset="2"/>
              <a:buChar char="Ø"/>
            </a:pPr>
            <a:r>
              <a:rPr lang="en-US" dirty="0" smtClean="0">
                <a:solidFill>
                  <a:srgbClr val="000099"/>
                </a:solidFill>
              </a:rPr>
              <a:t>Developmental toxicity: abnormal </a:t>
            </a:r>
            <a:r>
              <a:rPr lang="en-US" dirty="0">
                <a:solidFill>
                  <a:srgbClr val="000099"/>
                </a:solidFill>
              </a:rPr>
              <a:t>structure or functional development following exposure of pregnant or lactating females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305800" cy="6019800"/>
          </a:xfrm>
        </p:spPr>
        <p:txBody>
          <a:bodyPr>
            <a:normAutofit lnSpcReduction="10000"/>
          </a:bodyPr>
          <a:lstStyle/>
          <a:p>
            <a:pPr algn="ctr">
              <a:buNone/>
            </a:pPr>
            <a:r>
              <a:rPr lang="en-US" dirty="0">
                <a:solidFill>
                  <a:srgbClr val="000099"/>
                </a:solidFill>
              </a:rPr>
              <a:t>OECD guideline for testing of chemicals on reproductive toxicology </a:t>
            </a:r>
            <a:endParaRPr lang="en-US" dirty="0" smtClean="0">
              <a:solidFill>
                <a:srgbClr val="000099"/>
              </a:solidFill>
            </a:endParaRPr>
          </a:p>
          <a:p>
            <a:pPr>
              <a:buNone/>
            </a:pPr>
            <a:r>
              <a:rPr lang="en-US" dirty="0" smtClean="0">
                <a:solidFill>
                  <a:srgbClr val="FF0000"/>
                </a:solidFill>
              </a:rPr>
              <a:t>Principle </a:t>
            </a:r>
            <a:r>
              <a:rPr lang="en-US" dirty="0">
                <a:solidFill>
                  <a:srgbClr val="FF0000"/>
                </a:solidFill>
              </a:rPr>
              <a:t>of the test</a:t>
            </a:r>
            <a:r>
              <a:rPr lang="en-US" dirty="0" smtClean="0">
                <a:solidFill>
                  <a:srgbClr val="FF0000"/>
                </a:solidFill>
              </a:rPr>
              <a:t>:</a:t>
            </a:r>
          </a:p>
          <a:p>
            <a:pPr algn="just">
              <a:buFont typeface="Wingdings" pitchFamily="2" charset="2"/>
              <a:buChar char="Ø"/>
            </a:pPr>
            <a:r>
              <a:rPr lang="en-US" sz="3000" dirty="0">
                <a:solidFill>
                  <a:srgbClr val="006600"/>
                </a:solidFill>
              </a:rPr>
              <a:t>The test chemical is administered in graduated doses to several groups of males and </a:t>
            </a:r>
            <a:r>
              <a:rPr lang="en-US" sz="3000" dirty="0" smtClean="0">
                <a:solidFill>
                  <a:srgbClr val="006600"/>
                </a:solidFill>
              </a:rPr>
              <a:t>females.</a:t>
            </a:r>
          </a:p>
          <a:p>
            <a:pPr algn="just">
              <a:buFont typeface="Wingdings" pitchFamily="2" charset="2"/>
              <a:buChar char="Ø"/>
            </a:pPr>
            <a:r>
              <a:rPr lang="en-US" sz="3000" dirty="0" smtClean="0">
                <a:solidFill>
                  <a:srgbClr val="006600"/>
                </a:solidFill>
              </a:rPr>
              <a:t>Males </a:t>
            </a:r>
            <a:r>
              <a:rPr lang="en-US" sz="3000" dirty="0">
                <a:solidFill>
                  <a:srgbClr val="006600"/>
                </a:solidFill>
              </a:rPr>
              <a:t>should be dosed for a minimum of four weeks and up to and including the day before scheduled kill </a:t>
            </a:r>
            <a:endParaRPr lang="en-US" sz="3000" dirty="0" smtClean="0">
              <a:solidFill>
                <a:srgbClr val="006600"/>
              </a:solidFill>
            </a:endParaRPr>
          </a:p>
          <a:p>
            <a:pPr algn="just">
              <a:buFont typeface="Wingdings" pitchFamily="2" charset="2"/>
              <a:buChar char="Ø"/>
            </a:pPr>
            <a:r>
              <a:rPr lang="en-US" sz="3000" dirty="0" smtClean="0">
                <a:solidFill>
                  <a:srgbClr val="FF0000"/>
                </a:solidFill>
              </a:rPr>
              <a:t>pre-mating </a:t>
            </a:r>
            <a:r>
              <a:rPr lang="en-US" sz="3000" dirty="0">
                <a:solidFill>
                  <a:srgbClr val="FF0000"/>
                </a:solidFill>
              </a:rPr>
              <a:t>dosing period in males, fertility may not be a particular sensitive indicator of testicular toxicity</a:t>
            </a:r>
            <a:r>
              <a:rPr lang="en-US" sz="3000" dirty="0" smtClean="0">
                <a:solidFill>
                  <a:srgbClr val="FF0000"/>
                </a:solidFill>
              </a:rPr>
              <a:t>.</a:t>
            </a:r>
          </a:p>
          <a:p>
            <a:pPr algn="just">
              <a:buNone/>
            </a:pPr>
            <a:r>
              <a:rPr lang="en-US" sz="3000" dirty="0" smtClean="0">
                <a:solidFill>
                  <a:srgbClr val="FF0000"/>
                </a:solidFill>
              </a:rPr>
              <a:t>Therefore, a detailed histological examination of the testes is essential. </a:t>
            </a:r>
          </a:p>
          <a:p>
            <a:pPr>
              <a:buFont typeface="Wingdings" pitchFamily="2" charset="2"/>
              <a:buChar char="Ø"/>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457200"/>
            <a:ext cx="8610600" cy="6248400"/>
          </a:xfrm>
        </p:spPr>
        <p:txBody>
          <a:bodyPr>
            <a:normAutofit/>
          </a:bodyPr>
          <a:lstStyle/>
          <a:p>
            <a:pPr algn="just"/>
            <a:r>
              <a:rPr lang="en-US" sz="2800" dirty="0" smtClean="0">
                <a:solidFill>
                  <a:srgbClr val="000099"/>
                </a:solidFill>
                <a:latin typeface="Times New Roman" pitchFamily="18" charset="0"/>
                <a:cs typeface="Times New Roman" pitchFamily="18" charset="0"/>
              </a:rPr>
              <a:t>Histopathology </a:t>
            </a:r>
            <a:r>
              <a:rPr lang="en-US" sz="2800" dirty="0">
                <a:solidFill>
                  <a:srgbClr val="000099"/>
                </a:solidFill>
                <a:latin typeface="Times New Roman" pitchFamily="18" charset="0"/>
                <a:cs typeface="Times New Roman" pitchFamily="18" charset="0"/>
              </a:rPr>
              <a:t>of the male gonads, is considered sufficient to enable detection of the majority of effects on male fertility and spermatogenesis. </a:t>
            </a:r>
            <a:endParaRPr lang="en-US" sz="2800" dirty="0" smtClean="0">
              <a:solidFill>
                <a:srgbClr val="000099"/>
              </a:solidFill>
              <a:latin typeface="Times New Roman" pitchFamily="18" charset="0"/>
              <a:cs typeface="Times New Roman" pitchFamily="18" charset="0"/>
            </a:endParaRPr>
          </a:p>
          <a:p>
            <a:pPr algn="just"/>
            <a:r>
              <a:rPr lang="en-US" sz="2800" dirty="0" smtClean="0">
                <a:solidFill>
                  <a:srgbClr val="000099"/>
                </a:solidFill>
                <a:latin typeface="Times New Roman" pitchFamily="18" charset="0"/>
                <a:cs typeface="Times New Roman" pitchFamily="18" charset="0"/>
              </a:rPr>
              <a:t>Females </a:t>
            </a:r>
            <a:r>
              <a:rPr lang="en-US" sz="2800" dirty="0">
                <a:solidFill>
                  <a:srgbClr val="000099"/>
                </a:solidFill>
                <a:latin typeface="Times New Roman" pitchFamily="18" charset="0"/>
                <a:cs typeface="Times New Roman" pitchFamily="18" charset="0"/>
              </a:rPr>
              <a:t>should be dosed throughout the study</a:t>
            </a:r>
            <a:r>
              <a:rPr lang="en-US" sz="2800" dirty="0" smtClean="0">
                <a:solidFill>
                  <a:srgbClr val="000099"/>
                </a:solidFill>
                <a:latin typeface="Times New Roman" pitchFamily="18" charset="0"/>
                <a:cs typeface="Times New Roman" pitchFamily="18" charset="0"/>
              </a:rPr>
              <a:t>.</a:t>
            </a:r>
          </a:p>
          <a:p>
            <a:pPr algn="just"/>
            <a:r>
              <a:rPr lang="en-US" sz="2800" dirty="0" smtClean="0">
                <a:solidFill>
                  <a:srgbClr val="FF0000"/>
                </a:solidFill>
                <a:latin typeface="Times New Roman" pitchFamily="18" charset="0"/>
                <a:cs typeface="Times New Roman" pitchFamily="18" charset="0"/>
              </a:rPr>
              <a:t>This includes mating, the duration of pregnancy and at least thirteen days after delivery, up to and including the day before scheduled kill.</a:t>
            </a:r>
          </a:p>
          <a:p>
            <a:pPr algn="just"/>
            <a:r>
              <a:rPr lang="en-US" sz="2800" dirty="0" smtClean="0">
                <a:solidFill>
                  <a:srgbClr val="000099"/>
                </a:solidFill>
                <a:latin typeface="Times New Roman" pitchFamily="18" charset="0"/>
                <a:cs typeface="Times New Roman" pitchFamily="18" charset="0"/>
              </a:rPr>
              <a:t>Duration of study, following acclimatization and pre-dosing </a:t>
            </a:r>
            <a:r>
              <a:rPr lang="en-US" sz="2800" dirty="0" err="1" smtClean="0">
                <a:solidFill>
                  <a:srgbClr val="000099"/>
                </a:solidFill>
                <a:latin typeface="Times New Roman" pitchFamily="18" charset="0"/>
                <a:cs typeface="Times New Roman" pitchFamily="18" charset="0"/>
              </a:rPr>
              <a:t>oestrous</a:t>
            </a:r>
            <a:r>
              <a:rPr lang="en-US" sz="2800" dirty="0" smtClean="0">
                <a:solidFill>
                  <a:srgbClr val="000099"/>
                </a:solidFill>
                <a:latin typeface="Times New Roman" pitchFamily="18" charset="0"/>
                <a:cs typeface="Times New Roman" pitchFamily="18" charset="0"/>
              </a:rPr>
              <a:t> cycle evaluation, is dependent on the female performance and is approximately 63 day.</a:t>
            </a:r>
          </a:p>
          <a:p>
            <a:pPr algn="just">
              <a:buNone/>
            </a:pPr>
            <a:r>
              <a:rPr lang="en-US" dirty="0" smtClean="0">
                <a:solidFill>
                  <a:srgbClr val="000099"/>
                </a:solidFill>
                <a:latin typeface="Times New Roman" pitchFamily="18" charset="0"/>
                <a:cs typeface="Times New Roman" pitchFamily="18" charset="0"/>
              </a:rPr>
              <a:t> </a:t>
            </a:r>
            <a:r>
              <a:rPr lang="en-US" dirty="0" smtClean="0">
                <a:solidFill>
                  <a:schemeClr val="accent2">
                    <a:lumMod val="50000"/>
                  </a:schemeClr>
                </a:solidFill>
                <a:latin typeface="Times New Roman" pitchFamily="18" charset="0"/>
                <a:cs typeface="Times New Roman" pitchFamily="18" charset="0"/>
              </a:rPr>
              <a:t>[at least 14 days pre-mating, (up to) 14 days mating, 22 days gestation, 13 days lactation</a:t>
            </a:r>
            <a:r>
              <a:rPr lang="en-US" dirty="0" smtClean="0">
                <a:solidFill>
                  <a:schemeClr val="accent2">
                    <a:lumMod val="50000"/>
                  </a:schemeClr>
                </a:solidFill>
              </a:rPr>
              <a:t>].</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458200" cy="6324600"/>
          </a:xfrm>
        </p:spPr>
        <p:txBody>
          <a:bodyPr>
            <a:normAutofit/>
          </a:bodyPr>
          <a:lstStyle/>
          <a:p>
            <a:pPr algn="just">
              <a:buNone/>
            </a:pPr>
            <a:r>
              <a:rPr lang="en-US" dirty="0" smtClean="0">
                <a:solidFill>
                  <a:srgbClr val="C00000"/>
                </a:solidFill>
              </a:rPr>
              <a:t>DESCRIPTION </a:t>
            </a:r>
            <a:r>
              <a:rPr lang="en-US" dirty="0">
                <a:solidFill>
                  <a:srgbClr val="C00000"/>
                </a:solidFill>
              </a:rPr>
              <a:t>OF THE </a:t>
            </a:r>
            <a:r>
              <a:rPr lang="en-US" dirty="0" smtClean="0">
                <a:solidFill>
                  <a:srgbClr val="C00000"/>
                </a:solidFill>
              </a:rPr>
              <a:t>METHOD</a:t>
            </a:r>
          </a:p>
          <a:p>
            <a:pPr algn="just">
              <a:buNone/>
            </a:pPr>
            <a:r>
              <a:rPr lang="en-US" dirty="0" smtClean="0">
                <a:solidFill>
                  <a:srgbClr val="C00000"/>
                </a:solidFill>
              </a:rPr>
              <a:t>Selection </a:t>
            </a:r>
            <a:r>
              <a:rPr lang="en-US" dirty="0">
                <a:solidFill>
                  <a:srgbClr val="C00000"/>
                </a:solidFill>
              </a:rPr>
              <a:t>of animal </a:t>
            </a:r>
            <a:r>
              <a:rPr lang="en-US" dirty="0" smtClean="0">
                <a:solidFill>
                  <a:srgbClr val="C00000"/>
                </a:solidFill>
              </a:rPr>
              <a:t>species</a:t>
            </a:r>
          </a:p>
          <a:p>
            <a:pPr algn="just">
              <a:lnSpc>
                <a:spcPct val="150000"/>
              </a:lnSpc>
            </a:pPr>
            <a:r>
              <a:rPr lang="en-US" dirty="0" smtClean="0"/>
              <a:t> </a:t>
            </a:r>
            <a:r>
              <a:rPr lang="en-US" sz="2800" dirty="0">
                <a:solidFill>
                  <a:srgbClr val="006600"/>
                </a:solidFill>
              </a:rPr>
              <a:t>Guideline is designed for use with the rat. The rat was the only species used. The test animals should be characterized as to species, strain, sex, weight and age</a:t>
            </a:r>
            <a:r>
              <a:rPr lang="en-US" sz="2800" dirty="0"/>
              <a:t>.</a:t>
            </a:r>
          </a:p>
          <a:p>
            <a:pPr algn="just">
              <a:lnSpc>
                <a:spcPct val="150000"/>
              </a:lnSpc>
            </a:pPr>
            <a:r>
              <a:rPr lang="en-US" sz="2800" dirty="0" smtClean="0">
                <a:solidFill>
                  <a:srgbClr val="000099"/>
                </a:solidFill>
              </a:rPr>
              <a:t>Weight </a:t>
            </a:r>
            <a:r>
              <a:rPr lang="en-US" sz="2800" dirty="0">
                <a:solidFill>
                  <a:srgbClr val="000099"/>
                </a:solidFill>
              </a:rPr>
              <a:t>variation of animals used should be minimal and not exceed 20% of the mean weight of each sex</a:t>
            </a:r>
            <a:r>
              <a:rPr lang="en-US" sz="2800" dirty="0" smtClean="0">
                <a:solidFill>
                  <a:srgbClr val="000099"/>
                </a:solidFill>
              </a:rPr>
              <a:t>.</a:t>
            </a:r>
          </a:p>
          <a:p>
            <a:pPr algn="just">
              <a:lnSpc>
                <a:spcPct val="150000"/>
              </a:lnSpc>
            </a:pPr>
            <a:r>
              <a:rPr lang="en-US" sz="2800" dirty="0" smtClean="0">
                <a:solidFill>
                  <a:srgbClr val="000099"/>
                </a:solidFill>
              </a:rPr>
              <a:t>animals from the same strain and source are used in both studies </a:t>
            </a:r>
          </a:p>
          <a:p>
            <a:pPr algn="just"/>
            <a:endParaRPr lang="en-US" dirty="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533400"/>
            <a:ext cx="8763000" cy="6019800"/>
          </a:xfrm>
        </p:spPr>
        <p:txBody>
          <a:bodyPr>
            <a:normAutofit lnSpcReduction="10000"/>
          </a:bodyPr>
          <a:lstStyle/>
          <a:p>
            <a:pPr>
              <a:buNone/>
            </a:pPr>
            <a:r>
              <a:rPr lang="en-US" dirty="0" smtClean="0">
                <a:solidFill>
                  <a:srgbClr val="C00000"/>
                </a:solidFill>
              </a:rPr>
              <a:t>Housing </a:t>
            </a:r>
            <a:r>
              <a:rPr lang="en-US" dirty="0">
                <a:solidFill>
                  <a:srgbClr val="C00000"/>
                </a:solidFill>
              </a:rPr>
              <a:t>and feeding </a:t>
            </a:r>
            <a:endParaRPr lang="en-US" dirty="0" smtClean="0">
              <a:solidFill>
                <a:srgbClr val="C00000"/>
              </a:solidFill>
            </a:endParaRPr>
          </a:p>
          <a:p>
            <a:pPr algn="just"/>
            <a:r>
              <a:rPr lang="en-US" sz="3000" dirty="0" smtClean="0">
                <a:solidFill>
                  <a:srgbClr val="FF0000"/>
                </a:solidFill>
                <a:latin typeface="Times New Roman" pitchFamily="18" charset="0"/>
                <a:cs typeface="Times New Roman" pitchFamily="18" charset="0"/>
              </a:rPr>
              <a:t>The </a:t>
            </a:r>
            <a:r>
              <a:rPr lang="en-US" sz="3000" dirty="0">
                <a:solidFill>
                  <a:srgbClr val="FF0000"/>
                </a:solidFill>
                <a:latin typeface="Times New Roman" pitchFamily="18" charset="0"/>
                <a:cs typeface="Times New Roman" pitchFamily="18" charset="0"/>
              </a:rPr>
              <a:t>temperature in the experimental animal room should be 22 C (± 3). relative humidity should be at least 30</a:t>
            </a:r>
            <a:r>
              <a:rPr lang="en-US" sz="3000" dirty="0" smtClean="0">
                <a:solidFill>
                  <a:srgbClr val="FF0000"/>
                </a:solidFill>
                <a:latin typeface="Times New Roman" pitchFamily="18" charset="0"/>
                <a:cs typeface="Times New Roman" pitchFamily="18" charset="0"/>
              </a:rPr>
              <a:t>%</a:t>
            </a:r>
          </a:p>
          <a:p>
            <a:pPr algn="just"/>
            <a:r>
              <a:rPr lang="en-US" sz="3000" dirty="0" smtClean="0">
                <a:solidFill>
                  <a:srgbClr val="FF0000"/>
                </a:solidFill>
                <a:latin typeface="Times New Roman" pitchFamily="18" charset="0"/>
                <a:cs typeface="Times New Roman" pitchFamily="18" charset="0"/>
              </a:rPr>
              <a:t> </a:t>
            </a:r>
            <a:r>
              <a:rPr lang="en-US" sz="3000" dirty="0">
                <a:solidFill>
                  <a:srgbClr val="FF0000"/>
                </a:solidFill>
                <a:latin typeface="Times New Roman" pitchFamily="18" charset="0"/>
                <a:cs typeface="Times New Roman" pitchFamily="18" charset="0"/>
              </a:rPr>
              <a:t>Lighting should be artificial, the photoperiod being 12 hours light, 12 hours dark </a:t>
            </a:r>
            <a:endParaRPr lang="en-US" sz="3000" dirty="0" smtClean="0">
              <a:solidFill>
                <a:srgbClr val="FF0000"/>
              </a:solidFill>
              <a:latin typeface="Times New Roman" pitchFamily="18" charset="0"/>
              <a:cs typeface="Times New Roman" pitchFamily="18" charset="0"/>
            </a:endParaRPr>
          </a:p>
          <a:p>
            <a:pPr algn="just"/>
            <a:r>
              <a:rPr lang="en-US" sz="3000" dirty="0" smtClean="0">
                <a:solidFill>
                  <a:srgbClr val="000099"/>
                </a:solidFill>
                <a:latin typeface="Times New Roman" pitchFamily="18" charset="0"/>
                <a:cs typeface="Times New Roman" pitchFamily="18" charset="0"/>
              </a:rPr>
              <a:t>For </a:t>
            </a:r>
            <a:r>
              <a:rPr lang="en-US" sz="3000" dirty="0">
                <a:solidFill>
                  <a:srgbClr val="000099"/>
                </a:solidFill>
                <a:latin typeface="Times New Roman" pitchFamily="18" charset="0"/>
                <a:cs typeface="Times New Roman" pitchFamily="18" charset="0"/>
              </a:rPr>
              <a:t>feeding, laboratory diets used with an unlimited supply of drinking water</a:t>
            </a:r>
            <a:r>
              <a:rPr lang="en-US" sz="3000" dirty="0" smtClean="0">
                <a:solidFill>
                  <a:srgbClr val="000099"/>
                </a:solidFill>
                <a:latin typeface="Times New Roman" pitchFamily="18" charset="0"/>
                <a:cs typeface="Times New Roman" pitchFamily="18" charset="0"/>
              </a:rPr>
              <a:t>.</a:t>
            </a:r>
          </a:p>
          <a:p>
            <a:pPr algn="just"/>
            <a:r>
              <a:rPr lang="en-US" sz="3000" dirty="0" smtClean="0">
                <a:solidFill>
                  <a:srgbClr val="000099"/>
                </a:solidFill>
                <a:latin typeface="Times New Roman" pitchFamily="18" charset="0"/>
                <a:cs typeface="Times New Roman" pitchFamily="18" charset="0"/>
              </a:rPr>
              <a:t>no more than five animals should be housed per cage. </a:t>
            </a:r>
          </a:p>
          <a:p>
            <a:pPr algn="just"/>
            <a:r>
              <a:rPr lang="en-US" sz="3000" dirty="0" smtClean="0">
                <a:solidFill>
                  <a:srgbClr val="000099"/>
                </a:solidFill>
                <a:latin typeface="Times New Roman" pitchFamily="18" charset="0"/>
                <a:cs typeface="Times New Roman" pitchFamily="18" charset="0"/>
              </a:rPr>
              <a:t>Pregnant females should be caged individually and provided with nesting materials. </a:t>
            </a:r>
          </a:p>
          <a:p>
            <a:pPr algn="just"/>
            <a:r>
              <a:rPr lang="en-US" sz="3000" dirty="0" smtClean="0">
                <a:solidFill>
                  <a:srgbClr val="000099"/>
                </a:solidFill>
                <a:latin typeface="Times New Roman" pitchFamily="18" charset="0"/>
                <a:cs typeface="Times New Roman" pitchFamily="18" charset="0"/>
              </a:rPr>
              <a:t>Lactating females will be caged individually with their offspring.</a:t>
            </a:r>
            <a:endParaRPr lang="en-US" sz="3000" dirty="0">
              <a:solidFill>
                <a:srgbClr val="000099"/>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dirty="0" smtClean="0">
                <a:solidFill>
                  <a:srgbClr val="C00000"/>
                </a:solidFill>
              </a:rPr>
              <a:t>Preparation </a:t>
            </a:r>
            <a:r>
              <a:rPr lang="en-US" dirty="0">
                <a:solidFill>
                  <a:srgbClr val="C00000"/>
                </a:solidFill>
              </a:rPr>
              <a:t>of the animals </a:t>
            </a:r>
            <a:endParaRPr lang="en-US" dirty="0" smtClean="0">
              <a:solidFill>
                <a:srgbClr val="C00000"/>
              </a:solidFill>
            </a:endParaRPr>
          </a:p>
          <a:p>
            <a:pPr algn="just"/>
            <a:r>
              <a:rPr lang="en-US" sz="3000" dirty="0" smtClean="0">
                <a:solidFill>
                  <a:srgbClr val="006600"/>
                </a:solidFill>
                <a:latin typeface="Times New Roman" pitchFamily="18" charset="0"/>
                <a:cs typeface="Times New Roman" pitchFamily="18" charset="0"/>
              </a:rPr>
              <a:t>Healthy </a:t>
            </a:r>
            <a:r>
              <a:rPr lang="en-US" sz="3000" dirty="0">
                <a:solidFill>
                  <a:srgbClr val="006600"/>
                </a:solidFill>
                <a:latin typeface="Times New Roman" pitchFamily="18" charset="0"/>
                <a:cs typeface="Times New Roman" pitchFamily="18" charset="0"/>
              </a:rPr>
              <a:t>young adult animals are randomly assigned to the control and treatment groups. </a:t>
            </a:r>
            <a:endParaRPr lang="en-US" sz="3000" dirty="0" smtClean="0">
              <a:solidFill>
                <a:srgbClr val="006600"/>
              </a:solidFill>
              <a:latin typeface="Times New Roman" pitchFamily="18" charset="0"/>
              <a:cs typeface="Times New Roman" pitchFamily="18" charset="0"/>
            </a:endParaRPr>
          </a:p>
          <a:p>
            <a:pPr algn="just"/>
            <a:r>
              <a:rPr lang="en-US" sz="3000" dirty="0" smtClean="0">
                <a:solidFill>
                  <a:srgbClr val="006600"/>
                </a:solidFill>
                <a:latin typeface="Times New Roman" pitchFamily="18" charset="0"/>
                <a:cs typeface="Times New Roman" pitchFamily="18" charset="0"/>
              </a:rPr>
              <a:t>Cages </a:t>
            </a:r>
            <a:r>
              <a:rPr lang="en-US" sz="3000" dirty="0">
                <a:solidFill>
                  <a:srgbClr val="006600"/>
                </a:solidFill>
                <a:latin typeface="Times New Roman" pitchFamily="18" charset="0"/>
                <a:cs typeface="Times New Roman" pitchFamily="18" charset="0"/>
              </a:rPr>
              <a:t>should be arranged in such a way that possible effects due to cage placement are minimized</a:t>
            </a:r>
            <a:r>
              <a:rPr lang="en-US" sz="3000" dirty="0" smtClean="0">
                <a:solidFill>
                  <a:srgbClr val="006600"/>
                </a:solidFill>
                <a:latin typeface="Times New Roman" pitchFamily="18" charset="0"/>
                <a:cs typeface="Times New Roman" pitchFamily="18" charset="0"/>
              </a:rPr>
              <a:t>.</a:t>
            </a:r>
          </a:p>
          <a:p>
            <a:pPr algn="just"/>
            <a:r>
              <a:rPr lang="en-US" sz="3000" dirty="0">
                <a:solidFill>
                  <a:srgbClr val="000099"/>
                </a:solidFill>
                <a:latin typeface="Times New Roman" pitchFamily="18" charset="0"/>
                <a:cs typeface="Times New Roman" pitchFamily="18" charset="0"/>
              </a:rPr>
              <a:t>The animals are uniquely identified and kept in their cages for at least five days prior to the start of the study to allow for </a:t>
            </a:r>
            <a:r>
              <a:rPr lang="en-US" sz="3000" dirty="0" smtClean="0">
                <a:solidFill>
                  <a:srgbClr val="000099"/>
                </a:solidFill>
                <a:latin typeface="Times New Roman" pitchFamily="18" charset="0"/>
                <a:cs typeface="Times New Roman" pitchFamily="18" charset="0"/>
              </a:rPr>
              <a:t>acclimatization </a:t>
            </a:r>
            <a:r>
              <a:rPr lang="en-US" sz="3000" dirty="0">
                <a:solidFill>
                  <a:srgbClr val="000099"/>
                </a:solidFill>
                <a:latin typeface="Times New Roman" pitchFamily="18" charset="0"/>
                <a:cs typeface="Times New Roman" pitchFamily="18" charset="0"/>
              </a:rPr>
              <a:t>to the laboratory conditions </a:t>
            </a:r>
            <a:endParaRPr lang="en-US" sz="3000" dirty="0" smtClean="0">
              <a:solidFill>
                <a:srgbClr val="000099"/>
              </a:solidFill>
              <a:latin typeface="Times New Roman" pitchFamily="18" charset="0"/>
              <a:cs typeface="Times New Roman" pitchFamily="18" charset="0"/>
            </a:endParaRPr>
          </a:p>
          <a:p>
            <a:pPr algn="just">
              <a:buNone/>
            </a:pPr>
            <a:r>
              <a:rPr lang="en-US" sz="3000" dirty="0" smtClean="0">
                <a:solidFill>
                  <a:srgbClr val="C00000"/>
                </a:solidFill>
                <a:latin typeface="Times New Roman" pitchFamily="18" charset="0"/>
                <a:cs typeface="Times New Roman" pitchFamily="18" charset="0"/>
              </a:rPr>
              <a:t>Preparation </a:t>
            </a:r>
            <a:r>
              <a:rPr lang="en-US" sz="3000" dirty="0">
                <a:solidFill>
                  <a:srgbClr val="C00000"/>
                </a:solidFill>
                <a:latin typeface="Times New Roman" pitchFamily="18" charset="0"/>
                <a:cs typeface="Times New Roman" pitchFamily="18" charset="0"/>
              </a:rPr>
              <a:t>of doses </a:t>
            </a:r>
            <a:endParaRPr lang="en-US" sz="3000" dirty="0" smtClean="0">
              <a:solidFill>
                <a:srgbClr val="C00000"/>
              </a:solidFill>
              <a:latin typeface="Times New Roman" pitchFamily="18" charset="0"/>
              <a:cs typeface="Times New Roman" pitchFamily="18" charset="0"/>
            </a:endParaRPr>
          </a:p>
          <a:p>
            <a:pPr algn="just"/>
            <a:r>
              <a:rPr lang="en-US" sz="3000" dirty="0" smtClean="0">
                <a:solidFill>
                  <a:srgbClr val="FF0000"/>
                </a:solidFill>
                <a:latin typeface="Times New Roman" pitchFamily="18" charset="0"/>
                <a:cs typeface="Times New Roman" pitchFamily="18" charset="0"/>
              </a:rPr>
              <a:t>The </a:t>
            </a:r>
            <a:r>
              <a:rPr lang="en-US" sz="3000" dirty="0">
                <a:solidFill>
                  <a:srgbClr val="FF0000"/>
                </a:solidFill>
                <a:latin typeface="Times New Roman" pitchFamily="18" charset="0"/>
                <a:cs typeface="Times New Roman" pitchFamily="18" charset="0"/>
              </a:rPr>
              <a:t>test chemical is dissolved or suspended in a suitable vehicle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533400"/>
            <a:ext cx="8534400" cy="6096000"/>
          </a:xfrm>
        </p:spPr>
        <p:txBody>
          <a:bodyPr>
            <a:normAutofit fontScale="77500" lnSpcReduction="20000"/>
          </a:bodyPr>
          <a:lstStyle/>
          <a:p>
            <a:pPr algn="ctr">
              <a:buNone/>
            </a:pPr>
            <a:r>
              <a:rPr lang="en-US" b="1" dirty="0">
                <a:solidFill>
                  <a:srgbClr val="FF0000"/>
                </a:solidFill>
              </a:rPr>
              <a:t>PROCEDURE </a:t>
            </a:r>
            <a:endParaRPr lang="en-US" b="1" dirty="0" smtClean="0">
              <a:solidFill>
                <a:srgbClr val="FF0000"/>
              </a:solidFill>
            </a:endParaRPr>
          </a:p>
          <a:p>
            <a:pPr algn="just">
              <a:buNone/>
            </a:pPr>
            <a:r>
              <a:rPr lang="en-US" dirty="0" smtClean="0">
                <a:solidFill>
                  <a:srgbClr val="C00000"/>
                </a:solidFill>
              </a:rPr>
              <a:t>Number </a:t>
            </a:r>
            <a:r>
              <a:rPr lang="en-US" dirty="0">
                <a:solidFill>
                  <a:srgbClr val="C00000"/>
                </a:solidFill>
              </a:rPr>
              <a:t>and sex of </a:t>
            </a:r>
            <a:r>
              <a:rPr lang="en-US" dirty="0" smtClean="0">
                <a:solidFill>
                  <a:srgbClr val="C00000"/>
                </a:solidFill>
              </a:rPr>
              <a:t>animals</a:t>
            </a:r>
          </a:p>
          <a:p>
            <a:pPr algn="just"/>
            <a:r>
              <a:rPr lang="en-US" sz="3600" dirty="0" smtClean="0">
                <a:solidFill>
                  <a:srgbClr val="CC0099"/>
                </a:solidFill>
                <a:latin typeface="Times New Roman" pitchFamily="18" charset="0"/>
                <a:cs typeface="Times New Roman" pitchFamily="18" charset="0"/>
              </a:rPr>
              <a:t>It </a:t>
            </a:r>
            <a:r>
              <a:rPr lang="en-US" sz="3600" dirty="0">
                <a:solidFill>
                  <a:srgbClr val="CC0099"/>
                </a:solidFill>
                <a:latin typeface="Times New Roman" pitchFamily="18" charset="0"/>
                <a:cs typeface="Times New Roman" pitchFamily="18" charset="0"/>
              </a:rPr>
              <a:t>is recommended that each group be started with at least 10 males and 12-13 females.</a:t>
            </a:r>
          </a:p>
          <a:p>
            <a:pPr algn="just">
              <a:buNone/>
            </a:pPr>
            <a:r>
              <a:rPr lang="en-US" sz="3600" dirty="0" smtClean="0">
                <a:solidFill>
                  <a:srgbClr val="C00000"/>
                </a:solidFill>
                <a:latin typeface="Times New Roman" pitchFamily="18" charset="0"/>
                <a:cs typeface="Times New Roman" pitchFamily="18" charset="0"/>
              </a:rPr>
              <a:t>Dosage </a:t>
            </a:r>
          </a:p>
          <a:p>
            <a:pPr algn="just">
              <a:buFont typeface="Wingdings" pitchFamily="2" charset="2"/>
              <a:buChar char="ü"/>
            </a:pPr>
            <a:r>
              <a:rPr lang="en-US" sz="3600" dirty="0" smtClean="0">
                <a:solidFill>
                  <a:srgbClr val="000099"/>
                </a:solidFill>
                <a:latin typeface="Times New Roman" pitchFamily="18" charset="0"/>
                <a:cs typeface="Times New Roman" pitchFamily="18" charset="0"/>
              </a:rPr>
              <a:t>Generally</a:t>
            </a:r>
            <a:r>
              <a:rPr lang="en-US" sz="3600" dirty="0">
                <a:solidFill>
                  <a:srgbClr val="000099"/>
                </a:solidFill>
                <a:latin typeface="Times New Roman" pitchFamily="18" charset="0"/>
                <a:cs typeface="Times New Roman" pitchFamily="18" charset="0"/>
              </a:rPr>
              <a:t>, at least three test groups and a control group should be used. </a:t>
            </a:r>
            <a:endParaRPr lang="en-US" sz="3600" dirty="0" smtClean="0">
              <a:solidFill>
                <a:srgbClr val="000099"/>
              </a:solidFill>
              <a:latin typeface="Times New Roman" pitchFamily="18" charset="0"/>
              <a:cs typeface="Times New Roman" pitchFamily="18" charset="0"/>
            </a:endParaRPr>
          </a:p>
          <a:p>
            <a:pPr algn="just">
              <a:buFont typeface="Wingdings" pitchFamily="2" charset="2"/>
              <a:buChar char="ü"/>
            </a:pPr>
            <a:r>
              <a:rPr lang="en-US" sz="3600" dirty="0" smtClean="0">
                <a:solidFill>
                  <a:srgbClr val="000099"/>
                </a:solidFill>
                <a:latin typeface="Times New Roman" pitchFamily="18" charset="0"/>
                <a:cs typeface="Times New Roman" pitchFamily="18" charset="0"/>
              </a:rPr>
              <a:t>Dose </a:t>
            </a:r>
            <a:r>
              <a:rPr lang="en-US" sz="3600" dirty="0">
                <a:solidFill>
                  <a:srgbClr val="000099"/>
                </a:solidFill>
                <a:latin typeface="Times New Roman" pitchFamily="18" charset="0"/>
                <a:cs typeface="Times New Roman" pitchFamily="18" charset="0"/>
              </a:rPr>
              <a:t>levels may be based on information from acute toxicity tests or on results from repeated dose </a:t>
            </a:r>
            <a:r>
              <a:rPr lang="en-US" sz="3600" dirty="0" smtClean="0">
                <a:solidFill>
                  <a:srgbClr val="000099"/>
                </a:solidFill>
                <a:latin typeface="Times New Roman" pitchFamily="18" charset="0"/>
                <a:cs typeface="Times New Roman" pitchFamily="18" charset="0"/>
              </a:rPr>
              <a:t>studies.</a:t>
            </a:r>
          </a:p>
          <a:p>
            <a:pPr algn="just">
              <a:buFont typeface="Wingdings" pitchFamily="2" charset="2"/>
              <a:buChar char="ü"/>
            </a:pPr>
            <a:r>
              <a:rPr lang="en-US" sz="3600" dirty="0" smtClean="0">
                <a:solidFill>
                  <a:srgbClr val="006600"/>
                </a:solidFill>
                <a:latin typeface="Times New Roman" pitchFamily="18" charset="0"/>
                <a:cs typeface="Times New Roman" pitchFamily="18" charset="0"/>
              </a:rPr>
              <a:t>If </a:t>
            </a:r>
            <a:r>
              <a:rPr lang="en-US" sz="3600" dirty="0">
                <a:solidFill>
                  <a:srgbClr val="006600"/>
                </a:solidFill>
                <a:latin typeface="Times New Roman" pitchFamily="18" charset="0"/>
                <a:cs typeface="Times New Roman" pitchFamily="18" charset="0"/>
              </a:rPr>
              <a:t>a vehicle is used in administering the test chemical, the control group should receive the vehicle in the highest volume used. </a:t>
            </a:r>
            <a:endParaRPr lang="en-US" sz="3600" dirty="0" smtClean="0">
              <a:solidFill>
                <a:srgbClr val="006600"/>
              </a:solidFill>
              <a:latin typeface="Times New Roman" pitchFamily="18" charset="0"/>
              <a:cs typeface="Times New Roman" pitchFamily="18" charset="0"/>
            </a:endParaRPr>
          </a:p>
          <a:p>
            <a:pPr algn="just">
              <a:buFont typeface="Wingdings" pitchFamily="2" charset="2"/>
              <a:buChar char="ü"/>
            </a:pPr>
            <a:r>
              <a:rPr lang="en-US" sz="3600" dirty="0" smtClean="0">
                <a:solidFill>
                  <a:srgbClr val="006600"/>
                </a:solidFill>
                <a:latin typeface="Times New Roman" pitchFamily="18" charset="0"/>
                <a:cs typeface="Times New Roman" pitchFamily="18" charset="0"/>
              </a:rPr>
              <a:t>Dose </a:t>
            </a:r>
            <a:r>
              <a:rPr lang="en-US" sz="3600" dirty="0">
                <a:solidFill>
                  <a:srgbClr val="006600"/>
                </a:solidFill>
                <a:latin typeface="Times New Roman" pitchFamily="18" charset="0"/>
                <a:cs typeface="Times New Roman" pitchFamily="18" charset="0"/>
              </a:rPr>
              <a:t>levels should be selected taking into account any existing toxicity and (</a:t>
            </a:r>
            <a:r>
              <a:rPr lang="en-US" sz="3600" dirty="0" err="1">
                <a:solidFill>
                  <a:srgbClr val="006600"/>
                </a:solidFill>
                <a:latin typeface="Times New Roman" pitchFamily="18" charset="0"/>
                <a:cs typeface="Times New Roman" pitchFamily="18" charset="0"/>
              </a:rPr>
              <a:t>toxico</a:t>
            </a:r>
            <a:r>
              <a:rPr lang="en-US" sz="3600" dirty="0">
                <a:solidFill>
                  <a:srgbClr val="006600"/>
                </a:solidFill>
                <a:latin typeface="Times New Roman" pitchFamily="18" charset="0"/>
                <a:cs typeface="Times New Roman" pitchFamily="18" charset="0"/>
              </a:rPr>
              <a:t>-) kinetic data available.</a:t>
            </a:r>
          </a:p>
          <a:p>
            <a:pPr algn="just"/>
            <a:endParaRPr lang="en-US" dirty="0">
              <a:solidFill>
                <a:srgbClr val="0066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1825</Words>
  <Application>Microsoft Office PowerPoint</Application>
  <PresentationFormat>On-screen Show (4:3)</PresentationFormat>
  <Paragraphs>168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REPRODUCTIVE TOXICOLOGY STUDIES</vt:lpstr>
      <vt:lpstr>REPRODUCTIVE TOXICOLOGY STUDIES OECD GUIDELINES :422 </vt:lpstr>
      <vt:lpstr>.</vt:lpstr>
      <vt:lpstr>.</vt:lpstr>
      <vt:lpstr>.</vt:lpstr>
      <vt:lpstr>.</vt:lpstr>
      <vt:lpstr>.</vt:lpstr>
      <vt:lpstr>.</vt:lpstr>
      <vt:lpstr>.</vt:lpstr>
      <vt:lpstr>.</vt:lpstr>
      <vt:lpstr>Slide 11</vt:lpstr>
      <vt:lpstr>.</vt:lpstr>
      <vt:lpstr>.</vt:lpstr>
      <vt:lpstr>.</vt:lpstr>
      <vt:lpstr>.</vt:lpstr>
      <vt:lpstr>.</vt:lpstr>
      <vt:lpstr>.</vt:lpstr>
      <vt:lpstr>.</vt:lpstr>
      <vt:lpstr>.</vt:lpstr>
      <vt:lpstr>.</vt:lpstr>
      <vt:lpstr>.</vt:lpstr>
      <vt:lpstr>.</vt:lpstr>
      <vt:lpstr>.</vt:lpstr>
      <vt:lpstr>.</vt:lpstr>
      <vt:lpstr>.</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27</cp:revision>
  <dcterms:created xsi:type="dcterms:W3CDTF">2022-04-28T16:58:03Z</dcterms:created>
  <dcterms:modified xsi:type="dcterms:W3CDTF">2022-04-29T09:52:35Z</dcterms:modified>
</cp:coreProperties>
</file>