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80" autoAdjust="0"/>
  </p:normalViewPr>
  <p:slideViewPr>
    <p:cSldViewPr>
      <p:cViewPr varScale="1">
        <p:scale>
          <a:sx n="74" d="100"/>
          <a:sy n="74" d="100"/>
        </p:scale>
        <p:origin x="1716" y="72"/>
      </p:cViewPr>
      <p:guideLst>
        <p:guide orient="horz" pos="2160"/>
        <p:guide pos="2880"/>
      </p:guideLst>
    </p:cSldViewPr>
  </p:slideViewPr>
  <p:outlineViewPr>
    <p:cViewPr>
      <p:scale>
        <a:sx n="33" d="100"/>
        <a:sy n="33" d="100"/>
      </p:scale>
      <p:origin x="22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1B091-98F9-4784-9939-04CEAAAAFCE6}" type="datetimeFigureOut">
              <a:rPr lang="en-US" smtClean="0"/>
              <a:pPr/>
              <a:t>5/28/2022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664511-1DFD-448D-A9BD-720F265C3159}" type="slidenum">
              <a:rPr lang="en-IN" smtClean="0"/>
              <a:pPr/>
              <a:t>‹#›</a:t>
            </a:fld>
            <a:endParaRPr lang="en-IN"/>
          </a:p>
        </p:txBody>
      </p:sp>
    </p:spTree>
    <p:extLst>
      <p:ext uri="{BB962C8B-B14F-4D97-AF65-F5344CB8AC3E}">
        <p14:creationId xmlns:p14="http://schemas.microsoft.com/office/powerpoint/2010/main" val="3566384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6664511-1DFD-448D-A9BD-720F265C3159}" type="slidenum">
              <a:rPr lang="en-IN" smtClean="0"/>
              <a:pPr/>
              <a:t>1</a:t>
            </a:fld>
            <a:endParaRPr lang="en-IN" dirty="0"/>
          </a:p>
        </p:txBody>
      </p:sp>
    </p:spTree>
    <p:extLst>
      <p:ext uri="{BB962C8B-B14F-4D97-AF65-F5344CB8AC3E}">
        <p14:creationId xmlns:p14="http://schemas.microsoft.com/office/powerpoint/2010/main" val="39577678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1AC9474-16FC-4254-8262-139E828A03AE}" type="datetime1">
              <a:rPr lang="en-US" smtClean="0"/>
              <a:pPr/>
              <a:t>5/28/2022</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CBDD75E3-C2D7-4B4E-93E8-05F2A5809068}"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transition spd="slow">
    <p:wedge/>
    <p:sndAc>
      <p:stSnd>
        <p:snd r:embed="rId1" name="applaus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822CC3-0100-478A-9CB3-6E435AE1054B}" type="datetime1">
              <a:rPr lang="en-US" smtClean="0"/>
              <a:pPr/>
              <a:t>5/28/2022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DD75E3-C2D7-4B4E-93E8-05F2A5809068}" type="slidenum">
              <a:rPr lang="en-IN" smtClean="0"/>
              <a:pPr/>
              <a:t>‹#›</a:t>
            </a:fld>
            <a:endParaRPr lang="en-IN"/>
          </a:p>
        </p:txBody>
      </p:sp>
    </p:spTree>
  </p:cSld>
  <p:clrMapOvr>
    <a:masterClrMapping/>
  </p:clrMapOvr>
  <p:transition spd="slow">
    <p:wedge/>
    <p:sndAc>
      <p:stSnd>
        <p:snd r:embed="rId1" name="applaus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4AF838-F2D3-4B01-A014-B14AC3104784}" type="datetime1">
              <a:rPr lang="en-US" smtClean="0"/>
              <a:pPr/>
              <a:t>5/28/2022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DD75E3-C2D7-4B4E-93E8-05F2A5809068}" type="slidenum">
              <a:rPr lang="en-IN" smtClean="0"/>
              <a:pPr/>
              <a:t>‹#›</a:t>
            </a:fld>
            <a:endParaRPr lang="en-IN"/>
          </a:p>
        </p:txBody>
      </p:sp>
    </p:spTree>
  </p:cSld>
  <p:clrMapOvr>
    <a:masterClrMapping/>
  </p:clrMapOvr>
  <p:transition spd="slow">
    <p:wedge/>
    <p:sndAc>
      <p:stSnd>
        <p:snd r:embed="rId1" name="applaus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48508D-0522-4BAD-96BE-52160759A256}" type="datetime1">
              <a:rPr lang="en-US" smtClean="0"/>
              <a:pPr/>
              <a:t>5/28/2022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DD75E3-C2D7-4B4E-93E8-05F2A5809068}" type="slidenum">
              <a:rPr lang="en-IN" smtClean="0"/>
              <a:pPr/>
              <a:t>‹#›</a:t>
            </a:fld>
            <a:endParaRPr lang="en-IN"/>
          </a:p>
        </p:txBody>
      </p:sp>
    </p:spTree>
  </p:cSld>
  <p:clrMapOvr>
    <a:masterClrMapping/>
  </p:clrMapOvr>
  <p:transition spd="slow">
    <p:wedge/>
    <p:sndAc>
      <p:stSnd>
        <p:snd r:embed="rId1" name="applaus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1AF02D-F034-432E-A249-3E9FA508126B}" type="datetime1">
              <a:rPr lang="en-US" smtClean="0"/>
              <a:pPr/>
              <a:t>5/28/2022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DD75E3-C2D7-4B4E-93E8-05F2A5809068}"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transition spd="slow">
    <p:wedge/>
    <p:sndAc>
      <p:stSnd>
        <p:snd r:embed="rId1" name="applaus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4A2E55-2363-4606-89F4-3EA40A7683CA}" type="datetime1">
              <a:rPr lang="en-US" smtClean="0"/>
              <a:pPr/>
              <a:t>5/28/2022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DD75E3-C2D7-4B4E-93E8-05F2A5809068}" type="slidenum">
              <a:rPr lang="en-IN" smtClean="0"/>
              <a:pPr/>
              <a:t>‹#›</a:t>
            </a:fld>
            <a:endParaRPr lang="en-IN"/>
          </a:p>
        </p:txBody>
      </p:sp>
    </p:spTree>
  </p:cSld>
  <p:clrMapOvr>
    <a:masterClrMapping/>
  </p:clrMapOvr>
  <p:transition spd="slow">
    <p:wedge/>
    <p:sndAc>
      <p:stSnd>
        <p:snd r:embed="rId1" name="applaus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99146D9-975B-408F-8DE6-D662915A728D}" type="datetime1">
              <a:rPr lang="en-US" smtClean="0"/>
              <a:pPr/>
              <a:t>5/28/2022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BDD75E3-C2D7-4B4E-93E8-05F2A5809068}" type="slidenum">
              <a:rPr lang="en-IN" smtClean="0"/>
              <a:pPr/>
              <a:t>‹#›</a:t>
            </a:fld>
            <a:endParaRPr lang="en-IN"/>
          </a:p>
        </p:txBody>
      </p:sp>
    </p:spTree>
  </p:cSld>
  <p:clrMapOvr>
    <a:masterClrMapping/>
  </p:clrMapOvr>
  <p:transition spd="slow">
    <p:wedge/>
    <p:sndAc>
      <p:stSnd>
        <p:snd r:embed="rId1" name="applaus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00F302D-AA7A-44A3-BB27-075DDB67F363}" type="datetime1">
              <a:rPr lang="en-US" smtClean="0"/>
              <a:pPr/>
              <a:t>5/28/2022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BDD75E3-C2D7-4B4E-93E8-05F2A5809068}" type="slidenum">
              <a:rPr lang="en-IN" smtClean="0"/>
              <a:pPr/>
              <a:t>‹#›</a:t>
            </a:fld>
            <a:endParaRPr lang="en-IN"/>
          </a:p>
        </p:txBody>
      </p:sp>
    </p:spTree>
  </p:cSld>
  <p:clrMapOvr>
    <a:masterClrMapping/>
  </p:clrMapOvr>
  <p:transition spd="slow">
    <p:wedge/>
    <p:sndAc>
      <p:stSnd>
        <p:snd r:embed="rId1" name="applaus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2DAC3-904B-4D33-8BA3-D28B59B06CFC}" type="datetime1">
              <a:rPr lang="en-US" smtClean="0"/>
              <a:pPr/>
              <a:t>5/28/2022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BDD75E3-C2D7-4B4E-93E8-05F2A5809068}" type="slidenum">
              <a:rPr lang="en-IN" smtClean="0"/>
              <a:pPr/>
              <a:t>‹#›</a:t>
            </a:fld>
            <a:endParaRPr lang="en-IN"/>
          </a:p>
        </p:txBody>
      </p:sp>
    </p:spTree>
  </p:cSld>
  <p:clrMapOvr>
    <a:masterClrMapping/>
  </p:clrMapOvr>
  <p:transition spd="slow">
    <p:wedge/>
    <p:sndAc>
      <p:stSnd>
        <p:snd r:embed="rId1" name="applaus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30DCF5-5067-4FCD-9C6B-1E3EFEEFECFB}" type="datetime1">
              <a:rPr lang="en-US" smtClean="0"/>
              <a:pPr/>
              <a:t>5/28/2022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DD75E3-C2D7-4B4E-93E8-05F2A5809068}" type="slidenum">
              <a:rPr lang="en-IN" smtClean="0"/>
              <a:pPr/>
              <a:t>‹#›</a:t>
            </a:fld>
            <a:endParaRPr lang="en-IN"/>
          </a:p>
        </p:txBody>
      </p:sp>
    </p:spTree>
  </p:cSld>
  <p:clrMapOvr>
    <a:masterClrMapping/>
  </p:clrMapOvr>
  <p:transition spd="slow">
    <p:wedge/>
    <p:sndAc>
      <p:stSnd>
        <p:snd r:embed="rId1" name="applaus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1B5147-224B-428A-BAE1-8F2B6FB93E8E}" type="datetime1">
              <a:rPr lang="en-US" smtClean="0"/>
              <a:pPr/>
              <a:t>5/28/2022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CBDD75E3-C2D7-4B4E-93E8-05F2A5809068}"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edge/>
    <p:sndAc>
      <p:stSnd>
        <p:snd r:embed="rId1" name="applaus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664296D-1014-4C95-8809-8C5051C856BC}" type="datetime1">
              <a:rPr lang="en-US" smtClean="0"/>
              <a:pPr/>
              <a:t>5/28/2022</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DD75E3-C2D7-4B4E-93E8-05F2A5809068}"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edge/>
    <p:sndAc>
      <p:stSnd>
        <p:snd r:embed="rId13" name="applause.wav"/>
      </p:stSnd>
    </p:sndAc>
  </p:transition>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0"/>
            <a:ext cx="7772400" cy="5643602"/>
          </a:xfrm>
        </p:spPr>
        <p:txBody>
          <a:bodyPr>
            <a:normAutofit/>
          </a:bodyPr>
          <a:lstStyle/>
          <a:p>
            <a:r>
              <a:rPr lang="en-IN" dirty="0" smtClean="0"/>
              <a:t/>
            </a:r>
            <a:br>
              <a:rPr lang="en-IN" dirty="0" smtClean="0"/>
            </a:br>
            <a:endParaRPr lang="en-IN" dirty="0"/>
          </a:p>
        </p:txBody>
      </p:sp>
      <p:sp>
        <p:nvSpPr>
          <p:cNvPr id="3" name="Subtitle 2"/>
          <p:cNvSpPr>
            <a:spLocks noGrp="1"/>
          </p:cNvSpPr>
          <p:nvPr>
            <p:ph type="subTitle" idx="1"/>
          </p:nvPr>
        </p:nvSpPr>
        <p:spPr>
          <a:xfrm>
            <a:off x="1142976" y="1000108"/>
            <a:ext cx="7245120" cy="5072098"/>
          </a:xfrm>
        </p:spPr>
        <p:txBody>
          <a:bodyPr>
            <a:normAutofit fontScale="92500" lnSpcReduction="20000"/>
          </a:bodyPr>
          <a:lstStyle/>
          <a:p>
            <a:endParaRPr lang="en-IN" dirty="0" smtClean="0"/>
          </a:p>
          <a:p>
            <a:pPr algn="ctr"/>
            <a:r>
              <a:rPr lang="en-IN" sz="4300" b="1" dirty="0" smtClean="0"/>
              <a:t>ROLE OF QSAR IN RATIONAL DRUG </a:t>
            </a:r>
            <a:r>
              <a:rPr lang="en-IN" sz="4300" b="1" dirty="0" smtClean="0"/>
              <a:t>DESIGN (PART 1)</a:t>
            </a:r>
            <a:r>
              <a:rPr lang="en-IN" dirty="0" smtClean="0"/>
              <a:t/>
            </a:r>
            <a:br>
              <a:rPr lang="en-IN" dirty="0" smtClean="0"/>
            </a:br>
            <a:endParaRPr lang="en-IN" dirty="0" smtClean="0"/>
          </a:p>
          <a:p>
            <a:endParaRPr lang="en-IN" dirty="0" smtClean="0"/>
          </a:p>
          <a:p>
            <a:endParaRPr lang="en-IN" dirty="0" smtClean="0"/>
          </a:p>
          <a:p>
            <a:endParaRPr lang="en-IN" dirty="0" smtClean="0"/>
          </a:p>
          <a:p>
            <a:r>
              <a:rPr lang="en-IN" dirty="0" smtClean="0"/>
              <a:t>Mr. A. Rajendiran </a:t>
            </a:r>
          </a:p>
          <a:p>
            <a:r>
              <a:rPr lang="en-IN" dirty="0" smtClean="0"/>
              <a:t>(Asst. professor)</a:t>
            </a:r>
          </a:p>
          <a:p>
            <a:r>
              <a:rPr lang="en-IN" dirty="0" smtClean="0"/>
              <a:t>School of pharmaceutical sciences,</a:t>
            </a:r>
          </a:p>
          <a:p>
            <a:r>
              <a:rPr lang="en-IN" dirty="0" smtClean="0"/>
              <a:t>C.S.J.M. University, </a:t>
            </a:r>
          </a:p>
          <a:p>
            <a:r>
              <a:rPr lang="en-IN" dirty="0" smtClean="0"/>
              <a:t>Kanpur-24</a:t>
            </a:r>
          </a:p>
          <a:p>
            <a:endParaRPr lang="en-IN" dirty="0"/>
          </a:p>
        </p:txBody>
      </p:sp>
    </p:spTree>
  </p:cSld>
  <p:clrMapOvr>
    <a:masterClrMapping/>
  </p:clrMapOvr>
  <p:transition spd="slow">
    <p:wedge/>
    <p:sndAc>
      <p:stSnd>
        <p:snd r:embed="rId3"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3"/>
            <a:ext cx="8229600" cy="4929222"/>
          </a:xfrm>
        </p:spPr>
        <p:txBody>
          <a:bodyPr>
            <a:normAutofit fontScale="92500" lnSpcReduction="20000"/>
          </a:bodyPr>
          <a:lstStyle/>
          <a:p>
            <a:pPr lvl="2" algn="just">
              <a:buNone/>
            </a:pPr>
            <a:r>
              <a:rPr lang="en-IN" sz="2800" b="1" u="sng" dirty="0" smtClean="0">
                <a:latin typeface="Times New Roman" pitchFamily="18" charset="0"/>
                <a:cs typeface="Times New Roman" pitchFamily="18" charset="0"/>
              </a:rPr>
              <a:t>Introduction-</a:t>
            </a:r>
          </a:p>
          <a:p>
            <a:pPr lvl="2" algn="just"/>
            <a:r>
              <a:rPr lang="en-IN" dirty="0" smtClean="0">
                <a:latin typeface="Times New Roman" pitchFamily="18" charset="0"/>
                <a:cs typeface="Times New Roman" pitchFamily="18" charset="0"/>
              </a:rPr>
              <a:t>QSAR is an attempt to remove luck from drug design by establishing a Mathematical relationship in the form of an Equation between biological activity and measurable physicochemical Parameters. These parameters are used to represent properties such as lipophilicity, shape, electron distribution are major influence on drug activity.</a:t>
            </a:r>
          </a:p>
          <a:p>
            <a:pPr lvl="2" algn="just"/>
            <a:r>
              <a:rPr lang="en-IN" dirty="0" smtClean="0">
                <a:latin typeface="Times New Roman" pitchFamily="18" charset="0"/>
                <a:cs typeface="Times New Roman" pitchFamily="18" charset="0"/>
              </a:rPr>
              <a:t>Lipophilicity is measure of a drugs solubility in lipid membranes. The electronic effects of groups with in the molecule will affects its electron distribution. Drug size and shape will determine whether the drug molecule is able target closure to enough to its target site in order to bind to that site.</a:t>
            </a:r>
          </a:p>
          <a:p>
            <a:pPr lvl="2" algn="just"/>
            <a:r>
              <a:rPr lang="en-IN" dirty="0" smtClean="0">
                <a:latin typeface="Times New Roman" pitchFamily="18" charset="0"/>
                <a:cs typeface="Times New Roman" pitchFamily="18" charset="0"/>
              </a:rPr>
              <a:t>QSAR derived equation in general form: Biological activity= function[parameter(s)]. In which the activity is normally expressed as log [1/ (concentration)], usually </a:t>
            </a:r>
            <a:r>
              <a:rPr lang="en-IN" i="1" dirty="0" smtClean="0">
                <a:latin typeface="Times New Roman" pitchFamily="18" charset="0"/>
                <a:cs typeface="Times New Roman" pitchFamily="18" charset="0"/>
              </a:rPr>
              <a:t>c ,</a:t>
            </a:r>
            <a:r>
              <a:rPr lang="en-IN" dirty="0" smtClean="0">
                <a:latin typeface="Times New Roman" pitchFamily="18" charset="0"/>
                <a:cs typeface="Times New Roman" pitchFamily="18" charset="0"/>
              </a:rPr>
              <a:t>the minimum conc. Required to cause a defined biological response.</a:t>
            </a:r>
          </a:p>
          <a:p>
            <a:pPr lvl="2" algn="just"/>
            <a:r>
              <a:rPr lang="en-IN" i="1" dirty="0" smtClean="0">
                <a:latin typeface="Times New Roman" pitchFamily="18" charset="0"/>
                <a:cs typeface="Times New Roman" pitchFamily="18" charset="0"/>
              </a:rPr>
              <a:t>QSAR </a:t>
            </a:r>
            <a:r>
              <a:rPr lang="en-IN" dirty="0" smtClean="0">
                <a:latin typeface="Times New Roman" pitchFamily="18" charset="0"/>
                <a:cs typeface="Times New Roman" pitchFamily="18" charset="0"/>
              </a:rPr>
              <a:t>studies are normally carried out on group of related compounds. However, structurally divers sets of compounds are becoming more common .</a:t>
            </a:r>
            <a:endParaRPr lang="en-IN" i="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r>
              <a:rPr lang="en-IN" dirty="0" smtClean="0"/>
              <a:t>1</a:t>
            </a:r>
            <a:endParaRPr lang="en-IN" dirty="0"/>
          </a:p>
        </p:txBody>
      </p:sp>
    </p:spTree>
  </p:cSld>
  <p:clrMapOvr>
    <a:masterClrMapping/>
  </p:clrMapOvr>
  <p:transition spd="slow">
    <p:wedge/>
    <p:sndAc>
      <p:stSnd>
        <p:snd r:embed="rId2" name="applaus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0100" y="500042"/>
            <a:ext cx="7143800" cy="6186309"/>
          </a:xfrm>
          <a:prstGeom prst="rect">
            <a:avLst/>
          </a:prstGeom>
        </p:spPr>
        <p:txBody>
          <a:bodyPr wrap="square">
            <a:spAutoFit/>
          </a:bodyPr>
          <a:lstStyle/>
          <a:p>
            <a:pPr algn="just">
              <a:buFont typeface="Arial" pitchFamily="34" charset="0"/>
              <a:buChar char="•"/>
            </a:pPr>
            <a:r>
              <a:rPr lang="en-IN" dirty="0" smtClean="0"/>
              <a:t> Drug design aim to develop new drug candidate with high chemotherapeutic index and low  toxicity. To compare the effectiveness of different compounds, Paul Ehrlich expressed drug selectivity, and effectiveness, in term of its chemotherapeutic index(CTI).</a:t>
            </a:r>
          </a:p>
          <a:p>
            <a:pPr algn="just">
              <a:buFont typeface="Arial" pitchFamily="34" charset="0"/>
              <a:buChar char="•"/>
            </a:pPr>
            <a:r>
              <a:rPr lang="en-IN" dirty="0" smtClean="0"/>
              <a:t> Chemotherapeutic index defined as the relative efficacy and safety of drug indicated by  Min Curative Dose/Maximum tolerated dose. In short MCD/MTD. Greater the this index , better drug as greater safety to the patient.</a:t>
            </a:r>
          </a:p>
          <a:p>
            <a:pPr algn="just"/>
            <a:r>
              <a:rPr lang="en-IN" b="1" u="sng" dirty="0" smtClean="0"/>
              <a:t>LD50  and ED50:</a:t>
            </a:r>
            <a:r>
              <a:rPr lang="en-IN" b="1" dirty="0" smtClean="0"/>
              <a:t>  </a:t>
            </a:r>
            <a:r>
              <a:rPr lang="en-IN" dirty="0" smtClean="0"/>
              <a:t>CTI has been updated to take into account the  variability of  individuals, now  defined as its reciprocal, the therapeutic index or ratio:</a:t>
            </a:r>
          </a:p>
          <a:p>
            <a:pPr algn="just">
              <a:buFont typeface="Arial" pitchFamily="34" charset="0"/>
              <a:buChar char="•"/>
            </a:pPr>
            <a:r>
              <a:rPr lang="en-IN" dirty="0" smtClean="0"/>
              <a:t> therapeutic index (TI) =lethal dose required to kill 50% of the test animals(LD50)/dose producing an effective therapeutic response in 50% of  the test sample (ED50). In theory, the larger a therapeutic  index , the greater  margin of safety.   </a:t>
            </a:r>
          </a:p>
          <a:p>
            <a:pPr algn="just">
              <a:buFont typeface="Arial" pitchFamily="34" charset="0"/>
              <a:buChar char="•"/>
            </a:pPr>
            <a:r>
              <a:rPr lang="en-IN" dirty="0" smtClean="0"/>
              <a:t> In the past development of new drug with specific activities process normally goes synthesis-biological activity test cycle until desired activity is obtained.</a:t>
            </a:r>
          </a:p>
          <a:p>
            <a:pPr algn="just">
              <a:buFont typeface="Arial" pitchFamily="34" charset="0"/>
              <a:buChar char="•"/>
            </a:pPr>
            <a:r>
              <a:rPr lang="en-IN" dirty="0" smtClean="0">
                <a:latin typeface="Times New Roman" pitchFamily="18" charset="0"/>
                <a:cs typeface="Times New Roman" pitchFamily="18" charset="0"/>
              </a:rPr>
              <a:t>Today, the structure of  receptors and function of enzymes are better Understood. This concept add anew phase to the cycle as drug design-synthesis-biological activities.</a:t>
            </a:r>
            <a:endParaRPr lang="en-IN" dirty="0" smtClean="0"/>
          </a:p>
        </p:txBody>
      </p:sp>
      <p:sp>
        <p:nvSpPr>
          <p:cNvPr id="4" name="Slide Number Placeholder 3"/>
          <p:cNvSpPr>
            <a:spLocks noGrp="1"/>
          </p:cNvSpPr>
          <p:nvPr>
            <p:ph type="sldNum" sz="quarter" idx="12"/>
          </p:nvPr>
        </p:nvSpPr>
        <p:spPr/>
        <p:txBody>
          <a:bodyPr/>
          <a:lstStyle/>
          <a:p>
            <a:fld id="{CBDD75E3-C2D7-4B4E-93E8-05F2A5809068}" type="slidenum">
              <a:rPr lang="en-IN" smtClean="0"/>
              <a:pPr/>
              <a:t>3</a:t>
            </a:fld>
            <a:endParaRPr lang="en-IN" dirty="0"/>
          </a:p>
        </p:txBody>
      </p:sp>
    </p:spTree>
  </p:cSld>
  <p:clrMapOvr>
    <a:masterClrMapping/>
  </p:clrMapOvr>
  <p:transition spd="slow">
    <p:wedge/>
    <p:sndAc>
      <p:stSnd>
        <p:snd r:embed="rId2" name="applaus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357166"/>
            <a:ext cx="7715304" cy="5170646"/>
          </a:xfrm>
          <a:prstGeom prst="rect">
            <a:avLst/>
          </a:prstGeom>
        </p:spPr>
        <p:txBody>
          <a:bodyPr wrap="square">
            <a:spAutoFit/>
          </a:bodyPr>
          <a:lstStyle/>
          <a:p>
            <a:pPr algn="just"/>
            <a:r>
              <a:rPr lang="en-IN" sz="2400" b="1" u="sng" dirty="0" smtClean="0">
                <a:latin typeface="Times New Roman" pitchFamily="18" charset="0"/>
                <a:cs typeface="Times New Roman" pitchFamily="18" charset="0"/>
              </a:rPr>
              <a:t>HISTORY &amp; DEVELOPMENT :</a:t>
            </a:r>
            <a:r>
              <a:rPr lang="en-IN" sz="2400" u="sng" dirty="0" smtClean="0">
                <a:latin typeface="Times New Roman" pitchFamily="18" charset="0"/>
                <a:cs typeface="Times New Roman" pitchFamily="18" charset="0"/>
              </a:rPr>
              <a:t> </a:t>
            </a:r>
          </a:p>
          <a:p>
            <a:pPr algn="just"/>
            <a:r>
              <a:rPr lang="en-IN" dirty="0" smtClean="0">
                <a:latin typeface="Times New Roman" pitchFamily="18" charset="0"/>
                <a:cs typeface="Times New Roman" pitchFamily="18" charset="0"/>
              </a:rPr>
              <a:t>The concept of QSAR dates back to the 19</a:t>
            </a:r>
            <a:r>
              <a:rPr lang="en-IN" baseline="30000" dirty="0" smtClean="0">
                <a:latin typeface="Times New Roman" pitchFamily="18" charset="0"/>
                <a:cs typeface="Times New Roman" pitchFamily="18" charset="0"/>
              </a:rPr>
              <a:t>th</a:t>
            </a:r>
            <a:r>
              <a:rPr lang="en-IN" dirty="0" smtClean="0">
                <a:latin typeface="Times New Roman" pitchFamily="18" charset="0"/>
                <a:cs typeface="Times New Roman" pitchFamily="18" charset="0"/>
              </a:rPr>
              <a:t> century. Crum brown and Fraser  published  equation in 1868 which to be 1</a:t>
            </a:r>
            <a:r>
              <a:rPr lang="en-IN" baseline="30000" dirty="0" smtClean="0">
                <a:latin typeface="Times New Roman" pitchFamily="18" charset="0"/>
                <a:cs typeface="Times New Roman" pitchFamily="18" charset="0"/>
              </a:rPr>
              <a:t>st</a:t>
            </a:r>
            <a:r>
              <a:rPr lang="en-IN" dirty="0" smtClean="0">
                <a:latin typeface="Times New Roman" pitchFamily="18" charset="0"/>
                <a:cs typeface="Times New Roman" pitchFamily="18" charset="0"/>
              </a:rPr>
              <a:t> QSAR formulation:  the physiological activity (</a:t>
            </a:r>
            <a:r>
              <a:rPr lang="az-Cyrl-AZ" dirty="0" smtClean="0">
                <a:latin typeface="Times New Roman" pitchFamily="18" charset="0"/>
                <a:cs typeface="Times New Roman" pitchFamily="18" charset="0"/>
              </a:rPr>
              <a:t>Ф</a:t>
            </a:r>
            <a:r>
              <a:rPr lang="en-IN" dirty="0" smtClean="0">
                <a:latin typeface="Times New Roman" pitchFamily="18" charset="0"/>
                <a:cs typeface="Times New Roman" pitchFamily="18" charset="0"/>
              </a:rPr>
              <a:t>)was expressed as the function  of chemical structure  C. </a:t>
            </a:r>
          </a:p>
          <a:p>
            <a:pPr algn="just"/>
            <a:r>
              <a:rPr lang="az-Cyrl-AZ" dirty="0" smtClean="0">
                <a:latin typeface="Times New Roman" pitchFamily="18" charset="0"/>
                <a:cs typeface="Times New Roman" pitchFamily="18" charset="0"/>
              </a:rPr>
              <a:t>Ф</a:t>
            </a:r>
            <a:r>
              <a:rPr lang="en-IN" dirty="0" smtClean="0">
                <a:latin typeface="Times New Roman" pitchFamily="18" charset="0"/>
                <a:cs typeface="Times New Roman" pitchFamily="18" charset="0"/>
              </a:rPr>
              <a:t> =(F C) </a:t>
            </a:r>
          </a:p>
          <a:p>
            <a:pPr algn="just">
              <a:buFont typeface="Arial" pitchFamily="34" charset="0"/>
              <a:buChar char="•"/>
            </a:pPr>
            <a:r>
              <a:rPr lang="en-IN" dirty="0" smtClean="0">
                <a:latin typeface="Times New Roman" pitchFamily="18" charset="0"/>
                <a:cs typeface="Times New Roman" pitchFamily="18" charset="0"/>
              </a:rPr>
              <a:t> Few decades later  Richet, Meyer and Overton independently found linear relationship between Lipophilicity expressed as solubility or oil-water partition coefficient, and biological effects, like toxicity, and narcotic activity.</a:t>
            </a:r>
          </a:p>
          <a:p>
            <a:pPr algn="just">
              <a:buFont typeface="Arial" pitchFamily="34" charset="0"/>
              <a:buChar char="•"/>
            </a:pPr>
            <a:endParaRPr lang="en-IN" dirty="0" smtClean="0">
              <a:latin typeface="Times New Roman" pitchFamily="18" charset="0"/>
              <a:cs typeface="Times New Roman" pitchFamily="18" charset="0"/>
            </a:endParaRPr>
          </a:p>
          <a:p>
            <a:pPr algn="just">
              <a:buFont typeface="Arial" pitchFamily="34" charset="0"/>
              <a:buChar char="•"/>
            </a:pPr>
            <a:r>
              <a:rPr lang="en-IN" dirty="0" smtClean="0">
                <a:latin typeface="Times New Roman" pitchFamily="18" charset="0"/>
                <a:cs typeface="Times New Roman" pitchFamily="18" charset="0"/>
              </a:rPr>
              <a:t> Ferguson observed a cut-off of biological activities beyond a certain range of lipophilicity and gave a thermodynamic interpretation for non linear SAR.</a:t>
            </a:r>
          </a:p>
          <a:p>
            <a:pPr algn="just">
              <a:buFont typeface="Arial" pitchFamily="34" charset="0"/>
              <a:buChar char="•"/>
            </a:pPr>
            <a:endParaRPr lang="en-IN" dirty="0" smtClean="0">
              <a:latin typeface="Times New Roman" pitchFamily="18" charset="0"/>
              <a:cs typeface="Times New Roman" pitchFamily="18" charset="0"/>
            </a:endParaRPr>
          </a:p>
          <a:p>
            <a:pPr algn="just">
              <a:buFont typeface="Arial" pitchFamily="34" charset="0"/>
              <a:buChar char="•"/>
            </a:pP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Bruice</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kharasch</a:t>
            </a:r>
            <a:r>
              <a:rPr lang="en-IN" dirty="0" smtClean="0">
                <a:latin typeface="Times New Roman" pitchFamily="18" charset="0"/>
                <a:cs typeface="Times New Roman" pitchFamily="18" charset="0"/>
              </a:rPr>
              <a:t> and </a:t>
            </a:r>
            <a:r>
              <a:rPr lang="en-IN" dirty="0" err="1" smtClean="0">
                <a:latin typeface="Times New Roman" pitchFamily="18" charset="0"/>
                <a:cs typeface="Times New Roman" pitchFamily="18" charset="0"/>
              </a:rPr>
              <a:t>winzler</a:t>
            </a:r>
            <a:r>
              <a:rPr lang="en-IN" dirty="0" smtClean="0">
                <a:latin typeface="Times New Roman" pitchFamily="18" charset="0"/>
                <a:cs typeface="Times New Roman" pitchFamily="18" charset="0"/>
              </a:rPr>
              <a:t> formulate group contribution to biological activity values in a series of thyroid hormone </a:t>
            </a:r>
            <a:r>
              <a:rPr lang="en-IN" dirty="0" err="1" smtClean="0">
                <a:latin typeface="Times New Roman" pitchFamily="18" charset="0"/>
                <a:cs typeface="Times New Roman" pitchFamily="18" charset="0"/>
              </a:rPr>
              <a:t>analogs</a:t>
            </a:r>
            <a:r>
              <a:rPr lang="en-IN" dirty="0" smtClean="0">
                <a:latin typeface="Times New Roman" pitchFamily="18" charset="0"/>
                <a:cs typeface="Times New Roman" pitchFamily="18" charset="0"/>
              </a:rPr>
              <a:t>. Which considered as a Free Wilson–type analysis.  </a:t>
            </a:r>
          </a:p>
          <a:p>
            <a:pPr algn="just">
              <a:buFont typeface="Arial" pitchFamily="34" charset="0"/>
              <a:buChar char="•"/>
            </a:pPr>
            <a:r>
              <a:rPr lang="en-IN" dirty="0" smtClean="0">
                <a:latin typeface="Times New Roman" pitchFamily="18" charset="0"/>
                <a:cs typeface="Times New Roman" pitchFamily="18" charset="0"/>
              </a:rPr>
              <a:t> In early sixties two quantitative approaches were developed, one by </a:t>
            </a:r>
            <a:r>
              <a:rPr lang="en-IN" dirty="0" err="1" smtClean="0">
                <a:latin typeface="Times New Roman" pitchFamily="18" charset="0"/>
                <a:cs typeface="Times New Roman" pitchFamily="18" charset="0"/>
              </a:rPr>
              <a:t>Hansch</a:t>
            </a:r>
            <a:r>
              <a:rPr lang="en-IN" dirty="0" smtClean="0">
                <a:latin typeface="Times New Roman" pitchFamily="18" charset="0"/>
                <a:cs typeface="Times New Roman" pitchFamily="18" charset="0"/>
              </a:rPr>
              <a:t> and Fujita and other by Free Wilson, later called </a:t>
            </a:r>
            <a:r>
              <a:rPr lang="en-IN" dirty="0" err="1" smtClean="0">
                <a:latin typeface="Times New Roman" pitchFamily="18" charset="0"/>
                <a:cs typeface="Times New Roman" pitchFamily="18" charset="0"/>
              </a:rPr>
              <a:t>Hansch</a:t>
            </a:r>
            <a:r>
              <a:rPr lang="en-IN" dirty="0" smtClean="0">
                <a:latin typeface="Times New Roman" pitchFamily="18" charset="0"/>
                <a:cs typeface="Times New Roman" pitchFamily="18" charset="0"/>
              </a:rPr>
              <a:t> analysis and Wilson analysis respectively.</a:t>
            </a:r>
          </a:p>
        </p:txBody>
      </p:sp>
      <p:sp>
        <p:nvSpPr>
          <p:cNvPr id="3" name="Slide Number Placeholder 2"/>
          <p:cNvSpPr>
            <a:spLocks noGrp="1"/>
          </p:cNvSpPr>
          <p:nvPr>
            <p:ph type="sldNum" sz="quarter" idx="12"/>
          </p:nvPr>
        </p:nvSpPr>
        <p:spPr/>
        <p:txBody>
          <a:bodyPr/>
          <a:lstStyle/>
          <a:p>
            <a:fld id="{CBDD75E3-C2D7-4B4E-93E8-05F2A5809068}" type="slidenum">
              <a:rPr lang="en-IN" smtClean="0"/>
              <a:pPr/>
              <a:t>4</a:t>
            </a:fld>
            <a:endParaRPr lang="en-IN"/>
          </a:p>
        </p:txBody>
      </p:sp>
    </p:spTree>
  </p:cSld>
  <p:clrMapOvr>
    <a:masterClrMapping/>
  </p:clrMapOvr>
  <p:transition spd="slow">
    <p:wedge/>
    <p:sndAc>
      <p:stSnd>
        <p:snd r:embed="rId2" name="applaus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1538" y="474345"/>
            <a:ext cx="7358114" cy="5170646"/>
          </a:xfrm>
          <a:prstGeom prst="rect">
            <a:avLst/>
          </a:prstGeom>
        </p:spPr>
        <p:txBody>
          <a:bodyPr wrap="square">
            <a:spAutoFit/>
          </a:bodyPr>
          <a:lstStyle/>
          <a:p>
            <a:pPr algn="just"/>
            <a:r>
              <a:rPr lang="en-IN" sz="2400" b="1" u="sng" dirty="0" smtClean="0">
                <a:latin typeface="Times New Roman" pitchFamily="18" charset="0"/>
                <a:cs typeface="Times New Roman" pitchFamily="18" charset="0"/>
              </a:rPr>
              <a:t>DRUG-RECEPTOR INTERACTION:</a:t>
            </a:r>
          </a:p>
          <a:p>
            <a:pPr algn="just">
              <a:buFont typeface="Arial" pitchFamily="34" charset="0"/>
              <a:buChar char="•"/>
            </a:pPr>
            <a:r>
              <a:rPr lang="en-IN" dirty="0" smtClean="0">
                <a:latin typeface="Times New Roman" pitchFamily="18" charset="0"/>
                <a:cs typeface="Times New Roman" pitchFamily="18" charset="0"/>
              </a:rPr>
              <a:t> The effect produced by drug is attributed to interaction with specific cellular component known as</a:t>
            </a:r>
            <a:r>
              <a:rPr lang="en-IN" i="1" dirty="0" smtClean="0">
                <a:latin typeface="Times New Roman" pitchFamily="18" charset="0"/>
                <a:cs typeface="Times New Roman" pitchFamily="18" charset="0"/>
              </a:rPr>
              <a:t> receptor.</a:t>
            </a:r>
            <a:r>
              <a:rPr lang="en-IN" dirty="0" smtClean="0">
                <a:latin typeface="Times New Roman" pitchFamily="18" charset="0"/>
                <a:cs typeface="Times New Roman" pitchFamily="18" charset="0"/>
              </a:rPr>
              <a:t> As a result of this interaction the drug forms a complex with the receptors.</a:t>
            </a:r>
          </a:p>
          <a:p>
            <a:pPr algn="just">
              <a:buFont typeface="Arial" pitchFamily="34" charset="0"/>
              <a:buChar char="•"/>
            </a:pPr>
            <a:r>
              <a:rPr lang="en-IN" dirty="0" smtClean="0">
                <a:latin typeface="Times New Roman" pitchFamily="18" charset="0"/>
                <a:cs typeface="Times New Roman" pitchFamily="18" charset="0"/>
              </a:rPr>
              <a:t> The binding of  many drugs to their receptors is by weak reversible interactions.    Drug Receptor             [complex] </a:t>
            </a:r>
            <a:r>
              <a:rPr lang="en-IN" dirty="0" smtClean="0">
                <a:latin typeface="NSimSun"/>
                <a:ea typeface="NSimSun"/>
                <a:cs typeface="Times New Roman" pitchFamily="18" charset="0"/>
              </a:rPr>
              <a:t>→ </a:t>
            </a:r>
            <a:r>
              <a:rPr lang="en-IN" dirty="0" smtClean="0">
                <a:latin typeface="Times New Roman" pitchFamily="18" charset="0"/>
                <a:cs typeface="Times New Roman" pitchFamily="18" charset="0"/>
              </a:rPr>
              <a:t>response. This means that the binding of drug to its receptor is concentration dependent. As the conc. Of the Ligands in ECF increases, equilibrium will move right and the drug will bind to the receptor. However, when the conc. Of the drug in the ECF falls, the equilibrium move to the left and drug-receptor complex will dissociate. The hypothesis of receptors was advanced because of three remarkable characteristics of drug action:</a:t>
            </a:r>
          </a:p>
          <a:p>
            <a:pPr algn="just">
              <a:buFont typeface="Arial" pitchFamily="34" charset="0"/>
              <a:buChar char="•"/>
            </a:pPr>
            <a:r>
              <a:rPr lang="en-IN" dirty="0" smtClean="0">
                <a:latin typeface="Times New Roman" pitchFamily="18" charset="0"/>
                <a:cs typeface="Times New Roman" pitchFamily="18" charset="0"/>
              </a:rPr>
              <a:t>  </a:t>
            </a:r>
            <a:r>
              <a:rPr lang="en-IN" b="1" i="1" u="sng" dirty="0" smtClean="0">
                <a:latin typeface="Times New Roman" pitchFamily="18" charset="0"/>
                <a:cs typeface="Times New Roman" pitchFamily="18" charset="0"/>
              </a:rPr>
              <a:t>High Potency </a:t>
            </a:r>
            <a:r>
              <a:rPr lang="en-IN" dirty="0" smtClean="0">
                <a:latin typeface="Times New Roman" pitchFamily="18" charset="0"/>
                <a:cs typeface="Times New Roman" pitchFamily="18" charset="0"/>
              </a:rPr>
              <a:t>: Drugs which are known act at very low conc. </a:t>
            </a:r>
            <a:r>
              <a:rPr lang="en-IN" dirty="0" smtClean="0"/>
              <a:t>10</a:t>
            </a:r>
            <a:r>
              <a:rPr lang="en-IN" baseline="30000" dirty="0" smtClean="0"/>
              <a:t>-9</a:t>
            </a:r>
            <a:r>
              <a:rPr lang="en-IN" dirty="0" smtClean="0"/>
              <a:t>M</a:t>
            </a:r>
          </a:p>
          <a:p>
            <a:pPr algn="just">
              <a:buFont typeface="Arial" pitchFamily="34" charset="0"/>
              <a:buChar char="•"/>
            </a:pPr>
            <a:r>
              <a:rPr lang="en-IN" dirty="0" smtClean="0">
                <a:latin typeface="Times New Roman" pitchFamily="18" charset="0"/>
                <a:cs typeface="Times New Roman" pitchFamily="18" charset="0"/>
              </a:rPr>
              <a:t> and </a:t>
            </a:r>
            <a:r>
              <a:rPr lang="en-IN" dirty="0" smtClean="0"/>
              <a:t>10</a:t>
            </a:r>
            <a:r>
              <a:rPr lang="en-IN" baseline="30000" dirty="0" smtClean="0"/>
              <a:t>-11</a:t>
            </a:r>
            <a:r>
              <a:rPr lang="en-IN" dirty="0" smtClean="0"/>
              <a:t>M</a:t>
            </a:r>
          </a:p>
          <a:p>
            <a:pPr algn="just">
              <a:buFont typeface="Arial" pitchFamily="34" charset="0"/>
              <a:buChar char="•"/>
            </a:pPr>
            <a:r>
              <a:rPr lang="en-IN" dirty="0" smtClean="0">
                <a:latin typeface="Times New Roman" pitchFamily="18" charset="0"/>
                <a:cs typeface="Times New Roman" pitchFamily="18" charset="0"/>
              </a:rPr>
              <a:t>  </a:t>
            </a:r>
            <a:r>
              <a:rPr lang="en-IN" b="1" i="1" u="sng" dirty="0" smtClean="0">
                <a:latin typeface="Times New Roman" pitchFamily="18" charset="0"/>
                <a:cs typeface="Times New Roman" pitchFamily="18" charset="0"/>
              </a:rPr>
              <a:t>Chemical Specificity</a:t>
            </a:r>
            <a:r>
              <a:rPr lang="en-IN" dirty="0" smtClean="0">
                <a:latin typeface="Times New Roman" pitchFamily="18" charset="0"/>
                <a:cs typeface="Times New Roman" pitchFamily="18" charset="0"/>
              </a:rPr>
              <a:t>: Differences in the effects produced by optical isomers. Thus one of four isomers of chloramphenicol is active.</a:t>
            </a:r>
          </a:p>
          <a:p>
            <a:pPr algn="just">
              <a:buFont typeface="Arial" pitchFamily="34" charset="0"/>
              <a:buChar char="•"/>
            </a:pPr>
            <a:r>
              <a:rPr lang="en-IN" dirty="0" smtClean="0">
                <a:latin typeface="Times New Roman" pitchFamily="18" charset="0"/>
                <a:cs typeface="Times New Roman" pitchFamily="18" charset="0"/>
              </a:rPr>
              <a:t>  </a:t>
            </a:r>
            <a:r>
              <a:rPr lang="en-IN" b="1" i="1" u="sng" dirty="0" smtClean="0">
                <a:latin typeface="Times New Roman" pitchFamily="18" charset="0"/>
                <a:cs typeface="Times New Roman" pitchFamily="18" charset="0"/>
              </a:rPr>
              <a:t>Biological Specificity</a:t>
            </a:r>
            <a:r>
              <a:rPr lang="en-IN" dirty="0" smtClean="0">
                <a:latin typeface="Times New Roman" pitchFamily="18" charset="0"/>
                <a:cs typeface="Times New Roman" pitchFamily="18" charset="0"/>
              </a:rPr>
              <a:t>: Epinephrine, which has marked effect on cardiac muscle but very weak on striated muscle.  </a:t>
            </a:r>
            <a:endParaRPr lang="en-IN"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BDD75E3-C2D7-4B4E-93E8-05F2A5809068}" type="slidenum">
              <a:rPr lang="en-IN" smtClean="0"/>
              <a:pPr/>
              <a:t>5</a:t>
            </a:fld>
            <a:endParaRPr lang="en-IN" dirty="0"/>
          </a:p>
        </p:txBody>
      </p:sp>
      <p:cxnSp>
        <p:nvCxnSpPr>
          <p:cNvPr id="7" name="Straight Arrow Connector 6"/>
          <p:cNvCxnSpPr/>
          <p:nvPr/>
        </p:nvCxnSpPr>
        <p:spPr>
          <a:xfrm>
            <a:off x="4214810" y="2214554"/>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a:off x="4143372" y="2143116"/>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edge/>
    <p:sndAc>
      <p:stSnd>
        <p:snd r:embed="rId2" name="applaus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53120"/>
          </a:xfrm>
        </p:spPr>
        <p:txBody>
          <a:bodyPr>
            <a:normAutofit/>
          </a:bodyPr>
          <a:lstStyle/>
          <a:p>
            <a:pPr>
              <a:buNone/>
            </a:pPr>
            <a:r>
              <a:rPr lang="en-IN" sz="2400" b="1" u="sng" dirty="0" smtClean="0">
                <a:latin typeface="Times New Roman" pitchFamily="18" charset="0"/>
                <a:cs typeface="Times New Roman" pitchFamily="18" charset="0"/>
              </a:rPr>
              <a:t>QSAR PARAMETERS:</a:t>
            </a:r>
          </a:p>
          <a:p>
            <a:pPr algn="just"/>
            <a:r>
              <a:rPr lang="en-IN" sz="1800" dirty="0" smtClean="0">
                <a:latin typeface="Times New Roman" pitchFamily="18" charset="0"/>
                <a:cs typeface="Times New Roman" pitchFamily="18" charset="0"/>
              </a:rPr>
              <a:t>Parameters needed to describe – intermolecular forces of the drug-receptor interaction, drug transport and distribution in a quantitative manner and to correlate with biological activities . Most important are</a:t>
            </a:r>
          </a:p>
          <a:p>
            <a:pPr algn="just">
              <a:buNone/>
            </a:pPr>
            <a:r>
              <a:rPr lang="en-IN" sz="1800" dirty="0" smtClean="0">
                <a:latin typeface="Times New Roman" pitchFamily="18" charset="0"/>
                <a:cs typeface="Times New Roman" pitchFamily="18" charset="0"/>
              </a:rPr>
              <a:t> </a:t>
            </a:r>
          </a:p>
          <a:p>
            <a:pPr algn="just"/>
            <a:endParaRPr lang="en-IN" sz="1800" dirty="0" smtClean="0">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1071538" y="2000240"/>
          <a:ext cx="6929486" cy="3749040"/>
        </p:xfrm>
        <a:graphic>
          <a:graphicData uri="http://schemas.openxmlformats.org/drawingml/2006/table">
            <a:tbl>
              <a:tblPr firstRow="1" bandRow="1">
                <a:tableStyleId>{5940675A-B579-460E-94D1-54222C63F5DA}</a:tableStyleId>
              </a:tblPr>
              <a:tblGrid>
                <a:gridCol w="3464743"/>
                <a:gridCol w="3464743"/>
              </a:tblGrid>
              <a:tr h="508636">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IN" sz="1800" dirty="0" smtClean="0"/>
                        <a:t> Lipophilic parameters (p)      </a:t>
                      </a:r>
                    </a:p>
                    <a:p>
                      <a:endParaRPr lang="en-IN" dirty="0">
                        <a:latin typeface="Times New Roman" pitchFamily="18" charset="0"/>
                        <a:cs typeface="Times New Roman" pitchFamily="18" charset="0"/>
                      </a:endParaRPr>
                    </a:p>
                  </a:txBody>
                  <a:tcPr/>
                </a:tc>
                <a:tc>
                  <a:txBody>
                    <a:bodyPr/>
                    <a:lstStyle/>
                    <a:p>
                      <a:pPr algn="just"/>
                      <a:r>
                        <a:rPr lang="en-IN" sz="1800" dirty="0" smtClean="0"/>
                        <a:t>Partition Coefficient (log P) and Phromatographic Parameters</a:t>
                      </a:r>
                      <a:endParaRPr lang="en-IN" dirty="0">
                        <a:latin typeface="Times New Roman" pitchFamily="18" charset="0"/>
                        <a:cs typeface="Times New Roman" pitchFamily="18" charset="0"/>
                      </a:endParaRPr>
                    </a:p>
                  </a:txBody>
                  <a:tcPr/>
                </a:tc>
              </a:tr>
              <a:tr h="508636">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IN" sz="1800" dirty="0" smtClean="0"/>
                        <a:t> </a:t>
                      </a:r>
                      <a:r>
                        <a:rPr lang="en-IN" sz="1800" dirty="0" err="1" smtClean="0"/>
                        <a:t>Polarizability</a:t>
                      </a:r>
                      <a:r>
                        <a:rPr lang="en-IN" sz="1800" dirty="0" smtClean="0"/>
                        <a:t> parameters </a:t>
                      </a:r>
                      <a:endParaRPr lang="en-IN"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smtClean="0"/>
                        <a:t>Molar Refractivity</a:t>
                      </a:r>
                    </a:p>
                    <a:p>
                      <a:endParaRPr lang="en-IN" dirty="0">
                        <a:latin typeface="Times New Roman" pitchFamily="18" charset="0"/>
                        <a:cs typeface="Times New Roman" pitchFamily="18" charset="0"/>
                      </a:endParaRPr>
                    </a:p>
                  </a:txBody>
                  <a:tcPr/>
                </a:tc>
              </a:tr>
              <a:tr h="508636">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IN" sz="1800" dirty="0" smtClean="0"/>
                        <a:t> Electronic parameters (</a:t>
                      </a:r>
                      <a:r>
                        <a:rPr lang="el-GR" sz="1800" dirty="0" smtClean="0"/>
                        <a:t>σ</a:t>
                      </a:r>
                      <a:r>
                        <a:rPr lang="en-IN" sz="18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a:latin typeface="Times New Roman" pitchFamily="18" charset="0"/>
                        <a:cs typeface="Times New Roman" pitchFamily="18" charset="0"/>
                      </a:endParaRPr>
                    </a:p>
                  </a:txBody>
                  <a:tcPr/>
                </a:tc>
                <a:tc>
                  <a:txBody>
                    <a:bodyPr/>
                    <a:lstStyle/>
                    <a:p>
                      <a:pPr algn="just"/>
                      <a:r>
                        <a:rPr lang="en-IN" sz="1800" dirty="0" smtClean="0"/>
                        <a:t>Hammett Constants(</a:t>
                      </a:r>
                      <a:r>
                        <a:rPr lang="el-GR" sz="1800" dirty="0" smtClean="0"/>
                        <a:t>π</a:t>
                      </a:r>
                      <a:r>
                        <a:rPr lang="en-IN" sz="1800" dirty="0" smtClean="0"/>
                        <a:t>), field and resonance parameters, charge transfer constants and dipole moments,</a:t>
                      </a:r>
                      <a:endParaRPr lang="en-IN" dirty="0">
                        <a:latin typeface="Times New Roman" pitchFamily="18" charset="0"/>
                        <a:cs typeface="Times New Roman" pitchFamily="18" charset="0"/>
                      </a:endParaRPr>
                    </a:p>
                  </a:txBody>
                  <a:tcPr/>
                </a:tc>
              </a:tr>
              <a:tr h="508636">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IN" sz="1800" dirty="0" smtClean="0"/>
                        <a:t> </a:t>
                      </a:r>
                      <a:r>
                        <a:rPr lang="en-IN" sz="1800" dirty="0" err="1" smtClean="0"/>
                        <a:t>Steric</a:t>
                      </a:r>
                      <a:r>
                        <a:rPr lang="en-IN" sz="1800" dirty="0" smtClean="0"/>
                        <a:t> parameters  (Es)            </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a:latin typeface="Times New Roman" pitchFamily="18" charset="0"/>
                        <a:cs typeface="Times New Roman" pitchFamily="18" charset="0"/>
                      </a:endParaRPr>
                    </a:p>
                  </a:txBody>
                  <a:tcPr/>
                </a:tc>
                <a:tc>
                  <a:txBody>
                    <a:bodyPr/>
                    <a:lstStyle/>
                    <a:p>
                      <a:pPr algn="just"/>
                      <a:r>
                        <a:rPr lang="en-IN" sz="1800" dirty="0" smtClean="0"/>
                        <a:t>derived from linear free energy or geometric consideration</a:t>
                      </a:r>
                      <a:endParaRPr lang="en-IN" dirty="0">
                        <a:latin typeface="Times New Roman" pitchFamily="18" charset="0"/>
                        <a:cs typeface="Times New Roman" pitchFamily="18" charset="0"/>
                      </a:endParaRPr>
                    </a:p>
                  </a:txBody>
                  <a:tcPr/>
                </a:tc>
              </a:tr>
              <a:tr h="508636">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IN" sz="1800" dirty="0" smtClean="0"/>
                        <a:t> Other parameters              </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a:latin typeface="Times New Roman" pitchFamily="18" charset="0"/>
                        <a:cs typeface="Times New Roman" pitchFamily="18" charset="0"/>
                      </a:endParaRPr>
                    </a:p>
                  </a:txBody>
                  <a:tcPr/>
                </a:tc>
                <a:tc>
                  <a:txBody>
                    <a:bodyPr/>
                    <a:lstStyle/>
                    <a:p>
                      <a:pPr algn="just"/>
                      <a:r>
                        <a:rPr lang="en-IN" sz="1800" dirty="0" smtClean="0"/>
                        <a:t>such as Molecular Weight, Conformational entropies. </a:t>
                      </a:r>
                      <a:endParaRPr lang="en-IN" dirty="0">
                        <a:latin typeface="Times New Roman" pitchFamily="18" charset="0"/>
                        <a:cs typeface="Times New Roman" pitchFamily="18" charset="0"/>
                      </a:endParaRPr>
                    </a:p>
                  </a:txBody>
                  <a:tcPr/>
                </a:tc>
              </a:tr>
            </a:tbl>
          </a:graphicData>
        </a:graphic>
      </p:graphicFrame>
      <p:sp>
        <p:nvSpPr>
          <p:cNvPr id="8" name="Slide Number Placeholder 7"/>
          <p:cNvSpPr>
            <a:spLocks noGrp="1"/>
          </p:cNvSpPr>
          <p:nvPr>
            <p:ph type="sldNum" sz="quarter" idx="12"/>
          </p:nvPr>
        </p:nvSpPr>
        <p:spPr/>
        <p:txBody>
          <a:bodyPr/>
          <a:lstStyle/>
          <a:p>
            <a:fld id="{CBDD75E3-C2D7-4B4E-93E8-05F2A5809068}" type="slidenum">
              <a:rPr lang="en-IN" smtClean="0"/>
              <a:pPr/>
              <a:t>6</a:t>
            </a:fld>
            <a:endParaRPr lang="en-IN"/>
          </a:p>
        </p:txBody>
      </p:sp>
    </p:spTree>
  </p:cSld>
  <p:clrMapOvr>
    <a:masterClrMapping/>
  </p:clrMapOvr>
  <p:transition spd="slow">
    <p:wedge/>
    <p:sndAc>
      <p:stSnd>
        <p:snd r:embed="rId2" name="applause.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625</TotalTime>
  <Words>864</Words>
  <Application>Microsoft Office PowerPoint</Application>
  <PresentationFormat>On-screen Show (4:3)</PresentationFormat>
  <Paragraphs>57</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NSimSun</vt:lpstr>
      <vt:lpstr>Arial</vt:lpstr>
      <vt:lpstr>Calibri</vt:lpstr>
      <vt:lpstr>Constantia</vt:lpstr>
      <vt:lpstr>Times New Roman</vt:lpstr>
      <vt:lpstr>Wingdings 2</vt:lpstr>
      <vt:lpstr>Flow</vt:lpstr>
      <vt:lpstr> </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QSAR IN RATIONAL DRUG DESIGN</dc:title>
  <dc:creator>a rajendiran</dc:creator>
  <cp:lastModifiedBy>mypc</cp:lastModifiedBy>
  <cp:revision>95</cp:revision>
  <dcterms:created xsi:type="dcterms:W3CDTF">2013-12-08T14:02:41Z</dcterms:created>
  <dcterms:modified xsi:type="dcterms:W3CDTF">2022-05-28T10:00:58Z</dcterms:modified>
</cp:coreProperties>
</file>