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65" r:id="rId3"/>
    <p:sldId id="269" r:id="rId4"/>
    <p:sldId id="271" r:id="rId5"/>
    <p:sldId id="266" r:id="rId6"/>
    <p:sldId id="267" r:id="rId7"/>
    <p:sldId id="262" r:id="rId8"/>
    <p:sldId id="263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4" d="100"/>
          <a:sy n="74" d="100"/>
        </p:scale>
        <p:origin x="17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1B091-98F9-4784-9939-04CEAAAAFCE6}" type="datetimeFigureOut">
              <a:rPr lang="en-US" smtClean="0"/>
              <a:pPr/>
              <a:t>5/30/2022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64511-1DFD-448D-A9BD-720F265C31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817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64511-1DFD-448D-A9BD-720F265C3159}" type="slidenum">
              <a:rPr lang="en-IN" smtClean="0"/>
              <a:pPr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252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C9474-16FC-4254-8262-139E828A03AE}" type="datetime1">
              <a:rPr lang="en-US" smtClean="0"/>
              <a:pPr/>
              <a:t>5/30/2022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CC3-0100-478A-9CB3-6E435AE1054B}" type="datetime1">
              <a:rPr lang="en-US" smtClean="0"/>
              <a:pPr/>
              <a:t>5/30/2022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F838-F2D3-4B01-A014-B14AC3104784}" type="datetime1">
              <a:rPr lang="en-US" smtClean="0"/>
              <a:pPr/>
              <a:t>5/30/2022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508D-0522-4BAD-96BE-52160759A256}" type="datetime1">
              <a:rPr lang="en-US" smtClean="0"/>
              <a:pPr/>
              <a:t>5/30/2022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F02D-F034-432E-A249-3E9FA508126B}" type="datetime1">
              <a:rPr lang="en-US" smtClean="0"/>
              <a:pPr/>
              <a:t>5/30/2022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2E55-2363-4606-89F4-3EA40A7683CA}" type="datetime1">
              <a:rPr lang="en-US" smtClean="0"/>
              <a:pPr/>
              <a:t>5/30/2022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46D9-975B-408F-8DE6-D662915A728D}" type="datetime1">
              <a:rPr lang="en-US" smtClean="0"/>
              <a:pPr/>
              <a:t>5/30/2022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302D-AA7A-44A3-BB27-075DDB67F363}" type="datetime1">
              <a:rPr lang="en-US" smtClean="0"/>
              <a:pPr/>
              <a:t>5/30/2022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DAC3-904B-4D33-8BA3-D28B59B06CFC}" type="datetime1">
              <a:rPr lang="en-US" smtClean="0"/>
              <a:pPr/>
              <a:t>5/30/2022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DCF5-5067-4FCD-9C6B-1E3EFEEFECFB}" type="datetime1">
              <a:rPr lang="en-US" smtClean="0"/>
              <a:pPr/>
              <a:t>5/30/2022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5147-224B-428A-BAE1-8F2B6FB93E8E}" type="datetime1">
              <a:rPr lang="en-US" smtClean="0"/>
              <a:pPr/>
              <a:t>5/30/2022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64296D-1014-4C95-8809-8C5051C856BC}" type="datetime1">
              <a:rPr lang="en-US" smtClean="0"/>
              <a:pPr/>
              <a:t>5/30/2022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edge/>
    <p:sndAc>
      <p:stSnd>
        <p:snd r:embed="rId13" name="applause.wav"/>
      </p:stSnd>
    </p:sndAc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643602"/>
          </a:xfrm>
        </p:spPr>
        <p:txBody>
          <a:bodyPr>
            <a:normAutofit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2976" y="1000108"/>
            <a:ext cx="7245120" cy="5072098"/>
          </a:xfrm>
        </p:spPr>
        <p:txBody>
          <a:bodyPr>
            <a:normAutofit fontScale="92500" lnSpcReduction="20000"/>
          </a:bodyPr>
          <a:lstStyle/>
          <a:p>
            <a:endParaRPr lang="en-IN" dirty="0" smtClean="0"/>
          </a:p>
          <a:p>
            <a:pPr algn="ctr"/>
            <a:r>
              <a:rPr lang="en-IN" sz="4300" b="1" dirty="0" smtClean="0"/>
              <a:t>ROLE OF QSAR IN RATIONAL DRUG </a:t>
            </a:r>
            <a:r>
              <a:rPr lang="en-IN" sz="4300" b="1" dirty="0" smtClean="0"/>
              <a:t>DESIGN (part 2)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Mr. A. Rajendiran </a:t>
            </a:r>
          </a:p>
          <a:p>
            <a:r>
              <a:rPr lang="en-IN" dirty="0" smtClean="0"/>
              <a:t>(Sr. Lecturer)</a:t>
            </a:r>
          </a:p>
          <a:p>
            <a:r>
              <a:rPr lang="en-IN" dirty="0" smtClean="0"/>
              <a:t>Uni. Inst. of Pharmacy,</a:t>
            </a:r>
          </a:p>
          <a:p>
            <a:r>
              <a:rPr lang="en-IN" dirty="0" smtClean="0"/>
              <a:t>C.S.J.M. University, </a:t>
            </a:r>
          </a:p>
          <a:p>
            <a:r>
              <a:rPr lang="en-IN" dirty="0" smtClean="0"/>
              <a:t>Kanpur-24</a:t>
            </a:r>
          </a:p>
          <a:p>
            <a:endParaRPr lang="en-IN" dirty="0"/>
          </a:p>
        </p:txBody>
      </p:sp>
    </p:spTree>
  </p:cSld>
  <p:clrMapOvr>
    <a:masterClrMapping/>
  </p:clrMapOvr>
  <p:transition spd="slow">
    <p:wedge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8168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IN" sz="2400" b="1" u="sng" dirty="0" smtClean="0"/>
              <a:t>QSAR MODELS:</a:t>
            </a:r>
          </a:p>
          <a:p>
            <a:pPr algn="just">
              <a:buNone/>
            </a:pPr>
            <a:r>
              <a:rPr lang="en-IN" sz="2400" b="1" u="sng" dirty="0" smtClean="0"/>
              <a:t>LINEAR </a:t>
            </a:r>
            <a:r>
              <a:rPr lang="en-IN" sz="2400" b="1" u="sng" dirty="0" smtClean="0"/>
              <a:t>FREE </a:t>
            </a:r>
            <a:r>
              <a:rPr lang="en-IN" sz="2400" b="1" u="sng" dirty="0" smtClean="0">
                <a:latin typeface="Times New Roman" pitchFamily="18" charset="0"/>
                <a:cs typeface="Times New Roman" pitchFamily="18" charset="0"/>
              </a:rPr>
              <a:t>ENERGY METHODS (LFE): </a:t>
            </a:r>
          </a:p>
          <a:p>
            <a:pPr algn="just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Two important models included in LFE. </a:t>
            </a:r>
          </a:p>
          <a:p>
            <a:pPr algn="just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1). HANSCH MODEL  </a:t>
            </a:r>
          </a:p>
          <a:p>
            <a:pPr algn="just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2).FREE WILSON MODEL</a:t>
            </a:r>
          </a:p>
          <a:p>
            <a:pPr algn="just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    Hansch analysis attempt to mathematically relate drug activity to measurable chemical properties.</a:t>
            </a:r>
          </a:p>
          <a:p>
            <a:pPr algn="just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It is based on the drug action could be divided into two stages</a:t>
            </a:r>
          </a:p>
          <a:p>
            <a:pPr algn="just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    a). Drug transport to its site of action. </a:t>
            </a:r>
          </a:p>
          <a:p>
            <a:pPr algn="just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    b). Drug binding to the target site</a:t>
            </a:r>
          </a:p>
          <a:p>
            <a:pPr algn="just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    The Hansch equation, General formula:</a:t>
            </a:r>
          </a:p>
          <a:p>
            <a:pPr algn="just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   log 1/c= k1 (partition co-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eff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)+ k2(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eletronic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parameters)+k3 (</a:t>
            </a:r>
            <a:r>
              <a:rPr lang="en-IN" sz="1800" dirty="0" err="1" smtClean="0">
                <a:latin typeface="Times New Roman" pitchFamily="18" charset="0"/>
                <a:cs typeface="Times New Roman" pitchFamily="18" charset="0"/>
              </a:rPr>
              <a:t>steric</a:t>
            </a: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parameters)+k4 </a:t>
            </a:r>
          </a:p>
          <a:p>
            <a:pPr algn="just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   C is the minimum  concentration required for biological activity,</a:t>
            </a:r>
          </a:p>
          <a:p>
            <a:pPr algn="just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   k1,k2,k3 and k4 are numerical constants obtained by feeding the value of the parameters. </a:t>
            </a:r>
          </a:p>
          <a:p>
            <a:pPr algn="just"/>
            <a:endParaRPr lang="en-IN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2</a:t>
            </a:fld>
            <a:endParaRPr lang="en-IN" dirty="0"/>
          </a:p>
        </p:txBody>
      </p:sp>
    </p:spTree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10" name="Rectangle 6"/>
          <p:cNvSpPr>
            <a:spLocks noGrp="1" noChangeArrowheads="1"/>
          </p:cNvSpPr>
          <p:nvPr>
            <p:ph type="title"/>
          </p:nvPr>
        </p:nvSpPr>
        <p:spPr>
          <a:xfrm>
            <a:off x="685800" y="700314"/>
            <a:ext cx="7772400" cy="1143000"/>
          </a:xfrm>
        </p:spPr>
        <p:txBody>
          <a:bodyPr/>
          <a:lstStyle/>
          <a:p>
            <a:r>
              <a:rPr lang="en-US" dirty="0" smtClean="0"/>
              <a:t>Modern QSAR	</a:t>
            </a:r>
            <a:endParaRPr lang="en-US" dirty="0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dirty="0" smtClean="0"/>
              <a:t>Hansch et. Al. (1963)</a:t>
            </a:r>
          </a:p>
          <a:p>
            <a:pPr lvl="2"/>
            <a:r>
              <a:rPr lang="en-US" sz="2600" dirty="0" smtClean="0"/>
              <a:t>Activity </a:t>
            </a:r>
            <a:r>
              <a:rPr lang="en-US" sz="2600" dirty="0" smtClean="0">
                <a:latin typeface="Symbol" pitchFamily="18" charset="2"/>
              </a:rPr>
              <a:t>a </a:t>
            </a:r>
            <a:r>
              <a:rPr lang="en-US" sz="2600" dirty="0" smtClean="0"/>
              <a:t>‘travel through body’ </a:t>
            </a:r>
            <a:r>
              <a:rPr lang="en-US" sz="2600" dirty="0" smtClean="0">
                <a:latin typeface="Symbol" pitchFamily="18" charset="2"/>
              </a:rPr>
              <a:t>a</a:t>
            </a:r>
            <a:r>
              <a:rPr lang="en-US" sz="2600" dirty="0" smtClean="0"/>
              <a:t> partitioning between varied solvents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 (Minimum dosage required)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p (H</a:t>
            </a:r>
            <a:r>
              <a:rPr lang="en-US" dirty="0" smtClean="0"/>
              <a:t>ydrophobicity)</a:t>
            </a:r>
            <a:endParaRPr lang="en-US" dirty="0" smtClean="0">
              <a:latin typeface="Symbol" pitchFamily="18" charset="2"/>
            </a:endParaRP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s </a:t>
            </a:r>
            <a:r>
              <a:rPr lang="en-US" dirty="0" smtClean="0"/>
              <a:t>(Electronic)</a:t>
            </a:r>
          </a:p>
          <a:p>
            <a:pPr lvl="1"/>
            <a:r>
              <a:rPr lang="en-US" dirty="0" smtClean="0"/>
              <a:t>E</a:t>
            </a:r>
            <a:r>
              <a:rPr lang="en-US" baseline="-25000" dirty="0" smtClean="0"/>
              <a:t>s</a:t>
            </a:r>
            <a:r>
              <a:rPr lang="en-US" dirty="0" smtClean="0"/>
              <a:t> (Steric)</a:t>
            </a:r>
          </a:p>
          <a:p>
            <a:pPr lvl="1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Accuracy of  equation will depend on: Number of analogues (n) , accuracy of biological data and the choice of parameters used. </a:t>
            </a:r>
          </a:p>
          <a:p>
            <a:pPr lvl="1"/>
            <a:endParaRPr lang="en-US" dirty="0"/>
          </a:p>
        </p:txBody>
      </p:sp>
      <p:graphicFrame>
        <p:nvGraphicFramePr>
          <p:cNvPr id="72712" name="Object 8"/>
          <p:cNvGraphicFramePr>
            <a:graphicFrameLocks noChangeAspect="1"/>
          </p:cNvGraphicFramePr>
          <p:nvPr/>
        </p:nvGraphicFramePr>
        <p:xfrm>
          <a:off x="1500166" y="3143248"/>
          <a:ext cx="6026150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4" imgW="2146300" imgH="203200" progId="Equation.3">
                  <p:embed/>
                </p:oleObj>
              </mc:Choice>
              <mc:Fallback>
                <p:oleObj name="Equation" r:id="rId4" imgW="2146300" imgH="203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0166" y="3143248"/>
                        <a:ext cx="6026150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edge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sz="4000" dirty="0" smtClean="0"/>
              <a:t>   Advantages: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7472386" cy="4434840"/>
          </a:xfrm>
        </p:spPr>
        <p:txBody>
          <a:bodyPr>
            <a:normAutofit fontScale="92500" lnSpcReduction="10000"/>
          </a:bodyPr>
          <a:lstStyle/>
          <a:p>
            <a:r>
              <a:rPr lang="en-IN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Hansch equations may be used to predict the activity of an as yet un synthesized analogue.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Accuracy may be assessed by standard deviation (s) and the regression constant (r) </a:t>
            </a:r>
            <a:br>
              <a:rPr lang="en-IN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IN" sz="2400" u="sng" dirty="0" smtClean="0">
                <a:latin typeface="Times New Roman" pitchFamily="18" charset="0"/>
                <a:cs typeface="Times New Roman" pitchFamily="18" charset="0"/>
              </a:rPr>
              <a:t>weakness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 Parameter values must be available in the data set.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 Large number of compounds must be included in the    	analysis. 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 Expertise in statistics &amp; computer use is essential.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 Small molecular interaction are imperfect model for    	biological system.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 Extrapolation frequently leads to false prediction.</a:t>
            </a:r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89599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2400" b="1" u="sng" dirty="0" smtClean="0">
                <a:latin typeface="Times New Roman" pitchFamily="18" charset="0"/>
                <a:cs typeface="Times New Roman" pitchFamily="18" charset="0"/>
              </a:rPr>
              <a:t>Free Wilson Method:-</a:t>
            </a:r>
          </a:p>
          <a:p>
            <a:r>
              <a:rPr lang="en-IN" sz="2400" u="sng" dirty="0" smtClean="0">
                <a:latin typeface="Times New Roman" pitchFamily="18" charset="0"/>
                <a:cs typeface="Times New Roman" pitchFamily="18" charset="0"/>
              </a:rPr>
              <a:t>This  method is based on the assumption  that the  introduction of par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ticular substituent at a particular position always leads to a quantitatively similar effect on biological potency of the whole molecule</a:t>
            </a:r>
            <a:endParaRPr lang="en-IN" sz="2400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Biological activity described by the additive properties of the substituent on a basic structure 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Log BR= </a:t>
            </a:r>
            <a:r>
              <a:rPr lang="en-IN" sz="2400" dirty="0" smtClean="0">
                <a:latin typeface="Times New Roman" pitchFamily="18" charset="0"/>
                <a:ea typeface="NSimSun"/>
                <a:cs typeface="Times New Roman" pitchFamily="18" charset="0"/>
              </a:rPr>
              <a:t>∑(Substituent Contribution) + Contribution from the base Molecule.</a:t>
            </a:r>
          </a:p>
          <a:p>
            <a:r>
              <a:rPr lang="en-IN" sz="2400" dirty="0" smtClean="0">
                <a:latin typeface="Times New Roman" pitchFamily="18" charset="0"/>
                <a:ea typeface="NSimSun"/>
                <a:cs typeface="Times New Roman" pitchFamily="18" charset="0"/>
              </a:rPr>
              <a:t>BA = ∑ </a:t>
            </a:r>
            <a:r>
              <a:rPr lang="en-IN" sz="2400" dirty="0" err="1" smtClean="0">
                <a:latin typeface="Times New Roman" pitchFamily="18" charset="0"/>
                <a:ea typeface="NSimSun"/>
                <a:cs typeface="Times New Roman" pitchFamily="18" charset="0"/>
              </a:rPr>
              <a:t>ai</a:t>
            </a:r>
            <a:r>
              <a:rPr lang="en-IN" sz="2400" dirty="0" smtClean="0">
                <a:latin typeface="Times New Roman" pitchFamily="18" charset="0"/>
                <a:ea typeface="NSimSun"/>
                <a:cs typeface="Times New Roman" pitchFamily="18" charset="0"/>
              </a:rPr>
              <a:t> Xi + µ</a:t>
            </a:r>
          </a:p>
          <a:p>
            <a:pPr>
              <a:buFontTx/>
              <a:buChar char="-"/>
            </a:pPr>
            <a:r>
              <a:rPr lang="en-IN" sz="2400" dirty="0" smtClean="0">
                <a:latin typeface="Times New Roman" pitchFamily="18" charset="0"/>
                <a:ea typeface="NSimSun"/>
                <a:cs typeface="Times New Roman" pitchFamily="18" charset="0"/>
              </a:rPr>
              <a:t>Where BA is the magnitude of the biological activity, </a:t>
            </a:r>
          </a:p>
          <a:p>
            <a:pPr algn="just">
              <a:buFontTx/>
              <a:buChar char="-"/>
            </a:pPr>
            <a:r>
              <a:rPr lang="en-IN" sz="2400" dirty="0" smtClean="0">
                <a:latin typeface="Times New Roman" pitchFamily="18" charset="0"/>
                <a:ea typeface="NSimSun"/>
                <a:cs typeface="Times New Roman" pitchFamily="18" charset="0"/>
              </a:rPr>
              <a:t>Xi is the </a:t>
            </a:r>
            <a:r>
              <a:rPr lang="en-IN" sz="2400" dirty="0" err="1" smtClean="0">
                <a:latin typeface="Times New Roman" pitchFamily="18" charset="0"/>
                <a:ea typeface="NSimSun"/>
                <a:cs typeface="Times New Roman" pitchFamily="18" charset="0"/>
              </a:rPr>
              <a:t>i</a:t>
            </a:r>
            <a:r>
              <a:rPr lang="en-IN" sz="2400" dirty="0" smtClean="0">
                <a:latin typeface="Times New Roman" pitchFamily="18" charset="0"/>
                <a:ea typeface="NSimSun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ea typeface="NSimSun"/>
                <a:cs typeface="Times New Roman" pitchFamily="18" charset="0"/>
              </a:rPr>
              <a:t>th</a:t>
            </a:r>
            <a:r>
              <a:rPr lang="en-IN" sz="2400" dirty="0" smtClean="0">
                <a:latin typeface="Times New Roman" pitchFamily="18" charset="0"/>
                <a:ea typeface="NSimSun"/>
                <a:cs typeface="Times New Roman" pitchFamily="18" charset="0"/>
              </a:rPr>
              <a:t> substituent with a value of 1 if present and 0 if not, </a:t>
            </a:r>
          </a:p>
          <a:p>
            <a:pPr algn="just">
              <a:buFontTx/>
              <a:buChar char="-"/>
            </a:pPr>
            <a:r>
              <a:rPr lang="en-IN" sz="2400" dirty="0" err="1" smtClean="0">
                <a:latin typeface="Times New Roman" pitchFamily="18" charset="0"/>
                <a:ea typeface="NSimSun"/>
                <a:cs typeface="Times New Roman" pitchFamily="18" charset="0"/>
              </a:rPr>
              <a:t>ai</a:t>
            </a:r>
            <a:r>
              <a:rPr lang="en-IN" sz="2400" dirty="0" smtClean="0">
                <a:latin typeface="Times New Roman" pitchFamily="18" charset="0"/>
                <a:ea typeface="NSimSun"/>
                <a:cs typeface="Times New Roman" pitchFamily="18" charset="0"/>
              </a:rPr>
              <a:t> is the contribution of the </a:t>
            </a:r>
            <a:r>
              <a:rPr lang="en-IN" sz="2400" dirty="0" err="1" smtClean="0">
                <a:latin typeface="Times New Roman" pitchFamily="18" charset="0"/>
                <a:ea typeface="NSimSun"/>
                <a:cs typeface="Times New Roman" pitchFamily="18" charset="0"/>
              </a:rPr>
              <a:t>i</a:t>
            </a:r>
            <a:r>
              <a:rPr lang="en-IN" sz="2400" dirty="0" smtClean="0">
                <a:latin typeface="Times New Roman" pitchFamily="18" charset="0"/>
                <a:ea typeface="NSimSun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ea typeface="NSimSun"/>
                <a:cs typeface="Times New Roman" pitchFamily="18" charset="0"/>
              </a:rPr>
              <a:t>th</a:t>
            </a:r>
            <a:r>
              <a:rPr lang="en-IN" sz="2400" dirty="0" smtClean="0">
                <a:latin typeface="Times New Roman" pitchFamily="18" charset="0"/>
                <a:ea typeface="NSimSun"/>
                <a:cs typeface="Times New Roman" pitchFamily="18" charset="0"/>
              </a:rPr>
              <a:t> substituent to the BA, and µ is the overall average activity of the parent skeleton. </a:t>
            </a:r>
          </a:p>
          <a:p>
            <a:endParaRPr lang="en-IN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1103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Advantages/Limitation: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greater the complexity of the structure, the larger is the number of possible substituent at desired  position. Hence the efficiency is high.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At each position, the contribution of each substituent can clearly be identified.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It is simple , fast and cheap where no substituent constants like pi, sigma, and Es were used.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Lack of accuracy as a prediction  of activity increments outside the substituent used in the data set by extrapolation is rather impossible.  </a:t>
            </a:r>
          </a:p>
          <a:p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6</a:t>
            </a:fld>
            <a:endParaRPr lang="en-IN" dirty="0"/>
          </a:p>
        </p:txBody>
      </p:sp>
    </p:spTree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7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928662" y="1071546"/>
            <a:ext cx="7429552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u="sng" dirty="0" smtClean="0">
                <a:latin typeface="Times New Roman" pitchFamily="18" charset="0"/>
                <a:cs typeface="Times New Roman" pitchFamily="18" charset="0"/>
              </a:rPr>
              <a:t>Reason to use QSAR:</a:t>
            </a:r>
          </a:p>
          <a:p>
            <a:endParaRPr lang="en-IN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Time for experiment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Innovation 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Occurance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of enough lab./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Resourcs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Cost 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Prioritization needs 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Animals ( Save animals), in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Silico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Model used.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Pro active approach for safe chemicals.</a:t>
            </a:r>
          </a:p>
          <a:p>
            <a:pPr>
              <a:buFont typeface="Arial" pitchFamily="34" charset="0"/>
              <a:buChar char="•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/>
          </a:p>
        </p:txBody>
      </p:sp>
    </p:spTree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8</a:t>
            </a:fld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928662" y="857232"/>
            <a:ext cx="757242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u="sng" dirty="0" smtClean="0">
                <a:latin typeface="Times New Roman" pitchFamily="18" charset="0"/>
                <a:cs typeface="Times New Roman" pitchFamily="18" charset="0"/>
              </a:rPr>
              <a:t>QSAR </a:t>
            </a:r>
            <a:r>
              <a:rPr lang="en-IN" sz="3200" b="1" u="sng" dirty="0" err="1" smtClean="0">
                <a:latin typeface="Times New Roman" pitchFamily="18" charset="0"/>
                <a:cs typeface="Times New Roman" pitchFamily="18" charset="0"/>
              </a:rPr>
              <a:t>Softwere</a:t>
            </a:r>
            <a:r>
              <a:rPr lang="en-IN" sz="3200" b="1" u="sng" dirty="0" smtClean="0">
                <a:latin typeface="Times New Roman" pitchFamily="18" charset="0"/>
                <a:cs typeface="Times New Roman" pitchFamily="18" charset="0"/>
              </a:rPr>
              <a:t>  Tools available :</a:t>
            </a:r>
          </a:p>
          <a:p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Sybyl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Tripos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Inc)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Insight II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Pole bio.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Informatique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Lyonnais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ADMET Predictor- 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DEREK ( Derek for Window) (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Dfw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)-</a:t>
            </a:r>
          </a:p>
          <a:p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CAESAR-</a:t>
            </a:r>
          </a:p>
          <a:p>
            <a:endParaRPr lang="en-IN" dirty="0"/>
          </a:p>
        </p:txBody>
      </p:sp>
    </p:spTree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9</a:t>
            </a:fld>
            <a:endParaRPr lang="en-IN"/>
          </a:p>
        </p:txBody>
      </p:sp>
      <p:sp>
        <p:nvSpPr>
          <p:cNvPr id="3" name="Rectangle 2"/>
          <p:cNvSpPr/>
          <p:nvPr/>
        </p:nvSpPr>
        <p:spPr>
          <a:xfrm>
            <a:off x="928662" y="928671"/>
            <a:ext cx="7429552" cy="10833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sz="3200" b="1" dirty="0" smtClean="0">
                <a:latin typeface="Times New Roman" pitchFamily="18" charset="0"/>
                <a:cs typeface="Times New Roman" pitchFamily="18" charset="0"/>
              </a:rPr>
              <a:t>References:</a:t>
            </a:r>
          </a:p>
          <a:p>
            <a:endParaRPr lang="en-I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Foye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wo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Principles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medicinal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chemistry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5</a:t>
            </a:r>
            <a:r>
              <a:rPr lang="en-IN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ed.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Philedelphia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Lippincot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    Williams &amp;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wilkins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2008, 55,77,89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Gennaro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Alfanse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R., Remington  The science and practice of pharmacy,20</a:t>
            </a:r>
            <a:r>
              <a:rPr lang="en-IN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edition, volume1,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Lippincot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Williams &amp; Wilkins, reprint 2001, 458-468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Korolkovas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 ,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Burckhalter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JH. Essential of medicinal chemistry. 2</a:t>
            </a:r>
            <a:r>
              <a:rPr lang="en-IN" sz="2400" baseline="30000" dirty="0" smtClean="0">
                <a:latin typeface="Times New Roman" pitchFamily="18" charset="0"/>
                <a:cs typeface="Times New Roman" pitchFamily="18" charset="0"/>
              </a:rPr>
              <a:t>nd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 ed. New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Yark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; Wily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Intersciences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reprint 2008, 140-185</a:t>
            </a:r>
          </a:p>
          <a:p>
            <a:pPr>
              <a:buFont typeface="Arial" pitchFamily="34" charset="0"/>
              <a:buChar char="•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Burger medicinal chemistry and drug discovery, 5</a:t>
            </a:r>
            <a:r>
              <a:rPr lang="en-IN" sz="24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ed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1995,  volume 1, New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Yark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; Wily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Interscience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, 497  </a:t>
            </a:r>
            <a:endParaRPr lang="en-IN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b="1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en-IN" dirty="0"/>
          </a:p>
        </p:txBody>
      </p:sp>
    </p:spTree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623</TotalTime>
  <Words>635</Words>
  <Application>Microsoft Office PowerPoint</Application>
  <PresentationFormat>On-screen Show (4:3)</PresentationFormat>
  <Paragraphs>121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NSimSun</vt:lpstr>
      <vt:lpstr>Arial</vt:lpstr>
      <vt:lpstr>Calibri</vt:lpstr>
      <vt:lpstr>Constantia</vt:lpstr>
      <vt:lpstr>Symbol</vt:lpstr>
      <vt:lpstr>Times New Roman</vt:lpstr>
      <vt:lpstr>Wingdings 2</vt:lpstr>
      <vt:lpstr>Flow</vt:lpstr>
      <vt:lpstr>Equation</vt:lpstr>
      <vt:lpstr> </vt:lpstr>
      <vt:lpstr>PowerPoint Presentation</vt:lpstr>
      <vt:lpstr>Modern QSAR </vt:lpstr>
      <vt:lpstr>   Advantages:</vt:lpstr>
      <vt:lpstr>PowerPoint Presentation</vt:lpstr>
      <vt:lpstr>PowerPoint Presentation</vt:lpstr>
      <vt:lpstr> 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QSAR IN RATIONAL DRUG DESIGN</dc:title>
  <dc:creator>a rajendiran</dc:creator>
  <cp:lastModifiedBy>mypc</cp:lastModifiedBy>
  <cp:revision>93</cp:revision>
  <dcterms:created xsi:type="dcterms:W3CDTF">2013-12-08T14:02:41Z</dcterms:created>
  <dcterms:modified xsi:type="dcterms:W3CDTF">2022-05-30T08:50:09Z</dcterms:modified>
</cp:coreProperties>
</file>