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905809-3E9E-4EBB-A649-DF7B82A9994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905809-3E9E-4EBB-A649-DF7B82A9994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905809-3E9E-4EBB-A649-DF7B82A9994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905809-3E9E-4EBB-A649-DF7B82A9994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05809-3E9E-4EBB-A649-DF7B82A9994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905809-3E9E-4EBB-A649-DF7B82A9994C}"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905809-3E9E-4EBB-A649-DF7B82A9994C}"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905809-3E9E-4EBB-A649-DF7B82A9994C}"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05809-3E9E-4EBB-A649-DF7B82A9994C}" type="datetimeFigureOut">
              <a:rPr lang="en-US" smtClean="0"/>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05809-3E9E-4EBB-A649-DF7B82A9994C}"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05809-3E9E-4EBB-A649-DF7B82A9994C}"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E89AA-E65D-4D07-A254-C10D3FA23D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05809-3E9E-4EBB-A649-DF7B82A9994C}" type="datetimeFigureOut">
              <a:rPr lang="en-US" smtClean="0"/>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E89AA-E65D-4D07-A254-C10D3FA23D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Rabies</a:t>
            </a:r>
            <a:br>
              <a:rPr lang="en-US" dirty="0"/>
            </a:br>
            <a:endParaRPr lang="en-US" dirty="0"/>
          </a:p>
        </p:txBody>
      </p:sp>
      <p:sp>
        <p:nvSpPr>
          <p:cNvPr id="4" name="Content Placeholder 3"/>
          <p:cNvSpPr>
            <a:spLocks noGrp="1"/>
          </p:cNvSpPr>
          <p:nvPr>
            <p:ph idx="1"/>
          </p:nvPr>
        </p:nvSpPr>
        <p:spPr/>
        <p:txBody>
          <a:bodyPr>
            <a:normAutofit fontScale="32500" lnSpcReduction="20000"/>
          </a:bodyPr>
          <a:lstStyle/>
          <a:p>
            <a:r>
              <a:rPr lang="en-US" sz="3700" dirty="0"/>
              <a:t>Rabies is a deadly virus spread to people from the saliva of infected animals. The rabies virus is usually transmitted through a bite.</a:t>
            </a:r>
          </a:p>
          <a:p>
            <a:r>
              <a:rPr lang="en-US" sz="3700" dirty="0"/>
              <a:t>Animals most likely to transmit rabies in the United States include bats, coyotes, foxes, raccoons and skunks. In developing countries of Africa and Southeast Asia, stray dogs are the most likely to spread rabies to people.</a:t>
            </a:r>
          </a:p>
          <a:p>
            <a:r>
              <a:rPr lang="en-US" sz="3700" dirty="0"/>
              <a:t>Once a person begins showing signs and symptoms of rabies, the disease nearly always causes death. For this reason, anyone who may have a risk of contracting rabies should receive rabies vaccinations for protection.</a:t>
            </a:r>
          </a:p>
          <a:p>
            <a:endParaRPr lang="en-US" dirty="0"/>
          </a:p>
          <a:p>
            <a:r>
              <a:rPr lang="en-US" sz="4300" b="1" dirty="0"/>
              <a:t>Symptoms</a:t>
            </a:r>
          </a:p>
          <a:p>
            <a:r>
              <a:rPr lang="en-US" sz="3700" dirty="0"/>
              <a:t>The first symptoms of rabies may be very similar to those of the flu and may last for days.</a:t>
            </a:r>
          </a:p>
          <a:p>
            <a:r>
              <a:rPr lang="en-US" sz="3700" dirty="0"/>
              <a:t>Later signs and symptoms may include:</a:t>
            </a:r>
          </a:p>
          <a:p>
            <a:r>
              <a:rPr lang="en-US" sz="3700" dirty="0"/>
              <a:t>Fever</a:t>
            </a:r>
          </a:p>
          <a:p>
            <a:r>
              <a:rPr lang="en-US" sz="3700" dirty="0"/>
              <a:t>Headache</a:t>
            </a:r>
          </a:p>
          <a:p>
            <a:r>
              <a:rPr lang="en-US" sz="3700" dirty="0"/>
              <a:t>Nausea</a:t>
            </a:r>
          </a:p>
          <a:p>
            <a:r>
              <a:rPr lang="en-US" sz="3700" dirty="0"/>
              <a:t>Vomiting</a:t>
            </a:r>
          </a:p>
          <a:p>
            <a:r>
              <a:rPr lang="en-US" sz="3700" dirty="0"/>
              <a:t>Agitation</a:t>
            </a:r>
          </a:p>
          <a:p>
            <a:r>
              <a:rPr lang="en-US" sz="3700" dirty="0"/>
              <a:t>Anxiety</a:t>
            </a:r>
          </a:p>
          <a:p>
            <a:r>
              <a:rPr lang="en-US" sz="3700" dirty="0"/>
              <a:t>Confusion</a:t>
            </a:r>
          </a:p>
          <a:p>
            <a:r>
              <a:rPr lang="en-US" sz="3700" dirty="0"/>
              <a:t>Hyperactivity</a:t>
            </a:r>
          </a:p>
          <a:p>
            <a:r>
              <a:rPr lang="en-US" sz="3700" dirty="0"/>
              <a:t>Difficulty swallowing</a:t>
            </a:r>
          </a:p>
          <a:p>
            <a:r>
              <a:rPr lang="en-US" sz="3700" dirty="0"/>
              <a:t>Excessive salivation</a:t>
            </a:r>
          </a:p>
          <a:p>
            <a:r>
              <a:rPr lang="en-US" sz="3700" dirty="0"/>
              <a:t>Fear brought on by attempts to drink fluids because of difficulty swallowing water-Hydrophobia</a:t>
            </a:r>
          </a:p>
          <a:p>
            <a:r>
              <a:rPr lang="en-US" sz="3700" dirty="0"/>
              <a:t>Hallucinations</a:t>
            </a:r>
          </a:p>
          <a:p>
            <a:r>
              <a:rPr lang="en-US" sz="3700" dirty="0"/>
              <a:t>Insomnia</a:t>
            </a:r>
          </a:p>
          <a:p>
            <a:r>
              <a:rPr lang="en-US" sz="3700" dirty="0"/>
              <a:t>Partial paralysis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862322"/>
          </a:xfrm>
          <a:prstGeom prst="rect">
            <a:avLst/>
          </a:prstGeom>
        </p:spPr>
        <p:txBody>
          <a:bodyPr wrap="square">
            <a:spAutoFit/>
          </a:bodyPr>
          <a:lstStyle/>
          <a:p>
            <a:pPr>
              <a:buFont typeface="Arial" pitchFamily="34" charset="0"/>
              <a:buChar char="•"/>
            </a:pPr>
            <a:r>
              <a:rPr lang="en-US" dirty="0" err="1"/>
              <a:t>Rhabdoviruses</a:t>
            </a:r>
            <a:r>
              <a:rPr lang="en-US" dirty="0"/>
              <a:t> are simple viruses encoding only five proteins and appearing as bullet-shaped enveloped </a:t>
            </a:r>
            <a:r>
              <a:rPr lang="en-US" dirty="0" err="1"/>
              <a:t>virions</a:t>
            </a:r>
            <a:r>
              <a:rPr lang="en-US" dirty="0"/>
              <a:t> with a diameter of 50 to 95 nm and length of 130 to 380 nm </a:t>
            </a:r>
          </a:p>
          <a:p>
            <a:pPr>
              <a:buFont typeface="Arial" pitchFamily="34" charset="0"/>
              <a:buChar char="•"/>
            </a:pPr>
            <a:r>
              <a:rPr lang="en-US" dirty="0"/>
              <a:t>Within the envelope, the helical </a:t>
            </a:r>
            <a:r>
              <a:rPr lang="en-US" dirty="0" err="1"/>
              <a:t>nucleocapsid</a:t>
            </a:r>
            <a:r>
              <a:rPr lang="en-US" dirty="0"/>
              <a:t> is coiled symmetrically into a cylindrical structure, giving it the appearance of striations . The </a:t>
            </a:r>
            <a:r>
              <a:rPr lang="en-US" dirty="0" err="1"/>
              <a:t>nucleocapsid</a:t>
            </a:r>
            <a:r>
              <a:rPr lang="en-US" dirty="0"/>
              <a:t> is composed of one molecule of single-stranded, negative sense ribonucleic acid (RNA) of approximately 12,000 bases and the nucleoprotein (N), large (L), and nonstructural (NS) proteins. The L and NS proteins constitute the </a:t>
            </a:r>
            <a:r>
              <a:rPr lang="en-US" dirty="0" err="1"/>
              <a:t>RNAdependent</a:t>
            </a:r>
            <a:r>
              <a:rPr lang="en-US" dirty="0"/>
              <a:t> RNA polymerase. The N protein is the major structural protein of the virus. It protects the RNA from </a:t>
            </a:r>
            <a:r>
              <a:rPr lang="en-US" dirty="0" err="1"/>
              <a:t>ribonuclease</a:t>
            </a:r>
            <a:r>
              <a:rPr lang="en-US" dirty="0"/>
              <a:t> digestion and maintains the RNA in a configuration acceptable for transcription. The matrix (M) protein lies between the envelope and the </a:t>
            </a:r>
            <a:r>
              <a:rPr lang="en-US" dirty="0" err="1"/>
              <a:t>nucleocapsid</a:t>
            </a:r>
            <a:endParaRPr lang="en-US" dirty="0"/>
          </a:p>
        </p:txBody>
      </p:sp>
      <p:pic>
        <p:nvPicPr>
          <p:cNvPr id="1026" name="Picture 2" descr="Structure of Virion of Rabies Virus"/>
          <p:cNvPicPr>
            <a:picLocks noChangeAspect="1" noChangeArrowheads="1"/>
          </p:cNvPicPr>
          <p:nvPr/>
        </p:nvPicPr>
        <p:blipFill>
          <a:blip r:embed="rId2"/>
          <a:srcRect/>
          <a:stretch>
            <a:fillRect/>
          </a:stretch>
        </p:blipFill>
        <p:spPr bwMode="auto">
          <a:xfrm>
            <a:off x="1447800" y="2743200"/>
            <a:ext cx="5076825" cy="37719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r>
              <a:rPr lang="en-US" sz="2000" b="1" dirty="0"/>
              <a:t>Pathogenesis</a:t>
            </a:r>
          </a:p>
          <a:p>
            <a:r>
              <a:rPr lang="en-US" dirty="0"/>
              <a:t> Rabies infection usually results from the bite of a rabid animal. Rabies infection of the animal causes secretion of the virus in the animal’s saliva and promotes aggressive behavior (“mad” dog), which in turn promotes transmission of the virus. The virus can also be transmitted through inhalation of aerosolized virus (as may be found in bat caves), in transplanted infected tissue (e.g., cornea), and by inoculation through intact mucosal membranes. The virus replicates quietly at the site for days to months (Figure) before progressing to the central nervous system (CNS). Rabies virus travels by retrograde </a:t>
            </a:r>
            <a:r>
              <a:rPr lang="en-US" dirty="0" err="1"/>
              <a:t>axoplasmic</a:t>
            </a:r>
            <a:r>
              <a:rPr lang="en-US" dirty="0"/>
              <a:t> transport to the dorsal root ganglia and the spinal cord. Once the virus gains access to the spinal cord, the brain becomes rapidly infected. The affected areas are the hippocampus, brainstem, </a:t>
            </a:r>
            <a:r>
              <a:rPr lang="en-US" dirty="0" err="1"/>
              <a:t>ganglionic</a:t>
            </a:r>
            <a:r>
              <a:rPr lang="en-US" dirty="0"/>
              <a:t> cells of the </a:t>
            </a:r>
            <a:r>
              <a:rPr lang="en-US" dirty="0" err="1"/>
              <a:t>pontine</a:t>
            </a:r>
            <a:r>
              <a:rPr lang="en-US" dirty="0"/>
              <a:t> nuclei, and Purkinje cells of the cerebellum. The virus then disseminates from the CNS via afferent neurons to highly innervated sites such as the skin of the head and neck, salivary glands, retina, cornea, nasal mucosa, adrenal medulla, renal parenchyma, and pancreatic </a:t>
            </a:r>
            <a:r>
              <a:rPr lang="en-US" dirty="0" err="1"/>
              <a:t>acinar</a:t>
            </a:r>
            <a:r>
              <a:rPr lang="en-US" dirty="0"/>
              <a:t> cells. After the virus invades the brain and spinal cord, encephalitis develops and neurons degenerate. Despite extensive CNS involvement and impairment of CNS function, little </a:t>
            </a:r>
            <a:r>
              <a:rPr lang="en-US" dirty="0" err="1"/>
              <a:t>histopathologic</a:t>
            </a:r>
            <a:r>
              <a:rPr lang="en-US" dirty="0"/>
              <a:t> change can be observed in the affected tissue, other than the presence of </a:t>
            </a:r>
            <a:r>
              <a:rPr lang="en-US" dirty="0" err="1"/>
              <a:t>Negri</a:t>
            </a:r>
            <a:r>
              <a:rPr lang="en-US" dirty="0"/>
              <a:t> bodies </a:t>
            </a:r>
          </a:p>
          <a:p>
            <a:r>
              <a:rPr lang="en-US" dirty="0"/>
              <a:t>        Rabies is fatal once clinical disease is apparent. The length of the incubation period is determined by the (1) concentration of the virus in the </a:t>
            </a:r>
            <a:r>
              <a:rPr lang="en-US" dirty="0" err="1"/>
              <a:t>inoculum</a:t>
            </a:r>
            <a:r>
              <a:rPr lang="en-US" dirty="0"/>
              <a:t>, (2) proximity of the wound to the brain, (3) severity of the wound, (4) host’s age, and (5) host’s immune status.</a:t>
            </a:r>
          </a:p>
          <a:p>
            <a:r>
              <a:rPr lang="en-US" dirty="0"/>
              <a:t>      Cell-mediated immunity appears to play little or no role in protection against rabies virus infection. Antibody can block the spread of virus to the CNS and brain if administered or generated by vaccination during the incubation period. The incubation period is usually long enough to allow generation of a therapeutic protective antibody response after active immunization with the killed rabies vaccine.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pture.PNG"/>
          <p:cNvPicPr>
            <a:picLocks noChangeAspect="1"/>
          </p:cNvPicPr>
          <p:nvPr/>
        </p:nvPicPr>
        <p:blipFill>
          <a:blip r:embed="rId2"/>
          <a:stretch>
            <a:fillRect/>
          </a:stretch>
        </p:blipFill>
        <p:spPr>
          <a:xfrm>
            <a:off x="304801" y="1790470"/>
            <a:ext cx="7924800" cy="453412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ab.PNG"/>
          <p:cNvPicPr>
            <a:picLocks noChangeAspect="1"/>
          </p:cNvPicPr>
          <p:nvPr/>
        </p:nvPicPr>
        <p:blipFill>
          <a:blip r:embed="rId2"/>
          <a:stretch>
            <a:fillRect/>
          </a:stretch>
        </p:blipFill>
        <p:spPr>
          <a:xfrm>
            <a:off x="1219200" y="685800"/>
            <a:ext cx="6324600" cy="5867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2.PNG"/>
          <p:cNvPicPr>
            <a:picLocks noChangeAspect="1"/>
          </p:cNvPicPr>
          <p:nvPr/>
        </p:nvPicPr>
        <p:blipFill>
          <a:blip r:embed="rId2"/>
          <a:stretch>
            <a:fillRect/>
          </a:stretch>
        </p:blipFill>
        <p:spPr>
          <a:xfrm>
            <a:off x="914400" y="838200"/>
            <a:ext cx="7696200" cy="5181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5078313"/>
          </a:xfrm>
          <a:prstGeom prst="rect">
            <a:avLst/>
          </a:prstGeom>
        </p:spPr>
        <p:txBody>
          <a:bodyPr wrap="square">
            <a:spAutoFit/>
          </a:bodyPr>
          <a:lstStyle/>
          <a:p>
            <a:r>
              <a:rPr lang="en-US" sz="2400" b="1" dirty="0"/>
              <a:t>Laboratory Diagnosis </a:t>
            </a:r>
          </a:p>
          <a:p>
            <a:r>
              <a:rPr lang="en-US" dirty="0"/>
              <a:t> </a:t>
            </a:r>
            <a:r>
              <a:rPr lang="en-US" sz="2000" dirty="0"/>
              <a:t>The occurrence of neurologic symptoms in a person who has been bitten by an animal generally establishes the diagnosis of rabies. </a:t>
            </a:r>
          </a:p>
          <a:p>
            <a:pPr>
              <a:buFont typeface="Arial" pitchFamily="34" charset="0"/>
              <a:buChar char="•"/>
            </a:pPr>
            <a:r>
              <a:rPr lang="en-US" sz="2000" dirty="0"/>
              <a:t>Laboratory tests are usually performed to confirm the diagnosis and determine whether a suspected individual or animal is rabid (postmortem). </a:t>
            </a:r>
          </a:p>
          <a:p>
            <a:pPr>
              <a:buFont typeface="Arial" pitchFamily="34" charset="0"/>
              <a:buChar char="•"/>
            </a:pPr>
            <a:r>
              <a:rPr lang="en-US" sz="2000" dirty="0"/>
              <a:t>Antigen detection using direct </a:t>
            </a:r>
            <a:r>
              <a:rPr lang="en-US" sz="2000" dirty="0" err="1"/>
              <a:t>immunofluorescence</a:t>
            </a:r>
            <a:r>
              <a:rPr lang="en-US" sz="2000" dirty="0"/>
              <a:t> </a:t>
            </a:r>
          </a:p>
          <a:p>
            <a:pPr>
              <a:buFont typeface="Arial" pitchFamily="34" charset="0"/>
              <a:buChar char="•"/>
            </a:pPr>
            <a:r>
              <a:rPr lang="en-US" sz="2000" dirty="0"/>
              <a:t> genome detection using reverse transcriptase polymerase chain reaction (RT-PCR) are relatively quick and sensitive assays that are the preferred methods for diagnosing rabies. Samples of saliva are easy to test, but serum, spinal fluid, skin biopsy material from the nape of the neck, brain biopsy or autopsy material, and impression smears of corneal epithelial cells can also be examined.</a:t>
            </a:r>
          </a:p>
          <a:p>
            <a:pPr>
              <a:buFont typeface="Arial" pitchFamily="34" charset="0"/>
              <a:buChar char="•"/>
            </a:pPr>
            <a:r>
              <a:rPr lang="en-US" sz="2000" dirty="0"/>
              <a:t> Infected cells will have </a:t>
            </a:r>
            <a:r>
              <a:rPr lang="en-US" sz="2000" dirty="0" err="1"/>
              <a:t>intracytoplasmic</a:t>
            </a:r>
            <a:r>
              <a:rPr lang="en-US" sz="2000" dirty="0"/>
              <a:t> inclusions consisting of aggregates of viral </a:t>
            </a:r>
            <a:r>
              <a:rPr lang="en-US" sz="2000" dirty="0" err="1"/>
              <a:t>nucleocapsids</a:t>
            </a:r>
            <a:r>
              <a:rPr lang="en-US" sz="2000" dirty="0"/>
              <a:t> (</a:t>
            </a:r>
            <a:r>
              <a:rPr lang="en-US" sz="2000" dirty="0" err="1"/>
              <a:t>Negri</a:t>
            </a:r>
            <a:r>
              <a:rPr lang="en-US" sz="2000" dirty="0"/>
              <a:t> bodies) in affected neurons.</a:t>
            </a:r>
          </a:p>
          <a:p>
            <a:pPr>
              <a:buFont typeface="Arial" pitchFamily="34" charset="0"/>
              <a:buChar char="•"/>
            </a:pPr>
            <a:r>
              <a:rPr lang="en-US" sz="2000" dirty="0"/>
              <a:t>. Rabies antibody titers in serum and cerebrospinal fluid are usually measured by enzyme-linked </a:t>
            </a:r>
            <a:r>
              <a:rPr lang="en-US" sz="2000" dirty="0" err="1"/>
              <a:t>immunosorbent</a:t>
            </a:r>
            <a:r>
              <a:rPr lang="en-US" sz="2000" dirty="0"/>
              <a:t> assay (ELISA). Antibody usually is not detectable until late in the disease.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Treatment and Prophylaxis</a:t>
            </a:r>
          </a:p>
        </p:txBody>
      </p:sp>
      <p:sp>
        <p:nvSpPr>
          <p:cNvPr id="4" name="Content Placeholder 3"/>
          <p:cNvSpPr>
            <a:spLocks noGrp="1"/>
          </p:cNvSpPr>
          <p:nvPr>
            <p:ph idx="1"/>
          </p:nvPr>
        </p:nvSpPr>
        <p:spPr/>
        <p:txBody>
          <a:bodyPr>
            <a:normAutofit fontScale="70000" lnSpcReduction="20000"/>
          </a:bodyPr>
          <a:lstStyle/>
          <a:p>
            <a:r>
              <a:rPr lang="en-US" dirty="0"/>
              <a:t>Clinical rabies is almost always fatal unless treated with post rabies immunization.</a:t>
            </a:r>
          </a:p>
          <a:p>
            <a:r>
              <a:rPr lang="en-US" dirty="0" err="1"/>
              <a:t>Postexposure</a:t>
            </a:r>
            <a:r>
              <a:rPr lang="en-US" dirty="0"/>
              <a:t> prophylaxis is the only hope for preventing overt clinical illness in the affected person. </a:t>
            </a:r>
          </a:p>
          <a:p>
            <a:r>
              <a:rPr lang="en-US" dirty="0"/>
              <a:t> The wound should be washed immediately with soap and water or another substance that inactivates the virus. </a:t>
            </a:r>
            <a:r>
              <a:rPr lang="en-US" dirty="0" err="1"/>
              <a:t>Antirabies</a:t>
            </a:r>
            <a:r>
              <a:rPr lang="en-US" dirty="0"/>
              <a:t> immunoglobulin is injected near the wound. </a:t>
            </a:r>
          </a:p>
          <a:p>
            <a:r>
              <a:rPr lang="en-US" dirty="0"/>
              <a:t>Subsequently, four immunizations with rabies vaccine are administered within 2 weeks(The rabies vaccine is a killed-virus vaccine prepared through chemical inactivation of rabies infected–tissue culture human diploid cells (HDCV) or chick embryo cells. )</a:t>
            </a:r>
          </a:p>
          <a:p>
            <a:r>
              <a:rPr lang="en-US" dirty="0"/>
              <a:t>Passive immunization with  human rabies immunoglobulin(HRIG) provides antibody until the patient produces antibody in response to the vaccine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984</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Rabies </vt:lpstr>
      <vt:lpstr>PowerPoint Presentation</vt:lpstr>
      <vt:lpstr>PowerPoint Presentation</vt:lpstr>
      <vt:lpstr>PowerPoint Presentation</vt:lpstr>
      <vt:lpstr>PowerPoint Presentation</vt:lpstr>
      <vt:lpstr>PowerPoint Presentation</vt:lpstr>
      <vt:lpstr>PowerPoint Presentation</vt:lpstr>
      <vt:lpstr>Treatment and Prophylaxis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Rabies</dc:title>
  <dc:creator>Windows User</dc:creator>
  <cp:lastModifiedBy>Manishi</cp:lastModifiedBy>
  <cp:revision>28</cp:revision>
  <dcterms:created xsi:type="dcterms:W3CDTF">2020-04-15T11:10:55Z</dcterms:created>
  <dcterms:modified xsi:type="dcterms:W3CDTF">2021-08-03T08:02:51Z</dcterms:modified>
</cp:coreProperties>
</file>