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0" r:id="rId7"/>
    <p:sldId id="261" r:id="rId8"/>
    <p:sldId id="262" r:id="rId9"/>
    <p:sldId id="264" r:id="rId10"/>
    <p:sldId id="265" r:id="rId11"/>
    <p:sldId id="272" r:id="rId12"/>
    <p:sldId id="273" r:id="rId13"/>
    <p:sldId id="274" r:id="rId14"/>
    <p:sldId id="275" r:id="rId15"/>
    <p:sldId id="276" r:id="rId16"/>
    <p:sldId id="277" r:id="rId17"/>
    <p:sldId id="278" r:id="rId18"/>
    <p:sldId id="281" r:id="rId19"/>
    <p:sldId id="279" r:id="rId20"/>
    <p:sldId id="280" r:id="rId21"/>
    <p:sldId id="282" r:id="rId22"/>
    <p:sldId id="283" r:id="rId23"/>
    <p:sldId id="284" r:id="rId24"/>
    <p:sldId id="266" r:id="rId25"/>
    <p:sldId id="267" r:id="rId26"/>
    <p:sldId id="268" r:id="rId27"/>
    <p:sldId id="270" r:id="rId28"/>
    <p:sldId id="285" r:id="rId29"/>
    <p:sldId id="291" r:id="rId30"/>
    <p:sldId id="286" r:id="rId31"/>
    <p:sldId id="287" r:id="rId32"/>
    <p:sldId id="290"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876" y="3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Rights</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Pramod</a:t>
            </a:r>
            <a:r>
              <a:rPr lang="en-US" dirty="0" smtClean="0"/>
              <a:t> Kumar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Rights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Legal rights</a:t>
            </a:r>
            <a:r>
              <a:rPr lang="en-US" dirty="0" smtClean="0"/>
              <a:t>, in contrast, are based on a society's customs, laws, statutes or actions by legislatures. An example of a legal right is the right to vote of citizens. </a:t>
            </a:r>
          </a:p>
          <a:p>
            <a:pPr algn="just"/>
            <a:r>
              <a:rPr lang="en-US" dirty="0" smtClean="0"/>
              <a:t>Citizenship, itself, is often considered as the basis for having legal rights, and has been defined as the “right to have rights”. </a:t>
            </a:r>
          </a:p>
          <a:p>
            <a:pPr algn="just"/>
            <a:r>
              <a:rPr lang="en-US" dirty="0" smtClean="0"/>
              <a:t>Legal rights are sometimes called civil rights or statutory rights and are culturally and politically relative since they depend on a specific societal context to have meaning.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Legal Right</a:t>
            </a:r>
            <a:endParaRPr lang="en-US" b="1" dirty="0"/>
          </a:p>
        </p:txBody>
      </p:sp>
      <p:sp>
        <p:nvSpPr>
          <p:cNvPr id="3" name="Content Placeholder 2"/>
          <p:cNvSpPr>
            <a:spLocks noGrp="1"/>
          </p:cNvSpPr>
          <p:nvPr>
            <p:ph idx="1"/>
          </p:nvPr>
        </p:nvSpPr>
        <p:spPr/>
        <p:txBody>
          <a:bodyPr/>
          <a:lstStyle/>
          <a:p>
            <a:pPr algn="just">
              <a:buNone/>
            </a:pPr>
            <a:r>
              <a:rPr lang="en-US" dirty="0" smtClean="0"/>
              <a:t>Legal Rights are of three types:</a:t>
            </a:r>
          </a:p>
          <a:p>
            <a:pPr algn="just" fontAlgn="base">
              <a:buNone/>
            </a:pPr>
            <a:r>
              <a:rPr lang="en-US" b="1" dirty="0" smtClean="0"/>
              <a:t>1. Civil Rights:</a:t>
            </a:r>
            <a:endParaRPr lang="en-US" dirty="0" smtClean="0"/>
          </a:p>
          <a:p>
            <a:pPr algn="just" fontAlgn="base"/>
            <a:r>
              <a:rPr lang="en-US" dirty="0" smtClean="0"/>
              <a:t>Civil rights are those rights which provide opportunity to each person to lead a civilized social life. These fulfill basic needs of human life in society. </a:t>
            </a:r>
          </a:p>
          <a:p>
            <a:pPr algn="just" fontAlgn="base"/>
            <a:r>
              <a:rPr lang="en-US" dirty="0" smtClean="0"/>
              <a:t>Right to life, liberty and equality are civil rights. Civil rights are protected by the state.</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Legal Right</a:t>
            </a:r>
            <a:endParaRPr lang="en-US" dirty="0"/>
          </a:p>
        </p:txBody>
      </p:sp>
      <p:sp>
        <p:nvSpPr>
          <p:cNvPr id="3" name="Content Placeholder 2"/>
          <p:cNvSpPr>
            <a:spLocks noGrp="1"/>
          </p:cNvSpPr>
          <p:nvPr>
            <p:ph idx="1"/>
          </p:nvPr>
        </p:nvSpPr>
        <p:spPr/>
        <p:txBody>
          <a:bodyPr>
            <a:normAutofit fontScale="92500" lnSpcReduction="10000"/>
          </a:bodyPr>
          <a:lstStyle/>
          <a:p>
            <a:pPr algn="just" fontAlgn="base">
              <a:buNone/>
            </a:pPr>
            <a:r>
              <a:rPr lang="en-US" b="1" dirty="0" smtClean="0"/>
              <a:t>2. Political Rights:</a:t>
            </a:r>
            <a:endParaRPr lang="en-US" dirty="0" smtClean="0"/>
          </a:p>
          <a:p>
            <a:pPr algn="just" fontAlgn="base"/>
            <a:r>
              <a:rPr lang="en-US" dirty="0" smtClean="0"/>
              <a:t>Political rights are those rights by virtue of which citizens get a share in the political process. These enable them to take an active part in the political process. </a:t>
            </a:r>
          </a:p>
          <a:p>
            <a:pPr algn="just" fontAlgn="base"/>
            <a:r>
              <a:rPr lang="en-US" dirty="0" smtClean="0"/>
              <a:t>These rights include right to vote, right to get elected, right to hold public office and right to criticize and oppose the government. </a:t>
            </a:r>
          </a:p>
          <a:p>
            <a:pPr algn="just" fontAlgn="base"/>
            <a:r>
              <a:rPr lang="en-US" dirty="0" smtClean="0"/>
              <a:t>Political rights are really available to the people in a democratic state.</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Legal Right</a:t>
            </a:r>
            <a:endParaRPr lang="en-US" dirty="0"/>
          </a:p>
        </p:txBody>
      </p:sp>
      <p:sp>
        <p:nvSpPr>
          <p:cNvPr id="3" name="Content Placeholder 2"/>
          <p:cNvSpPr>
            <a:spLocks noGrp="1"/>
          </p:cNvSpPr>
          <p:nvPr>
            <p:ph idx="1"/>
          </p:nvPr>
        </p:nvSpPr>
        <p:spPr/>
        <p:txBody>
          <a:bodyPr>
            <a:normAutofit fontScale="77500" lnSpcReduction="20000"/>
          </a:bodyPr>
          <a:lstStyle/>
          <a:p>
            <a:pPr algn="just" fontAlgn="base">
              <a:buNone/>
            </a:pPr>
            <a:r>
              <a:rPr lang="en-US" b="1" dirty="0" smtClean="0"/>
              <a:t>3. Economic Rights:</a:t>
            </a:r>
            <a:endParaRPr lang="en-US" dirty="0" smtClean="0"/>
          </a:p>
          <a:p>
            <a:pPr algn="just" fontAlgn="base"/>
            <a:r>
              <a:rPr lang="en-US" dirty="0" smtClean="0"/>
              <a:t>Economic rights are those rights which provide economic security to the people. These enable all citizens to make proper use of their civil and political rights.</a:t>
            </a:r>
          </a:p>
          <a:p>
            <a:pPr algn="just" fontAlgn="base"/>
            <a:r>
              <a:rPr lang="en-US" dirty="0" smtClean="0"/>
              <a:t>The basic needs of every person are related to his food, clothing, shelter, medical treatment etc. Without the fulfillment of these no person can really enjoy his civil and political rights.</a:t>
            </a:r>
          </a:p>
          <a:p>
            <a:pPr algn="just" fontAlgn="base"/>
            <a:r>
              <a:rPr lang="en-US" dirty="0" smtClean="0"/>
              <a:t>It is therefore essential, that every person must get the right to work, right to adequate wages, right to leisure and rest, and right to social security in case of illness, physical disability and old age</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Legal rights have been classified by various jurists in different ways. Rights may generally be classified under the following heads:</a:t>
            </a:r>
          </a:p>
          <a:p>
            <a:pPr algn="just">
              <a:buNone/>
            </a:pPr>
            <a:endParaRPr lang="en-US" b="1" dirty="0" smtClean="0"/>
          </a:p>
          <a:p>
            <a:pPr algn="just">
              <a:buNone/>
            </a:pPr>
            <a:r>
              <a:rPr lang="en-US" b="1" dirty="0" smtClean="0"/>
              <a:t>1. Perfect &amp; Imperfect Rights</a:t>
            </a:r>
            <a:endParaRPr lang="en-US" dirty="0" smtClean="0"/>
          </a:p>
          <a:p>
            <a:pPr algn="just">
              <a:buNone/>
            </a:pPr>
            <a:r>
              <a:rPr lang="en-US" dirty="0" smtClean="0"/>
              <a:t>	</a:t>
            </a:r>
            <a:r>
              <a:rPr lang="en-US" b="1" dirty="0" smtClean="0"/>
              <a:t>The perfect right </a:t>
            </a:r>
            <a:r>
              <a:rPr lang="en-US" dirty="0" smtClean="0"/>
              <a:t>has the following features:</a:t>
            </a:r>
          </a:p>
          <a:p>
            <a:pPr lvl="1" algn="just"/>
            <a:r>
              <a:rPr lang="en-US" dirty="0" smtClean="0"/>
              <a:t>It is recognized by law. It is enforceable by law. So, in the case of breach of this right, a person may go to court for enforcing this right.</a:t>
            </a:r>
          </a:p>
          <a:p>
            <a:pPr lvl="1" algn="just"/>
            <a:r>
              <a:rPr lang="en-US" dirty="0" smtClean="0"/>
              <a:t>Thus, all fundamental rights, viz. Right to equality, right to religion, etc. are perfect rights as these are enforceable by law.</a:t>
            </a:r>
          </a:p>
          <a:p>
            <a:pPr algn="just"/>
            <a:r>
              <a:rPr lang="en-US" b="1" dirty="0" smtClean="0"/>
              <a:t>The imperfect right </a:t>
            </a:r>
            <a:r>
              <a:rPr lang="en-US" dirty="0" smtClean="0"/>
              <a:t>has the following features:</a:t>
            </a:r>
          </a:p>
          <a:p>
            <a:pPr lvl="1" algn="just"/>
            <a:r>
              <a:rPr lang="en-US" dirty="0" smtClean="0"/>
              <a:t>It is recognized by law. It is not enforceable by law. This means that a person cannot go to court for the breach of imperfect right.</a:t>
            </a:r>
          </a:p>
          <a:p>
            <a:pPr lvl="1" algn="just"/>
            <a:r>
              <a:rPr lang="en-US" dirty="0" smtClean="0"/>
              <a:t>All the time-bound claims or debts come under the category of imperfect rights.</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2. Positive &amp; Negative Rights</a:t>
            </a:r>
            <a:endParaRPr lang="en-US" dirty="0" smtClean="0"/>
          </a:p>
          <a:p>
            <a:pPr algn="just"/>
            <a:r>
              <a:rPr lang="en-US" dirty="0" smtClean="0"/>
              <a:t>The basis of distinguishing right as positive or negative is the nature of correlative duty it carries with it.</a:t>
            </a:r>
          </a:p>
          <a:p>
            <a:pPr algn="just"/>
            <a:r>
              <a:rPr lang="en-US" dirty="0" smtClean="0"/>
              <a:t>Under </a:t>
            </a:r>
            <a:r>
              <a:rPr lang="en-US" b="1" dirty="0" smtClean="0"/>
              <a:t>Positive rights</a:t>
            </a:r>
            <a:r>
              <a:rPr lang="en-US" dirty="0" smtClean="0"/>
              <a:t>, the person has to perform some positive duty to fulfill this right.</a:t>
            </a:r>
          </a:p>
          <a:p>
            <a:pPr algn="just"/>
            <a:r>
              <a:rPr lang="en-US" b="1" dirty="0" smtClean="0"/>
              <a:t>Negative rights</a:t>
            </a:r>
            <a:r>
              <a:rPr lang="en-US" dirty="0" smtClean="0"/>
              <a:t> prevent a person to do some act, that is it corresponds to a negative duty. </a:t>
            </a:r>
          </a:p>
          <a:p>
            <a:pPr algn="just"/>
            <a:r>
              <a:rPr lang="en-US" dirty="0" smtClean="0"/>
              <a:t>Example: Right to life under article 21 of the Indian constitution is a negative right because it prevents a person to kill another person.</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3. Real &amp; Personal Rights</a:t>
            </a:r>
            <a:endParaRPr lang="en-US" dirty="0" smtClean="0"/>
          </a:p>
          <a:p>
            <a:pPr algn="just"/>
            <a:r>
              <a:rPr lang="en-US" b="1" dirty="0" smtClean="0"/>
              <a:t>Real right </a:t>
            </a:r>
            <a:r>
              <a:rPr lang="en-US" dirty="0" smtClean="0"/>
              <a:t>or right </a:t>
            </a:r>
            <a:r>
              <a:rPr lang="en-US" i="1" dirty="0" smtClean="0"/>
              <a:t>in-</a:t>
            </a:r>
            <a:r>
              <a:rPr lang="en-US" i="1" dirty="0" err="1" smtClean="0"/>
              <a:t>rem</a:t>
            </a:r>
            <a:r>
              <a:rPr lang="en-US" dirty="0" smtClean="0"/>
              <a:t> corresponds to the duty imposed upon the people in general. It is available against the whole world in general. Example: Tort or crime is a real right.</a:t>
            </a:r>
          </a:p>
          <a:p>
            <a:pPr algn="just"/>
            <a:r>
              <a:rPr lang="en-US" b="1" dirty="0" smtClean="0"/>
              <a:t>Personal right </a:t>
            </a:r>
            <a:r>
              <a:rPr lang="en-US" dirty="0" smtClean="0"/>
              <a:t>or right </a:t>
            </a:r>
            <a:r>
              <a:rPr lang="en-US" i="1" dirty="0" smtClean="0"/>
              <a:t>in-persona</a:t>
            </a:r>
            <a:r>
              <a:rPr lang="en-US" dirty="0" smtClean="0"/>
              <a:t> is available against a particular person &amp; it corresponds to duty the duty imposed upon a particular person. Therefore, the personal right generally arises out of contractual obligation. </a:t>
            </a:r>
          </a:p>
          <a:p>
            <a:pPr algn="just"/>
            <a:r>
              <a:rPr lang="en-US" dirty="0" smtClean="0"/>
              <a:t>Example: breach of contract is a personal right.</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4. Proprietary &amp; Personal Rights</a:t>
            </a:r>
            <a:endParaRPr lang="en-US" dirty="0" smtClean="0"/>
          </a:p>
          <a:p>
            <a:pPr algn="just"/>
            <a:r>
              <a:rPr lang="en-US" dirty="0" smtClean="0"/>
              <a:t>A </a:t>
            </a:r>
            <a:r>
              <a:rPr lang="en-US" b="1" dirty="0" smtClean="0"/>
              <a:t>proprietary right </a:t>
            </a:r>
            <a:r>
              <a:rPr lang="en-US" dirty="0" smtClean="0"/>
              <a:t>is available with respect to a property that is it relates to the owner &amp; his assets. The assets must have some monetary value. </a:t>
            </a:r>
          </a:p>
          <a:p>
            <a:pPr algn="just"/>
            <a:r>
              <a:rPr lang="en-US" dirty="0" smtClean="0"/>
              <a:t>Example: the right to ownership of property, Right to patent, Right to goodwill, etc.</a:t>
            </a:r>
          </a:p>
          <a:p>
            <a:pPr algn="just"/>
            <a:r>
              <a:rPr lang="en-US" dirty="0" smtClean="0"/>
              <a:t>A </a:t>
            </a:r>
            <a:r>
              <a:rPr lang="en-US" b="1" dirty="0" smtClean="0"/>
              <a:t>personal right </a:t>
            </a:r>
            <a:r>
              <a:rPr lang="en-US" dirty="0" smtClean="0"/>
              <a:t>is related to a person’s life i.e. his reputation or standing in the society. These rights promote a person’s well being in society &amp; have no economic value. </a:t>
            </a:r>
          </a:p>
          <a:p>
            <a:pPr algn="just"/>
            <a:r>
              <a:rPr lang="en-US" dirty="0" smtClean="0"/>
              <a:t>Example: Right to life.</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5. Public &amp; Private Rights</a:t>
            </a:r>
            <a:endParaRPr lang="en-US" dirty="0" smtClean="0"/>
          </a:p>
          <a:p>
            <a:pPr algn="just"/>
            <a:r>
              <a:rPr lang="en-US" dirty="0" smtClean="0"/>
              <a:t>The rights which are vested in a person by state or govt. or constitution is called public rights. </a:t>
            </a:r>
          </a:p>
          <a:p>
            <a:pPr algn="just"/>
            <a:r>
              <a:rPr lang="en-US" dirty="0" smtClean="0"/>
              <a:t>Example: Right to vote, Right to use public parks, etc.</a:t>
            </a:r>
          </a:p>
          <a:p>
            <a:pPr algn="just"/>
            <a:r>
              <a:rPr lang="en-US" dirty="0" smtClean="0"/>
              <a:t>Private rights are connected with private individuals or persons. </a:t>
            </a:r>
          </a:p>
          <a:p>
            <a:pPr algn="just"/>
            <a:r>
              <a:rPr lang="en-US" dirty="0" smtClean="0"/>
              <a:t>Example: A contract entered into by two people gives rise to private rights to them.</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6. Inheritable &amp; Uninheritable Rights</a:t>
            </a:r>
            <a:endParaRPr lang="en-US" dirty="0" smtClean="0"/>
          </a:p>
          <a:p>
            <a:pPr algn="just"/>
            <a:r>
              <a:rPr lang="en-US" dirty="0" smtClean="0"/>
              <a:t>Inheritable rights can be passed from one generation to another, i.e. this right survives even after the death of its owner. </a:t>
            </a:r>
          </a:p>
          <a:p>
            <a:pPr algn="just"/>
            <a:r>
              <a:rPr lang="en-US" dirty="0" smtClean="0"/>
              <a:t>Example: A son is a legal heir to the property of his father after his death.</a:t>
            </a:r>
          </a:p>
          <a:p>
            <a:pPr algn="just"/>
            <a:r>
              <a:rPr lang="en-US" dirty="0" smtClean="0"/>
              <a:t>Uninheritable rights die with the death of its owner. </a:t>
            </a:r>
          </a:p>
          <a:p>
            <a:pPr algn="just"/>
            <a:r>
              <a:rPr lang="en-US" dirty="0" smtClean="0"/>
              <a:t>Example: All personal rights are uninheritable rights.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algn="just"/>
            <a:r>
              <a:rPr lang="en-US" dirty="0" smtClean="0"/>
              <a:t>Just as we require food, clothing and goods affording the conveniences of living, we need rights also.</a:t>
            </a:r>
          </a:p>
          <a:p>
            <a:pPr algn="just"/>
            <a:r>
              <a:rPr lang="en-US" dirty="0" smtClean="0"/>
              <a:t>Rights recognized and enforceable at law.</a:t>
            </a:r>
          </a:p>
          <a:p>
            <a:pPr algn="just"/>
            <a:r>
              <a:rPr lang="en-US" dirty="0" smtClean="0"/>
              <a:t>As a legal term, it means the “Standard of permitted action by law”.</a:t>
            </a:r>
          </a:p>
          <a:p>
            <a:pPr algn="just"/>
            <a:r>
              <a:rPr lang="en-US" dirty="0" smtClean="0"/>
              <a:t>Such permitted action of a person is known as his legal right.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7. Right in repropria &amp; Right in realiena</a:t>
            </a:r>
            <a:endParaRPr lang="en-US" dirty="0" smtClean="0"/>
          </a:p>
          <a:p>
            <a:pPr algn="just"/>
            <a:r>
              <a:rPr lang="en-US" dirty="0" smtClean="0"/>
              <a:t>A person possesses Right in repropria with respect to his own property. He can use, dispose of, destroy, modify or exclude others from his property. Thus, this right gives a person, absolute ownership over the property.</a:t>
            </a:r>
          </a:p>
          <a:p>
            <a:pPr algn="just"/>
            <a:r>
              <a:rPr lang="en-US" dirty="0" smtClean="0"/>
              <a:t>Right in realiena is the right in the property of another person. </a:t>
            </a:r>
          </a:p>
          <a:p>
            <a:pPr algn="just"/>
            <a:r>
              <a:rPr lang="en-US" dirty="0" smtClean="0"/>
              <a:t>Example: Right of way over the neighbor’s field. So, it is not an absolute right.</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8. Principal and Accessory Rights </a:t>
            </a:r>
          </a:p>
          <a:p>
            <a:pPr algn="just"/>
            <a:r>
              <a:rPr lang="en-US" dirty="0" smtClean="0"/>
              <a:t>Principal rights exist independently of other rights. Accessory rights are ancillary to principle rights and have a beneficial effect on the principal rights. </a:t>
            </a:r>
          </a:p>
          <a:p>
            <a:pPr algn="just"/>
            <a:r>
              <a:rPr lang="en-US" dirty="0" smtClean="0"/>
              <a:t>Example: if a debt is secured by a mortgage, the recovery of debt is the principle right while the security is the accessory rights.</a:t>
            </a:r>
          </a:p>
          <a:p>
            <a:pPr algn="just"/>
            <a:r>
              <a:rPr lang="en-US" dirty="0" smtClean="0"/>
              <a:t>The easements annexed with the land, and the easementary rights are accessory rights. </a:t>
            </a:r>
          </a:p>
          <a:p>
            <a:pPr algn="just"/>
            <a:r>
              <a:rPr lang="en-US" dirty="0" smtClean="0"/>
              <a:t>The “right of way” is the accessory right. The tenant of the building has the accessory right on the building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9. Primary and Sanctioning Rights(Antecedent and Remedial Rights)</a:t>
            </a:r>
          </a:p>
          <a:p>
            <a:pPr algn="just"/>
            <a:r>
              <a:rPr lang="en-US" dirty="0" smtClean="0"/>
              <a:t>Primary rights are also called the antecedent or substantive rights. Similarly Sanctioning rights are also called the remedial or adjective rights.</a:t>
            </a:r>
          </a:p>
          <a:p>
            <a:pPr algn="just"/>
            <a:r>
              <a:rPr lang="en-US" dirty="0" smtClean="0"/>
              <a:t>A sanctioning right is one which arises out of the violation of another right. My right not to be damaged is primary right but my right to obtain compensation on such damage is sanctioning right.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Legal Rights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smtClean="0"/>
              <a:t>10. Vested and contingent right </a:t>
            </a:r>
          </a:p>
          <a:p>
            <a:pPr algn="just"/>
            <a:r>
              <a:rPr lang="en-US" dirty="0" smtClean="0"/>
              <a:t>Vested right is complete right. It must be vest to person entitled. It is not dependent on any uncertain event. </a:t>
            </a:r>
          </a:p>
          <a:p>
            <a:pPr algn="just"/>
            <a:r>
              <a:rPr lang="en-US" dirty="0" smtClean="0"/>
              <a:t>Contingent rights are such right which depends upon any uncertain event and right will vest on happening or not happening (what case may be) of event.</a:t>
            </a:r>
          </a:p>
          <a:p>
            <a:pPr algn="just"/>
            <a:r>
              <a:rPr lang="en-US" dirty="0" smtClean="0"/>
              <a:t>Example right of life is vest right but my right to get a car if I marry to D it is contingent right.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of Legal Right</a:t>
            </a:r>
            <a:endParaRPr lang="en-US" b="1" dirty="0"/>
          </a:p>
        </p:txBody>
      </p:sp>
      <p:sp>
        <p:nvSpPr>
          <p:cNvPr id="3" name="Content Placeholder 2"/>
          <p:cNvSpPr>
            <a:spLocks noGrp="1"/>
          </p:cNvSpPr>
          <p:nvPr>
            <p:ph idx="1"/>
          </p:nvPr>
        </p:nvSpPr>
        <p:spPr/>
        <p:txBody>
          <a:bodyPr>
            <a:normAutofit fontScale="55000" lnSpcReduction="20000"/>
          </a:bodyPr>
          <a:lstStyle/>
          <a:p>
            <a:pPr algn="just"/>
            <a:r>
              <a:rPr lang="en-US" dirty="0" smtClean="0"/>
              <a:t>There are two main theories regarding nature of legal rights. They are:</a:t>
            </a:r>
          </a:p>
          <a:p>
            <a:pPr lvl="1" algn="just"/>
            <a:r>
              <a:rPr lang="en-US" b="1" dirty="0" smtClean="0"/>
              <a:t>1. Will Theory</a:t>
            </a:r>
          </a:p>
          <a:p>
            <a:pPr lvl="1" algn="just"/>
            <a:r>
              <a:rPr lang="en-US" b="1" dirty="0" smtClean="0"/>
              <a:t>2. Interest Theory</a:t>
            </a:r>
          </a:p>
          <a:p>
            <a:pPr algn="just">
              <a:buNone/>
            </a:pPr>
            <a:r>
              <a:rPr lang="en-US" b="1" dirty="0" smtClean="0"/>
              <a:t>1. Will Theory: </a:t>
            </a:r>
          </a:p>
          <a:p>
            <a:pPr algn="just"/>
            <a:r>
              <a:rPr lang="en-US" dirty="0" smtClean="0"/>
              <a:t>According to this theory, a right is an interest attribute of the human will. The subject matter of right is derived from human will.</a:t>
            </a:r>
          </a:p>
          <a:p>
            <a:pPr algn="just"/>
            <a:r>
              <a:rPr lang="en-US" dirty="0" smtClean="0"/>
              <a:t>The theory suggests that it is through a right that a man express his will over an object. The theory has also been accepted by historical jurists of Germany. </a:t>
            </a:r>
          </a:p>
          <a:p>
            <a:pPr algn="just"/>
            <a:r>
              <a:rPr lang="en-US" dirty="0" smtClean="0"/>
              <a:t>The definition of right given by Austin and Holland lay down that “will” is the main element of a right. A strong support to the theory has been given by doctrines of natural rights. </a:t>
            </a:r>
          </a:p>
          <a:p>
            <a:pPr algn="just"/>
            <a:r>
              <a:rPr lang="en-US" b="1" dirty="0" err="1" smtClean="0"/>
              <a:t>Puchta</a:t>
            </a:r>
            <a:r>
              <a:rPr lang="en-US" b="1" dirty="0" smtClean="0"/>
              <a:t> </a:t>
            </a:r>
            <a:r>
              <a:rPr lang="en-US" dirty="0" smtClean="0"/>
              <a:t>defined legal right as a “power over an object which by means of this rights be subjected to will of the person enjoying the right”.</a:t>
            </a:r>
          </a:p>
          <a:p>
            <a:pPr algn="just"/>
            <a:r>
              <a:rPr lang="en-US" dirty="0" smtClean="0"/>
              <a:t>However, </a:t>
            </a:r>
            <a:r>
              <a:rPr lang="en-US" b="1" dirty="0" smtClean="0"/>
              <a:t>Paton</a:t>
            </a:r>
            <a:r>
              <a:rPr lang="en-US" dirty="0" smtClean="0"/>
              <a:t> said: “Will is an essential element in the general conception of legal right, but it is not the only element.”</a:t>
            </a:r>
          </a:p>
          <a:p>
            <a:pPr algn="just"/>
            <a:r>
              <a:rPr lang="en-US" b="1" dirty="0" err="1" smtClean="0"/>
              <a:t>Duguit</a:t>
            </a:r>
            <a:r>
              <a:rPr lang="en-US" b="1" dirty="0" smtClean="0"/>
              <a:t> </a:t>
            </a:r>
            <a:r>
              <a:rPr lang="en-US" dirty="0" smtClean="0"/>
              <a:t>suggests that will is not an essential element of a legal right of law. The real basis of law is social solidarity. </a:t>
            </a:r>
          </a:p>
          <a:p>
            <a:pPr algn="just"/>
            <a:r>
              <a:rPr lang="en-US" dirty="0" smtClean="0"/>
              <a:t>The will theory has been supported by </a:t>
            </a:r>
            <a:r>
              <a:rPr lang="en-US" dirty="0" err="1" smtClean="0"/>
              <a:t>Hegal</a:t>
            </a:r>
            <a:r>
              <a:rPr lang="en-US" dirty="0" smtClean="0"/>
              <a:t>, Kant, Hume and others.</a:t>
            </a:r>
          </a:p>
          <a:p>
            <a:pPr algn="just"/>
            <a:endParaRPr lang="en-US" dirty="0" smtClean="0"/>
          </a:p>
          <a:p>
            <a:pPr algn="just"/>
            <a:endParaRPr lang="en-US" dirty="0" smtClean="0"/>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Theories of Legal Right</a:t>
            </a:r>
            <a:endParaRPr lang="en-US" b="1" dirty="0"/>
          </a:p>
        </p:txBody>
      </p:sp>
      <p:sp>
        <p:nvSpPr>
          <p:cNvPr id="3" name="Content Placeholder 2"/>
          <p:cNvSpPr>
            <a:spLocks noGrp="1"/>
          </p:cNvSpPr>
          <p:nvPr>
            <p:ph idx="1"/>
          </p:nvPr>
        </p:nvSpPr>
        <p:spPr/>
        <p:txBody>
          <a:bodyPr>
            <a:normAutofit fontScale="70000" lnSpcReduction="20000"/>
          </a:bodyPr>
          <a:lstStyle/>
          <a:p>
            <a:pPr algn="just">
              <a:buNone/>
            </a:pPr>
            <a:r>
              <a:rPr lang="en-US" b="1" dirty="0" smtClean="0"/>
              <a:t>2. Interest Theory</a:t>
            </a:r>
          </a:p>
          <a:p>
            <a:pPr algn="just"/>
            <a:r>
              <a:rPr lang="en-US" dirty="0" smtClean="0"/>
              <a:t>Interest Theory was propounded by the German Jurist </a:t>
            </a:r>
            <a:r>
              <a:rPr lang="en-US" dirty="0" err="1" smtClean="0"/>
              <a:t>Ihering</a:t>
            </a:r>
            <a:r>
              <a:rPr lang="en-US" dirty="0" smtClean="0"/>
              <a:t>.</a:t>
            </a:r>
          </a:p>
          <a:p>
            <a:pPr algn="just"/>
            <a:r>
              <a:rPr lang="en-US" dirty="0" err="1" smtClean="0"/>
              <a:t>Ihering</a:t>
            </a:r>
            <a:r>
              <a:rPr lang="en-US" dirty="0" smtClean="0"/>
              <a:t> defines legal right as “a legally protected interest”.</a:t>
            </a:r>
          </a:p>
          <a:p>
            <a:pPr algn="just"/>
            <a:r>
              <a:rPr lang="en-US" dirty="0" smtClean="0"/>
              <a:t>According to him, the basis of right is “interest and not “will”.</a:t>
            </a:r>
          </a:p>
          <a:p>
            <a:pPr algn="just"/>
            <a:r>
              <a:rPr lang="en-US" dirty="0" smtClean="0"/>
              <a:t>Law always has a purpose. In case of rights the purpose of law in to protect certain interests and not the wills of individuals. </a:t>
            </a:r>
          </a:p>
          <a:p>
            <a:pPr algn="just"/>
            <a:r>
              <a:rPr lang="en-US" dirty="0" smtClean="0"/>
              <a:t>Salmond also supported </a:t>
            </a:r>
            <a:r>
              <a:rPr lang="en-US" dirty="0" err="1" smtClean="0"/>
              <a:t>Ihering’s</a:t>
            </a:r>
            <a:r>
              <a:rPr lang="en-US" dirty="0" smtClean="0"/>
              <a:t> views.</a:t>
            </a:r>
          </a:p>
          <a:p>
            <a:pPr algn="just"/>
            <a:r>
              <a:rPr lang="en-US" dirty="0" smtClean="0"/>
              <a:t>The “Interest theory” is supported on the ground that there are cases where a person may have rights without having any “will”. Infants, lunatics and corporations have a legal rights but they do not have wills.</a:t>
            </a:r>
          </a:p>
          <a:p>
            <a:pPr algn="just"/>
            <a:r>
              <a:rPr lang="en-US" dirty="0" smtClean="0"/>
              <a:t>However, it may be noted that in all these cases a will is operative, i.e. of the guardian of the infant, or the lunatic, or the members of the corporations.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Elements/characteristics of a Legal Right</a:t>
            </a:r>
            <a:endParaRPr lang="en-US" b="1" dirty="0"/>
          </a:p>
        </p:txBody>
      </p:sp>
      <p:sp>
        <p:nvSpPr>
          <p:cNvPr id="3" name="Content Placeholder 2"/>
          <p:cNvSpPr>
            <a:spLocks noGrp="1"/>
          </p:cNvSpPr>
          <p:nvPr>
            <p:ph idx="1"/>
          </p:nvPr>
        </p:nvSpPr>
        <p:spPr/>
        <p:txBody>
          <a:bodyPr>
            <a:normAutofit fontScale="70000" lnSpcReduction="20000"/>
          </a:bodyPr>
          <a:lstStyle/>
          <a:p>
            <a:pPr algn="just">
              <a:buNone/>
            </a:pPr>
            <a:r>
              <a:rPr lang="en-US" b="1" dirty="0" smtClean="0"/>
              <a:t>According to Salmond:</a:t>
            </a:r>
          </a:p>
          <a:p>
            <a:pPr algn="just"/>
            <a:r>
              <a:rPr lang="en-US" dirty="0" smtClean="0"/>
              <a:t>There are five elements or characteristics of a legal right:</a:t>
            </a:r>
          </a:p>
          <a:p>
            <a:pPr algn="just"/>
            <a:r>
              <a:rPr lang="en-US" b="1" dirty="0" err="1" smtClean="0"/>
              <a:t>i</a:t>
            </a:r>
            <a:r>
              <a:rPr lang="en-US" b="1" dirty="0" smtClean="0"/>
              <a:t>) The subject of the person of inherence: </a:t>
            </a:r>
            <a:r>
              <a:rPr lang="en-US" dirty="0" smtClean="0"/>
              <a:t>Subject means the person in whom the right is vested, or the holder of right. Thus there can not be a legal right without a subject or a person who owns it. However, the owner of the right need not be certain or determinate. For example, an unborn child possesses a legal right although it is not certain whether he would be born alive or not. Likewise, a right can be owned by the society at large, it is a valid right although the subject of right is indeterminate. </a:t>
            </a:r>
            <a:endParaRPr lang="en-US" b="1" dirty="0" smtClean="0"/>
          </a:p>
          <a:p>
            <a:pPr algn="just"/>
            <a:r>
              <a:rPr lang="en-US" b="1" dirty="0" smtClean="0"/>
              <a:t>ii) The person bound or the person of incidence: </a:t>
            </a:r>
            <a:r>
              <a:rPr lang="en-US" dirty="0" smtClean="0"/>
              <a:t>It means the person upon whom falls the correlative duty. He is a person bound by the duty and so may be described as “subject of the duty”.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Elements/characteristics of a Legal Right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iii) The act of forbearance: </a:t>
            </a:r>
            <a:r>
              <a:rPr lang="en-US" dirty="0" smtClean="0"/>
              <a:t>Right relates to some act to forbearance. It obliges a person to act or forbear in favour of the person who is entitled to the right. It is the content of the right.</a:t>
            </a:r>
          </a:p>
          <a:p>
            <a:pPr algn="just"/>
            <a:r>
              <a:rPr lang="en-US" b="1" dirty="0" smtClean="0"/>
              <a:t>iv) The object of right : </a:t>
            </a:r>
            <a:r>
              <a:rPr lang="en-US" dirty="0" smtClean="0"/>
              <a:t>It is the thing in respect of which the right exists or is exercised. The object or subject matter of right may be material or immaterial, determinate or indeterminate. </a:t>
            </a:r>
          </a:p>
          <a:p>
            <a:pPr algn="just"/>
            <a:r>
              <a:rPr lang="en-US" b="1" dirty="0" smtClean="0"/>
              <a:t>v) Title: </a:t>
            </a:r>
            <a:r>
              <a:rPr lang="en-US" dirty="0" smtClean="0"/>
              <a:t>Every legal right has a title, i.e. certain facts or events by reason of which the right has become vested in the owner.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Difference between Fundamental Rights and Legal Rights</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legal rights are protected by an ordinary law, but they can be altered or taken away by the legislature by changing that law.  Fundamental Rights are protected and Guaranteed by the Constitution and they cannot be taken away by an ordinary law enacted by the legislature. </a:t>
            </a:r>
          </a:p>
          <a:p>
            <a:pPr algn="just"/>
            <a:r>
              <a:rPr lang="en-US" dirty="0" smtClean="0"/>
              <a:t>If a legal right of a person is violated, he can move to an ordinary court, but if a fundamental right is violated the Constitution provides that the affected person may move to High court or Supreme Court.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Fundamental Rights and Legal Rights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An ordinary right generally imposes a corresponding duty on another individual (and, state in some cases) but a fundamental right is a right which an individual possess against the state.</a:t>
            </a:r>
          </a:p>
          <a:p>
            <a:pPr algn="just"/>
            <a:r>
              <a:rPr lang="en-US" dirty="0" smtClean="0"/>
              <a:t>Our constitution guarantees the right to move the Supreme Court for the enforcement of fundamental rights. Thus the remedy itself is a fundamental right. This distinguishes it from other rights.</a:t>
            </a:r>
          </a:p>
          <a:p>
            <a:pPr algn="just"/>
            <a:endParaRPr lang="en-US" dirty="0" smtClean="0"/>
          </a:p>
          <a:p>
            <a:pPr algn="just"/>
            <a:endParaRPr lang="en-US" dirty="0" smtClean="0"/>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Rights are entitlements (not) to perform certain actions, or (not) to be in certain states; or entitlements that others (not) perform certain actions or (not) be in certain states.</a:t>
            </a:r>
          </a:p>
          <a:p>
            <a:pPr algn="just"/>
            <a:r>
              <a:rPr lang="en-US" dirty="0" smtClean="0"/>
              <a:t>Rights dominate modern understandings of what actions are permissible and which institutions are just. </a:t>
            </a:r>
          </a:p>
          <a:p>
            <a:pPr algn="just"/>
            <a:r>
              <a:rPr lang="en-US" dirty="0" smtClean="0"/>
              <a:t>Rights structure the form of governments, the content of laws, and the shape of morality as many now see it. </a:t>
            </a:r>
          </a:p>
          <a:p>
            <a:pPr algn="just"/>
            <a:r>
              <a:rPr lang="en-US" dirty="0" smtClean="0"/>
              <a:t>To accept a set of rights is to approve a distribution of freedom and authority, and so to endorse a certain view of what may, must, and must not be done.</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Difference between Fundamental Rights and Legal Rights</a:t>
            </a: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Supreme Court is the guardian of fundamental rights.</a:t>
            </a:r>
          </a:p>
          <a:p>
            <a:pPr algn="just"/>
            <a:r>
              <a:rPr lang="en-US" dirty="0" smtClean="0"/>
              <a:t>Further, all constitutional rights not fundamental rights e.g. right not to be subjected to taxation without authority of law (art. 265), right to property (art. 300a), and freedom of trade (art. 301). A fundamental right cannot be waived. An ordinary legal right can be waived by an individual.</a:t>
            </a:r>
          </a:p>
          <a:p>
            <a:pPr algn="just"/>
            <a:r>
              <a:rPr lang="en-US" dirty="0" smtClean="0"/>
              <a:t>The Rights to Property was a fundamental right before 1978. The Constitution (Forty-fourth Amendment) Act, 1978, taken away the Right to property (Article 31) as a Fundamental Right and was made a legal right under new Article 300 A.</a:t>
            </a:r>
          </a:p>
          <a:p>
            <a:pPr algn="just"/>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Constitutional Rights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All rights that have been conferred to the citizens and enshrined in the Constitution of India but are not under the domain of Part III of the Constitution are said to be Constitutional Rights. A constitutional right is a supreme right guaranteed by our Constitution. </a:t>
            </a:r>
          </a:p>
          <a:p>
            <a:pPr algn="just"/>
            <a:r>
              <a:rPr lang="en-US" dirty="0" smtClean="0"/>
              <a:t>It means that if any law contradicts with Constitutional rights, it’ll be declared null and void. These rights are not basic and do not apply to everyone, unlike fundamental rights. For example, Right to vote or universal adult suffrage is guaranteed in our Constitution under Article 326.  However, a citizen of India has to attain majority, that is the age of 18 years before he/she is eligible to vote. </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Constitutional Rights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Constitutional rights can be created and can be interpreted by law from case to case basis. These rights can be a prerogative or a duty, it can also be a restraint of some power which is recognized and established by a Sovereign State or a Union of States such as India.</a:t>
            </a:r>
          </a:p>
          <a:p>
            <a:pPr algn="just"/>
            <a:r>
              <a:rPr lang="en-US" dirty="0" smtClean="0"/>
              <a:t>For example, Right to property which is covered under Article 300A of the Constitution of India can be taken away from the citizens by the “authority of law”. </a:t>
            </a:r>
          </a:p>
          <a:p>
            <a:pPr algn="just"/>
            <a:r>
              <a:rPr lang="en-US" dirty="0" smtClean="0"/>
              <a:t>This means that when the legislators sign an act that takes away the right to property of a citizen, it will be held legally valid. This would not have been possible earlier because Right to Property was a Fundamental Right.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difference between fundamental rights and human rights</a:t>
            </a:r>
            <a:endParaRPr lang="en-US" sz="3200" b="1" dirty="0"/>
          </a:p>
        </p:txBody>
      </p:sp>
      <p:sp>
        <p:nvSpPr>
          <p:cNvPr id="3" name="Content Placeholder 2"/>
          <p:cNvSpPr>
            <a:spLocks noGrp="1"/>
          </p:cNvSpPr>
          <p:nvPr>
            <p:ph idx="1"/>
          </p:nvPr>
        </p:nvSpPr>
        <p:spPr/>
        <p:txBody>
          <a:bodyPr>
            <a:normAutofit fontScale="70000" lnSpcReduction="20000"/>
          </a:bodyPr>
          <a:lstStyle/>
          <a:p>
            <a:pPr algn="just"/>
            <a:r>
              <a:rPr lang="en-US" dirty="0" smtClean="0"/>
              <a:t>Fundamental Rights means the primary rights of the citizens which are justifiable and written in the constitution. Human Rights are the basic rights that all the human beings can enjoy, no matter where they live, what they do, and how they behave, etc.</a:t>
            </a:r>
          </a:p>
          <a:p>
            <a:pPr algn="just"/>
            <a:r>
              <a:rPr lang="en-US" dirty="0" smtClean="0"/>
              <a:t>Fundamental Rights are country specific. Human Rights are universal.</a:t>
            </a:r>
          </a:p>
          <a:p>
            <a:pPr algn="just"/>
            <a:r>
              <a:rPr lang="en-US" dirty="0" smtClean="0"/>
              <a:t>Fundamental Rights are Constitutionally guaranteed. Human Rights are Internationally guaranteed.</a:t>
            </a:r>
          </a:p>
          <a:p>
            <a:pPr algn="just"/>
            <a:r>
              <a:rPr lang="en-US" dirty="0" smtClean="0"/>
              <a:t>Fundamental Rights are enforceable by the court of law. Human Rights are enforceable by United Nation Organization.</a:t>
            </a:r>
          </a:p>
          <a:p>
            <a:pPr algn="just"/>
            <a:r>
              <a:rPr lang="en-US" dirty="0" smtClean="0"/>
              <a:t>Fundamental Rights are originated from the views of democratic society. Human Rights are originated from the ideas of civilized nations.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sz="4000" b="1" dirty="0" smtClean="0"/>
          </a:p>
          <a:p>
            <a:pPr lvl="7"/>
            <a:r>
              <a:rPr lang="en-US" sz="4000" b="1" dirty="0" smtClean="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Right</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b="1" dirty="0" smtClean="0"/>
              <a:t>According to Austin-</a:t>
            </a:r>
          </a:p>
          <a:p>
            <a:pPr lvl="1" algn="just"/>
            <a:r>
              <a:rPr lang="en-US" dirty="0" smtClean="0"/>
              <a:t>Rights is a “faculty which resides in a determinate party or parties by virtue of a given law and which avails against a party or parties other than the party or parties in whom it resides.</a:t>
            </a:r>
          </a:p>
          <a:p>
            <a:pPr algn="just"/>
            <a:r>
              <a:rPr lang="en-US" dirty="0" smtClean="0"/>
              <a:t>According to him- a person can be said to have a right only when another or others are bound or obliged by law  to do something or forbear in regard to him. </a:t>
            </a:r>
          </a:p>
          <a:p>
            <a:pPr algn="just"/>
            <a:r>
              <a:rPr lang="en-US" dirty="0" smtClean="0"/>
              <a:t>It means that a right has always a corresponding duty.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Right</a:t>
            </a:r>
            <a:endParaRPr lang="en-US" dirty="0"/>
          </a:p>
        </p:txBody>
      </p:sp>
      <p:sp>
        <p:nvSpPr>
          <p:cNvPr id="3" name="Content Placeholder 2"/>
          <p:cNvSpPr>
            <a:spLocks noGrp="1"/>
          </p:cNvSpPr>
          <p:nvPr>
            <p:ph idx="1"/>
          </p:nvPr>
        </p:nvSpPr>
        <p:spPr/>
        <p:txBody>
          <a:bodyPr/>
          <a:lstStyle/>
          <a:p>
            <a:pPr algn="just"/>
            <a:r>
              <a:rPr lang="en-US" b="1" dirty="0" smtClean="0"/>
              <a:t>According to Holland:-</a:t>
            </a:r>
          </a:p>
          <a:p>
            <a:pPr lvl="1" algn="just"/>
            <a:r>
              <a:rPr lang="en-US" dirty="0" smtClean="0"/>
              <a:t>“Legal Right as the ability possessed by a person to control others actions, with the assent and assistance of the State” .</a:t>
            </a:r>
          </a:p>
          <a:p>
            <a:pPr lvl="1" algn="just"/>
            <a:r>
              <a:rPr lang="en-US" dirty="0" smtClean="0"/>
              <a:t>Thus, Holland follows the definition given by the Austin.</a:t>
            </a:r>
          </a:p>
          <a:p>
            <a:pPr algn="just"/>
            <a:r>
              <a:rPr lang="en-US" b="1" dirty="0" smtClean="0"/>
              <a:t>According to Kohler:-</a:t>
            </a:r>
          </a:p>
          <a:p>
            <a:pPr lvl="1" algn="just"/>
            <a:r>
              <a:rPr lang="en-US" dirty="0" smtClean="0"/>
              <a:t>“A legal right is a relation sanctioned and protected by the legal order”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Right</a:t>
            </a:r>
            <a:endParaRPr lang="en-US" dirty="0"/>
          </a:p>
        </p:txBody>
      </p:sp>
      <p:sp>
        <p:nvSpPr>
          <p:cNvPr id="3" name="Content Placeholder 2"/>
          <p:cNvSpPr>
            <a:spLocks noGrp="1"/>
          </p:cNvSpPr>
          <p:nvPr>
            <p:ph idx="1"/>
          </p:nvPr>
        </p:nvSpPr>
        <p:spPr/>
        <p:txBody>
          <a:bodyPr/>
          <a:lstStyle/>
          <a:p>
            <a:pPr algn="just"/>
            <a:r>
              <a:rPr lang="en-US" b="1" dirty="0" smtClean="0"/>
              <a:t>According to T. H. Green:-</a:t>
            </a:r>
          </a:p>
          <a:p>
            <a:pPr lvl="1" algn="just"/>
            <a:r>
              <a:rPr lang="en-US" dirty="0" smtClean="0"/>
              <a:t>“Rights are powers necessary for the fulfillment of man’s vocation as a moral being.”</a:t>
            </a:r>
            <a:endParaRPr lang="en-US" b="1" dirty="0" smtClean="0"/>
          </a:p>
          <a:p>
            <a:pPr algn="just"/>
            <a:r>
              <a:rPr lang="en-US" b="1" dirty="0" smtClean="0"/>
              <a:t>According to Laski:-</a:t>
            </a:r>
          </a:p>
          <a:p>
            <a:pPr lvl="1" algn="just"/>
            <a:r>
              <a:rPr lang="en-US" dirty="0" smtClean="0"/>
              <a:t>“Rights are those conditions of social life without which no man can seek in general, to be himself at his best.”</a:t>
            </a:r>
          </a:p>
          <a:p>
            <a:pPr lvl="1"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Right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According to Salmond:-</a:t>
            </a:r>
          </a:p>
          <a:p>
            <a:pPr lvl="1" algn="just"/>
            <a:r>
              <a:rPr lang="en-US" dirty="0" smtClean="0"/>
              <a:t>“A right is an interest recognised and protected by a rule of right(rule of law)”. </a:t>
            </a:r>
          </a:p>
          <a:p>
            <a:pPr lvl="1" algn="just"/>
            <a:r>
              <a:rPr lang="en-US" dirty="0" smtClean="0"/>
              <a:t>It is an interest, respect for which a duty and disregard of which is a wrong.</a:t>
            </a:r>
          </a:p>
          <a:p>
            <a:pPr lvl="1" algn="just"/>
            <a:r>
              <a:rPr lang="en-US" dirty="0" smtClean="0"/>
              <a:t>Thus, a right must be judicially enforceable. </a:t>
            </a:r>
          </a:p>
          <a:p>
            <a:pPr algn="just"/>
            <a:r>
              <a:rPr lang="en-US" b="1" dirty="0" smtClean="0"/>
              <a:t>According to </a:t>
            </a:r>
            <a:r>
              <a:rPr lang="en-US" b="1" dirty="0" err="1" smtClean="0"/>
              <a:t>Kelson</a:t>
            </a:r>
            <a:r>
              <a:rPr lang="en-US" b="1" dirty="0" smtClean="0"/>
              <a:t>:-</a:t>
            </a:r>
          </a:p>
          <a:p>
            <a:pPr lvl="1" algn="just"/>
            <a:r>
              <a:rPr lang="en-US" dirty="0" smtClean="0"/>
              <a:t>“there is no conception as right in law”</a:t>
            </a:r>
          </a:p>
          <a:p>
            <a:pPr algn="just"/>
            <a:r>
              <a:rPr lang="en-US" b="1" dirty="0" smtClean="0"/>
              <a:t>According to </a:t>
            </a:r>
            <a:r>
              <a:rPr lang="en-US" b="1" dirty="0" err="1" smtClean="0"/>
              <a:t>Duguit</a:t>
            </a:r>
            <a:r>
              <a:rPr lang="en-US" b="1" dirty="0" smtClean="0"/>
              <a:t>:- </a:t>
            </a:r>
          </a:p>
          <a:p>
            <a:pPr lvl="1" algn="just"/>
            <a:r>
              <a:rPr lang="en-US" dirty="0" smtClean="0"/>
              <a:t>“no one has any other right than always to do his duty”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Right</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Indian Supreme Court:</a:t>
            </a:r>
          </a:p>
          <a:p>
            <a:pPr algn="just"/>
            <a:r>
              <a:rPr lang="en-US" dirty="0" smtClean="0"/>
              <a:t>In </a:t>
            </a:r>
            <a:r>
              <a:rPr lang="en-US" b="1" dirty="0" smtClean="0"/>
              <a:t>State of Rajasthan v. Union of India(AIR 1977 SC 1361), </a:t>
            </a:r>
          </a:p>
          <a:p>
            <a:pPr lvl="1" algn="just"/>
            <a:r>
              <a:rPr lang="en-US" dirty="0" smtClean="0"/>
              <a:t>The Court observed: “In a strict sense, legal rights are correlative of legal duties and are defined as interests which the law protects by corresponding duties on others.</a:t>
            </a:r>
          </a:p>
          <a:p>
            <a:pPr lvl="1" algn="just">
              <a:buNone/>
            </a:pPr>
            <a:r>
              <a:rPr lang="en-US" dirty="0" smtClean="0"/>
              <a:t>But in a generic sense, the word “right” is used to mean an immunity from the legal power of another.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 Rights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b="1" dirty="0" smtClean="0"/>
              <a:t>Natural rights</a:t>
            </a:r>
            <a:r>
              <a:rPr lang="en-US" dirty="0" smtClean="0"/>
              <a:t> are rights which are “natural” in the sense of “not artificial, not man-made”, as in rights deriving from human nature or from the edicts of a god. </a:t>
            </a:r>
          </a:p>
          <a:p>
            <a:pPr algn="just"/>
            <a:r>
              <a:rPr lang="en-US" dirty="0" smtClean="0"/>
              <a:t>They are universal; that is, they apply to all people, and do not derive from the laws of any specific society. They exist necessarily, inhere in every individual, and can't be taken away. </a:t>
            </a:r>
          </a:p>
          <a:p>
            <a:pPr algn="just"/>
            <a:r>
              <a:rPr lang="en-US" dirty="0" smtClean="0"/>
              <a:t>For example, it has been argued that humans have a natural right to life. These are sometimes called moral rights or inalienable rights.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2537</Words>
  <Application>Microsoft Office PowerPoint</Application>
  <PresentationFormat>On-screen Show (4:3)</PresentationFormat>
  <Paragraphs>183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Rights</vt:lpstr>
      <vt:lpstr>Introduction</vt:lpstr>
      <vt:lpstr>Introduction</vt:lpstr>
      <vt:lpstr>Definitions of Right</vt:lpstr>
      <vt:lpstr>Definitions of Right</vt:lpstr>
      <vt:lpstr>Definitions of Right</vt:lpstr>
      <vt:lpstr>Definitions of Right</vt:lpstr>
      <vt:lpstr>Definitions of Right</vt:lpstr>
      <vt:lpstr>Natural Rights</vt:lpstr>
      <vt:lpstr>Legal Rights</vt:lpstr>
      <vt:lpstr>Types of Legal Right</vt:lpstr>
      <vt:lpstr>Types of Legal Right</vt:lpstr>
      <vt:lpstr>Types of Legal Right</vt:lpstr>
      <vt:lpstr>Classification of Legal Rights</vt:lpstr>
      <vt:lpstr>Classification of Legal Rights</vt:lpstr>
      <vt:lpstr>Classification of Legal Rights</vt:lpstr>
      <vt:lpstr>Classification of Legal Rights</vt:lpstr>
      <vt:lpstr>Classification of Legal Rights</vt:lpstr>
      <vt:lpstr>Classification of Legal Rights</vt:lpstr>
      <vt:lpstr>Classification of Legal Rights</vt:lpstr>
      <vt:lpstr>Classification of Legal Rights</vt:lpstr>
      <vt:lpstr>Classification of Legal Rights</vt:lpstr>
      <vt:lpstr>Classification of Legal Rights</vt:lpstr>
      <vt:lpstr>Theories of Legal Right</vt:lpstr>
      <vt:lpstr>Theories of Legal Right</vt:lpstr>
      <vt:lpstr>The Elements/characteristics of a Legal Right</vt:lpstr>
      <vt:lpstr>The Elements/characteristics of a Legal Right</vt:lpstr>
      <vt:lpstr>Difference between Fundamental Rights and Legal Rights</vt:lpstr>
      <vt:lpstr>Difference between Fundamental Rights and Legal Rights</vt:lpstr>
      <vt:lpstr>Difference between Fundamental Rights and Legal Rights</vt:lpstr>
      <vt:lpstr>Constitutional Rights</vt:lpstr>
      <vt:lpstr>Constitutional Rights</vt:lpstr>
      <vt:lpstr>The difference between fundamental rights and human rights</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dc:title>
  <dc:creator>Dr. Pramod Kumar</dc:creator>
  <cp:lastModifiedBy>304087</cp:lastModifiedBy>
  <cp:revision>75</cp:revision>
  <dcterms:created xsi:type="dcterms:W3CDTF">2006-08-16T00:00:00Z</dcterms:created>
  <dcterms:modified xsi:type="dcterms:W3CDTF">2021-10-13T09:08:51Z</dcterms:modified>
</cp:coreProperties>
</file>