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300" r:id="rId4"/>
    <p:sldId id="297" r:id="rId5"/>
    <p:sldId id="298" r:id="rId6"/>
    <p:sldId id="293" r:id="rId7"/>
    <p:sldId id="295" r:id="rId8"/>
    <p:sldId id="296" r:id="rId9"/>
    <p:sldId id="294" r:id="rId10"/>
    <p:sldId id="283" r:id="rId11"/>
    <p:sldId id="277" r:id="rId12"/>
    <p:sldId id="280" r:id="rId13"/>
    <p:sldId id="278" r:id="rId14"/>
    <p:sldId id="282" r:id="rId15"/>
    <p:sldId id="301" r:id="rId16"/>
    <p:sldId id="302" r:id="rId17"/>
    <p:sldId id="303" r:id="rId18"/>
    <p:sldId id="304" r:id="rId19"/>
    <p:sldId id="306" r:id="rId20"/>
    <p:sldId id="30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0BFF-447F-412A-BBBD-64771F463FF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DA51-773B-4A9A-9EA9-A330E1BF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0BFF-447F-412A-BBBD-64771F463FF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DA51-773B-4A9A-9EA9-A330E1BF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0BFF-447F-412A-BBBD-64771F463FF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DA51-773B-4A9A-9EA9-A330E1BF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0BFF-447F-412A-BBBD-64771F463FF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DA51-773B-4A9A-9EA9-A330E1BF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0BFF-447F-412A-BBBD-64771F463FF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DA51-773B-4A9A-9EA9-A330E1BF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0BFF-447F-412A-BBBD-64771F463FF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DA51-773B-4A9A-9EA9-A330E1BF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0BFF-447F-412A-BBBD-64771F463FF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DA51-773B-4A9A-9EA9-A330E1BF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0BFF-447F-412A-BBBD-64771F463FF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DA51-773B-4A9A-9EA9-A330E1BF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0BFF-447F-412A-BBBD-64771F463FF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DA51-773B-4A9A-9EA9-A330E1BF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0BFF-447F-412A-BBBD-64771F463FF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DA51-773B-4A9A-9EA9-A330E1BF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0BFF-447F-412A-BBBD-64771F463FF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DA51-773B-4A9A-9EA9-A330E1BF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10BFF-447F-412A-BBBD-64771F463FF8}" type="datetimeFigureOut">
              <a:rPr lang="en-US" smtClean="0"/>
              <a:pPr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7DA51-773B-4A9A-9EA9-A330E1BF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Role of </a:t>
            </a:r>
            <a:r>
              <a:rPr lang="en-US" dirty="0" err="1" smtClean="0"/>
              <a:t>Nutraceuticals</a:t>
            </a:r>
            <a:r>
              <a:rPr lang="en-US" dirty="0" smtClean="0"/>
              <a:t> in Ailments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1" y="457200"/>
            <a:ext cx="8762999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22960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3124200"/>
            <a:ext cx="822960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85800"/>
            <a:ext cx="83248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276600"/>
            <a:ext cx="84677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19200"/>
            <a:ext cx="8534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138" y="1828800"/>
            <a:ext cx="84677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458200" cy="5287963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Phenols have been shown to reduce cholesterol levels and LDL oxidation. </a:t>
            </a:r>
            <a:r>
              <a:rPr lang="en-US" dirty="0" err="1" smtClean="0">
                <a:solidFill>
                  <a:srgbClr val="FF0000"/>
                </a:solidFill>
              </a:rPr>
              <a:t>Polyphenolic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cathechin</a:t>
            </a:r>
            <a:r>
              <a:rPr lang="en-US" dirty="0" smtClean="0">
                <a:solidFill>
                  <a:srgbClr val="FF0000"/>
                </a:solidFill>
              </a:rPr>
              <a:t> which is present in Green tea (Camellia </a:t>
            </a:r>
            <a:r>
              <a:rPr lang="en-US" dirty="0" err="1" smtClean="0">
                <a:solidFill>
                  <a:srgbClr val="FF0000"/>
                </a:solidFill>
              </a:rPr>
              <a:t>sinensis</a:t>
            </a:r>
            <a:r>
              <a:rPr lang="en-US" dirty="0" smtClean="0">
                <a:solidFill>
                  <a:srgbClr val="FF0000"/>
                </a:solidFill>
              </a:rPr>
              <a:t>) reduces the CVD by enhancing antioxidant activity by improving endothelial dysfunction, preventing cardiac hypertrophy and protects mitochondria.</a:t>
            </a:r>
          </a:p>
          <a:p>
            <a:pPr algn="just"/>
            <a:r>
              <a:rPr lang="en-US" dirty="0" err="1" smtClean="0">
                <a:solidFill>
                  <a:srgbClr val="008000"/>
                </a:solidFill>
              </a:rPr>
              <a:t>Oxyphyte</a:t>
            </a:r>
            <a:r>
              <a:rPr lang="en-US" dirty="0" smtClean="0">
                <a:solidFill>
                  <a:srgbClr val="008000"/>
                </a:solidFill>
              </a:rPr>
              <a:t> is now a days available products of </a:t>
            </a:r>
            <a:r>
              <a:rPr lang="en-US" dirty="0" err="1" smtClean="0">
                <a:solidFill>
                  <a:srgbClr val="008000"/>
                </a:solidFill>
              </a:rPr>
              <a:t>polyphenolic</a:t>
            </a:r>
            <a:r>
              <a:rPr lang="en-US" dirty="0" smtClean="0">
                <a:solidFill>
                  <a:srgbClr val="008000"/>
                </a:solidFill>
              </a:rPr>
              <a:t> extracts of green tea, apple, pomegranate and red grape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58213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>
                <a:solidFill>
                  <a:srgbClr val="FF0000"/>
                </a:solidFill>
              </a:rPr>
              <a:t>Tocotrienols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lnSpc>
                <a:spcPct val="120000"/>
              </a:lnSpc>
            </a:pPr>
            <a:r>
              <a:rPr lang="en-US" sz="3300" dirty="0" err="1" smtClean="0">
                <a:solidFill>
                  <a:srgbClr val="0033CC"/>
                </a:solidFill>
              </a:rPr>
              <a:t>Tocotrienols</a:t>
            </a:r>
            <a:r>
              <a:rPr lang="en-US" sz="3300" dirty="0" smtClean="0">
                <a:solidFill>
                  <a:srgbClr val="0033CC"/>
                </a:solidFill>
              </a:rPr>
              <a:t> are members of a subgroup of the vitamin E family, which includes </a:t>
            </a:r>
            <a:r>
              <a:rPr lang="en-US" sz="3300" dirty="0" err="1" smtClean="0">
                <a:solidFill>
                  <a:srgbClr val="0033CC"/>
                </a:solidFill>
              </a:rPr>
              <a:t>tocopherols</a:t>
            </a:r>
            <a:r>
              <a:rPr lang="en-US" sz="3300" dirty="0" smtClean="0">
                <a:solidFill>
                  <a:srgbClr val="0033CC"/>
                </a:solidFill>
              </a:rPr>
              <a:t>. Both </a:t>
            </a:r>
            <a:r>
              <a:rPr lang="en-US" sz="3300" dirty="0" err="1" smtClean="0">
                <a:solidFill>
                  <a:srgbClr val="0033CC"/>
                </a:solidFill>
              </a:rPr>
              <a:t>tocotrienols</a:t>
            </a:r>
            <a:r>
              <a:rPr lang="en-US" sz="3300" dirty="0" smtClean="0">
                <a:solidFill>
                  <a:srgbClr val="0033CC"/>
                </a:solidFill>
              </a:rPr>
              <a:t> and </a:t>
            </a:r>
            <a:r>
              <a:rPr lang="en-US" sz="3300" dirty="0" err="1" smtClean="0">
                <a:solidFill>
                  <a:srgbClr val="0033CC"/>
                </a:solidFill>
              </a:rPr>
              <a:t>tocopherols</a:t>
            </a:r>
            <a:r>
              <a:rPr lang="en-US" sz="3300" dirty="0" smtClean="0">
                <a:solidFill>
                  <a:srgbClr val="0033CC"/>
                </a:solidFill>
              </a:rPr>
              <a:t> are antioxidants, but only </a:t>
            </a:r>
            <a:r>
              <a:rPr lang="en-US" sz="3300" dirty="0" err="1" smtClean="0">
                <a:solidFill>
                  <a:srgbClr val="0033CC"/>
                </a:solidFill>
              </a:rPr>
              <a:t>tocotrienols</a:t>
            </a:r>
            <a:r>
              <a:rPr lang="en-US" sz="3300" dirty="0" smtClean="0">
                <a:solidFill>
                  <a:srgbClr val="0033CC"/>
                </a:solidFill>
              </a:rPr>
              <a:t> have been shown to reduce cholesterol, inhibit certain cancers and manage diabetes.</a:t>
            </a:r>
          </a:p>
          <a:p>
            <a:pPr algn="just">
              <a:lnSpc>
                <a:spcPct val="120000"/>
              </a:lnSpc>
            </a:pPr>
            <a:r>
              <a:rPr lang="en-US" sz="3300" dirty="0" smtClean="0">
                <a:solidFill>
                  <a:srgbClr val="008000"/>
                </a:solidFill>
              </a:rPr>
              <a:t>The positive effects of </a:t>
            </a:r>
            <a:r>
              <a:rPr lang="en-US" sz="3300" dirty="0" err="1" smtClean="0">
                <a:solidFill>
                  <a:srgbClr val="008000"/>
                </a:solidFill>
              </a:rPr>
              <a:t>tocotrienols</a:t>
            </a:r>
            <a:r>
              <a:rPr lang="en-US" sz="3300" dirty="0" smtClean="0">
                <a:solidFill>
                  <a:srgbClr val="008000"/>
                </a:solidFill>
              </a:rPr>
              <a:t> on cholesterol levels result from their ability to down-regulate a liver enzyme involved in cholesterol synthesis i.e. 3- hydroxy-3methyl-glutaryl-CoA (HMG-</a:t>
            </a:r>
            <a:r>
              <a:rPr lang="en-US" sz="3300" dirty="0" err="1" smtClean="0">
                <a:solidFill>
                  <a:srgbClr val="008000"/>
                </a:solidFill>
              </a:rPr>
              <a:t>CoA</a:t>
            </a:r>
            <a:r>
              <a:rPr lang="en-US" sz="3300" dirty="0" smtClean="0">
                <a:solidFill>
                  <a:srgbClr val="008000"/>
                </a:solidFill>
              </a:rPr>
              <a:t> </a:t>
            </a:r>
            <a:r>
              <a:rPr lang="en-US" sz="3300" dirty="0" err="1" smtClean="0">
                <a:solidFill>
                  <a:srgbClr val="008000"/>
                </a:solidFill>
              </a:rPr>
              <a:t>reductase</a:t>
            </a:r>
            <a:r>
              <a:rPr lang="en-US" sz="3300" dirty="0" smtClean="0">
                <a:solidFill>
                  <a:srgbClr val="008000"/>
                </a:solidFill>
              </a:rPr>
              <a:t>). This down-regulation results in a suppression of the activity of the enzyme.</a:t>
            </a:r>
          </a:p>
          <a:p>
            <a:pPr algn="just">
              <a:lnSpc>
                <a:spcPct val="120000"/>
              </a:lnSpc>
            </a:pPr>
            <a:r>
              <a:rPr lang="en-US" sz="3300" dirty="0" smtClean="0">
                <a:solidFill>
                  <a:schemeClr val="accent6">
                    <a:lumMod val="50000"/>
                  </a:schemeClr>
                </a:solidFill>
              </a:rPr>
              <a:t> Sources: Annatto, Palm oil, cereal grain and rice bran.</a:t>
            </a:r>
            <a:endParaRPr lang="en-US" sz="33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Role of </a:t>
            </a:r>
            <a:r>
              <a:rPr lang="en-US" dirty="0" err="1" smtClean="0">
                <a:solidFill>
                  <a:srgbClr val="FF0000"/>
                </a:solidFill>
              </a:rPr>
              <a:t>nutraceutical</a:t>
            </a:r>
            <a:r>
              <a:rPr lang="en-US" dirty="0" smtClean="0">
                <a:solidFill>
                  <a:srgbClr val="FF0000"/>
                </a:solidFill>
              </a:rPr>
              <a:t> in Diabetes 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algn="just"/>
            <a:r>
              <a:rPr lang="en-US" dirty="0" smtClean="0">
                <a:solidFill>
                  <a:srgbClr val="0033CC"/>
                </a:solidFill>
              </a:rPr>
              <a:t>Diabetes is a metabolic syndrome where a person suffers from high blood glucose. </a:t>
            </a:r>
          </a:p>
          <a:p>
            <a:pPr algn="just"/>
            <a:r>
              <a:rPr lang="en-US" dirty="0" smtClean="0">
                <a:solidFill>
                  <a:srgbClr val="0033CC"/>
                </a:solidFill>
              </a:rPr>
              <a:t>It is caused due to lack of insulin production or the body cells do not respond properly to insulin or both. </a:t>
            </a:r>
          </a:p>
          <a:p>
            <a:pPr algn="just"/>
            <a:r>
              <a:rPr lang="en-US" dirty="0" smtClean="0">
                <a:solidFill>
                  <a:srgbClr val="008000"/>
                </a:solidFill>
              </a:rPr>
              <a:t>The most common forms of diabetes are type 1 diabetes (5%), an autoimmune disorder, and type 2 diabetes (95%).</a:t>
            </a:r>
            <a:endParaRPr lang="en-US" dirty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0960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Nutraceutical</a:t>
            </a:r>
            <a:r>
              <a:rPr lang="en-US" dirty="0" smtClean="0">
                <a:solidFill>
                  <a:srgbClr val="C00000"/>
                </a:solidFill>
              </a:rPr>
              <a:t> roles </a:t>
            </a:r>
          </a:p>
          <a:p>
            <a:pPr algn="just"/>
            <a:r>
              <a:rPr lang="en-US" dirty="0" smtClean="0">
                <a:solidFill>
                  <a:srgbClr val="0033CC"/>
                </a:solidFill>
              </a:rPr>
              <a:t>Omega-3 fatty acids have been suggested to reduce glucose tolerance in patients predisposed to diabetes. </a:t>
            </a:r>
          </a:p>
          <a:p>
            <a:pPr algn="just"/>
            <a:r>
              <a:rPr lang="en-US" dirty="0" err="1" smtClean="0">
                <a:solidFill>
                  <a:srgbClr val="008000"/>
                </a:solidFill>
              </a:rPr>
              <a:t>Lipoic</a:t>
            </a:r>
            <a:r>
              <a:rPr lang="en-US" dirty="0" smtClean="0">
                <a:solidFill>
                  <a:srgbClr val="008000"/>
                </a:solidFill>
              </a:rPr>
              <a:t> acid is a universal antioxidant, now used in Germany for the treatment of diabetic neuropathy. It is possible that </a:t>
            </a:r>
            <a:r>
              <a:rPr lang="en-US" dirty="0" err="1" smtClean="0">
                <a:solidFill>
                  <a:srgbClr val="008000"/>
                </a:solidFill>
              </a:rPr>
              <a:t>lipoic</a:t>
            </a:r>
            <a:r>
              <a:rPr lang="en-US" dirty="0" smtClean="0">
                <a:solidFill>
                  <a:srgbClr val="008000"/>
                </a:solidFill>
              </a:rPr>
              <a:t> acid may be more effective as a long-term dietary supplement aimed at the prophylactic protection of diabetics from complications. </a:t>
            </a:r>
          </a:p>
          <a:p>
            <a:pPr algn="just"/>
            <a:r>
              <a:rPr lang="en-US" dirty="0" smtClean="0">
                <a:solidFill>
                  <a:srgbClr val="0033CC"/>
                </a:solidFill>
              </a:rPr>
              <a:t>Dietary fibers from </a:t>
            </a:r>
            <a:r>
              <a:rPr lang="en-US" dirty="0" err="1" smtClean="0">
                <a:solidFill>
                  <a:srgbClr val="0033CC"/>
                </a:solidFill>
              </a:rPr>
              <a:t>psyllium</a:t>
            </a:r>
            <a:r>
              <a:rPr lang="en-US" dirty="0" smtClean="0">
                <a:solidFill>
                  <a:srgbClr val="0033CC"/>
                </a:solidFill>
              </a:rPr>
              <a:t> have been used extensively both as pharmacological supplements, food ingredients, in processed food to aid weight reduction, for glucose control in diabetic patients and to reduce lipid levels in </a:t>
            </a:r>
            <a:r>
              <a:rPr lang="en-US" dirty="0" err="1" smtClean="0">
                <a:solidFill>
                  <a:srgbClr val="0033CC"/>
                </a:solidFill>
              </a:rPr>
              <a:t>hyperlipidemia</a:t>
            </a:r>
            <a:r>
              <a:rPr lang="en-US" dirty="0" smtClean="0">
                <a:solidFill>
                  <a:srgbClr val="0033CC"/>
                </a:solidFill>
              </a:rPr>
              <a:t>.</a:t>
            </a:r>
            <a:endParaRPr lang="en-US" dirty="0">
              <a:solidFill>
                <a:srgbClr val="0033CC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/>
            <a:r>
              <a:rPr lang="el-GR" sz="2800" dirty="0" smtClean="0">
                <a:solidFill>
                  <a:srgbClr val="0033CC"/>
                </a:solidFill>
              </a:rPr>
              <a:t>α- </a:t>
            </a:r>
            <a:r>
              <a:rPr lang="en-US" sz="2800" dirty="0" err="1" smtClean="0">
                <a:solidFill>
                  <a:srgbClr val="0033CC"/>
                </a:solidFill>
              </a:rPr>
              <a:t>Lipoic</a:t>
            </a:r>
            <a:r>
              <a:rPr lang="en-US" sz="2800" dirty="0" smtClean="0">
                <a:solidFill>
                  <a:srgbClr val="0033CC"/>
                </a:solidFill>
              </a:rPr>
              <a:t> acid increases insulin sensitivity by approximately 18–20% in patients with type 2 diabetes mellitus. </a:t>
            </a:r>
          </a:p>
          <a:p>
            <a:pPr algn="just"/>
            <a:r>
              <a:rPr lang="en-US" sz="2800" dirty="0" err="1" smtClean="0">
                <a:solidFill>
                  <a:srgbClr val="008000"/>
                </a:solidFill>
              </a:rPr>
              <a:t>Phytoestrogens</a:t>
            </a:r>
            <a:r>
              <a:rPr lang="en-US" sz="2800" dirty="0" smtClean="0">
                <a:solidFill>
                  <a:srgbClr val="008000"/>
                </a:solidFill>
              </a:rPr>
              <a:t> are structurally similar to </a:t>
            </a:r>
            <a:r>
              <a:rPr lang="en-US" sz="2800" dirty="0" err="1" smtClean="0">
                <a:solidFill>
                  <a:srgbClr val="008000"/>
                </a:solidFill>
              </a:rPr>
              <a:t>estradiol</a:t>
            </a:r>
            <a:r>
              <a:rPr lang="en-US" sz="2800" dirty="0" smtClean="0">
                <a:solidFill>
                  <a:srgbClr val="008000"/>
                </a:solidFill>
              </a:rPr>
              <a:t> and mimic its effects.</a:t>
            </a:r>
          </a:p>
          <a:p>
            <a:pPr algn="just"/>
            <a:r>
              <a:rPr lang="en-US" sz="2800" dirty="0" smtClean="0">
                <a:solidFill>
                  <a:srgbClr val="008000"/>
                </a:solidFill>
              </a:rPr>
              <a:t>In animal studies, soy and </a:t>
            </a:r>
            <a:r>
              <a:rPr lang="en-US" sz="2800" dirty="0" err="1" smtClean="0">
                <a:solidFill>
                  <a:srgbClr val="008000"/>
                </a:solidFill>
              </a:rPr>
              <a:t>phytoestrogens</a:t>
            </a:r>
            <a:r>
              <a:rPr lang="en-US" sz="2800" dirty="0" smtClean="0">
                <a:solidFill>
                  <a:srgbClr val="008000"/>
                </a:solidFill>
              </a:rPr>
              <a:t> are effective at reducing adipose tissue and improving glucose uptake. </a:t>
            </a:r>
          </a:p>
          <a:p>
            <a:pPr algn="just"/>
            <a:r>
              <a:rPr lang="en-US" sz="2800" dirty="0" smtClean="0">
                <a:solidFill>
                  <a:srgbClr val="0033CC"/>
                </a:solidFill>
              </a:rPr>
              <a:t>Chromium supplements may increase insulin sensitivity and improve glucose tolerance in patients with type 2 diabetes mellitus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Role of </a:t>
            </a:r>
            <a:r>
              <a:rPr lang="en-US" sz="3200" b="1" dirty="0" err="1" smtClean="0">
                <a:solidFill>
                  <a:srgbClr val="FF0000"/>
                </a:solidFill>
              </a:rPr>
              <a:t>nutraceutical</a:t>
            </a:r>
            <a:r>
              <a:rPr lang="en-US" sz="3200" b="1" dirty="0" smtClean="0">
                <a:solidFill>
                  <a:srgbClr val="FF0000"/>
                </a:solidFill>
              </a:rPr>
              <a:t> in Cancer: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5211763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Major health problem due to enhanced expectancy, change in life style and diet pattern. As per research 1/3</a:t>
            </a:r>
            <a:r>
              <a:rPr lang="en-US" baseline="30000" dirty="0" smtClean="0"/>
              <a:t>rd</a:t>
            </a:r>
            <a:r>
              <a:rPr lang="en-US" dirty="0" smtClean="0"/>
              <a:t> of all cancer death can be prevented by change in life style including diet.</a:t>
            </a:r>
          </a:p>
          <a:p>
            <a:pPr algn="just"/>
            <a:r>
              <a:rPr lang="en-US" dirty="0" smtClean="0"/>
              <a:t>Cancer treatment in very expensive so </a:t>
            </a:r>
            <a:r>
              <a:rPr lang="en-US" dirty="0" err="1" smtClean="0"/>
              <a:t>nutraceutical</a:t>
            </a:r>
            <a:r>
              <a:rPr lang="en-US" dirty="0" smtClean="0"/>
              <a:t>  having chemo preventive effects can be employed. </a:t>
            </a:r>
          </a:p>
          <a:p>
            <a:pPr algn="just"/>
            <a:r>
              <a:rPr lang="en-US" dirty="0" err="1" smtClean="0"/>
              <a:t>Chemopreventive</a:t>
            </a:r>
            <a:r>
              <a:rPr lang="en-US" dirty="0" smtClean="0"/>
              <a:t> means the substances which are used to prevent, suppress or reduce the process of </a:t>
            </a:r>
            <a:r>
              <a:rPr lang="en-US" dirty="0" err="1" smtClean="0"/>
              <a:t>carcinoginosis</a:t>
            </a:r>
            <a:r>
              <a:rPr lang="en-US" dirty="0" smtClean="0"/>
              <a:t>. </a:t>
            </a:r>
          </a:p>
          <a:p>
            <a:pPr algn="just">
              <a:lnSpc>
                <a:spcPct val="15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8000"/>
                </a:solidFill>
              </a:rPr>
              <a:t>Good magnesium status reduces diabetes risk and improves insulin sensitivity; chromium </a:t>
            </a:r>
            <a:r>
              <a:rPr lang="en-US" sz="2800" dirty="0" err="1" smtClean="0">
                <a:solidFill>
                  <a:srgbClr val="008000"/>
                </a:solidFill>
              </a:rPr>
              <a:t>picolinate</a:t>
            </a:r>
            <a:r>
              <a:rPr lang="en-US" sz="2800" dirty="0" smtClean="0">
                <a:solidFill>
                  <a:srgbClr val="008000"/>
                </a:solidFill>
              </a:rPr>
              <a:t>, calcium and vitamin D appear to promote insulin sensitivity and improve </a:t>
            </a:r>
            <a:r>
              <a:rPr lang="en-US" sz="2800" dirty="0" err="1" smtClean="0">
                <a:solidFill>
                  <a:srgbClr val="008000"/>
                </a:solidFill>
              </a:rPr>
              <a:t>glycemic</a:t>
            </a:r>
            <a:r>
              <a:rPr lang="en-US" sz="2800" dirty="0" smtClean="0">
                <a:solidFill>
                  <a:srgbClr val="008000"/>
                </a:solidFill>
              </a:rPr>
              <a:t> control in </a:t>
            </a:r>
            <a:r>
              <a:rPr lang="en-US" sz="2800" dirty="0" err="1" smtClean="0">
                <a:solidFill>
                  <a:srgbClr val="008000"/>
                </a:solidFill>
              </a:rPr>
              <a:t>diabeties</a:t>
            </a:r>
            <a:r>
              <a:rPr lang="en-US" sz="2800" dirty="0" smtClean="0">
                <a:solidFill>
                  <a:srgbClr val="008000"/>
                </a:solidFill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33CC"/>
                </a:solidFill>
              </a:rPr>
              <a:t>Extracts of bitter melon and of cinnamon have the potential to treat and possibly prevent diabetes. </a:t>
            </a:r>
          </a:p>
          <a:p>
            <a:pPr algn="just">
              <a:lnSpc>
                <a:spcPct val="150000"/>
              </a:lnSpc>
            </a:pPr>
            <a:r>
              <a:rPr lang="en-US" sz="2800" dirty="0" err="1" smtClean="0">
                <a:solidFill>
                  <a:srgbClr val="008000"/>
                </a:solidFill>
              </a:rPr>
              <a:t>Emblica</a:t>
            </a:r>
            <a:r>
              <a:rPr lang="en-US" sz="2800" dirty="0" smtClean="0">
                <a:solidFill>
                  <a:srgbClr val="008000"/>
                </a:solidFill>
              </a:rPr>
              <a:t> </a:t>
            </a:r>
            <a:r>
              <a:rPr lang="en-US" sz="2800" dirty="0" err="1" smtClean="0">
                <a:solidFill>
                  <a:srgbClr val="008000"/>
                </a:solidFill>
              </a:rPr>
              <a:t>officinalis</a:t>
            </a:r>
            <a:r>
              <a:rPr lang="en-US" sz="2800" dirty="0" smtClean="0">
                <a:solidFill>
                  <a:srgbClr val="008000"/>
                </a:solidFill>
              </a:rPr>
              <a:t>, fenugreek, green tea anti-oxidant vitamins like vitamin C and E are act by affecting insulin sensitivity and also prevent insulin resistance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just"/>
            <a:r>
              <a:rPr lang="en-US" dirty="0" err="1" smtClean="0"/>
              <a:t>Nutraceuticals</a:t>
            </a:r>
            <a:r>
              <a:rPr lang="en-US" dirty="0" smtClean="0"/>
              <a:t> also helpful in reducing toxicity of drugs, chemotherapy, radiation and assist to live better life. </a:t>
            </a:r>
          </a:p>
          <a:p>
            <a:pPr algn="just"/>
            <a:r>
              <a:rPr lang="en-US" dirty="0" smtClean="0"/>
              <a:t>Research reported that use of carotene rich food, </a:t>
            </a:r>
            <a:r>
              <a:rPr lang="en-US" dirty="0" err="1" smtClean="0"/>
              <a:t>vit</a:t>
            </a:r>
            <a:r>
              <a:rPr lang="en-US" dirty="0" smtClean="0"/>
              <a:t>. E,C and many more comp. in food benefit to fight cancer. Several studies shows that </a:t>
            </a:r>
            <a:r>
              <a:rPr lang="en-US" dirty="0" err="1" smtClean="0"/>
              <a:t>phytoconstituents</a:t>
            </a:r>
            <a:r>
              <a:rPr lang="en-US" dirty="0" smtClean="0"/>
              <a:t> as </a:t>
            </a:r>
            <a:r>
              <a:rPr lang="en-US" dirty="0" err="1" smtClean="0"/>
              <a:t>curcumin</a:t>
            </a:r>
            <a:r>
              <a:rPr lang="en-US" dirty="0" smtClean="0"/>
              <a:t> (turmeric), </a:t>
            </a:r>
            <a:r>
              <a:rPr lang="en-US" dirty="0" err="1" smtClean="0"/>
              <a:t>capsacin</a:t>
            </a:r>
            <a:r>
              <a:rPr lang="en-US" dirty="0" smtClean="0"/>
              <a:t>, </a:t>
            </a:r>
            <a:r>
              <a:rPr lang="en-US" dirty="0" err="1" smtClean="0"/>
              <a:t>resveratol</a:t>
            </a:r>
            <a:r>
              <a:rPr lang="en-US" dirty="0" smtClean="0"/>
              <a:t> (</a:t>
            </a:r>
            <a:r>
              <a:rPr lang="en-US" dirty="0" err="1" smtClean="0"/>
              <a:t>garpes</a:t>
            </a:r>
            <a:r>
              <a:rPr lang="en-US" dirty="0" smtClean="0"/>
              <a:t>), </a:t>
            </a:r>
            <a:r>
              <a:rPr lang="en-US" dirty="0" err="1" smtClean="0"/>
              <a:t>gingerol</a:t>
            </a:r>
            <a:r>
              <a:rPr lang="en-US" dirty="0" smtClean="0"/>
              <a:t>, </a:t>
            </a:r>
            <a:r>
              <a:rPr lang="en-US" dirty="0" err="1" smtClean="0"/>
              <a:t>genistein</a:t>
            </a:r>
            <a:r>
              <a:rPr lang="en-US" dirty="0" smtClean="0"/>
              <a:t> 9soya bean) </a:t>
            </a:r>
            <a:r>
              <a:rPr lang="en-US" dirty="0" err="1" smtClean="0"/>
              <a:t>lycopene</a:t>
            </a:r>
            <a:r>
              <a:rPr lang="en-US" dirty="0" smtClean="0"/>
              <a:t>, </a:t>
            </a:r>
            <a:r>
              <a:rPr lang="en-US" dirty="0" err="1" smtClean="0"/>
              <a:t>emodin</a:t>
            </a:r>
            <a:r>
              <a:rPr lang="en-US" dirty="0" smtClean="0"/>
              <a:t>, </a:t>
            </a:r>
            <a:r>
              <a:rPr lang="en-US" dirty="0" err="1" smtClean="0"/>
              <a:t>anetole</a:t>
            </a:r>
            <a:r>
              <a:rPr lang="en-US" dirty="0" smtClean="0"/>
              <a:t>, </a:t>
            </a:r>
            <a:r>
              <a:rPr lang="en-US" dirty="0" err="1" smtClean="0"/>
              <a:t>quercetin</a:t>
            </a:r>
            <a:r>
              <a:rPr lang="en-US" dirty="0" smtClean="0"/>
              <a:t> have anticancer activity.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2772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4495800"/>
            <a:ext cx="8258175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3" y="1304925"/>
            <a:ext cx="825817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500" dirty="0" err="1" smtClean="0">
                <a:solidFill>
                  <a:srgbClr val="FF0000"/>
                </a:solidFill>
              </a:rPr>
              <a:t>Mecahnism</a:t>
            </a:r>
            <a:r>
              <a:rPr lang="en-US" sz="2500" dirty="0" smtClean="0">
                <a:solidFill>
                  <a:srgbClr val="FF0000"/>
                </a:solidFill>
              </a:rPr>
              <a:t> of action of </a:t>
            </a:r>
            <a:r>
              <a:rPr lang="en-US" sz="2500" dirty="0" err="1" smtClean="0">
                <a:solidFill>
                  <a:srgbClr val="FF0000"/>
                </a:solidFill>
              </a:rPr>
              <a:t>nutraceutical</a:t>
            </a:r>
            <a:r>
              <a:rPr lang="en-US" sz="2500" dirty="0" smtClean="0">
                <a:solidFill>
                  <a:srgbClr val="FF0000"/>
                </a:solidFill>
              </a:rPr>
              <a:t> against cancer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334000"/>
          </a:xfrm>
        </p:spPr>
        <p:txBody>
          <a:bodyPr>
            <a:normAutofit/>
          </a:bodyPr>
          <a:lstStyle/>
          <a:p>
            <a:pPr algn="just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Act by different mechanism and may have overall synergy effect.</a:t>
            </a:r>
          </a:p>
          <a:p>
            <a:pPr algn="just"/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Nutraceuticals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act as antioxidant and anti-inflammatory. They inhibit the signaling pathway related to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redox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mediated transcription factors.</a:t>
            </a:r>
          </a:p>
          <a:p>
            <a:pPr algn="just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nutraceuticals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like ascorbic acid,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tocopherol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, phenols are inhibitors of carcinogen formation.</a:t>
            </a:r>
          </a:p>
          <a:p>
            <a:pPr algn="just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They protect against lipid 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peroxidation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algn="just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They suppress mutagenic activity of carcinogens, suppress cell proliferation and induce cancer cell apoptosis.</a:t>
            </a:r>
          </a:p>
          <a:p>
            <a:pPr algn="just"/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2800" dirty="0" err="1" smtClean="0">
                <a:solidFill>
                  <a:srgbClr val="FF0000"/>
                </a:solidFill>
              </a:rPr>
              <a:t>Phytochemical</a:t>
            </a:r>
            <a:r>
              <a:rPr lang="en-US" sz="2800" dirty="0" smtClean="0">
                <a:solidFill>
                  <a:srgbClr val="FF0000"/>
                </a:solidFill>
              </a:rPr>
              <a:t> effective against cancer: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8686800" cy="55165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Polyphenoic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compound: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They act by inhibition of carcinogenesis process and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supress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progression of cancer. Eq.    </a:t>
            </a:r>
          </a:p>
          <a:p>
            <a:pPr algn="just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Epigallocatechin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present in green tea, have antitumor properties.</a:t>
            </a:r>
          </a:p>
          <a:p>
            <a:pPr algn="just"/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Resveratrol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It is used in treatment of cancer because 9f its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antiproliferative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action. Present in grapes, Blueberries, peanuts.</a:t>
            </a:r>
          </a:p>
          <a:p>
            <a:pPr algn="just">
              <a:buNone/>
            </a:pP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Flavonoid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It can affect the mRNA level of genes important in cell cycle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controll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and apoptosis. Some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favonoid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like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genistien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modulate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topoisomerase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II activity. It has strong estrogen agonist activity and inhibit growth activity of breast cancer cells.</a:t>
            </a:r>
          </a:p>
          <a:p>
            <a:pPr algn="just">
              <a:buNone/>
            </a:pPr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Curcumin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Chemopreventive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in nature. It act as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antineoplastic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agent causing cell cycle arrest and induces apoptotic signals.</a:t>
            </a:r>
          </a:p>
          <a:p>
            <a:pPr algn="just">
              <a:buNone/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458200" cy="5592763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Vitamins and mineral: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Vitamin A, C, E and trace elements like selenium can prevent cancer. Ascorbic acid is reported to induce apoptosis through cell cycle arrest. Appropriate dose of supplements like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C, E and zinc, calcium reduces the chance of thyroid, bladder and breast cancer.</a:t>
            </a:r>
          </a:p>
          <a:p>
            <a:pPr algn="just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capsacin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Use in treatment of ovarian carcinoma. It inhibit growth and induces apoptosis of cancer cells.</a:t>
            </a:r>
          </a:p>
          <a:p>
            <a:pPr algn="just">
              <a:buNone/>
            </a:pP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lycopene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It inhibit proliferation of cells, use in t/t of prostate , gastric and lung cancer.</a:t>
            </a:r>
          </a:p>
          <a:p>
            <a:pPr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Chestnut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Antioxidant in nature, used to treat gastric and mild prostate cancer.</a:t>
            </a:r>
          </a:p>
          <a:p>
            <a:pPr algn="just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Ginseng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Used to treat various cancer such as colon, liver, lung  and breast being antioxidant in nature.</a:t>
            </a:r>
          </a:p>
          <a:p>
            <a:pPr algn="just"/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438401"/>
            <a:ext cx="8382000" cy="189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609600"/>
            <a:ext cx="762952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947</Words>
  <Application>Microsoft Office PowerPoint</Application>
  <PresentationFormat>On-screen Show (4:3)</PresentationFormat>
  <Paragraphs>52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Role of Nutraceuticals in Ailments</vt:lpstr>
      <vt:lpstr>Role of nutraceutical in Cancer: </vt:lpstr>
      <vt:lpstr>.</vt:lpstr>
      <vt:lpstr>Slide 4</vt:lpstr>
      <vt:lpstr>Slide 5</vt:lpstr>
      <vt:lpstr>Mecahnism of action of nutraceutical against cancer</vt:lpstr>
      <vt:lpstr>Phytochemical effective against cancer: </vt:lpstr>
      <vt:lpstr>. </vt:lpstr>
      <vt:lpstr>Slide 9</vt:lpstr>
      <vt:lpstr>Slide 10</vt:lpstr>
      <vt:lpstr>Slide 11</vt:lpstr>
      <vt:lpstr>Slide 12</vt:lpstr>
      <vt:lpstr>Slide 13</vt:lpstr>
      <vt:lpstr>Slide 14</vt:lpstr>
      <vt:lpstr>.</vt:lpstr>
      <vt:lpstr>.</vt:lpstr>
      <vt:lpstr>Role of nutraceutical in Diabetes : </vt:lpstr>
      <vt:lpstr>.</vt:lpstr>
      <vt:lpstr>.</vt:lpstr>
      <vt:lpstr>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A</cp:lastModifiedBy>
  <cp:revision>31</cp:revision>
  <dcterms:created xsi:type="dcterms:W3CDTF">2020-04-19T17:21:29Z</dcterms:created>
  <dcterms:modified xsi:type="dcterms:W3CDTF">2022-04-25T14:49:56Z</dcterms:modified>
</cp:coreProperties>
</file>