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9" r:id="rId4"/>
    <p:sldId id="260" r:id="rId5"/>
    <p:sldId id="261" r:id="rId6"/>
    <p:sldId id="263" r:id="rId7"/>
    <p:sldId id="265" r:id="rId8"/>
    <p:sldId id="264"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F76F80-8F0F-4493-932E-9FDF7A446066}" type="datetimeFigureOut">
              <a:rPr lang="en-US" smtClean="0"/>
              <a:t>5/25/2022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A15885-CE22-4840-B2D2-69BCA1067020}" type="slidenum">
              <a:rPr lang="en-US" smtClean="0"/>
              <a:t>‹#›</a:t>
            </a:fld>
            <a:endParaRPr lang="en-US"/>
          </a:p>
        </p:txBody>
      </p:sp>
    </p:spTree>
    <p:extLst>
      <p:ext uri="{BB962C8B-B14F-4D97-AF65-F5344CB8AC3E}">
        <p14:creationId xmlns:p14="http://schemas.microsoft.com/office/powerpoint/2010/main" val="1949560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F76F80-8F0F-4493-932E-9FDF7A446066}" type="datetimeFigureOut">
              <a:rPr lang="en-US" smtClean="0"/>
              <a:t>5/25/2022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A15885-CE22-4840-B2D2-69BCA1067020}" type="slidenum">
              <a:rPr lang="en-US" smtClean="0"/>
              <a:t>‹#›</a:t>
            </a:fld>
            <a:endParaRPr lang="en-US"/>
          </a:p>
        </p:txBody>
      </p:sp>
    </p:spTree>
    <p:extLst>
      <p:ext uri="{BB962C8B-B14F-4D97-AF65-F5344CB8AC3E}">
        <p14:creationId xmlns:p14="http://schemas.microsoft.com/office/powerpoint/2010/main" val="2073273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F76F80-8F0F-4493-932E-9FDF7A446066}" type="datetimeFigureOut">
              <a:rPr lang="en-US" smtClean="0"/>
              <a:t>5/25/2022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A15885-CE22-4840-B2D2-69BCA1067020}" type="slidenum">
              <a:rPr lang="en-US" smtClean="0"/>
              <a:t>‹#›</a:t>
            </a:fld>
            <a:endParaRPr lang="en-US"/>
          </a:p>
        </p:txBody>
      </p:sp>
    </p:spTree>
    <p:extLst>
      <p:ext uri="{BB962C8B-B14F-4D97-AF65-F5344CB8AC3E}">
        <p14:creationId xmlns:p14="http://schemas.microsoft.com/office/powerpoint/2010/main" val="2778715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F76F80-8F0F-4493-932E-9FDF7A446066}" type="datetimeFigureOut">
              <a:rPr lang="en-US" smtClean="0"/>
              <a:t>5/25/2022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A15885-CE22-4840-B2D2-69BCA1067020}" type="slidenum">
              <a:rPr lang="en-US" smtClean="0"/>
              <a:t>‹#›</a:t>
            </a:fld>
            <a:endParaRPr lang="en-US"/>
          </a:p>
        </p:txBody>
      </p:sp>
    </p:spTree>
    <p:extLst>
      <p:ext uri="{BB962C8B-B14F-4D97-AF65-F5344CB8AC3E}">
        <p14:creationId xmlns:p14="http://schemas.microsoft.com/office/powerpoint/2010/main" val="1425794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F76F80-8F0F-4493-932E-9FDF7A446066}" type="datetimeFigureOut">
              <a:rPr lang="en-US" smtClean="0"/>
              <a:t>5/25/2022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A15885-CE22-4840-B2D2-69BCA1067020}" type="slidenum">
              <a:rPr lang="en-US" smtClean="0"/>
              <a:t>‹#›</a:t>
            </a:fld>
            <a:endParaRPr lang="en-US"/>
          </a:p>
        </p:txBody>
      </p:sp>
    </p:spTree>
    <p:extLst>
      <p:ext uri="{BB962C8B-B14F-4D97-AF65-F5344CB8AC3E}">
        <p14:creationId xmlns:p14="http://schemas.microsoft.com/office/powerpoint/2010/main" val="3916778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F76F80-8F0F-4493-932E-9FDF7A446066}" type="datetimeFigureOut">
              <a:rPr lang="en-US" smtClean="0"/>
              <a:t>5/25/2022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A15885-CE22-4840-B2D2-69BCA1067020}" type="slidenum">
              <a:rPr lang="en-US" smtClean="0"/>
              <a:t>‹#›</a:t>
            </a:fld>
            <a:endParaRPr lang="en-US"/>
          </a:p>
        </p:txBody>
      </p:sp>
    </p:spTree>
    <p:extLst>
      <p:ext uri="{BB962C8B-B14F-4D97-AF65-F5344CB8AC3E}">
        <p14:creationId xmlns:p14="http://schemas.microsoft.com/office/powerpoint/2010/main" val="4126681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F76F80-8F0F-4493-932E-9FDF7A446066}" type="datetimeFigureOut">
              <a:rPr lang="en-US" smtClean="0"/>
              <a:t>5/25/2022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A15885-CE22-4840-B2D2-69BCA1067020}" type="slidenum">
              <a:rPr lang="en-US" smtClean="0"/>
              <a:t>‹#›</a:t>
            </a:fld>
            <a:endParaRPr lang="en-US"/>
          </a:p>
        </p:txBody>
      </p:sp>
    </p:spTree>
    <p:extLst>
      <p:ext uri="{BB962C8B-B14F-4D97-AF65-F5344CB8AC3E}">
        <p14:creationId xmlns:p14="http://schemas.microsoft.com/office/powerpoint/2010/main" val="4089483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F76F80-8F0F-4493-932E-9FDF7A446066}" type="datetimeFigureOut">
              <a:rPr lang="en-US" smtClean="0"/>
              <a:t>5/25/2022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A15885-CE22-4840-B2D2-69BCA1067020}" type="slidenum">
              <a:rPr lang="en-US" smtClean="0"/>
              <a:t>‹#›</a:t>
            </a:fld>
            <a:endParaRPr lang="en-US"/>
          </a:p>
        </p:txBody>
      </p:sp>
    </p:spTree>
    <p:extLst>
      <p:ext uri="{BB962C8B-B14F-4D97-AF65-F5344CB8AC3E}">
        <p14:creationId xmlns:p14="http://schemas.microsoft.com/office/powerpoint/2010/main" val="1485308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F76F80-8F0F-4493-932E-9FDF7A446066}" type="datetimeFigureOut">
              <a:rPr lang="en-US" smtClean="0"/>
              <a:t>5/25/2022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A15885-CE22-4840-B2D2-69BCA1067020}" type="slidenum">
              <a:rPr lang="en-US" smtClean="0"/>
              <a:t>‹#›</a:t>
            </a:fld>
            <a:endParaRPr lang="en-US"/>
          </a:p>
        </p:txBody>
      </p:sp>
    </p:spTree>
    <p:extLst>
      <p:ext uri="{BB962C8B-B14F-4D97-AF65-F5344CB8AC3E}">
        <p14:creationId xmlns:p14="http://schemas.microsoft.com/office/powerpoint/2010/main" val="936849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F76F80-8F0F-4493-932E-9FDF7A446066}" type="datetimeFigureOut">
              <a:rPr lang="en-US" smtClean="0"/>
              <a:t>5/25/2022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A15885-CE22-4840-B2D2-69BCA1067020}" type="slidenum">
              <a:rPr lang="en-US" smtClean="0"/>
              <a:t>‹#›</a:t>
            </a:fld>
            <a:endParaRPr lang="en-US"/>
          </a:p>
        </p:txBody>
      </p:sp>
    </p:spTree>
    <p:extLst>
      <p:ext uri="{BB962C8B-B14F-4D97-AF65-F5344CB8AC3E}">
        <p14:creationId xmlns:p14="http://schemas.microsoft.com/office/powerpoint/2010/main" val="1752386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F76F80-8F0F-4493-932E-9FDF7A446066}" type="datetimeFigureOut">
              <a:rPr lang="en-US" smtClean="0"/>
              <a:t>5/25/2022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A15885-CE22-4840-B2D2-69BCA1067020}" type="slidenum">
              <a:rPr lang="en-US" smtClean="0"/>
              <a:t>‹#›</a:t>
            </a:fld>
            <a:endParaRPr lang="en-US"/>
          </a:p>
        </p:txBody>
      </p:sp>
    </p:spTree>
    <p:extLst>
      <p:ext uri="{BB962C8B-B14F-4D97-AF65-F5344CB8AC3E}">
        <p14:creationId xmlns:p14="http://schemas.microsoft.com/office/powerpoint/2010/main" val="3331438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F76F80-8F0F-4493-932E-9FDF7A446066}" type="datetimeFigureOut">
              <a:rPr lang="en-US" smtClean="0"/>
              <a:t>5/25/2022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A15885-CE22-4840-B2D2-69BCA1067020}" type="slidenum">
              <a:rPr lang="en-US" smtClean="0"/>
              <a:t>‹#›</a:t>
            </a:fld>
            <a:endParaRPr lang="en-US"/>
          </a:p>
        </p:txBody>
      </p:sp>
    </p:spTree>
    <p:extLst>
      <p:ext uri="{BB962C8B-B14F-4D97-AF65-F5344CB8AC3E}">
        <p14:creationId xmlns:p14="http://schemas.microsoft.com/office/powerpoint/2010/main" val="671131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76200"/>
            <a:ext cx="8610600" cy="457200"/>
          </a:xfrm>
        </p:spPr>
        <p:txBody>
          <a:bodyPr>
            <a:normAutofit fontScale="90000"/>
          </a:bodyPr>
          <a:lstStyle/>
          <a:p>
            <a:pPr algn="l"/>
            <a:r>
              <a:rPr lang="en-US" sz="2200" b="1" dirty="0" smtClean="0"/>
              <a:t/>
            </a:r>
            <a:br>
              <a:rPr lang="en-US" sz="2200" b="1" dirty="0" smtClean="0"/>
            </a:br>
            <a:r>
              <a:rPr lang="en-US" sz="2200" b="1" dirty="0"/>
              <a:t/>
            </a:r>
            <a:br>
              <a:rPr lang="en-US" sz="2200" b="1" dirty="0"/>
            </a:br>
            <a:r>
              <a:rPr lang="en-US" sz="2200" b="1" dirty="0" smtClean="0"/>
              <a:t/>
            </a:r>
            <a:br>
              <a:rPr lang="en-US" sz="2200" b="1" dirty="0" smtClean="0"/>
            </a:br>
            <a:r>
              <a:rPr lang="en-US" sz="2200" b="1" dirty="0" smtClean="0"/>
              <a:t>SAR- SULPHONAMIDE</a:t>
            </a:r>
            <a:r>
              <a:rPr lang="en-US" sz="2000" dirty="0"/>
              <a:t/>
            </a:r>
            <a:br>
              <a:rPr lang="en-US" sz="2000" dirty="0"/>
            </a:br>
            <a:r>
              <a:rPr lang="en-US" dirty="0" smtClean="0"/>
              <a:t> </a:t>
            </a:r>
            <a:endParaRPr lang="en-US" sz="2200" dirty="0"/>
          </a:p>
        </p:txBody>
      </p:sp>
      <p:sp>
        <p:nvSpPr>
          <p:cNvPr id="6" name="Subtitle 5"/>
          <p:cNvSpPr>
            <a:spLocks noGrp="1"/>
          </p:cNvSpPr>
          <p:nvPr>
            <p:ph type="subTitle" idx="1"/>
          </p:nvPr>
        </p:nvSpPr>
        <p:spPr>
          <a:xfrm>
            <a:off x="76200" y="2647766"/>
            <a:ext cx="9067800" cy="4210234"/>
          </a:xfrm>
        </p:spPr>
        <p:txBody>
          <a:bodyPr>
            <a:normAutofit/>
          </a:bodyPr>
          <a:lstStyle/>
          <a:p>
            <a:pPr marL="514350" indent="-514350" algn="l">
              <a:buAutoNum type="arabicPeriod"/>
            </a:pPr>
            <a:r>
              <a:rPr lang="en-US" sz="2400" b="1" dirty="0" smtClean="0">
                <a:latin typeface="Times New Roman" panose="02020603050405020304" pitchFamily="18" charset="0"/>
                <a:cs typeface="Times New Roman" panose="02020603050405020304" pitchFamily="18" charset="0"/>
              </a:rPr>
              <a:t>Sulphanilamide </a:t>
            </a:r>
            <a:r>
              <a:rPr lang="en-US" sz="2400" b="1" dirty="0">
                <a:latin typeface="Times New Roman" panose="02020603050405020304" pitchFamily="18" charset="0"/>
                <a:cs typeface="Times New Roman" panose="02020603050405020304" pitchFamily="18" charset="0"/>
              </a:rPr>
              <a:t>skeleton is the minimum structural requirement for antibacterial activity. </a:t>
            </a:r>
            <a:endParaRPr lang="en-US" sz="2400" b="1" dirty="0" smtClean="0">
              <a:latin typeface="Times New Roman" panose="02020603050405020304" pitchFamily="18" charset="0"/>
              <a:cs typeface="Times New Roman" panose="02020603050405020304" pitchFamily="18" charset="0"/>
            </a:endParaRPr>
          </a:p>
          <a:p>
            <a:pPr marL="514350" indent="-514350" algn="l">
              <a:buAutoNum type="arabicPeriod"/>
            </a:pPr>
            <a:r>
              <a:rPr lang="en-US" sz="2400" b="1" dirty="0" smtClean="0">
                <a:latin typeface="Times New Roman" panose="02020603050405020304" pitchFamily="18" charset="0"/>
                <a:cs typeface="Times New Roman" panose="02020603050405020304" pitchFamily="18" charset="0"/>
              </a:rPr>
              <a:t>The -amino and -sulphonyl-groups </a:t>
            </a:r>
            <a:r>
              <a:rPr lang="en-US" sz="2400" b="1" dirty="0">
                <a:latin typeface="Times New Roman" panose="02020603050405020304" pitchFamily="18" charset="0"/>
                <a:cs typeface="Times New Roman" panose="02020603050405020304" pitchFamily="18" charset="0"/>
              </a:rPr>
              <a:t>on the benzene ring are essential and should be in </a:t>
            </a:r>
            <a:r>
              <a:rPr lang="en-US" sz="2400" b="1" dirty="0" smtClean="0">
                <a:latin typeface="Times New Roman" panose="02020603050405020304" pitchFamily="18" charset="0"/>
                <a:cs typeface="Times New Roman" panose="02020603050405020304" pitchFamily="18" charset="0"/>
              </a:rPr>
              <a:t>C4 </a:t>
            </a:r>
            <a:r>
              <a:rPr lang="en-US" sz="2400" b="1" dirty="0">
                <a:latin typeface="Times New Roman" panose="02020603050405020304" pitchFamily="18" charset="0"/>
                <a:cs typeface="Times New Roman" panose="02020603050405020304" pitchFamily="18" charset="0"/>
              </a:rPr>
              <a:t>and </a:t>
            </a:r>
            <a:r>
              <a:rPr lang="en-US" sz="2400" b="1" dirty="0" smtClean="0">
                <a:latin typeface="Times New Roman" panose="02020603050405020304" pitchFamily="18" charset="0"/>
                <a:cs typeface="Times New Roman" panose="02020603050405020304" pitchFamily="18" charset="0"/>
              </a:rPr>
              <a:t>C1 </a:t>
            </a:r>
            <a:r>
              <a:rPr lang="en-US" sz="2400" b="1" dirty="0">
                <a:latin typeface="Times New Roman" panose="02020603050405020304" pitchFamily="18" charset="0"/>
                <a:cs typeface="Times New Roman" panose="02020603050405020304" pitchFamily="18" charset="0"/>
              </a:rPr>
              <a:t>position</a:t>
            </a:r>
            <a:r>
              <a:rPr lang="en-US" sz="2400" b="1" dirty="0" smtClean="0">
                <a:latin typeface="Times New Roman" panose="02020603050405020304" pitchFamily="18" charset="0"/>
                <a:cs typeface="Times New Roman" panose="02020603050405020304" pitchFamily="18" charset="0"/>
              </a:rPr>
              <a:t>.</a:t>
            </a:r>
          </a:p>
          <a:p>
            <a:pPr marL="514350" indent="-514350" algn="l">
              <a:buAutoNum type="arabicPeriod"/>
            </a:pPr>
            <a:r>
              <a:rPr lang="en-US" sz="2400" b="1" dirty="0" smtClean="0">
                <a:latin typeface="Times New Roman" panose="02020603050405020304" pitchFamily="18" charset="0"/>
                <a:cs typeface="Times New Roman" panose="02020603050405020304" pitchFamily="18" charset="0"/>
              </a:rPr>
              <a:t> The –NH2 group at C4= is basic and the –NH2 Group at C1-Acidic due to Sulfonyl group </a:t>
            </a:r>
          </a:p>
          <a:p>
            <a:pPr marL="514350" indent="-514350" algn="l">
              <a:buAutoNum type="arabicPeriod"/>
            </a:pPr>
            <a:r>
              <a:rPr lang="en-US" sz="2400" b="1" dirty="0" smtClean="0">
                <a:latin typeface="Times New Roman" panose="02020603050405020304" pitchFamily="18" charset="0"/>
                <a:cs typeface="Times New Roman" panose="02020603050405020304" pitchFamily="18" charset="0"/>
              </a:rPr>
              <a:t>The -SO2NH2 group is separated by benzene ring yield a new class  </a:t>
            </a:r>
            <a:r>
              <a:rPr lang="en-US" sz="2400" b="1" u="sng" dirty="0" err="1" smtClean="0">
                <a:latin typeface="Times New Roman" panose="02020603050405020304" pitchFamily="18" charset="0"/>
                <a:cs typeface="Times New Roman" panose="02020603050405020304" pitchFamily="18" charset="0"/>
              </a:rPr>
              <a:t>sulphones</a:t>
            </a:r>
            <a:r>
              <a:rPr lang="en-US" sz="2400" b="1" dirty="0" smtClean="0">
                <a:latin typeface="Times New Roman" panose="02020603050405020304" pitchFamily="18" charset="0"/>
                <a:cs typeface="Times New Roman" panose="02020603050405020304" pitchFamily="18" charset="0"/>
              </a:rPr>
              <a:t> with specific activity against leprosy</a:t>
            </a:r>
          </a:p>
          <a:p>
            <a:pPr marL="514350" indent="-514350" algn="l">
              <a:buAutoNum type="arabicPeriod"/>
            </a:pPr>
            <a:r>
              <a:rPr lang="en-US" sz="2400" b="1" dirty="0" smtClean="0">
                <a:latin typeface="Times New Roman" panose="02020603050405020304" pitchFamily="18" charset="0"/>
                <a:cs typeface="Times New Roman" panose="02020603050405020304" pitchFamily="18" charset="0"/>
              </a:rPr>
              <a:t>Example DDS, acetapsone, solapsone  </a:t>
            </a:r>
            <a:endParaRPr lang="en-US" sz="2400" b="1" dirty="0">
              <a:latin typeface="Times New Roman" panose="02020603050405020304" pitchFamily="18" charset="0"/>
              <a:cs typeface="Times New Roman" panose="02020603050405020304" pitchFamily="18" charset="0"/>
            </a:endParaRPr>
          </a:p>
        </p:txBody>
      </p:sp>
      <p:pic>
        <p:nvPicPr>
          <p:cNvPr id="4" name="Picture 3" descr="C:\Users\mypc\Desktop\images.png"/>
          <p:cNvPicPr/>
          <p:nvPr/>
        </p:nvPicPr>
        <p:blipFill>
          <a:blip r:embed="rId2">
            <a:extLst>
              <a:ext uri="{28A0092B-C50C-407E-A947-70E740481C1C}">
                <a14:useLocalDpi xmlns:a14="http://schemas.microsoft.com/office/drawing/2010/main" val="0"/>
              </a:ext>
            </a:extLst>
          </a:blip>
          <a:srcRect/>
          <a:stretch>
            <a:fillRect/>
          </a:stretch>
        </p:blipFill>
        <p:spPr bwMode="auto">
          <a:xfrm>
            <a:off x="3200400" y="60278"/>
            <a:ext cx="3685309" cy="2225722"/>
          </a:xfrm>
          <a:prstGeom prst="rect">
            <a:avLst/>
          </a:prstGeom>
          <a:noFill/>
          <a:ln>
            <a:noFill/>
          </a:ln>
        </p:spPr>
      </p:pic>
    </p:spTree>
    <p:extLst>
      <p:ext uri="{BB962C8B-B14F-4D97-AF65-F5344CB8AC3E}">
        <p14:creationId xmlns:p14="http://schemas.microsoft.com/office/powerpoint/2010/main" val="34573442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pPr algn="l"/>
            <a:r>
              <a:rPr lang="en-US" sz="4000" b="1" dirty="0" smtClean="0">
                <a:latin typeface="Times New Roman" panose="02020603050405020304" pitchFamily="18" charset="0"/>
                <a:cs typeface="Times New Roman" panose="02020603050405020304" pitchFamily="18" charset="0"/>
              </a:rPr>
              <a:t>         4. SULPHACETAMIDE</a:t>
            </a:r>
            <a:br>
              <a:rPr lang="en-US" sz="4000" b="1" dirty="0" smtClean="0">
                <a:latin typeface="Times New Roman" panose="02020603050405020304" pitchFamily="18" charset="0"/>
                <a:cs typeface="Times New Roman" panose="02020603050405020304" pitchFamily="18" charset="0"/>
              </a:rPr>
            </a:br>
            <a:r>
              <a:rPr lang="en-US" sz="2200" b="1" dirty="0" smtClean="0">
                <a:latin typeface="Times New Roman" panose="02020603050405020304" pitchFamily="18" charset="0"/>
                <a:cs typeface="Times New Roman" panose="02020603050405020304" pitchFamily="18" charset="0"/>
              </a:rPr>
              <a:t>Acetylation with acetamide and p-amino- benzene sulphonyl chloride</a:t>
            </a:r>
            <a:br>
              <a:rPr lang="en-US" sz="2200" b="1" dirty="0" smtClean="0">
                <a:latin typeface="Times New Roman" panose="02020603050405020304" pitchFamily="18" charset="0"/>
                <a:cs typeface="Times New Roman" panose="02020603050405020304" pitchFamily="18" charset="0"/>
              </a:rPr>
            </a:br>
            <a:r>
              <a:rPr lang="en-US" sz="2200" b="1" dirty="0" smtClean="0">
                <a:latin typeface="Times New Roman" panose="02020603050405020304" pitchFamily="18" charset="0"/>
                <a:cs typeface="Times New Roman" panose="02020603050405020304" pitchFamily="18" charset="0"/>
              </a:rPr>
              <a:t>more water soluble SODIM salt can also be prepared by the reaction with NaOH</a:t>
            </a:r>
            <a:endParaRPr lang="en-US" sz="2200" b="1" dirty="0">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0" y="2362200"/>
            <a:ext cx="7084543" cy="3276600"/>
          </a:xfrm>
        </p:spPr>
      </p:pic>
    </p:spTree>
    <p:extLst>
      <p:ext uri="{BB962C8B-B14F-4D97-AF65-F5344CB8AC3E}">
        <p14:creationId xmlns:p14="http://schemas.microsoft.com/office/powerpoint/2010/main" val="9016833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573" y="457200"/>
            <a:ext cx="8229600" cy="1447800"/>
          </a:xfrm>
        </p:spPr>
        <p:txBody>
          <a:bodyPr>
            <a:normAutofit fontScale="90000"/>
          </a:bodyPr>
          <a:lstStyle/>
          <a:p>
            <a:pPr marL="342900" indent="-342900" algn="l">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6. </a:t>
            </a:r>
            <a:r>
              <a:rPr lang="en-US" sz="2400" dirty="0">
                <a:latin typeface="Times New Roman" panose="02020603050405020304" pitchFamily="18" charset="0"/>
                <a:cs typeface="Times New Roman" panose="02020603050405020304" pitchFamily="18" charset="0"/>
              </a:rPr>
              <a:t>Sulphur  atom should be directly linked to the benzene ring</a:t>
            </a:r>
            <a:br>
              <a:rPr lang="en-US" sz="2400" dirty="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7. </a:t>
            </a:r>
            <a:r>
              <a:rPr lang="en-US" sz="2400" dirty="0">
                <a:latin typeface="Times New Roman" panose="02020603050405020304" pitchFamily="18" charset="0"/>
                <a:cs typeface="Times New Roman" panose="02020603050405020304" pitchFamily="18" charset="0"/>
              </a:rPr>
              <a:t>The active form of Sulphonamide is the ionized, maximum activity that is observed between the pKa values between 6.6–7.4</a:t>
            </a:r>
            <a:r>
              <a:rPr lang="en-US" sz="2400" dirty="0" smtClean="0">
                <a:latin typeface="Times New Roman" panose="02020603050405020304" pitchFamily="18" charset="0"/>
                <a:cs typeface="Times New Roman" panose="02020603050405020304" pitchFamily="18" charset="0"/>
              </a:rPr>
              <a:t>.</a:t>
            </a:r>
            <a:r>
              <a:rPr lang="en-US" sz="2400" b="1" u="sng" dirty="0">
                <a:latin typeface="Times New Roman" pitchFamily="18" charset="0"/>
                <a:cs typeface="Times New Roman" pitchFamily="18" charset="0"/>
              </a:rPr>
              <a:t/>
            </a:r>
            <a:br>
              <a:rPr lang="en-US" sz="2400" b="1" u="sng" dirty="0">
                <a:latin typeface="Times New Roman" pitchFamily="18" charset="0"/>
                <a:cs typeface="Times New Roman" pitchFamily="18" charset="0"/>
              </a:rPr>
            </a:b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8. The </a:t>
            </a:r>
            <a:r>
              <a:rPr lang="en-US" sz="2400" dirty="0">
                <a:latin typeface="Times New Roman" panose="02020603050405020304" pitchFamily="18" charset="0"/>
                <a:cs typeface="Times New Roman" panose="02020603050405020304" pitchFamily="18" charset="0"/>
              </a:rPr>
              <a:t>N-4 amino group could be modiﬁed to be </a:t>
            </a:r>
            <a:r>
              <a:rPr lang="en-US" sz="2400" dirty="0" smtClean="0">
                <a:latin typeface="Times New Roman" panose="02020603050405020304" pitchFamily="18" charset="0"/>
                <a:cs typeface="Times New Roman" panose="02020603050405020304" pitchFamily="18" charset="0"/>
              </a:rPr>
              <a:t>pro-drugs, </a:t>
            </a:r>
            <a:r>
              <a:rPr lang="en-US" sz="2400" dirty="0">
                <a:latin typeface="Times New Roman" panose="02020603050405020304" pitchFamily="18" charset="0"/>
                <a:cs typeface="Times New Roman" panose="02020603050405020304" pitchFamily="18" charset="0"/>
              </a:rPr>
              <a:t>which are converted to free amino function in vivo</a:t>
            </a:r>
            <a:r>
              <a:rPr lang="en-US" sz="2400" i="1" dirty="0" smtClean="0">
                <a:latin typeface="Times New Roman" panose="02020603050405020304" pitchFamily="18" charset="0"/>
                <a:cs typeface="Times New Roman" panose="02020603050405020304" pitchFamily="18" charset="0"/>
              </a:rPr>
              <a:t>.</a:t>
            </a:r>
            <a:br>
              <a:rPr lang="en-US" sz="2400" i="1" dirty="0" smtClean="0">
                <a:latin typeface="Times New Roman" panose="02020603050405020304" pitchFamily="18" charset="0"/>
                <a:cs typeface="Times New Roman" panose="02020603050405020304" pitchFamily="18" charset="0"/>
              </a:rPr>
            </a:br>
            <a:r>
              <a:rPr lang="en-US" sz="2000" dirty="0" smtClean="0"/>
              <a:t> </a:t>
            </a:r>
            <a:br>
              <a:rPr lang="en-US" sz="2000" dirty="0" smtClean="0"/>
            </a:br>
            <a:r>
              <a:rPr lang="en-US" sz="2200" dirty="0" smtClean="0">
                <a:latin typeface="Times New Roman" panose="02020603050405020304" pitchFamily="18" charset="0"/>
                <a:cs typeface="Times New Roman" panose="02020603050405020304" pitchFamily="18" charset="0"/>
              </a:rPr>
              <a:t>Phthalyl sulfathiazole </a:t>
            </a:r>
            <a:r>
              <a:rPr lang="en-US" sz="2200" dirty="0">
                <a:latin typeface="Times New Roman" panose="02020603050405020304" pitchFamily="18" charset="0"/>
                <a:cs typeface="Times New Roman" panose="02020603050405020304" pitchFamily="18" charset="0"/>
              </a:rPr>
              <a:t>belongs to the group of drugs called sulfonamides. The drug is a broad-spectrum antimicrobial that can treat different types of </a:t>
            </a:r>
            <a:r>
              <a:rPr lang="en-US" sz="2200" dirty="0" smtClean="0">
                <a:latin typeface="Times New Roman" panose="02020603050405020304" pitchFamily="18" charset="0"/>
                <a:cs typeface="Times New Roman" panose="02020603050405020304" pitchFamily="18" charset="0"/>
              </a:rPr>
              <a:t>infections Including intestinal infection</a:t>
            </a:r>
            <a:r>
              <a:rPr lang="en-US" sz="2200" i="1" dirty="0">
                <a:latin typeface="Times New Roman" panose="02020603050405020304" pitchFamily="18" charset="0"/>
                <a:cs typeface="Times New Roman" panose="02020603050405020304" pitchFamily="18" charset="0"/>
              </a:rPr>
              <a:t/>
            </a:r>
            <a:br>
              <a:rPr lang="en-US" sz="2200" i="1" dirty="0">
                <a:latin typeface="Times New Roman" panose="02020603050405020304" pitchFamily="18" charset="0"/>
                <a:cs typeface="Times New Roman" panose="02020603050405020304" pitchFamily="18" charset="0"/>
              </a:rPr>
            </a:br>
            <a:endParaRPr lang="en-US" sz="2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3200400"/>
            <a:ext cx="8229600" cy="2438400"/>
          </a:xfrm>
        </p:spPr>
        <p:txBody>
          <a:bodyPr>
            <a:normAutofit/>
          </a:bodyPr>
          <a:lstStyle/>
          <a:p>
            <a:pPr marL="0" indent="0">
              <a:buNone/>
            </a:pPr>
            <a:r>
              <a:rPr lang="en-US" sz="2400" i="1"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066" y="3810000"/>
            <a:ext cx="4138613" cy="2438400"/>
          </a:xfrm>
          <a:prstGeom prst="rect">
            <a:avLst/>
          </a:prstGeom>
        </p:spPr>
      </p:pic>
    </p:spTree>
    <p:extLst>
      <p:ext uri="{BB962C8B-B14F-4D97-AF65-F5344CB8AC3E}">
        <p14:creationId xmlns:p14="http://schemas.microsoft.com/office/powerpoint/2010/main" val="1847588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56"/>
            <a:ext cx="8229600" cy="678872"/>
          </a:xfrm>
        </p:spPr>
        <p:txBody>
          <a:bodyPr>
            <a:normAutofit/>
          </a:bodyPr>
          <a:lstStyle/>
          <a:p>
            <a:r>
              <a:rPr lang="en-US" sz="2800" b="1" dirty="0" smtClean="0">
                <a:latin typeface="Times New Roman" pitchFamily="18" charset="0"/>
                <a:cs typeface="Times New Roman" pitchFamily="18" charset="0"/>
              </a:rPr>
              <a:t>1.TRIMETHOPRIM</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221673" y="845128"/>
            <a:ext cx="8922327" cy="6012872"/>
          </a:xfrm>
        </p:spPr>
        <p:txBody>
          <a:bodyPr>
            <a:normAutofit/>
          </a:bodyPr>
          <a:lstStyle/>
          <a:p>
            <a:endParaRPr lang="en-US" sz="2400" b="1"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2,4—</a:t>
            </a:r>
            <a:r>
              <a:rPr lang="en-US" sz="2400" b="1" dirty="0" err="1" smtClean="0">
                <a:latin typeface="Times New Roman" pitchFamily="18" charset="0"/>
                <a:cs typeface="Times New Roman" pitchFamily="18" charset="0"/>
              </a:rPr>
              <a:t>diamino</a:t>
            </a:r>
            <a:r>
              <a:rPr lang="en-US" sz="2400" b="1" dirty="0" smtClean="0">
                <a:latin typeface="Times New Roman" pitchFamily="18" charset="0"/>
                <a:cs typeface="Times New Roman" pitchFamily="18" charset="0"/>
              </a:rPr>
              <a:t>-pyrimidine derivative antibacterial agents</a:t>
            </a:r>
          </a:p>
          <a:p>
            <a:r>
              <a:rPr lang="en-US" sz="2400" b="1" dirty="0" smtClean="0">
                <a:latin typeface="Times New Roman" pitchFamily="18" charset="0"/>
                <a:cs typeface="Times New Roman" pitchFamily="18" charset="0"/>
              </a:rPr>
              <a:t>Nomenclature:</a:t>
            </a:r>
          </a:p>
          <a:p>
            <a:pPr marL="0" indent="0">
              <a:buNone/>
            </a:pPr>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    5-(3,4,5-Tri-methoxy phenyl methyl)-2,4- diamino pyrimidine</a:t>
            </a:r>
          </a:p>
          <a:p>
            <a:r>
              <a:rPr lang="en-US" sz="2400" b="1" dirty="0" smtClean="0">
                <a:latin typeface="Times New Roman" pitchFamily="18" charset="0"/>
                <a:cs typeface="Times New Roman" pitchFamily="18" charset="0"/>
              </a:rPr>
              <a:t>It has synergetic anti bacterial activity with Sulpha drugs</a:t>
            </a:r>
          </a:p>
          <a:p>
            <a:pPr marL="0" indent="0">
              <a:buNone/>
            </a:pPr>
            <a:r>
              <a:rPr lang="en-US" sz="2400" b="1" dirty="0" smtClean="0">
                <a:latin typeface="Times New Roman" pitchFamily="18" charset="0"/>
                <a:cs typeface="Times New Roman" pitchFamily="18" charset="0"/>
              </a:rPr>
              <a:t>    Example: </a:t>
            </a:r>
            <a:r>
              <a:rPr lang="en-US" sz="2400" b="1" dirty="0" err="1" smtClean="0">
                <a:latin typeface="Times New Roman" pitchFamily="18" charset="0"/>
                <a:cs typeface="Times New Roman" pitchFamily="18" charset="0"/>
              </a:rPr>
              <a:t>Sulphamethoxazole</a:t>
            </a:r>
            <a:endParaRPr lang="en-US" sz="2400" b="1" dirty="0" smtClean="0">
              <a:latin typeface="Times New Roman" pitchFamily="18" charset="0"/>
              <a:cs typeface="Times New Roman" pitchFamily="18" charset="0"/>
            </a:endParaRPr>
          </a:p>
          <a:p>
            <a:pPr marL="0" indent="0">
              <a:buNone/>
            </a:pPr>
            <a:endParaRPr lang="en-US" sz="2400" b="1" dirty="0" smtClean="0">
              <a:latin typeface="Times New Roman" pitchFamily="18" charset="0"/>
              <a:cs typeface="Times New Roman" pitchFamily="18" charset="0"/>
            </a:endParaRPr>
          </a:p>
          <a:p>
            <a:endParaRPr lang="en-US" sz="2400" b="1" dirty="0" smtClean="0">
              <a:latin typeface="Times New Roman" pitchFamily="18" charset="0"/>
              <a:cs typeface="Times New Roman" pitchFamily="18" charset="0"/>
            </a:endParaRPr>
          </a:p>
          <a:p>
            <a:endParaRPr lang="en-US" sz="2400" b="1" dirty="0">
              <a:latin typeface="Times New Roman" pitchFamily="18" charset="0"/>
              <a:cs typeface="Times New Roman" pitchFamily="18" charset="0"/>
            </a:endParaRPr>
          </a:p>
          <a:p>
            <a:endParaRPr lang="en-US" sz="2400" b="1" dirty="0" smtClean="0">
              <a:latin typeface="Times New Roman" pitchFamily="18" charset="0"/>
              <a:cs typeface="Times New Roman" pitchFamily="18" charset="0"/>
            </a:endParaRPr>
          </a:p>
          <a:p>
            <a:endParaRPr lang="en-US" sz="2400" b="1" dirty="0">
              <a:latin typeface="Times New Roman" pitchFamily="18" charset="0"/>
              <a:cs typeface="Times New Roman" pitchFamily="18" charset="0"/>
            </a:endParaRPr>
          </a:p>
          <a:p>
            <a:endParaRPr lang="en-US" sz="2400" b="1"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24138"/>
          <a:stretch/>
        </p:blipFill>
        <p:spPr>
          <a:xfrm>
            <a:off x="2356139" y="3810000"/>
            <a:ext cx="4273261" cy="2667000"/>
          </a:xfrm>
          <a:prstGeom prst="rect">
            <a:avLst/>
          </a:prstGeom>
        </p:spPr>
      </p:pic>
    </p:spTree>
    <p:extLst>
      <p:ext uri="{BB962C8B-B14F-4D97-AF65-F5344CB8AC3E}">
        <p14:creationId xmlns:p14="http://schemas.microsoft.com/office/powerpoint/2010/main" val="16498259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685799"/>
          </a:xfrm>
        </p:spPr>
        <p:txBody>
          <a:bodyPr>
            <a:normAutofit/>
          </a:bodyPr>
          <a:lstStyle/>
          <a:p>
            <a:r>
              <a:rPr lang="en-US" sz="3600" dirty="0" smtClean="0">
                <a:latin typeface="Times New Roman" pitchFamily="18" charset="0"/>
                <a:cs typeface="Times New Roman" pitchFamily="18" charset="0"/>
              </a:rPr>
              <a:t>2. Co-</a:t>
            </a:r>
            <a:r>
              <a:rPr lang="en-US" sz="3600" dirty="0" err="1" smtClean="0">
                <a:latin typeface="Times New Roman" pitchFamily="18" charset="0"/>
                <a:cs typeface="Times New Roman" pitchFamily="18" charset="0"/>
              </a:rPr>
              <a:t>trimoxazole</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762000"/>
            <a:ext cx="8229600" cy="6068291"/>
          </a:xfrm>
        </p:spPr>
        <p:txBody>
          <a:bodyPr>
            <a:normAutofit lnSpcReduction="10000"/>
          </a:bodyPr>
          <a:lstStyle/>
          <a:p>
            <a:r>
              <a:rPr lang="en-US" sz="2400" b="1" dirty="0" smtClean="0">
                <a:latin typeface="Times New Roman" pitchFamily="18" charset="0"/>
                <a:cs typeface="Times New Roman" pitchFamily="18" charset="0"/>
              </a:rPr>
              <a:t>Mixture of </a:t>
            </a:r>
            <a:r>
              <a:rPr lang="en-US" sz="2400" b="1" dirty="0" err="1" smtClean="0">
                <a:latin typeface="Times New Roman" pitchFamily="18" charset="0"/>
                <a:cs typeface="Times New Roman" pitchFamily="18" charset="0"/>
              </a:rPr>
              <a:t>Sulpha</a:t>
            </a:r>
            <a:r>
              <a:rPr lang="en-US" sz="2400" b="1" dirty="0" smtClean="0">
                <a:latin typeface="Times New Roman" pitchFamily="18" charset="0"/>
                <a:cs typeface="Times New Roman" pitchFamily="18" charset="0"/>
              </a:rPr>
              <a:t>-methoxazole and Trimethoprim at the ratio of 5:1</a:t>
            </a:r>
          </a:p>
          <a:p>
            <a:endParaRPr lang="en-US" sz="2400" b="1" dirty="0" smtClean="0">
              <a:latin typeface="Times New Roman" pitchFamily="18" charset="0"/>
              <a:cs typeface="Times New Roman" pitchFamily="18" charset="0"/>
            </a:endParaRPr>
          </a:p>
          <a:p>
            <a:endParaRPr lang="en-US" sz="2400" b="1" dirty="0">
              <a:latin typeface="Times New Roman" panose="02020603050405020304" pitchFamily="18" charset="0"/>
              <a:cs typeface="Times New Roman" panose="02020603050405020304" pitchFamily="18" charset="0"/>
            </a:endParaRPr>
          </a:p>
          <a:p>
            <a:endParaRPr lang="en-US" sz="2400" b="1" dirty="0" smtClean="0">
              <a:latin typeface="Times New Roman" panose="02020603050405020304" pitchFamily="18" charset="0"/>
              <a:cs typeface="Times New Roman" panose="02020603050405020304" pitchFamily="18" charset="0"/>
            </a:endParaRPr>
          </a:p>
          <a:p>
            <a:endParaRPr lang="en-US" sz="2400" b="1" dirty="0">
              <a:latin typeface="Times New Roman" panose="02020603050405020304" pitchFamily="18" charset="0"/>
              <a:cs typeface="Times New Roman" panose="02020603050405020304" pitchFamily="18" charset="0"/>
            </a:endParaRPr>
          </a:p>
          <a:p>
            <a:endParaRPr lang="en-US" sz="2400" b="1" dirty="0" smtClean="0">
              <a:latin typeface="Times New Roman" panose="02020603050405020304" pitchFamily="18" charset="0"/>
              <a:cs typeface="Times New Roman" panose="02020603050405020304" pitchFamily="18" charset="0"/>
            </a:endParaRPr>
          </a:p>
          <a:p>
            <a:endParaRPr lang="en-US" sz="2400" b="1" dirty="0">
              <a:latin typeface="Times New Roman" panose="02020603050405020304" pitchFamily="18" charset="0"/>
              <a:cs typeface="Times New Roman" panose="02020603050405020304" pitchFamily="18" charset="0"/>
            </a:endParaRPr>
          </a:p>
          <a:p>
            <a:r>
              <a:rPr lang="en-US" sz="2400" b="1" dirty="0" smtClean="0">
                <a:latin typeface="Times New Roman" panose="02020603050405020304" pitchFamily="18" charset="0"/>
                <a:cs typeface="Times New Roman" panose="02020603050405020304" pitchFamily="18" charset="0"/>
              </a:rPr>
              <a:t>USES</a:t>
            </a:r>
            <a:r>
              <a:rPr lang="en-US" sz="2400" dirty="0" smtClean="0">
                <a:latin typeface="Times New Roman" panose="02020603050405020304" pitchFamily="18" charset="0"/>
                <a:cs typeface="Times New Roman" panose="02020603050405020304" pitchFamily="18" charset="0"/>
              </a:rPr>
              <a:t>: Co-</a:t>
            </a:r>
            <a:r>
              <a:rPr lang="en-US" sz="2400" dirty="0" err="1" smtClean="0">
                <a:latin typeface="Times New Roman" panose="02020603050405020304" pitchFamily="18" charset="0"/>
                <a:cs typeface="Times New Roman" panose="02020603050405020304" pitchFamily="18" charset="0"/>
              </a:rPr>
              <a:t>trimoxazole</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is used to treat certain bacterial infections, such as pneumonia (a lung infection), bronchitis (infection of the tubes leading to the lungs), and infections of the urinary tract, ears, and intestines. It also is used to treat 'travelers' </a:t>
            </a:r>
            <a:r>
              <a:rPr lang="en-US" sz="2400" dirty="0" smtClean="0">
                <a:latin typeface="Times New Roman" panose="02020603050405020304" pitchFamily="18" charset="0"/>
                <a:cs typeface="Times New Roman" panose="02020603050405020304" pitchFamily="18" charset="0"/>
              </a:rPr>
              <a:t>diarrhea</a:t>
            </a:r>
          </a:p>
          <a:p>
            <a:r>
              <a:rPr lang="en-US" sz="2400" b="1" dirty="0" smtClean="0">
                <a:latin typeface="Times New Roman" panose="02020603050405020304" pitchFamily="18" charset="0"/>
                <a:cs typeface="Times New Roman" panose="02020603050405020304" pitchFamily="18" charset="0"/>
              </a:rPr>
              <a:t>Dosage form: Tablets, Syrup (Bactrim DS, Septron etc..)</a:t>
            </a:r>
          </a:p>
          <a:p>
            <a:r>
              <a:rPr lang="en-US" sz="2400" b="1" dirty="0" smtClean="0">
                <a:latin typeface="Times New Roman" panose="02020603050405020304" pitchFamily="18" charset="0"/>
                <a:cs typeface="Times New Roman" panose="02020603050405020304" pitchFamily="18" charset="0"/>
              </a:rPr>
              <a:t>Ratio: 800/160; 400/80 (SMO+TMP)</a:t>
            </a:r>
          </a:p>
          <a:p>
            <a:endParaRPr lang="en-US" sz="2400" b="1" dirty="0">
              <a:latin typeface="Times New Roman" pitchFamily="18" charset="0"/>
              <a:cs typeface="Times New Roman" pitchFamily="18" charset="0"/>
            </a:endParaRPr>
          </a:p>
          <a:p>
            <a:endParaRPr lang="en-US" sz="2400" b="1" dirty="0" smtClean="0">
              <a:latin typeface="Times New Roman" pitchFamily="18" charset="0"/>
              <a:cs typeface="Times New Roman" pitchFamily="18" charset="0"/>
            </a:endParaRPr>
          </a:p>
          <a:p>
            <a:endParaRPr lang="en-US" sz="2400" b="1" dirty="0">
              <a:latin typeface="Times New Roman" pitchFamily="18" charset="0"/>
              <a:cs typeface="Times New Roman"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4200" y="1371600"/>
            <a:ext cx="2811744" cy="2438400"/>
          </a:xfrm>
          <a:prstGeom prst="rect">
            <a:avLst/>
          </a:prstGeom>
        </p:spPr>
      </p:pic>
    </p:spTree>
    <p:extLst>
      <p:ext uri="{BB962C8B-B14F-4D97-AF65-F5344CB8AC3E}">
        <p14:creationId xmlns:p14="http://schemas.microsoft.com/office/powerpoint/2010/main" val="19676199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73"/>
            <a:ext cx="8229600" cy="720436"/>
          </a:xfrm>
        </p:spPr>
        <p:txBody>
          <a:bodyPr>
            <a:normAutofit/>
          </a:bodyPr>
          <a:lstStyle/>
          <a:p>
            <a:r>
              <a:rPr lang="en-US" sz="2400" b="1" dirty="0" smtClean="0">
                <a:latin typeface="Times New Roman" pitchFamily="18" charset="0"/>
                <a:cs typeface="Times New Roman" pitchFamily="18" charset="0"/>
              </a:rPr>
              <a:t>3. SULPHA METHOXAZOLE</a:t>
            </a:r>
            <a:r>
              <a:rPr lang="en-US" sz="2400" b="1" dirty="0" smtClean="0"/>
              <a:t> (</a:t>
            </a:r>
            <a:r>
              <a:rPr lang="en-US" sz="2400" b="1" dirty="0" smtClean="0">
                <a:latin typeface="Times New Roman" panose="02020603050405020304" pitchFamily="18" charset="0"/>
                <a:cs typeface="Times New Roman" panose="02020603050405020304" pitchFamily="18" charset="0"/>
              </a:rPr>
              <a:t>Sulpha-isoxazole)</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838201"/>
            <a:ext cx="8229600" cy="5881254"/>
          </a:xfrm>
        </p:spPr>
        <p:txBody>
          <a:bodyPr>
            <a:normAutofit lnSpcReduction="10000"/>
          </a:bodyPr>
          <a:lstStyle/>
          <a:p>
            <a:endParaRPr lang="en-US" sz="2400" b="1" dirty="0" smtClean="0">
              <a:latin typeface="Times New Roman" pitchFamily="18" charset="0"/>
              <a:cs typeface="Times New Roman" pitchFamily="18" charset="0"/>
            </a:endParaRPr>
          </a:p>
          <a:p>
            <a:endParaRPr lang="en-US" sz="2400" b="1" dirty="0">
              <a:latin typeface="Times New Roman" pitchFamily="18" charset="0"/>
              <a:cs typeface="Times New Roman" pitchFamily="18" charset="0"/>
            </a:endParaRPr>
          </a:p>
          <a:p>
            <a:endParaRPr lang="en-US" sz="2400" b="1" dirty="0" smtClean="0">
              <a:latin typeface="Times New Roman" pitchFamily="18" charset="0"/>
              <a:cs typeface="Times New Roman" pitchFamily="18" charset="0"/>
            </a:endParaRPr>
          </a:p>
          <a:p>
            <a:endParaRPr lang="en-US" sz="2400" b="1" dirty="0" smtClean="0">
              <a:latin typeface="Times New Roman" pitchFamily="18" charset="0"/>
              <a:cs typeface="Times New Roman" pitchFamily="18" charset="0"/>
            </a:endParaRPr>
          </a:p>
          <a:p>
            <a:endParaRPr lang="en-US" sz="2400" b="1" dirty="0">
              <a:latin typeface="Times New Roman" pitchFamily="18" charset="0"/>
              <a:cs typeface="Times New Roman" pitchFamily="18" charset="0"/>
            </a:endParaRPr>
          </a:p>
          <a:p>
            <a:endParaRPr lang="en-US" sz="2400" b="1"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Nomenclature</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4-amino-N-</a:t>
            </a:r>
            <a:r>
              <a:rPr lang="en-US" sz="2400" dirty="0" smtClean="0">
                <a:latin typeface="Times New Roman" pitchFamily="18" charset="0"/>
                <a:cs typeface="Times New Roman" pitchFamily="18" charset="0"/>
              </a:rPr>
              <a:t>(5-methyl-3-isoxazolyl</a:t>
            </a:r>
            <a:r>
              <a:rPr lang="en-US" sz="2400" dirty="0">
                <a:latin typeface="Times New Roman" pitchFamily="18" charset="0"/>
                <a:cs typeface="Times New Roman" pitchFamily="18" charset="0"/>
              </a:rPr>
              <a:t>) benzene sulphonamide</a:t>
            </a:r>
          </a:p>
          <a:p>
            <a:r>
              <a:rPr lang="en-US" sz="2400" b="1" dirty="0" smtClean="0">
                <a:latin typeface="Times New Roman" pitchFamily="18" charset="0"/>
                <a:cs typeface="Times New Roman" pitchFamily="18" charset="0"/>
              </a:rPr>
              <a:t>Properties</a:t>
            </a:r>
            <a:r>
              <a:rPr lang="en-US" sz="2400" dirty="0">
                <a:latin typeface="Times New Roman" pitchFamily="18" charset="0"/>
                <a:cs typeface="Times New Roman" pitchFamily="18" charset="0"/>
              </a:rPr>
              <a:t>: White </a:t>
            </a:r>
            <a:r>
              <a:rPr lang="en-US" sz="2400" dirty="0" smtClean="0">
                <a:latin typeface="Times New Roman" pitchFamily="18" charset="0"/>
                <a:cs typeface="Times New Roman" pitchFamily="18" charset="0"/>
              </a:rPr>
              <a:t>,odorless </a:t>
            </a:r>
            <a:r>
              <a:rPr lang="en-US" sz="2400" dirty="0">
                <a:latin typeface="Times New Roman" pitchFamily="18" charset="0"/>
                <a:cs typeface="Times New Roman" pitchFamily="18" charset="0"/>
              </a:rPr>
              <a:t>crystals, having bitter tastes; very slightly soluble in water and in ether, </a:t>
            </a:r>
          </a:p>
          <a:p>
            <a:r>
              <a:rPr lang="en-US" sz="2400" b="1" dirty="0" smtClean="0">
                <a:latin typeface="Times New Roman" pitchFamily="18" charset="0"/>
                <a:cs typeface="Times New Roman" pitchFamily="18" charset="0"/>
              </a:rPr>
              <a:t>Usual Dose</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500 mg</a:t>
            </a:r>
            <a:endParaRPr lang="en-US" sz="2400" dirty="0">
              <a:latin typeface="Times New Roman" pitchFamily="18" charset="0"/>
              <a:cs typeface="Times New Roman" pitchFamily="18" charset="0"/>
            </a:endParaRPr>
          </a:p>
          <a:p>
            <a:r>
              <a:rPr lang="en-US" sz="2400" b="1" dirty="0">
                <a:latin typeface="Times New Roman" pitchFamily="18" charset="0"/>
                <a:cs typeface="Times New Roman" pitchFamily="18" charset="0"/>
              </a:rPr>
              <a:t>Uses</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Antibacterial agent for mainly UTI Caused by susceptible micro-organism</a:t>
            </a:r>
            <a:endParaRPr lang="en-US" sz="2400" dirty="0">
              <a:latin typeface="Times New Roman" pitchFamily="18" charset="0"/>
              <a:cs typeface="Times New Roman" pitchFamily="18" charset="0"/>
            </a:endParaRPr>
          </a:p>
          <a:p>
            <a:r>
              <a:rPr lang="en-US" sz="2400" b="1" dirty="0">
                <a:latin typeface="Times New Roman" pitchFamily="18" charset="0"/>
                <a:cs typeface="Times New Roman" pitchFamily="18" charset="0"/>
              </a:rPr>
              <a:t>Preparations</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Sulpha methoxazole Tablets, syrup      </a:t>
            </a:r>
            <a:endParaRPr lang="en-US" sz="2400" dirty="0">
              <a:latin typeface="Times New Roman" pitchFamily="18" charset="0"/>
              <a:cs typeface="Times New Roman" pitchFamily="18" charset="0"/>
            </a:endParaRP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8301" y="685801"/>
            <a:ext cx="2899611" cy="2514600"/>
          </a:xfrm>
          <a:prstGeom prst="rect">
            <a:avLst/>
          </a:prstGeom>
        </p:spPr>
      </p:pic>
    </p:spTree>
    <p:extLst>
      <p:ext uri="{BB962C8B-B14F-4D97-AF65-F5344CB8AC3E}">
        <p14:creationId xmlns:p14="http://schemas.microsoft.com/office/powerpoint/2010/main" val="9794471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OFFICIAL DRUG SYNTHESIS</a:t>
            </a:r>
            <a:endParaRPr lang="en-US" dirty="0"/>
          </a:p>
        </p:txBody>
      </p:sp>
      <p:sp>
        <p:nvSpPr>
          <p:cNvPr id="3" name="Content Placeholder 2"/>
          <p:cNvSpPr>
            <a:spLocks noGrp="1"/>
          </p:cNvSpPr>
          <p:nvPr>
            <p:ph idx="1"/>
          </p:nvPr>
        </p:nvSpPr>
        <p:spPr/>
        <p:txBody>
          <a:bodyPr/>
          <a:lstStyle/>
          <a:p>
            <a:r>
              <a:rPr lang="en-US" b="1" dirty="0" smtClean="0"/>
              <a:t>1. TRIMETHOPRIM</a:t>
            </a:r>
          </a:p>
          <a:p>
            <a:r>
              <a:rPr lang="en-US" b="1" dirty="0" smtClean="0"/>
              <a:t>2. SULPHA-METHOXAZOLE</a:t>
            </a:r>
          </a:p>
          <a:p>
            <a:r>
              <a:rPr lang="en-US" b="1" dirty="0" smtClean="0"/>
              <a:t>3. DAPSONE</a:t>
            </a:r>
          </a:p>
          <a:p>
            <a:r>
              <a:rPr lang="en-US" b="1" dirty="0" smtClean="0"/>
              <a:t>4. SULPHACETAMIDE </a:t>
            </a:r>
            <a:endParaRPr lang="en-US" b="1" dirty="0"/>
          </a:p>
        </p:txBody>
      </p:sp>
    </p:spTree>
    <p:extLst>
      <p:ext uri="{BB962C8B-B14F-4D97-AF65-F5344CB8AC3E}">
        <p14:creationId xmlns:p14="http://schemas.microsoft.com/office/powerpoint/2010/main" val="15963931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299" y="0"/>
            <a:ext cx="8229600" cy="1600200"/>
          </a:xfrm>
        </p:spPr>
        <p:txBody>
          <a:bodyPr>
            <a:normAutofit fontScale="90000"/>
          </a:bodyPr>
          <a:lstStyle/>
          <a:p>
            <a:r>
              <a:rPr lang="en-US" b="1" dirty="0" smtClean="0"/>
              <a:t/>
            </a:r>
            <a:br>
              <a:rPr lang="en-US" b="1" dirty="0" smtClean="0"/>
            </a:br>
            <a:r>
              <a:rPr lang="en-US" b="1" dirty="0" smtClean="0"/>
              <a:t>1. </a:t>
            </a:r>
            <a:r>
              <a:rPr lang="en-US" b="1" dirty="0" smtClean="0">
                <a:latin typeface="Times New Roman" panose="02020603050405020304" pitchFamily="18" charset="0"/>
                <a:cs typeface="Times New Roman" panose="02020603050405020304" pitchFamily="18" charset="0"/>
              </a:rPr>
              <a:t>TRIMETHOPRIM (TMP)</a:t>
            </a:r>
            <a:br>
              <a:rPr lang="en-US" b="1" dirty="0" smtClean="0">
                <a:latin typeface="Times New Roman" panose="02020603050405020304" pitchFamily="18" charset="0"/>
                <a:cs typeface="Times New Roman" panose="02020603050405020304" pitchFamily="18" charset="0"/>
              </a:rPr>
            </a:br>
            <a:r>
              <a:rPr lang="en-US" sz="2200" b="1" dirty="0" smtClean="0"/>
              <a:t>Synthesized from 3,4,5-trimethoxy benzaldehyde and Ethoxy-ethyl cyanide (ethoxy propio nitrile), further reacts with Guanidine yield intermediate, finally  TMP obtained</a:t>
            </a:r>
            <a:r>
              <a:rPr lang="en-US" b="1" dirty="0"/>
              <a:t/>
            </a:r>
            <a:br>
              <a:rPr lang="en-US" b="1" dirty="0"/>
            </a:br>
            <a:endParaRPr lang="en-US" b="1"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2400" y="2447032"/>
            <a:ext cx="8831271" cy="3267968"/>
          </a:xfrm>
        </p:spPr>
      </p:pic>
    </p:spTree>
    <p:extLst>
      <p:ext uri="{BB962C8B-B14F-4D97-AF65-F5344CB8AC3E}">
        <p14:creationId xmlns:p14="http://schemas.microsoft.com/office/powerpoint/2010/main" val="31293372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anose="02020603050405020304" pitchFamily="18" charset="0"/>
                <a:cs typeface="Times New Roman" panose="02020603050405020304" pitchFamily="18" charset="0"/>
              </a:rPr>
              <a:t>  3. SULPHA-METHOXAZOLE</a:t>
            </a:r>
            <a:endParaRPr lang="en-US"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000" dirty="0" smtClean="0">
                <a:latin typeface="Times New Roman" panose="02020603050405020304" pitchFamily="18" charset="0"/>
                <a:cs typeface="Times New Roman" panose="02020603050405020304" pitchFamily="18" charset="0"/>
              </a:rPr>
              <a:t>sulfamethoxazole can be prepared by </a:t>
            </a:r>
            <a:r>
              <a:rPr lang="en-US" sz="2000" b="1" dirty="0" smtClean="0">
                <a:latin typeface="Times New Roman" panose="02020603050405020304" pitchFamily="18" charset="0"/>
                <a:cs typeface="Times New Roman" panose="02020603050405020304" pitchFamily="18" charset="0"/>
              </a:rPr>
              <a:t>reacting 3-amino-5-methylisoxazole with para-</a:t>
            </a:r>
            <a:r>
              <a:rPr lang="en-US" sz="2000" b="1" dirty="0" err="1" smtClean="0">
                <a:latin typeface="Times New Roman" panose="02020603050405020304" pitchFamily="18" charset="0"/>
                <a:cs typeface="Times New Roman" panose="02020603050405020304" pitchFamily="18" charset="0"/>
              </a:rPr>
              <a:t>acetamidobenzenesulfonyl</a:t>
            </a:r>
            <a:r>
              <a:rPr lang="en-US" sz="2000" b="1" dirty="0" smtClean="0">
                <a:latin typeface="Times New Roman" panose="02020603050405020304" pitchFamily="18" charset="0"/>
                <a:cs typeface="Times New Roman" panose="02020603050405020304" pitchFamily="18" charset="0"/>
              </a:rPr>
              <a:t> chloride</a:t>
            </a:r>
            <a:r>
              <a:rPr lang="en-US" sz="2000" dirty="0" smtClean="0">
                <a:latin typeface="Times New Roman" panose="02020603050405020304" pitchFamily="18" charset="0"/>
                <a:cs typeface="Times New Roman" panose="02020603050405020304" pitchFamily="18" charset="0"/>
              </a:rPr>
              <a:t> (made by treating acetanilide with chloro- sulfonic acid). the acetyl group is then cleaved to yield sulfamethoxazole</a:t>
            </a:r>
            <a:r>
              <a:rPr lang="en-US" sz="2000" dirty="0" smtClean="0"/>
              <a:t> </a:t>
            </a:r>
          </a:p>
          <a:p>
            <a:endParaRPr lang="en-US"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3519487"/>
            <a:ext cx="5943600" cy="2500313"/>
          </a:xfrm>
          <a:prstGeom prst="rect">
            <a:avLst/>
          </a:prstGeom>
        </p:spPr>
      </p:pic>
    </p:spTree>
    <p:extLst>
      <p:ext uri="{BB962C8B-B14F-4D97-AF65-F5344CB8AC3E}">
        <p14:creationId xmlns:p14="http://schemas.microsoft.com/office/powerpoint/2010/main" val="5918178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fontScale="90000"/>
          </a:bodyPr>
          <a:lstStyle/>
          <a:p>
            <a:pPr algn="l"/>
            <a:r>
              <a:rPr lang="en-US" sz="4000" b="1" dirty="0" smtClean="0">
                <a:latin typeface="Times New Roman" panose="02020603050405020304" pitchFamily="18" charset="0"/>
                <a:cs typeface="Times New Roman" panose="02020603050405020304" pitchFamily="18" charset="0"/>
              </a:rPr>
              <a:t>        3. DAPSONE (DDS)</a:t>
            </a:r>
            <a:br>
              <a:rPr lang="en-US" sz="4000" b="1" dirty="0" smtClean="0">
                <a:latin typeface="Times New Roman" panose="02020603050405020304" pitchFamily="18" charset="0"/>
                <a:cs typeface="Times New Roman" panose="02020603050405020304" pitchFamily="18" charset="0"/>
              </a:rPr>
            </a:br>
            <a:r>
              <a:rPr lang="en-US" sz="2200" dirty="0" smtClean="0">
                <a:latin typeface="Times New Roman" panose="02020603050405020304" pitchFamily="18" charset="0"/>
                <a:cs typeface="Times New Roman" panose="02020603050405020304" pitchFamily="18" charset="0"/>
              </a:rPr>
              <a:t>2 mole of P-chloro-nitro-benzene reacts with sodium sulphide to yield 4,4-dinitro diphenyl sulphide upon oxidation and reduction gives amino derivative Diamino-Diphenyl-Sulphone (DDS)</a:t>
            </a:r>
            <a:endParaRPr lang="en-US" sz="2200" dirty="0">
              <a:latin typeface="Times New Roman" panose="02020603050405020304" pitchFamily="18" charset="0"/>
              <a:cs typeface="Times New Roman" panose="02020603050405020304" pitchFamily="18" charset="0"/>
            </a:endParaRP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0636" y="2362200"/>
            <a:ext cx="7628964" cy="3505200"/>
          </a:xfrm>
        </p:spPr>
      </p:pic>
    </p:spTree>
    <p:extLst>
      <p:ext uri="{BB962C8B-B14F-4D97-AF65-F5344CB8AC3E}">
        <p14:creationId xmlns:p14="http://schemas.microsoft.com/office/powerpoint/2010/main" val="9532961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327</TotalTime>
  <Words>286</Words>
  <Application>Microsoft Office PowerPoint</Application>
  <PresentationFormat>On-screen Show (4:3)</PresentationFormat>
  <Paragraphs>55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Office Theme</vt:lpstr>
      <vt:lpstr>   SAR- SULPHONAMIDE  </vt:lpstr>
      <vt:lpstr>   6. Sulphur  atom should be directly linked to the benzene ring 7. The active form of Sulphonamide is the ionized, maximum activity that is observed between the pKa values between 6.6–7.4.  8. The N-4 amino group could be modiﬁed to be pro-drugs, which are converted to free amino function in vivo.   Phthalyl sulfathiazole belongs to the group of drugs called sulfonamides. The drug is a broad-spectrum antimicrobial that can treat different types of infections Including intestinal infection </vt:lpstr>
      <vt:lpstr>1.TRIMETHOPRIM</vt:lpstr>
      <vt:lpstr>2. Co-trimoxazole</vt:lpstr>
      <vt:lpstr>3. SULPHA METHOXAZOLE (Sulpha-isoxazole)</vt:lpstr>
      <vt:lpstr>OFFICIAL DRUG SYNTHESIS</vt:lpstr>
      <vt:lpstr> 1. TRIMETHOPRIM (TMP) Synthesized from 3,4,5-trimethoxy benzaldehyde and Ethoxy-ethyl cyanide (ethoxy propio nitrile), further reacts with Guanidine yield intermediate, finally  TMP obtained </vt:lpstr>
      <vt:lpstr>  3. SULPHA-METHOXAZOLE</vt:lpstr>
      <vt:lpstr>        3. DAPSONE (DDS) 2 mole of P-chloro-nitro-benzene reacts with sodium sulphide to yield 4,4-dinitro diphenyl sulphide upon oxidation and reduction gives amino derivative Diamino-Diphenyl-Sulphone (DDS)</vt:lpstr>
      <vt:lpstr>         4. SULPHACETAMIDE Acetylation with acetamide and p-amino- benzene sulphonyl chloride more water soluble SODIM salt can also be prepared by the reaction with NaOH</vt:lpstr>
    </vt:vector>
  </TitlesOfParts>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SULPHONAMIDES (SULPHA DRUGS) are group of synthetic chemical agents derived from Para amino benzene sulphanilamide (PABS=B), is also known as sulphanilamide which contain –SO2NH2 group. Discovered in 1939 by Domagk in Germany, these agents opened the Morden era of chemotherapy.</dc:title>
  <dc:creator>mypc</dc:creator>
  <cp:lastModifiedBy>mypc</cp:lastModifiedBy>
  <cp:revision>39</cp:revision>
  <dcterms:created xsi:type="dcterms:W3CDTF">2020-08-17T01:34:40Z</dcterms:created>
  <dcterms:modified xsi:type="dcterms:W3CDTF">2022-05-25T11:35:03Z</dcterms:modified>
</cp:coreProperties>
</file>