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F76F80-8F0F-4493-932E-9FDF7A446066}"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1949560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76F80-8F0F-4493-932E-9FDF7A446066}"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207327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76F80-8F0F-4493-932E-9FDF7A446066}"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2778715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F76F80-8F0F-4493-932E-9FDF7A446066}"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1425794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F76F80-8F0F-4493-932E-9FDF7A446066}"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3916778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F76F80-8F0F-4493-932E-9FDF7A446066}" type="datetimeFigureOut">
              <a:rPr lang="en-US" smtClean="0"/>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4126681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F76F80-8F0F-4493-932E-9FDF7A446066}" type="datetimeFigureOut">
              <a:rPr lang="en-US" smtClean="0"/>
              <a:t>5/24/2022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4089483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F76F80-8F0F-4493-932E-9FDF7A446066}" type="datetimeFigureOut">
              <a:rPr lang="en-US" smtClean="0"/>
              <a:t>5/24/2022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1485308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76F80-8F0F-4493-932E-9FDF7A446066}" type="datetimeFigureOut">
              <a:rPr lang="en-US" smtClean="0"/>
              <a:t>5/24/2022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93684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76F80-8F0F-4493-932E-9FDF7A446066}" type="datetimeFigureOut">
              <a:rPr lang="en-US" smtClean="0"/>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1752386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F76F80-8F0F-4493-932E-9FDF7A446066}" type="datetimeFigureOut">
              <a:rPr lang="en-US" smtClean="0"/>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15885-CE22-4840-B2D2-69BCA1067020}" type="slidenum">
              <a:rPr lang="en-US" smtClean="0"/>
              <a:t>‹#›</a:t>
            </a:fld>
            <a:endParaRPr lang="en-US"/>
          </a:p>
        </p:txBody>
      </p:sp>
    </p:spTree>
    <p:extLst>
      <p:ext uri="{BB962C8B-B14F-4D97-AF65-F5344CB8AC3E}">
        <p14:creationId xmlns:p14="http://schemas.microsoft.com/office/powerpoint/2010/main" val="3331438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76F80-8F0F-4493-932E-9FDF7A446066}" type="datetimeFigureOut">
              <a:rPr lang="en-US" smtClean="0"/>
              <a:t>5/24/2022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15885-CE22-4840-B2D2-69BCA1067020}" type="slidenum">
              <a:rPr lang="en-US" smtClean="0"/>
              <a:t>‹#›</a:t>
            </a:fld>
            <a:endParaRPr lang="en-US"/>
          </a:p>
        </p:txBody>
      </p:sp>
    </p:spTree>
    <p:extLst>
      <p:ext uri="{BB962C8B-B14F-4D97-AF65-F5344CB8AC3E}">
        <p14:creationId xmlns:p14="http://schemas.microsoft.com/office/powerpoint/2010/main" val="671131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76198"/>
            <a:ext cx="8610600" cy="3657601"/>
          </a:xfrm>
        </p:spPr>
        <p:txBody>
          <a:bodyPr>
            <a:normAutofit fontScale="90000"/>
          </a:bodyPr>
          <a:lstStyle/>
          <a:p>
            <a:pPr algn="l"/>
            <a:r>
              <a:rPr lang="en-US" dirty="0"/>
              <a:t>	</a:t>
            </a:r>
            <a:br>
              <a:rPr lang="en-US" dirty="0"/>
            </a:br>
            <a:r>
              <a:rPr lang="en-US" sz="2700" b="1" dirty="0" smtClean="0">
                <a:latin typeface="Times New Roman" pitchFamily="18" charset="0"/>
                <a:cs typeface="Times New Roman" pitchFamily="18" charset="0"/>
              </a:rPr>
              <a:t>SULPHONAMIDES (SULPHA DRUGS</a:t>
            </a:r>
            <a:r>
              <a:rPr lang="en-US" sz="2700" dirty="0" smtClean="0">
                <a:latin typeface="Times New Roman" pitchFamily="18" charset="0"/>
                <a:cs typeface="Times New Roman" pitchFamily="18" charset="0"/>
              </a:rPr>
              <a:t>) </a:t>
            </a:r>
            <a:r>
              <a:rPr lang="en-US" sz="2700" dirty="0">
                <a:latin typeface="Times New Roman" pitchFamily="18" charset="0"/>
                <a:cs typeface="Times New Roman" pitchFamily="18" charset="0"/>
              </a:rPr>
              <a:t>are group of synthetic chemical agents derived from Para amino benzene sulphanilamide (PABS=B), is also known as sulphanilamide which contain –SO</a:t>
            </a:r>
            <a:r>
              <a:rPr lang="en-US" sz="2700" baseline="-25000" dirty="0">
                <a:latin typeface="Times New Roman" pitchFamily="18" charset="0"/>
                <a:cs typeface="Times New Roman" pitchFamily="18" charset="0"/>
              </a:rPr>
              <a:t>2</a:t>
            </a:r>
            <a:r>
              <a:rPr lang="en-US" sz="2700" dirty="0">
                <a:latin typeface="Times New Roman" pitchFamily="18" charset="0"/>
                <a:cs typeface="Times New Roman" pitchFamily="18" charset="0"/>
              </a:rPr>
              <a:t>NH</a:t>
            </a:r>
            <a:r>
              <a:rPr lang="en-US" sz="2700" baseline="-25000" dirty="0">
                <a:latin typeface="Times New Roman" pitchFamily="18" charset="0"/>
                <a:cs typeface="Times New Roman" pitchFamily="18" charset="0"/>
              </a:rPr>
              <a:t>2</a:t>
            </a:r>
            <a:r>
              <a:rPr lang="en-US" sz="2700" dirty="0">
                <a:latin typeface="Times New Roman" pitchFamily="18" charset="0"/>
                <a:cs typeface="Times New Roman" pitchFamily="18" charset="0"/>
              </a:rPr>
              <a:t> group. Discovered in 1939 by Domagk in Germany, these agents opened the Morden era </a:t>
            </a:r>
            <a:r>
              <a:rPr lang="en-US" sz="2700" dirty="0" smtClean="0">
                <a:latin typeface="Times New Roman" pitchFamily="18" charset="0"/>
                <a:cs typeface="Times New Roman" pitchFamily="18" charset="0"/>
              </a:rPr>
              <a:t>of chemotherapy.</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 </a:t>
            </a:r>
            <a:r>
              <a:rPr lang="en-US" sz="2700" b="1" dirty="0" smtClean="0">
                <a:latin typeface="Times New Roman" pitchFamily="18" charset="0"/>
                <a:cs typeface="Times New Roman" pitchFamily="18" charset="0"/>
              </a:rPr>
              <a:t>Official drugs:  S. diazine, S. Guanidine,      S . Dimethoxazine.</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S. Methoxypyridazine,       S Methoxazole,   cotrimoxazole,</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S. acetamide,          Phthalyl sulfathiazole, succinyl sulfathiazole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a:t/>
            </a:r>
            <a:br>
              <a:rPr lang="en-US" dirty="0"/>
            </a:br>
            <a:r>
              <a:rPr lang="en-US" dirty="0" smtClean="0"/>
              <a:t> </a:t>
            </a:r>
            <a:endParaRPr lang="en-US" sz="2200" dirty="0"/>
          </a:p>
        </p:txBody>
      </p:sp>
      <p:sp>
        <p:nvSpPr>
          <p:cNvPr id="3" name="Subtitle 2"/>
          <p:cNvSpPr>
            <a:spLocks noGrp="1"/>
          </p:cNvSpPr>
          <p:nvPr>
            <p:ph type="subTitle" idx="1"/>
          </p:nvPr>
        </p:nvSpPr>
        <p:spPr>
          <a:xfrm>
            <a:off x="845127" y="3366655"/>
            <a:ext cx="7758545" cy="3311235"/>
          </a:xfrm>
        </p:spPr>
        <p:txBody>
          <a:bodyPr>
            <a:normAutofit/>
          </a:bodyPr>
          <a:lstStyle/>
          <a:p>
            <a:r>
              <a:rPr lang="en-US" sz="2000" b="1" dirty="0" smtClean="0">
                <a:latin typeface="Times New Roman" pitchFamily="18" charset="0"/>
                <a:cs typeface="Times New Roman" pitchFamily="18" charset="0"/>
              </a:rPr>
              <a:t>The chemical structure of PABS is isosteric with Para amino benzoic acid (PABA=A).</a:t>
            </a: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endParaRPr lang="en-US" sz="2400" b="1" dirty="0">
              <a:latin typeface="Times New Roman" pitchFamily="18" charset="0"/>
              <a:cs typeface="Times New Roman" pitchFamily="18" charset="0"/>
            </a:endParaRPr>
          </a:p>
        </p:txBody>
      </p:sp>
      <p:pic>
        <p:nvPicPr>
          <p:cNvPr id="4" name="Picture 3" descr="C:\Users\mypc\Desktop\PABA.jpg"/>
          <p:cNvPicPr/>
          <p:nvPr/>
        </p:nvPicPr>
        <p:blipFill>
          <a:blip r:embed="rId2">
            <a:extLst>
              <a:ext uri="{28A0092B-C50C-407E-A947-70E740481C1C}">
                <a14:useLocalDpi xmlns:a14="http://schemas.microsoft.com/office/drawing/2010/main" val="0"/>
              </a:ext>
            </a:extLst>
          </a:blip>
          <a:srcRect/>
          <a:stretch>
            <a:fillRect/>
          </a:stretch>
        </p:blipFill>
        <p:spPr bwMode="auto">
          <a:xfrm>
            <a:off x="1407274" y="4017818"/>
            <a:ext cx="2361161" cy="2611581"/>
          </a:xfrm>
          <a:prstGeom prst="rect">
            <a:avLst/>
          </a:prstGeom>
          <a:noFill/>
          <a:ln>
            <a:noFill/>
          </a:ln>
        </p:spPr>
      </p:pic>
      <p:pic>
        <p:nvPicPr>
          <p:cNvPr id="5" name="Picture 4" descr="C:\Users\mypc\Desktop\images.png"/>
          <p:cNvPicPr/>
          <p:nvPr/>
        </p:nvPicPr>
        <p:blipFill>
          <a:blip r:embed="rId3">
            <a:extLst>
              <a:ext uri="{28A0092B-C50C-407E-A947-70E740481C1C}">
                <a14:useLocalDpi xmlns:a14="http://schemas.microsoft.com/office/drawing/2010/main" val="0"/>
              </a:ext>
            </a:extLst>
          </a:blip>
          <a:srcRect/>
          <a:stretch>
            <a:fillRect/>
          </a:stretch>
        </p:blipFill>
        <p:spPr bwMode="auto">
          <a:xfrm>
            <a:off x="4648200" y="4031674"/>
            <a:ext cx="3685309" cy="2597724"/>
          </a:xfrm>
          <a:prstGeom prst="rect">
            <a:avLst/>
          </a:prstGeom>
          <a:noFill/>
          <a:ln>
            <a:noFill/>
          </a:ln>
        </p:spPr>
      </p:pic>
    </p:spTree>
    <p:extLst>
      <p:ext uri="{BB962C8B-B14F-4D97-AF65-F5344CB8AC3E}">
        <p14:creationId xmlns:p14="http://schemas.microsoft.com/office/powerpoint/2010/main" val="3457344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a:t>
            </a:r>
            <a:endParaRPr lang="en-US" b="1" dirty="0"/>
          </a:p>
        </p:txBody>
      </p:sp>
      <p:sp>
        <p:nvSpPr>
          <p:cNvPr id="3" name="Content Placeholder 2"/>
          <p:cNvSpPr>
            <a:spLocks noGrp="1"/>
          </p:cNvSpPr>
          <p:nvPr>
            <p:ph idx="1"/>
          </p:nvPr>
        </p:nvSpPr>
        <p:spPr>
          <a:xfrm>
            <a:off x="457200" y="1233056"/>
            <a:ext cx="8229600" cy="4893108"/>
          </a:xfrm>
        </p:spPr>
        <p:txBody>
          <a:bodyPr>
            <a:normAutofit/>
          </a:bodyPr>
          <a:lstStyle/>
          <a:p>
            <a:pPr algn="just"/>
            <a:r>
              <a:rPr lang="en-US" sz="2400" dirty="0" smtClean="0">
                <a:latin typeface="Times New Roman" pitchFamily="18" charset="0"/>
                <a:cs typeface="Times New Roman" pitchFamily="18" charset="0"/>
              </a:rPr>
              <a:t>I. </a:t>
            </a:r>
            <a:r>
              <a:rPr lang="en-US" sz="2400" b="1" dirty="0" smtClean="0">
                <a:latin typeface="Times New Roman" pitchFamily="18" charset="0"/>
                <a:cs typeface="Times New Roman" pitchFamily="18" charset="0"/>
              </a:rPr>
              <a:t>Sulpha drugs</a:t>
            </a:r>
            <a:r>
              <a:rPr lang="en-US" sz="2400" dirty="0" smtClean="0">
                <a:latin typeface="Times New Roman" pitchFamily="18" charset="0"/>
                <a:cs typeface="Times New Roman" pitchFamily="18" charset="0"/>
              </a:rPr>
              <a:t>:</a:t>
            </a:r>
          </a:p>
          <a:p>
            <a:r>
              <a:rPr lang="en-US" sz="2400" dirty="0" smtClean="0">
                <a:latin typeface="Times New Roman" pitchFamily="18" charset="0"/>
                <a:cs typeface="Times New Roman" pitchFamily="18" charset="0"/>
              </a:rPr>
              <a:t>S. Acetamide           S. Diazine,                 S. Guanidine,              S  Dimethoxazine.  S. Methoxypyridazine S. Methoxazole, Phthalyl Sulfathiazole, Succinyl Sulfathiazole, Cotrimoxazole</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II. </a:t>
            </a:r>
            <a:r>
              <a:rPr lang="en-US" sz="2400" b="1" dirty="0" smtClean="0">
                <a:latin typeface="Times New Roman" pitchFamily="18" charset="0"/>
                <a:cs typeface="Times New Roman" pitchFamily="18" charset="0"/>
              </a:rPr>
              <a:t>Folate reductase inhibitors</a:t>
            </a:r>
            <a:r>
              <a:rPr lang="en-US" sz="2400" dirty="0" smtClean="0">
                <a:latin typeface="Times New Roman" pitchFamily="18" charset="0"/>
                <a:cs typeface="Times New Roman" pitchFamily="18" charset="0"/>
              </a:rPr>
              <a:t>-Trimethoprim,</a:t>
            </a:r>
          </a:p>
          <a:p>
            <a:pPr marL="0" indent="0" algn="just">
              <a:buNone/>
            </a:pPr>
            <a:r>
              <a:rPr lang="en-US" sz="2400" dirty="0" smtClean="0">
                <a:latin typeface="Times New Roman" pitchFamily="18" charset="0"/>
                <a:cs typeface="Times New Roman" pitchFamily="18" charset="0"/>
              </a:rPr>
              <a:t>                                                        Co-trimoxazole</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III.</a:t>
            </a:r>
            <a:r>
              <a:rPr lang="en-US" sz="2400" b="1" dirty="0" smtClean="0">
                <a:latin typeface="Times New Roman" pitchFamily="18" charset="0"/>
                <a:cs typeface="Times New Roman" pitchFamily="18" charset="0"/>
              </a:rPr>
              <a:t>Sulphones:</a:t>
            </a:r>
            <a:r>
              <a:rPr lang="en-US" sz="2400" dirty="0" smtClean="0">
                <a:latin typeface="Times New Roman" pitchFamily="18" charset="0"/>
                <a:cs typeface="Times New Roman" pitchFamily="18" charset="0"/>
              </a:rPr>
              <a:t> Dapsone,</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Acetapsone,</a:t>
            </a:r>
          </a:p>
          <a:p>
            <a:pPr marL="0" indent="0">
              <a:buNone/>
            </a:pPr>
            <a:r>
              <a:rPr lang="en-US" sz="2400" dirty="0" smtClean="0">
                <a:latin typeface="Times New Roman" pitchFamily="18" charset="0"/>
                <a:cs typeface="Times New Roman" pitchFamily="18" charset="0"/>
              </a:rPr>
              <a:t>                             Solapsone</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76103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706582"/>
          </a:xfrm>
        </p:spPr>
        <p:txBody>
          <a:bodyPr>
            <a:normAutofit fontScale="90000"/>
          </a:bodyPr>
          <a:lstStyle/>
          <a:p>
            <a:r>
              <a:rPr lang="en-US" b="1" dirty="0" smtClean="0"/>
              <a:t/>
            </a:r>
            <a:br>
              <a:rPr lang="en-US" b="1" dirty="0" smtClean="0"/>
            </a:br>
            <a:r>
              <a:rPr lang="en-US" sz="2700" b="1" dirty="0" smtClean="0">
                <a:latin typeface="Times New Roman" pitchFamily="18" charset="0"/>
                <a:cs typeface="Times New Roman" pitchFamily="18" charset="0"/>
              </a:rPr>
              <a:t>1</a:t>
            </a:r>
            <a:r>
              <a:rPr lang="en-US" sz="2700" b="1" dirty="0">
                <a:latin typeface="Times New Roman" pitchFamily="18" charset="0"/>
                <a:cs typeface="Times New Roman" pitchFamily="18" charset="0"/>
              </a:rPr>
              <a:t>. SULPHACETAMIDE</a:t>
            </a:r>
            <a:r>
              <a:rPr lang="en-US" sz="2700" dirty="0">
                <a:latin typeface="Times New Roman" pitchFamily="18" charset="0"/>
                <a:cs typeface="Times New Roman" pitchFamily="18" charset="0"/>
              </a:rPr>
              <a:t> </a:t>
            </a:r>
            <a:r>
              <a:rPr lang="en-US" sz="2700" dirty="0"/>
              <a:t>(Albucid, isoptocetamide)</a:t>
            </a:r>
            <a:br>
              <a:rPr lang="en-US" sz="2700" dirty="0"/>
            </a:br>
            <a:endParaRPr lang="en-US" sz="2700" dirty="0"/>
          </a:p>
        </p:txBody>
      </p:sp>
      <p:sp>
        <p:nvSpPr>
          <p:cNvPr id="5" name="Content Placeholder 4"/>
          <p:cNvSpPr>
            <a:spLocks noGrp="1"/>
          </p:cNvSpPr>
          <p:nvPr>
            <p:ph idx="1"/>
          </p:nvPr>
        </p:nvSpPr>
        <p:spPr>
          <a:xfrm>
            <a:off x="457200" y="914400"/>
            <a:ext cx="8229600" cy="5874328"/>
          </a:xfrm>
        </p:spPr>
        <p:txBody>
          <a:bodyPr>
            <a:normAutofit fontScale="92500" lnSpcReduction="20000"/>
          </a:bodyPr>
          <a:lstStyle/>
          <a:p>
            <a:endParaRPr lang="en-US" sz="2000" b="1" dirty="0" smtClean="0"/>
          </a:p>
          <a:p>
            <a:endParaRPr lang="en-US" sz="2000" b="1" dirty="0" smtClean="0"/>
          </a:p>
          <a:p>
            <a:endParaRPr lang="en-US" sz="2000" b="1" dirty="0"/>
          </a:p>
          <a:p>
            <a:endParaRPr lang="en-US" sz="2000" b="1" dirty="0" smtClean="0"/>
          </a:p>
          <a:p>
            <a:endParaRPr lang="en-US" sz="2000" b="1" dirty="0"/>
          </a:p>
          <a:p>
            <a:endParaRPr lang="en-US" sz="2000" b="1" dirty="0" smtClean="0"/>
          </a:p>
          <a:p>
            <a:r>
              <a:rPr lang="en-US" sz="2600" b="1" dirty="0" smtClean="0">
                <a:latin typeface="Times New Roman" pitchFamily="18" charset="0"/>
                <a:cs typeface="Times New Roman" pitchFamily="18" charset="0"/>
              </a:rPr>
              <a:t>Nomenclature</a:t>
            </a:r>
            <a:r>
              <a:rPr lang="en-US" sz="2600" dirty="0">
                <a:latin typeface="Times New Roman" pitchFamily="18" charset="0"/>
                <a:cs typeface="Times New Roman" pitchFamily="18" charset="0"/>
              </a:rPr>
              <a:t>:  N-[(4-aminophenyl)-sulphonyl]-acetamide</a:t>
            </a:r>
          </a:p>
          <a:p>
            <a:r>
              <a:rPr lang="en-US" sz="2600" b="1" dirty="0">
                <a:latin typeface="Times New Roman" pitchFamily="18" charset="0"/>
                <a:cs typeface="Times New Roman" pitchFamily="18" charset="0"/>
              </a:rPr>
              <a:t>properties</a:t>
            </a:r>
            <a:r>
              <a:rPr lang="en-US" sz="2600" dirty="0">
                <a:latin typeface="Times New Roman" pitchFamily="18" charset="0"/>
                <a:cs typeface="Times New Roman" pitchFamily="18" charset="0"/>
              </a:rPr>
              <a:t>: white or yellowish white prisms, acidic, slightly saline taste; soluble in water, alcohol, acetone, soluble in mineral acids and alkali hydroxides and carbonated, slightly soluble in ether, very soluble in chloroform.</a:t>
            </a:r>
          </a:p>
          <a:p>
            <a:r>
              <a:rPr lang="en-US" sz="2600" b="1" dirty="0">
                <a:latin typeface="Times New Roman" pitchFamily="18" charset="0"/>
                <a:cs typeface="Times New Roman" pitchFamily="18" charset="0"/>
              </a:rPr>
              <a:t>Uses</a:t>
            </a:r>
            <a:r>
              <a:rPr lang="en-US" sz="2600" dirty="0">
                <a:latin typeface="Times New Roman" pitchFamily="18" charset="0"/>
                <a:cs typeface="Times New Roman" pitchFamily="18" charset="0"/>
              </a:rPr>
              <a:t>: It is topically approved in the treatment of acne and Seborrheic dermatitis; orally for urinary tract infection (UTI).</a:t>
            </a:r>
          </a:p>
          <a:p>
            <a:r>
              <a:rPr lang="en-US" sz="2600" b="1" dirty="0">
                <a:latin typeface="Times New Roman" pitchFamily="18" charset="0"/>
                <a:cs typeface="Times New Roman" pitchFamily="18" charset="0"/>
              </a:rPr>
              <a:t>preparations</a:t>
            </a:r>
            <a:r>
              <a:rPr lang="en-US" sz="2600" dirty="0">
                <a:latin typeface="Times New Roman" pitchFamily="18" charset="0"/>
                <a:cs typeface="Times New Roman" pitchFamily="18" charset="0"/>
              </a:rPr>
              <a:t>: Sulphacetamide 10% topical lotion; Sulphacetamide sodium salt powder, eye drops 10%; 20%; 30% w/v and eye ointment 5% and 10% w/v.</a:t>
            </a:r>
          </a:p>
          <a:p>
            <a:r>
              <a:rPr lang="en-US" sz="2600" dirty="0">
                <a:latin typeface="Times New Roman" pitchFamily="18" charset="0"/>
                <a:cs typeface="Times New Roman" pitchFamily="18" charset="0"/>
              </a:rPr>
              <a:t>Sulphacetamide Eye Drops IP, BP</a:t>
            </a:r>
          </a:p>
          <a:p>
            <a:endParaRPr lang="en-US" sz="2000" dirty="0"/>
          </a:p>
        </p:txBody>
      </p:sp>
      <p:pic>
        <p:nvPicPr>
          <p:cNvPr id="6" name="Picture 5" descr="C:\Users\mypc\Desktop\SULPHACETAMIDE.png"/>
          <p:cNvPicPr/>
          <p:nvPr/>
        </p:nvPicPr>
        <p:blipFill>
          <a:blip r:embed="rId2">
            <a:extLst>
              <a:ext uri="{28A0092B-C50C-407E-A947-70E740481C1C}">
                <a14:useLocalDpi xmlns:a14="http://schemas.microsoft.com/office/drawing/2010/main" val="0"/>
              </a:ext>
            </a:extLst>
          </a:blip>
          <a:srcRect/>
          <a:stretch>
            <a:fillRect/>
          </a:stretch>
        </p:blipFill>
        <p:spPr bwMode="auto">
          <a:xfrm>
            <a:off x="2183130" y="838201"/>
            <a:ext cx="4777740" cy="1711035"/>
          </a:xfrm>
          <a:prstGeom prst="rect">
            <a:avLst/>
          </a:prstGeom>
          <a:noFill/>
          <a:ln>
            <a:noFill/>
          </a:ln>
        </p:spPr>
      </p:pic>
    </p:spTree>
    <p:extLst>
      <p:ext uri="{BB962C8B-B14F-4D97-AF65-F5344CB8AC3E}">
        <p14:creationId xmlns:p14="http://schemas.microsoft.com/office/powerpoint/2010/main" val="140827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6"/>
            <a:ext cx="8229600" cy="678872"/>
          </a:xfrm>
        </p:spPr>
        <p:txBody>
          <a:bodyPr>
            <a:normAutofit/>
          </a:bodyPr>
          <a:lstStyle/>
          <a:p>
            <a:r>
              <a:rPr lang="en-US" sz="2800" dirty="0">
                <a:latin typeface="Times New Roman" pitchFamily="18" charset="0"/>
                <a:cs typeface="Times New Roman" pitchFamily="18" charset="0"/>
              </a:rPr>
              <a:t>2. </a:t>
            </a:r>
            <a:r>
              <a:rPr lang="en-US" sz="2800" b="1" dirty="0">
                <a:latin typeface="Times New Roman" pitchFamily="18" charset="0"/>
                <a:cs typeface="Times New Roman" pitchFamily="18" charset="0"/>
              </a:rPr>
              <a:t>SULPHADIAZINE</a:t>
            </a:r>
            <a:r>
              <a:rPr lang="en-US" sz="2800" dirty="0">
                <a:latin typeface="Times New Roman" pitchFamily="18" charset="0"/>
                <a:cs typeface="Times New Roman" pitchFamily="18" charset="0"/>
              </a:rPr>
              <a:t> (Diazin, Debenal)</a:t>
            </a:r>
          </a:p>
        </p:txBody>
      </p:sp>
      <p:sp>
        <p:nvSpPr>
          <p:cNvPr id="3" name="Content Placeholder 2"/>
          <p:cNvSpPr>
            <a:spLocks noGrp="1"/>
          </p:cNvSpPr>
          <p:nvPr>
            <p:ph idx="1"/>
          </p:nvPr>
        </p:nvSpPr>
        <p:spPr>
          <a:xfrm>
            <a:off x="221673" y="845128"/>
            <a:ext cx="8756071" cy="5888182"/>
          </a:xfrm>
        </p:spPr>
        <p:txBody>
          <a:bodyPr>
            <a:normAutofit fontScale="92500"/>
          </a:bodyPr>
          <a:lstStyle/>
          <a:p>
            <a:endParaRPr lang="en-US" sz="2400" b="1" dirty="0" smtClean="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Nomenclature</a:t>
            </a:r>
            <a:r>
              <a:rPr lang="en-US" sz="2400" dirty="0">
                <a:latin typeface="Times New Roman" pitchFamily="18" charset="0"/>
                <a:cs typeface="Times New Roman" pitchFamily="18" charset="0"/>
              </a:rPr>
              <a:t>: 4-amino-N-2-pyrimidinyl benzene sulphonamide</a:t>
            </a:r>
          </a:p>
          <a:p>
            <a:r>
              <a:rPr lang="en-US" sz="2400" b="1" dirty="0">
                <a:latin typeface="Times New Roman" pitchFamily="18" charset="0"/>
                <a:cs typeface="Times New Roman" pitchFamily="18" charset="0"/>
              </a:rPr>
              <a:t>Properties</a:t>
            </a:r>
            <a:r>
              <a:rPr lang="en-US" sz="2400" dirty="0">
                <a:latin typeface="Times New Roman" pitchFamily="18" charset="0"/>
                <a:cs typeface="Times New Roman" pitchFamily="18" charset="0"/>
              </a:rPr>
              <a:t>: White or slightly yellow powder; sparingly soluble in water, alcohol, acetone, freely soluble in dilute mineral acids, soluble in potassium and sodium hydroxides </a:t>
            </a:r>
            <a:r>
              <a:rPr lang="en-US" sz="2400" b="1" dirty="0">
                <a:latin typeface="Times New Roman" pitchFamily="18" charset="0"/>
                <a:cs typeface="Times New Roman" pitchFamily="18" charset="0"/>
              </a:rPr>
              <a:t>MP</a:t>
            </a:r>
            <a:r>
              <a:rPr lang="en-US" sz="2400" dirty="0">
                <a:latin typeface="Times New Roman" pitchFamily="18" charset="0"/>
                <a:cs typeface="Times New Roman" pitchFamily="18" charset="0"/>
              </a:rPr>
              <a:t>: 252-256</a:t>
            </a:r>
            <a:r>
              <a:rPr lang="en-US" sz="2400" baseline="30000" dirty="0">
                <a:latin typeface="Times New Roman" pitchFamily="18" charset="0"/>
                <a:cs typeface="Times New Roman" pitchFamily="18" charset="0"/>
              </a:rPr>
              <a:t>o</a:t>
            </a:r>
            <a:r>
              <a:rPr lang="en-US" sz="2400" dirty="0">
                <a:latin typeface="Times New Roman" pitchFamily="18" charset="0"/>
                <a:cs typeface="Times New Roman" pitchFamily="18" charset="0"/>
              </a:rPr>
              <a:t>C</a:t>
            </a:r>
          </a:p>
          <a:p>
            <a:r>
              <a:rPr lang="en-US" sz="2400" b="1" dirty="0">
                <a:latin typeface="Times New Roman" pitchFamily="18" charset="0"/>
                <a:cs typeface="Times New Roman" pitchFamily="18" charset="0"/>
              </a:rPr>
              <a:t>Uses</a:t>
            </a:r>
            <a:r>
              <a:rPr lang="en-US" sz="2400" dirty="0">
                <a:latin typeface="Times New Roman" pitchFamily="18" charset="0"/>
                <a:cs typeface="Times New Roman" pitchFamily="18" charset="0"/>
              </a:rPr>
              <a:t>: Commonly used to treat UTI, in combination with pyrimethamine used to treat toxoplasmosis infection</a:t>
            </a:r>
            <a:r>
              <a:rPr lang="en-US" sz="2400" dirty="0" smtClean="0">
                <a:latin typeface="Times New Roman" pitchFamily="18" charset="0"/>
                <a:cs typeface="Times New Roman" pitchFamily="18" charset="0"/>
              </a:rPr>
              <a:t>.</a:t>
            </a:r>
          </a:p>
          <a:p>
            <a:r>
              <a:rPr lang="en-US" sz="2400" b="1" dirty="0">
                <a:latin typeface="Times New Roman" pitchFamily="18" charset="0"/>
                <a:cs typeface="Times New Roman" pitchFamily="18" charset="0"/>
              </a:rPr>
              <a:t>Dose</a:t>
            </a:r>
            <a:r>
              <a:rPr lang="en-US" sz="2400" dirty="0">
                <a:latin typeface="Times New Roman" pitchFamily="18" charset="0"/>
                <a:cs typeface="Times New Roman" pitchFamily="18" charset="0"/>
              </a:rPr>
              <a:t>: Initial oral dose, 3 gram and subsequently, up to 4 gram daily in divided doses.</a:t>
            </a:r>
          </a:p>
          <a:p>
            <a:r>
              <a:rPr lang="en-US" sz="2400" b="1" dirty="0">
                <a:latin typeface="Times New Roman" pitchFamily="18" charset="0"/>
                <a:cs typeface="Times New Roman" pitchFamily="18" charset="0"/>
              </a:rPr>
              <a:t>Preparations</a:t>
            </a:r>
            <a:r>
              <a:rPr lang="en-US" sz="2400" dirty="0">
                <a:latin typeface="Times New Roman" pitchFamily="18" charset="0"/>
                <a:cs typeface="Times New Roman" pitchFamily="18" charset="0"/>
              </a:rPr>
              <a:t>: Sulphadiazine tablets IP, Sulphadiazine injection, BP </a:t>
            </a:r>
          </a:p>
          <a:p>
            <a:r>
              <a:rPr lang="en-US" sz="2400" dirty="0">
                <a:latin typeface="Times New Roman" pitchFamily="18" charset="0"/>
                <a:cs typeface="Times New Roman" pitchFamily="18" charset="0"/>
              </a:rPr>
              <a:t>[</a:t>
            </a:r>
            <a:r>
              <a:rPr lang="en-US" sz="2400" b="1" dirty="0">
                <a:latin typeface="Times New Roman" pitchFamily="18" charset="0"/>
                <a:cs typeface="Times New Roman" pitchFamily="18" charset="0"/>
              </a:rPr>
              <a:t>NOTE</a:t>
            </a:r>
            <a:r>
              <a:rPr lang="en-US" sz="2400" dirty="0">
                <a:latin typeface="Times New Roman" pitchFamily="18" charset="0"/>
                <a:cs typeface="Times New Roman" pitchFamily="18" charset="0"/>
              </a:rPr>
              <a:t>]: Silver Sulphadiazine is a silver salt, effective topical anti-microbial agents used in pseudomonas infection for burn therapy                    </a:t>
            </a:r>
          </a:p>
          <a:p>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pic>
        <p:nvPicPr>
          <p:cNvPr id="1026" name="Picture 2" descr="C:\Users\mypc\Documents\structures\SULFADIAZINE SILV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4982" y="609601"/>
            <a:ext cx="3179617" cy="1676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825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685799"/>
          </a:xfrm>
        </p:spPr>
        <p:txBody>
          <a:bodyPr>
            <a:normAutofit/>
          </a:bodyPr>
          <a:lstStyle/>
          <a:p>
            <a:r>
              <a:rPr lang="en-US" sz="2400" b="1" dirty="0" smtClean="0">
                <a:latin typeface="Times New Roman" pitchFamily="18" charset="0"/>
                <a:cs typeface="Times New Roman" pitchFamily="18" charset="0"/>
              </a:rPr>
              <a:t>3</a:t>
            </a:r>
            <a:r>
              <a:rPr lang="en-US" sz="2400" dirty="0" smtClean="0">
                <a:latin typeface="Times New Roman" pitchFamily="18" charset="0"/>
                <a:cs typeface="Times New Roman" pitchFamily="18" charset="0"/>
              </a:rPr>
              <a:t>. </a:t>
            </a:r>
            <a:r>
              <a:rPr lang="en-US" sz="2400" b="1" dirty="0">
                <a:latin typeface="Times New Roman" pitchFamily="18" charset="0"/>
                <a:cs typeface="Times New Roman" pitchFamily="18" charset="0"/>
              </a:rPr>
              <a:t>SULPHAGUANIDINE</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a:t>
            </a:r>
            <a:r>
              <a:rPr lang="en-US" sz="2400" dirty="0">
                <a:latin typeface="Times New Roman" pitchFamily="18" charset="0"/>
                <a:cs typeface="Times New Roman" pitchFamily="18" charset="0"/>
              </a:rPr>
              <a:t>Guanicil</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229600" cy="6068291"/>
          </a:xfrm>
        </p:spPr>
        <p:txBody>
          <a:bodyPr>
            <a:normAutofit lnSpcReduction="10000"/>
          </a:bodyPr>
          <a:lstStyle/>
          <a:p>
            <a:endParaRPr lang="en-US" sz="2400" b="1" dirty="0" smtClean="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Nomenclature</a:t>
            </a:r>
            <a:r>
              <a:rPr lang="en-US" sz="2400" dirty="0">
                <a:latin typeface="Times New Roman" pitchFamily="18" charset="0"/>
                <a:cs typeface="Times New Roman" pitchFamily="18" charset="0"/>
              </a:rPr>
              <a:t>:  N-(</a:t>
            </a:r>
            <a:r>
              <a:rPr lang="en-US" sz="2400" i="1" dirty="0">
                <a:latin typeface="Times New Roman" pitchFamily="18" charset="0"/>
                <a:cs typeface="Times New Roman" pitchFamily="18" charset="0"/>
              </a:rPr>
              <a:t>P</a:t>
            </a:r>
            <a:r>
              <a:rPr lang="en-US" sz="2400" dirty="0">
                <a:latin typeface="Times New Roman" pitchFamily="18" charset="0"/>
                <a:cs typeface="Times New Roman" pitchFamily="18" charset="0"/>
              </a:rPr>
              <a:t>-aminobenzenesulphonyl) guanidine</a:t>
            </a:r>
          </a:p>
          <a:p>
            <a:r>
              <a:rPr lang="en-US" sz="2400" b="1" dirty="0">
                <a:latin typeface="Times New Roman" pitchFamily="18" charset="0"/>
                <a:cs typeface="Times New Roman" pitchFamily="18" charset="0"/>
              </a:rPr>
              <a:t>Properties</a:t>
            </a:r>
            <a:r>
              <a:rPr lang="en-US" sz="2400" dirty="0">
                <a:latin typeface="Times New Roman" pitchFamily="18" charset="0"/>
                <a:cs typeface="Times New Roman" pitchFamily="18" charset="0"/>
              </a:rPr>
              <a:t>: white, fine crystalline powder. It is very slightly soluble in water and in alcohol it dissolves in dilute mineral acids. It should be protected from light.</a:t>
            </a:r>
          </a:p>
          <a:p>
            <a:r>
              <a:rPr lang="en-US" sz="2400" b="1" dirty="0">
                <a:latin typeface="Times New Roman" pitchFamily="18" charset="0"/>
                <a:cs typeface="Times New Roman" pitchFamily="18" charset="0"/>
              </a:rPr>
              <a:t>MP</a:t>
            </a:r>
            <a:r>
              <a:rPr lang="en-US" sz="2400" dirty="0">
                <a:latin typeface="Times New Roman" pitchFamily="18" charset="0"/>
                <a:cs typeface="Times New Roman" pitchFamily="18" charset="0"/>
              </a:rPr>
              <a:t>: 185-189</a:t>
            </a:r>
            <a:r>
              <a:rPr lang="en-US" sz="2400" baseline="30000" dirty="0">
                <a:latin typeface="Times New Roman" pitchFamily="18" charset="0"/>
                <a:cs typeface="Times New Roman" pitchFamily="18" charset="0"/>
              </a:rPr>
              <a:t>O</a:t>
            </a:r>
            <a:r>
              <a:rPr lang="en-US" sz="2400" dirty="0">
                <a:latin typeface="Times New Roman" pitchFamily="18" charset="0"/>
                <a:cs typeface="Times New Roman" pitchFamily="18" charset="0"/>
              </a:rPr>
              <a:t> C	</a:t>
            </a:r>
          </a:p>
          <a:p>
            <a:r>
              <a:rPr lang="en-US" sz="2400" b="1" dirty="0">
                <a:latin typeface="Times New Roman" pitchFamily="18" charset="0"/>
                <a:cs typeface="Times New Roman" pitchFamily="18" charset="0"/>
              </a:rPr>
              <a:t>Dose</a:t>
            </a:r>
            <a:r>
              <a:rPr lang="en-US" sz="2400" dirty="0">
                <a:latin typeface="Times New Roman" pitchFamily="18" charset="0"/>
                <a:cs typeface="Times New Roman" pitchFamily="18" charset="0"/>
              </a:rPr>
              <a:t>: orally, 6-12gram daily divided doses</a:t>
            </a:r>
          </a:p>
          <a:p>
            <a:r>
              <a:rPr lang="en-US" sz="2400" b="1" dirty="0">
                <a:latin typeface="Times New Roman" pitchFamily="18" charset="0"/>
                <a:cs typeface="Times New Roman" pitchFamily="18" charset="0"/>
              </a:rPr>
              <a:t>Uses</a:t>
            </a:r>
            <a:r>
              <a:rPr lang="en-US" sz="2400" dirty="0">
                <a:latin typeface="Times New Roman" pitchFamily="18" charset="0"/>
                <a:cs typeface="Times New Roman" pitchFamily="18" charset="0"/>
              </a:rPr>
              <a:t>: it is poorly absorbed orally. Used in combination with other drugs, usually in the treatment of GI tract infection Such as intestinal infection, especially for bacillary dysentery, it is also used externally to the skin and throat.</a:t>
            </a:r>
          </a:p>
          <a:p>
            <a:r>
              <a:rPr lang="en-US" sz="2400" b="1" dirty="0">
                <a:latin typeface="Times New Roman" pitchFamily="18" charset="0"/>
                <a:cs typeface="Times New Roman" pitchFamily="18" charset="0"/>
              </a:rPr>
              <a:t>Preparations</a:t>
            </a:r>
            <a:r>
              <a:rPr lang="en-US" sz="2400" dirty="0">
                <a:latin typeface="Times New Roman" pitchFamily="18" charset="0"/>
                <a:cs typeface="Times New Roman" pitchFamily="18" charset="0"/>
              </a:rPr>
              <a:t>: Suphaguanidine IP, Suphaguanidine Tablet IP</a:t>
            </a:r>
          </a:p>
          <a:p>
            <a:endParaRPr lang="en-US" dirty="0"/>
          </a:p>
        </p:txBody>
      </p:sp>
      <p:pic>
        <p:nvPicPr>
          <p:cNvPr id="4" name="Picture 3" descr="C:\Users\mypc\Desktop\sulfaguanidine.png"/>
          <p:cNvPicPr/>
          <p:nvPr/>
        </p:nvPicPr>
        <p:blipFill>
          <a:blip r:embed="rId2">
            <a:extLst>
              <a:ext uri="{28A0092B-C50C-407E-A947-70E740481C1C}">
                <a14:useLocalDpi xmlns:a14="http://schemas.microsoft.com/office/drawing/2010/main" val="0"/>
              </a:ext>
            </a:extLst>
          </a:blip>
          <a:srcRect/>
          <a:stretch>
            <a:fillRect/>
          </a:stretch>
        </p:blipFill>
        <p:spPr bwMode="auto">
          <a:xfrm>
            <a:off x="2590800" y="512618"/>
            <a:ext cx="4023995" cy="1849582"/>
          </a:xfrm>
          <a:prstGeom prst="rect">
            <a:avLst/>
          </a:prstGeom>
          <a:noFill/>
          <a:ln>
            <a:noFill/>
          </a:ln>
        </p:spPr>
      </p:pic>
    </p:spTree>
    <p:extLst>
      <p:ext uri="{BB962C8B-B14F-4D97-AF65-F5344CB8AC3E}">
        <p14:creationId xmlns:p14="http://schemas.microsoft.com/office/powerpoint/2010/main" val="1967619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3"/>
            <a:ext cx="8229600" cy="720436"/>
          </a:xfrm>
        </p:spPr>
        <p:txBody>
          <a:bodyPr>
            <a:normAutofit/>
          </a:bodyPr>
          <a:lstStyle/>
          <a:p>
            <a:r>
              <a:rPr lang="en-US" sz="2400" b="1" dirty="0" smtClean="0">
                <a:latin typeface="Times New Roman" pitchFamily="18" charset="0"/>
                <a:cs typeface="Times New Roman" pitchFamily="18" charset="0"/>
              </a:rPr>
              <a:t>4. SULPHA DIMETHIAZINE</a:t>
            </a:r>
            <a:r>
              <a:rPr lang="en-US" sz="2400" b="1" dirty="0"/>
              <a:t> (Sulphadimidine)</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1"/>
            <a:ext cx="8229600" cy="5881254"/>
          </a:xfrm>
        </p:spPr>
        <p:txBody>
          <a:bodyPr>
            <a:normAutofit/>
          </a:bodyPr>
          <a:lstStyle/>
          <a:p>
            <a:endParaRPr lang="en-US" sz="2400" b="1" dirty="0" smtClean="0">
              <a:latin typeface="Times New Roman" pitchFamily="18" charset="0"/>
              <a:cs typeface="Times New Roman" pitchFamily="18" charset="0"/>
            </a:endParaRPr>
          </a:p>
          <a:p>
            <a:endParaRPr lang="en-US" sz="2400" b="1" dirty="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Nomenclature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4-amino-N-(4, 6 </a:t>
            </a:r>
            <a:r>
              <a:rPr lang="en-US" sz="2400" dirty="0" smtClean="0">
                <a:latin typeface="Times New Roman" pitchFamily="18" charset="0"/>
                <a:cs typeface="Times New Roman" pitchFamily="18" charset="0"/>
              </a:rPr>
              <a:t>dimethyl-2-pyrimidinyl</a:t>
            </a:r>
            <a:r>
              <a:rPr lang="en-US" sz="2400" dirty="0">
                <a:latin typeface="Times New Roman" pitchFamily="18" charset="0"/>
                <a:cs typeface="Times New Roman" pitchFamily="18" charset="0"/>
              </a:rPr>
              <a:t>) benzene sulphonamide</a:t>
            </a:r>
          </a:p>
          <a:p>
            <a:r>
              <a:rPr lang="en-US" sz="2400" b="1" dirty="0" smtClean="0">
                <a:latin typeface="Times New Roman" pitchFamily="18" charset="0"/>
                <a:cs typeface="Times New Roman" pitchFamily="18" charset="0"/>
              </a:rPr>
              <a:t>Properties</a:t>
            </a:r>
            <a:r>
              <a:rPr lang="en-US" sz="2400" dirty="0">
                <a:latin typeface="Times New Roman" pitchFamily="18" charset="0"/>
                <a:cs typeface="Times New Roman" pitchFamily="18" charset="0"/>
              </a:rPr>
              <a:t>: White to yellowish odorless crystals, having bitter tastes; very slightly soluble in water and in ether, slightly soluble in alcohol and soluble in acetone. Affected as darken on exposure to light.</a:t>
            </a:r>
          </a:p>
          <a:p>
            <a:r>
              <a:rPr lang="en-US" sz="2400" b="1" dirty="0">
                <a:latin typeface="Times New Roman" pitchFamily="18" charset="0"/>
                <a:cs typeface="Times New Roman" pitchFamily="18" charset="0"/>
              </a:rPr>
              <a:t>Dose</a:t>
            </a:r>
            <a:r>
              <a:rPr lang="en-US" sz="2400" dirty="0">
                <a:latin typeface="Times New Roman" pitchFamily="18" charset="0"/>
                <a:cs typeface="Times New Roman" pitchFamily="18" charset="0"/>
              </a:rPr>
              <a:t>: 5-10 gram/daily in divided </a:t>
            </a:r>
            <a:r>
              <a:rPr lang="en-US" sz="2400" dirty="0" smtClean="0">
                <a:latin typeface="Times New Roman" pitchFamily="18" charset="0"/>
                <a:cs typeface="Times New Roman" pitchFamily="18" charset="0"/>
              </a:rPr>
              <a:t>doses</a:t>
            </a:r>
            <a:r>
              <a:rPr lang="en-US" sz="2400" dirty="0">
                <a:latin typeface="Times New Roman" pitchFamily="18" charset="0"/>
                <a:cs typeface="Times New Roman" pitchFamily="18" charset="0"/>
              </a:rPr>
              <a:t> </a:t>
            </a:r>
          </a:p>
          <a:p>
            <a:r>
              <a:rPr lang="en-US" sz="2400" b="1" dirty="0">
                <a:latin typeface="Times New Roman" pitchFamily="18" charset="0"/>
                <a:cs typeface="Times New Roman" pitchFamily="18" charset="0"/>
              </a:rPr>
              <a:t>Uses</a:t>
            </a:r>
            <a:r>
              <a:rPr lang="en-US" sz="2400" dirty="0">
                <a:latin typeface="Times New Roman" pitchFamily="18" charset="0"/>
                <a:cs typeface="Times New Roman" pitchFamily="18" charset="0"/>
              </a:rPr>
              <a:t>: Antibacterial agents for mainly UTI caused by susceptible microorganisms </a:t>
            </a:r>
          </a:p>
          <a:p>
            <a:r>
              <a:rPr lang="en-US" sz="2400" b="1" dirty="0">
                <a:latin typeface="Times New Roman" pitchFamily="18" charset="0"/>
                <a:cs typeface="Times New Roman" pitchFamily="18" charset="0"/>
              </a:rPr>
              <a:t>Preparations</a:t>
            </a:r>
            <a:r>
              <a:rPr lang="en-US" sz="2400" dirty="0">
                <a:latin typeface="Times New Roman" pitchFamily="18" charset="0"/>
                <a:cs typeface="Times New Roman" pitchFamily="18" charset="0"/>
              </a:rPr>
              <a:t>: Sulphamethiazine Tablets      </a:t>
            </a:r>
          </a:p>
          <a:p>
            <a:endParaRPr lang="en-US" dirty="0"/>
          </a:p>
        </p:txBody>
      </p:sp>
      <p:pic>
        <p:nvPicPr>
          <p:cNvPr id="4" name="Picture 3" descr="C:\Users\mypc\Documents\structures\Structure-of-sulfamethazine.png"/>
          <p:cNvPicPr/>
          <p:nvPr/>
        </p:nvPicPr>
        <p:blipFill>
          <a:blip r:embed="rId2">
            <a:extLst>
              <a:ext uri="{28A0092B-C50C-407E-A947-70E740481C1C}">
                <a14:useLocalDpi xmlns:a14="http://schemas.microsoft.com/office/drawing/2010/main" val="0"/>
              </a:ext>
            </a:extLst>
          </a:blip>
          <a:srcRect/>
          <a:stretch>
            <a:fillRect/>
          </a:stretch>
        </p:blipFill>
        <p:spPr bwMode="auto">
          <a:xfrm>
            <a:off x="2810827" y="838201"/>
            <a:ext cx="3522345" cy="1323108"/>
          </a:xfrm>
          <a:prstGeom prst="rect">
            <a:avLst/>
          </a:prstGeom>
          <a:noFill/>
          <a:ln>
            <a:noFill/>
          </a:ln>
        </p:spPr>
      </p:pic>
    </p:spTree>
    <p:extLst>
      <p:ext uri="{BB962C8B-B14F-4D97-AF65-F5344CB8AC3E}">
        <p14:creationId xmlns:p14="http://schemas.microsoft.com/office/powerpoint/2010/main" val="979447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405</Words>
  <Application>Microsoft Office PowerPoint</Application>
  <PresentationFormat>On-screen Show (4:3)</PresentationFormat>
  <Paragraphs>54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  SULPHONAMIDES (SULPHA DRUGS) are group of synthetic chemical agents derived from Para amino benzene sulphanilamide (PABS=B), is also known as sulphanilamide which contain –SO2NH2 group. Discovered in 1939 by Domagk in Germany, these agents opened the Morden era of chemotherapy.  Official drugs:  S. diazine, S. Guanidine,      S . Dimethoxazine.  S. Methoxypyridazine,       S Methoxazole,   cotrimoxazole,  S. acetamide,          Phthalyl sulfathiazole, succinyl sulfathiazole    </vt:lpstr>
      <vt:lpstr>CLASSIFICATION</vt:lpstr>
      <vt:lpstr> 1. SULPHACETAMIDE (Albucid, isoptocetamide) </vt:lpstr>
      <vt:lpstr>2. SULPHADIAZINE (Diazin, Debenal)</vt:lpstr>
      <vt:lpstr>3. SULPHAGUANIDINE (Guanicil)</vt:lpstr>
      <vt:lpstr>4. SULPHA DIMETHIAZINE (Sulphadimidine)</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SULPHONAMIDES (SULPHA DRUGS) are group of synthetic chemical agents derived from Para amino benzene sulphanilamide (PABS=B), is also known as sulphanilamide which contain –SO2NH2 group. Discovered in 1939 by Domagk in Germany, these agents opened the Morden era of chemotherapy.</dc:title>
  <dc:creator>mypc</dc:creator>
  <cp:lastModifiedBy>mypc</cp:lastModifiedBy>
  <cp:revision>9</cp:revision>
  <dcterms:created xsi:type="dcterms:W3CDTF">2020-08-17T01:34:40Z</dcterms:created>
  <dcterms:modified xsi:type="dcterms:W3CDTF">2022-05-24T11:44:11Z</dcterms:modified>
</cp:coreProperties>
</file>