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6"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90" r:id="rId18"/>
    <p:sldId id="291" r:id="rId19"/>
    <p:sldId id="292" r:id="rId20"/>
    <p:sldId id="276" r:id="rId21"/>
    <p:sldId id="277" r:id="rId22"/>
    <p:sldId id="278" r:id="rId23"/>
    <p:sldId id="279" r:id="rId24"/>
    <p:sldId id="280" r:id="rId25"/>
    <p:sldId id="281" r:id="rId26"/>
    <p:sldId id="282" r:id="rId27"/>
    <p:sldId id="286" r:id="rId28"/>
    <p:sldId id="287" r:id="rId29"/>
    <p:sldId id="284" r:id="rId30"/>
    <p:sldId id="307" r:id="rId31"/>
    <p:sldId id="30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00" autoAdjust="0"/>
    <p:restoredTop sz="94660"/>
  </p:normalViewPr>
  <p:slideViewPr>
    <p:cSldViewPr>
      <p:cViewPr varScale="1">
        <p:scale>
          <a:sx n="68" d="100"/>
          <a:sy n="68" d="100"/>
        </p:scale>
        <p:origin x="-15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066C94-A25F-401E-8589-E10FF2A058CE}"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99A4-9198-4F50-9E4C-8BD74C4F64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066C94-A25F-401E-8589-E10FF2A058CE}"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99A4-9198-4F50-9E4C-8BD74C4F64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066C94-A25F-401E-8589-E10FF2A058CE}"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99A4-9198-4F50-9E4C-8BD74C4F64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066C94-A25F-401E-8589-E10FF2A058CE}"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99A4-9198-4F50-9E4C-8BD74C4F64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066C94-A25F-401E-8589-E10FF2A058CE}"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299A4-9198-4F50-9E4C-8BD74C4F64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066C94-A25F-401E-8589-E10FF2A058CE}" type="datetimeFigureOut">
              <a:rPr lang="en-US" smtClean="0"/>
              <a:pPr/>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99A4-9198-4F50-9E4C-8BD74C4F64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066C94-A25F-401E-8589-E10FF2A058CE}" type="datetimeFigureOut">
              <a:rPr lang="en-US" smtClean="0"/>
              <a:pPr/>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299A4-9198-4F50-9E4C-8BD74C4F64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066C94-A25F-401E-8589-E10FF2A058CE}" type="datetimeFigureOut">
              <a:rPr lang="en-US" smtClean="0"/>
              <a:pPr/>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299A4-9198-4F50-9E4C-8BD74C4F64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66C94-A25F-401E-8589-E10FF2A058CE}" type="datetimeFigureOut">
              <a:rPr lang="en-US" smtClean="0"/>
              <a:pPr/>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299A4-9198-4F50-9E4C-8BD74C4F64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066C94-A25F-401E-8589-E10FF2A058CE}" type="datetimeFigureOut">
              <a:rPr lang="en-US" smtClean="0"/>
              <a:pPr/>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99A4-9198-4F50-9E4C-8BD74C4F64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066C94-A25F-401E-8589-E10FF2A058CE}" type="datetimeFigureOut">
              <a:rPr lang="en-US" smtClean="0"/>
              <a:pPr/>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299A4-9198-4F50-9E4C-8BD74C4F64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66C94-A25F-401E-8589-E10FF2A058CE}" type="datetimeFigureOut">
              <a:rPr lang="en-US" smtClean="0"/>
              <a:pPr/>
              <a:t>5/25/2022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299A4-9198-4F50-9E4C-8BD74C4F64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676400"/>
          </a:xfrm>
        </p:spPr>
        <p:txBody>
          <a:bodyPr/>
          <a:lstStyle/>
          <a:p>
            <a:r>
              <a:rPr lang="en-US" dirty="0" smtClean="0">
                <a:solidFill>
                  <a:srgbClr val="FF0000"/>
                </a:solidFill>
              </a:rPr>
              <a:t>Schedule-T</a:t>
            </a:r>
            <a:endParaRPr lang="en-US" dirty="0">
              <a:solidFill>
                <a:srgbClr val="FF0000"/>
              </a:solidFill>
            </a:endParaRPr>
          </a:p>
        </p:txBody>
      </p:sp>
      <p:sp>
        <p:nvSpPr>
          <p:cNvPr id="3" name="Subtitle 2"/>
          <p:cNvSpPr>
            <a:spLocks noGrp="1"/>
          </p:cNvSpPr>
          <p:nvPr>
            <p:ph type="subTitle" idx="1"/>
          </p:nvPr>
        </p:nvSpPr>
        <p:spPr>
          <a:xfrm>
            <a:off x="1371600" y="2667000"/>
            <a:ext cx="6400800" cy="2971800"/>
          </a:xfrm>
        </p:spPr>
        <p:txBody>
          <a:bodyPr/>
          <a:lstStyle/>
          <a:p>
            <a:r>
              <a:rPr lang="en-US" b="1" dirty="0" smtClean="0">
                <a:solidFill>
                  <a:srgbClr val="006600"/>
                </a:solidFill>
              </a:rPr>
              <a:t>GMP of Indian System of </a:t>
            </a:r>
            <a:r>
              <a:rPr lang="en-US" b="1" dirty="0" smtClean="0">
                <a:solidFill>
                  <a:srgbClr val="006600"/>
                </a:solidFill>
              </a:rPr>
              <a:t>Medicine</a:t>
            </a:r>
          </a:p>
          <a:p>
            <a:r>
              <a:rPr lang="en-US" b="1" dirty="0" smtClean="0">
                <a:solidFill>
                  <a:srgbClr val="006600"/>
                </a:solidFill>
              </a:rPr>
              <a:t>Part-1</a:t>
            </a:r>
            <a:r>
              <a:rPr lang="en-US" b="1" baseline="30000" dirty="0" smtClean="0">
                <a:solidFill>
                  <a:srgbClr val="006600"/>
                </a:solidFill>
              </a:rPr>
              <a:t>st</a:t>
            </a:r>
            <a:r>
              <a:rPr lang="en-US" b="1" dirty="0" smtClean="0">
                <a:solidFill>
                  <a:srgbClr val="006600"/>
                </a:solidFill>
              </a:rPr>
              <a:t> </a:t>
            </a:r>
            <a:endParaRPr lang="en-US" b="1" dirty="0">
              <a:solidFill>
                <a:srgbClr val="0066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uildings  The buildings used for factory shall be such as to  permit production of:-• drugs under hygienic conditions a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   working space to allow orderly and logical placement of equipment and materials    to avoid the risk of cross contamin..."/>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Water SupplyThe water used in manufacture shall be pure and ofpotable quality. Adequate provision of water forwashing the ..."/>
          <p:cNvPicPr>
            <a:picLocks noChangeAspect="1" noChangeArrowheads="1"/>
          </p:cNvPicPr>
          <p:nvPr/>
        </p:nvPicPr>
        <p:blipFill>
          <a:blip r:embed="rId2"/>
          <a:srcRect/>
          <a:stretch>
            <a:fillRect/>
          </a:stretch>
        </p:blipFill>
        <p:spPr bwMode="auto">
          <a:xfrm>
            <a:off x="0" y="-162878"/>
            <a:ext cx="9372600" cy="702087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isposal of Waste• From the manufacturing section and laboratories  the waste water and the residues which might be  preju..."/>
          <p:cNvPicPr>
            <a:picLocks noChangeAspect="1" noChangeArrowheads="1"/>
          </p:cNvPicPr>
          <p:nvPr/>
        </p:nvPicPr>
        <p:blipFill>
          <a:blip r:embed="rId2"/>
          <a:srcRect/>
          <a:stretch>
            <a:fillRect/>
          </a:stretch>
        </p:blipFill>
        <p:spPr bwMode="auto">
          <a:xfrm>
            <a:off x="0" y="0"/>
            <a:ext cx="9153144" cy="686485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isposal of WasteFrom the manufacturingsection and laboratories thewaste water and theresidues which might beprejudicial t..."/>
          <p:cNvPicPr>
            <a:picLocks noChangeAspect="1" noChangeArrowheads="1"/>
          </p:cNvPicPr>
          <p:nvPr/>
        </p:nvPicPr>
        <p:blipFill>
          <a:blip r:embed="rId2"/>
          <a:srcRect/>
          <a:stretch>
            <a:fillRect/>
          </a:stretch>
        </p:blipFill>
        <p:spPr bwMode="auto">
          <a:xfrm>
            <a:off x="-9144" y="304800"/>
            <a:ext cx="9153144" cy="686485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ontainer’s Cleaning• In factories where operations involving the use of  containers such as glass bottles, vials and jars..."/>
          <p:cNvPicPr>
            <a:picLocks noChangeAspect="1" noChangeArrowheads="1"/>
          </p:cNvPicPr>
          <p:nvPr/>
        </p:nvPicPr>
        <p:blipFill>
          <a:blip r:embed="rId2"/>
          <a:srcRect/>
          <a:stretch>
            <a:fillRect/>
          </a:stretch>
        </p:blipFill>
        <p:spPr bwMode="auto">
          <a:xfrm>
            <a:off x="0" y="-6858"/>
            <a:ext cx="9153144" cy="686485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tores                         Raw material storePacking material store                             Finished goods store "/>
          <p:cNvPicPr>
            <a:picLocks noChangeAspect="1" noChangeArrowheads="1"/>
          </p:cNvPicPr>
          <p:nvPr/>
        </p:nvPicPr>
        <p:blipFill>
          <a:blip r:embed="rId2"/>
          <a:srcRect/>
          <a:stretch>
            <a:fillRect/>
          </a:stretch>
        </p:blipFill>
        <p:spPr bwMode="auto">
          <a:xfrm>
            <a:off x="0" y="-6858"/>
            <a:ext cx="9153144" cy="686485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1524000" y="761996"/>
            <a:ext cx="5486400" cy="1828804"/>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a:stretch>
            <a:fillRect/>
          </a:stretch>
        </p:blipFill>
        <p:spPr bwMode="auto">
          <a:xfrm>
            <a:off x="1371600" y="2743200"/>
            <a:ext cx="5181600" cy="3048000"/>
          </a:xfrm>
          <a:prstGeom prst="rect">
            <a:avLst/>
          </a:prstGeom>
          <a:noFill/>
          <a:ln w="9525">
            <a:noFill/>
            <a:miter lim="800000"/>
            <a:headEnd/>
            <a:tailEnd/>
          </a:ln>
          <a:effectLst/>
        </p:spPr>
      </p:pic>
      <p:pic>
        <p:nvPicPr>
          <p:cNvPr id="55300" name="Picture 4"/>
          <p:cNvPicPr>
            <a:picLocks noChangeAspect="1" noChangeArrowheads="1"/>
          </p:cNvPicPr>
          <p:nvPr/>
        </p:nvPicPr>
        <p:blipFill>
          <a:blip r:embed="rId4"/>
          <a:srcRect/>
          <a:stretch>
            <a:fillRect/>
          </a:stretch>
        </p:blipFill>
        <p:spPr bwMode="auto">
          <a:xfrm>
            <a:off x="2057400" y="5638800"/>
            <a:ext cx="3267075" cy="3143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990600" y="1524000"/>
            <a:ext cx="7000875" cy="33718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066800" y="1371600"/>
            <a:ext cx="6829425" cy="370998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 Shedule “T” Of Drug And Cosmatic Rule 1945.(Rule  157)• &quot;GMP&quot; - A set of principles and procedures which,  when followe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Working space   The manufacturing area shall provide adequate  space-• for orderly placement of equipment and material  us..."/>
          <p:cNvPicPr>
            <a:picLocks noChangeAspect="1" noChangeArrowheads="1"/>
          </p:cNvPicPr>
          <p:nvPr/>
        </p:nvPicPr>
        <p:blipFill>
          <a:blip r:embed="rId2"/>
          <a:srcRect/>
          <a:stretch>
            <a:fillRect/>
          </a:stretch>
        </p:blipFill>
        <p:spPr bwMode="auto">
          <a:xfrm>
            <a:off x="0" y="-6858"/>
            <a:ext cx="9153144" cy="686485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ealth Clothing, Sanitation and               Hygiene of Workers• All workers employed in the Factory shall be free from  ..."/>
          <p:cNvPicPr>
            <a:picLocks noChangeAspect="1" noChangeArrowheads="1"/>
          </p:cNvPicPr>
          <p:nvPr/>
        </p:nvPicPr>
        <p:blipFill>
          <a:blip r:embed="rId2"/>
          <a:srcRect/>
          <a:stretch>
            <a:fillRect/>
          </a:stretch>
        </p:blipFill>
        <p:spPr bwMode="auto">
          <a:xfrm>
            <a:off x="0" y="0"/>
            <a:ext cx="9153144" cy="686485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 The manufacturer shall also provide:-  (a) Adequate facilities for first aid;  (b) Medical examination of workers at the..."/>
          <p:cNvPicPr>
            <a:picLocks noChangeAspect="1" noChangeArrowheads="1"/>
          </p:cNvPicPr>
          <p:nvPr/>
        </p:nvPicPr>
        <p:blipFill>
          <a:blip r:embed="rId2"/>
          <a:srcRect/>
          <a:stretch>
            <a:fillRect/>
          </a:stretch>
        </p:blipFill>
        <p:spPr bwMode="auto">
          <a:xfrm>
            <a:off x="0" y="0"/>
            <a:ext cx="9153144" cy="686485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achinery and Equipments• It is depending on the size of operation and the nature of product  manufactured,• suitable equi..."/>
          <p:cNvPicPr>
            <a:picLocks noChangeAspect="1" noChangeArrowheads="1"/>
          </p:cNvPicPr>
          <p:nvPr/>
        </p:nvPicPr>
        <p:blipFill>
          <a:blip r:embed="rId2"/>
          <a:srcRect/>
          <a:stretch>
            <a:fillRect/>
          </a:stretch>
        </p:blipFill>
        <p:spPr bwMode="auto">
          <a:xfrm>
            <a:off x="0" y="0"/>
            <a:ext cx="9153144" cy="686485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a:srcRect/>
          <a:stretch>
            <a:fillRect/>
          </a:stretch>
        </p:blipFill>
        <p:spPr bwMode="auto">
          <a:xfrm>
            <a:off x="685800" y="1066800"/>
            <a:ext cx="7458075" cy="48863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istribution Records.• Records of sale and distribution of each batch of  Ayurveda, Siddha and Unai Drugs shall be maintai..."/>
          <p:cNvPicPr>
            <a:picLocks noChangeAspect="1" noChangeArrowheads="1"/>
          </p:cNvPicPr>
          <p:nvPr/>
        </p:nvPicPr>
        <p:blipFill>
          <a:blip r:embed="rId2"/>
          <a:srcRect/>
          <a:stretch>
            <a:fillRect/>
          </a:stretch>
        </p:blipFill>
        <p:spPr bwMode="auto">
          <a:xfrm>
            <a:off x="0" y="0"/>
            <a:ext cx="9153144" cy="686485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ecord of Market Complaints     Manufacturers shall maintain a register to record•   all reports of market complaints rece..."/>
          <p:cNvPicPr>
            <a:picLocks noChangeAspect="1" noChangeArrowheads="1"/>
          </p:cNvPicPr>
          <p:nvPr/>
        </p:nvPicPr>
        <p:blipFill>
          <a:blip r:embed="rId2"/>
          <a:srcRect/>
          <a:stretch>
            <a:fillRect/>
          </a:stretch>
        </p:blipFill>
        <p:spPr bwMode="auto">
          <a:xfrm>
            <a:off x="-9144" y="0"/>
            <a:ext cx="9153144" cy="686485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800" b="1" dirty="0" smtClean="0">
                <a:solidFill>
                  <a:srgbClr val="FF0000"/>
                </a:solidFill>
                <a:latin typeface="Times New Roman" pitchFamily="18" charset="0"/>
                <a:cs typeface="Times New Roman" pitchFamily="18" charset="0"/>
              </a:rPr>
              <a:t>Requirements for </a:t>
            </a:r>
            <a:r>
              <a:rPr lang="en-US" sz="2800" b="1" dirty="0" err="1" smtClean="0">
                <a:solidFill>
                  <a:srgbClr val="FF0000"/>
                </a:solidFill>
                <a:latin typeface="Times New Roman" pitchFamily="18" charset="0"/>
                <a:cs typeface="Times New Roman" pitchFamily="18" charset="0"/>
              </a:rPr>
              <a:t>Ayurveda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Sidha</a:t>
            </a:r>
            <a:r>
              <a:rPr lang="en-US" sz="2800" b="1" dirty="0" smtClean="0">
                <a:solidFill>
                  <a:srgbClr val="FF0000"/>
                </a:solidFill>
                <a:latin typeface="Times New Roman" pitchFamily="18" charset="0"/>
                <a:cs typeface="Times New Roman" pitchFamily="18" charset="0"/>
              </a:rPr>
              <a:t> and </a:t>
            </a:r>
            <a:r>
              <a:rPr lang="en-US" sz="2800" b="1" dirty="0" err="1" smtClean="0">
                <a:solidFill>
                  <a:srgbClr val="FF0000"/>
                </a:solidFill>
                <a:latin typeface="Times New Roman" pitchFamily="18" charset="0"/>
                <a:cs typeface="Times New Roman" pitchFamily="18" charset="0"/>
              </a:rPr>
              <a:t>Unani</a:t>
            </a:r>
            <a:r>
              <a:rPr lang="en-US" sz="2800" b="1" dirty="0" smtClean="0">
                <a:solidFill>
                  <a:srgbClr val="FF0000"/>
                </a:solidFill>
                <a:latin typeface="Times New Roman" pitchFamily="18" charset="0"/>
                <a:cs typeface="Times New Roman" pitchFamily="18" charset="0"/>
              </a:rPr>
              <a:t> Quality Control Section: </a:t>
            </a:r>
            <a:br>
              <a:rPr lang="en-US" sz="2800" b="1" dirty="0" smtClean="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066800"/>
            <a:ext cx="8763000" cy="5059363"/>
          </a:xfrm>
        </p:spPr>
        <p:txBody>
          <a:bodyPr>
            <a:normAutofit fontScale="85000" lnSpcReduction="10000"/>
          </a:bodyPr>
          <a:lstStyle/>
          <a:p>
            <a:pPr algn="just">
              <a:buNone/>
            </a:pPr>
            <a:r>
              <a:rPr lang="en-US" dirty="0" smtClean="0"/>
              <a:t>     </a:t>
            </a:r>
            <a:r>
              <a:rPr lang="en-US" dirty="0" smtClean="0">
                <a:solidFill>
                  <a:srgbClr val="000099"/>
                </a:solidFill>
                <a:latin typeface="Times New Roman" pitchFamily="18" charset="0"/>
                <a:cs typeface="Times New Roman" pitchFamily="18" charset="0"/>
              </a:rPr>
              <a:t>Every </a:t>
            </a:r>
            <a:r>
              <a:rPr lang="en-US" dirty="0" err="1" smtClean="0">
                <a:solidFill>
                  <a:srgbClr val="000099"/>
                </a:solidFill>
                <a:latin typeface="Times New Roman" pitchFamily="18" charset="0"/>
                <a:cs typeface="Times New Roman" pitchFamily="18" charset="0"/>
              </a:rPr>
              <a:t>Ayurvedic</a:t>
            </a:r>
            <a:r>
              <a:rPr lang="en-US" dirty="0" smtClean="0">
                <a:solidFill>
                  <a:srgbClr val="000099"/>
                </a:solidFill>
                <a:latin typeface="Times New Roman" pitchFamily="18" charset="0"/>
                <a:cs typeface="Times New Roman" pitchFamily="18" charset="0"/>
              </a:rPr>
              <a:t>, </a:t>
            </a:r>
            <a:r>
              <a:rPr lang="en-US" dirty="0" err="1" smtClean="0">
                <a:solidFill>
                  <a:srgbClr val="000099"/>
                </a:solidFill>
                <a:latin typeface="Times New Roman" pitchFamily="18" charset="0"/>
                <a:cs typeface="Times New Roman" pitchFamily="18" charset="0"/>
              </a:rPr>
              <a:t>Sidha</a:t>
            </a:r>
            <a:r>
              <a:rPr lang="en-US" dirty="0" smtClean="0">
                <a:solidFill>
                  <a:srgbClr val="000099"/>
                </a:solidFill>
                <a:latin typeface="Times New Roman" pitchFamily="18" charset="0"/>
                <a:cs typeface="Times New Roman" pitchFamily="18" charset="0"/>
              </a:rPr>
              <a:t>, &amp; </a:t>
            </a:r>
            <a:r>
              <a:rPr lang="en-US" dirty="0" err="1" smtClean="0">
                <a:solidFill>
                  <a:srgbClr val="000099"/>
                </a:solidFill>
                <a:latin typeface="Times New Roman" pitchFamily="18" charset="0"/>
                <a:cs typeface="Times New Roman" pitchFamily="18" charset="0"/>
              </a:rPr>
              <a:t>Unani</a:t>
            </a:r>
            <a:r>
              <a:rPr lang="en-US" dirty="0" smtClean="0">
                <a:solidFill>
                  <a:srgbClr val="000099"/>
                </a:solidFill>
                <a:latin typeface="Times New Roman" pitchFamily="18" charset="0"/>
                <a:cs typeface="Times New Roman" pitchFamily="18" charset="0"/>
              </a:rPr>
              <a:t> manufacturing unit is required to set-up own quality control section or testing should be done through govt. approved testing laboratory. </a:t>
            </a:r>
          </a:p>
          <a:p>
            <a:pPr>
              <a:buNone/>
            </a:pPr>
            <a:r>
              <a:rPr lang="en-US" dirty="0" smtClean="0">
                <a:latin typeface="Times New Roman" pitchFamily="18" charset="0"/>
                <a:cs typeface="Times New Roman" pitchFamily="18" charset="0"/>
              </a:rPr>
              <a:t>        </a:t>
            </a:r>
            <a:r>
              <a:rPr lang="en-US" dirty="0" smtClean="0">
                <a:solidFill>
                  <a:schemeClr val="accent6">
                    <a:lumMod val="50000"/>
                  </a:schemeClr>
                </a:solidFill>
                <a:latin typeface="Times New Roman" pitchFamily="18" charset="0"/>
                <a:cs typeface="Times New Roman" pitchFamily="18" charset="0"/>
              </a:rPr>
              <a:t>Quality control section will have a minimum of :</a:t>
            </a:r>
          </a:p>
          <a:p>
            <a:pPr algn="just"/>
            <a:r>
              <a:rPr lang="en-US" sz="2800" dirty="0" smtClean="0">
                <a:solidFill>
                  <a:srgbClr val="006600"/>
                </a:solidFill>
                <a:latin typeface="Times New Roman" pitchFamily="18" charset="0"/>
                <a:cs typeface="Times New Roman" pitchFamily="18" charset="0"/>
              </a:rPr>
              <a:t>Expert in </a:t>
            </a:r>
            <a:r>
              <a:rPr lang="en-US" sz="2800" dirty="0" err="1" smtClean="0">
                <a:solidFill>
                  <a:srgbClr val="006600"/>
                </a:solidFill>
                <a:latin typeface="Times New Roman" pitchFamily="18" charset="0"/>
                <a:cs typeface="Times New Roman" pitchFamily="18" charset="0"/>
              </a:rPr>
              <a:t>Ayurveda</a:t>
            </a:r>
            <a:r>
              <a:rPr lang="en-US" sz="2800" dirty="0" smtClean="0">
                <a:solidFill>
                  <a:srgbClr val="006600"/>
                </a:solidFill>
                <a:latin typeface="Times New Roman" pitchFamily="18" charset="0"/>
                <a:cs typeface="Times New Roman" pitchFamily="18" charset="0"/>
              </a:rPr>
              <a:t> or </a:t>
            </a:r>
            <a:r>
              <a:rPr lang="en-US" sz="2800" dirty="0" err="1" smtClean="0">
                <a:solidFill>
                  <a:srgbClr val="006600"/>
                </a:solidFill>
                <a:latin typeface="Times New Roman" pitchFamily="18" charset="0"/>
                <a:cs typeface="Times New Roman" pitchFamily="18" charset="0"/>
              </a:rPr>
              <a:t>Sidha</a:t>
            </a:r>
            <a:r>
              <a:rPr lang="en-US" sz="2800" dirty="0" smtClean="0">
                <a:solidFill>
                  <a:srgbClr val="006600"/>
                </a:solidFill>
                <a:latin typeface="Times New Roman" pitchFamily="18" charset="0"/>
                <a:cs typeface="Times New Roman" pitchFamily="18" charset="0"/>
              </a:rPr>
              <a:t> or </a:t>
            </a:r>
            <a:r>
              <a:rPr lang="en-US" sz="2800" dirty="0" err="1" smtClean="0">
                <a:solidFill>
                  <a:srgbClr val="006600"/>
                </a:solidFill>
                <a:latin typeface="Times New Roman" pitchFamily="18" charset="0"/>
                <a:cs typeface="Times New Roman" pitchFamily="18" charset="0"/>
              </a:rPr>
              <a:t>Unani</a:t>
            </a:r>
            <a:r>
              <a:rPr lang="en-US" sz="2800" dirty="0" smtClean="0">
                <a:solidFill>
                  <a:srgbClr val="006600"/>
                </a:solidFill>
                <a:latin typeface="Times New Roman" pitchFamily="18" charset="0"/>
                <a:cs typeface="Times New Roman" pitchFamily="18" charset="0"/>
              </a:rPr>
              <a:t> medicine who possesses a degree qualification recognized under Schedule II of Indian Medicine Central Council Act 1970;</a:t>
            </a:r>
          </a:p>
          <a:p>
            <a:pPr algn="just"/>
            <a:r>
              <a:rPr lang="en-US" sz="2800" dirty="0" smtClean="0">
                <a:solidFill>
                  <a:srgbClr val="006600"/>
                </a:solidFill>
                <a:latin typeface="Times New Roman" pitchFamily="18" charset="0"/>
                <a:cs typeface="Times New Roman" pitchFamily="18" charset="0"/>
              </a:rPr>
              <a:t>Chemist, who shall possess at least Bachelor Degree in Science or Pharmacy or Pharmacy (</a:t>
            </a:r>
            <a:r>
              <a:rPr lang="en-US" sz="2800" dirty="0" err="1" smtClean="0">
                <a:solidFill>
                  <a:srgbClr val="006600"/>
                </a:solidFill>
                <a:latin typeface="Times New Roman" pitchFamily="18" charset="0"/>
                <a:cs typeface="Times New Roman" pitchFamily="18" charset="0"/>
              </a:rPr>
              <a:t>Ayurveda</a:t>
            </a:r>
            <a:r>
              <a:rPr lang="en-US" sz="2800" dirty="0" smtClean="0">
                <a:solidFill>
                  <a:srgbClr val="006600"/>
                </a:solidFill>
                <a:latin typeface="Times New Roman" pitchFamily="18" charset="0"/>
                <a:cs typeface="Times New Roman" pitchFamily="18" charset="0"/>
              </a:rPr>
              <a:t>), awarded by a recognized University; and</a:t>
            </a:r>
          </a:p>
          <a:p>
            <a:pPr algn="just"/>
            <a:r>
              <a:rPr lang="en-US" sz="2800" dirty="0" smtClean="0">
                <a:solidFill>
                  <a:srgbClr val="006600"/>
                </a:solidFill>
                <a:latin typeface="Times New Roman" pitchFamily="18" charset="0"/>
                <a:cs typeface="Times New Roman" pitchFamily="18" charset="0"/>
              </a:rPr>
              <a:t>Botanist (</a:t>
            </a:r>
            <a:r>
              <a:rPr lang="en-US" sz="2800" dirty="0" err="1" smtClean="0">
                <a:solidFill>
                  <a:srgbClr val="006600"/>
                </a:solidFill>
                <a:latin typeface="Times New Roman" pitchFamily="18" charset="0"/>
                <a:cs typeface="Times New Roman" pitchFamily="18" charset="0"/>
              </a:rPr>
              <a:t>Pharmacognosist</a:t>
            </a:r>
            <a:r>
              <a:rPr lang="en-US" sz="2800" dirty="0" smtClean="0">
                <a:solidFill>
                  <a:srgbClr val="006600"/>
                </a:solidFill>
                <a:latin typeface="Times New Roman" pitchFamily="18" charset="0"/>
                <a:cs typeface="Times New Roman" pitchFamily="18" charset="0"/>
              </a:rPr>
              <a:t>), who shall possess at least Bachelor Degree in Science (Medical) or Pharmacy or Pharmacy (</a:t>
            </a:r>
            <a:r>
              <a:rPr lang="en-US" sz="2800" dirty="0" err="1" smtClean="0">
                <a:solidFill>
                  <a:srgbClr val="006600"/>
                </a:solidFill>
                <a:latin typeface="Times New Roman" pitchFamily="18" charset="0"/>
                <a:cs typeface="Times New Roman" pitchFamily="18" charset="0"/>
              </a:rPr>
              <a:t>Ayurveda</a:t>
            </a:r>
            <a:r>
              <a:rPr lang="en-US" sz="2800" dirty="0" smtClean="0">
                <a:solidFill>
                  <a:srgbClr val="006600"/>
                </a:solidFill>
                <a:latin typeface="Times New Roman" pitchFamily="18" charset="0"/>
                <a:cs typeface="Times New Roman" pitchFamily="18" charset="0"/>
              </a:rPr>
              <a:t>) awarded by a recognized University</a:t>
            </a:r>
          </a:p>
          <a:p>
            <a:pPr algn="just"/>
            <a:endParaRPr lang="en-US"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sz="2800" b="1" dirty="0" smtClean="0"/>
              <a:t>The quality control section shall have the following facilities:</a:t>
            </a:r>
            <a:endParaRPr lang="en-US" sz="2800" dirty="0"/>
          </a:p>
        </p:txBody>
      </p:sp>
      <p:pic>
        <p:nvPicPr>
          <p:cNvPr id="4" name="Picture 2" descr="quality control1) There should be 150 sq. feet area for quality control section.2) For identification of raw drugs, refere..."/>
          <p:cNvPicPr>
            <a:picLocks noGrp="1" noChangeAspect="1" noChangeArrowheads="1"/>
          </p:cNvPicPr>
          <p:nvPr>
            <p:ph idx="1"/>
          </p:nvPr>
        </p:nvPicPr>
        <p:blipFill>
          <a:blip r:embed="rId2"/>
          <a:srcRect/>
          <a:stretch>
            <a:fillRect/>
          </a:stretch>
        </p:blipFill>
        <p:spPr bwMode="auto">
          <a:xfrm>
            <a:off x="0" y="1371600"/>
            <a:ext cx="9144000" cy="5486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8) The record of specific method and procedure of preparation, that is, “Bhavana”,    “Mardana” and “Puta” and the record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sz="2800" b="1" dirty="0" smtClean="0">
                <a:solidFill>
                  <a:srgbClr val="002060"/>
                </a:solidFill>
              </a:rPr>
              <a:t>Good Manufacturing Practice</a:t>
            </a:r>
            <a:endParaRPr lang="en-US" sz="2800" b="1" dirty="0">
              <a:solidFill>
                <a:srgbClr val="002060"/>
              </a:solidFill>
            </a:endParaRPr>
          </a:p>
        </p:txBody>
      </p:sp>
      <p:sp>
        <p:nvSpPr>
          <p:cNvPr id="3" name="Content Placeholder 2"/>
          <p:cNvSpPr>
            <a:spLocks noGrp="1"/>
          </p:cNvSpPr>
          <p:nvPr>
            <p:ph idx="1"/>
          </p:nvPr>
        </p:nvSpPr>
        <p:spPr>
          <a:xfrm>
            <a:off x="152400" y="762001"/>
            <a:ext cx="8763000" cy="5257799"/>
          </a:xfrm>
        </p:spPr>
        <p:txBody>
          <a:bodyPr>
            <a:noAutofit/>
          </a:bodyPr>
          <a:lstStyle/>
          <a:p>
            <a:pPr algn="just"/>
            <a:r>
              <a:rPr lang="en-US" sz="2700" dirty="0" smtClean="0">
                <a:solidFill>
                  <a:srgbClr val="006600"/>
                </a:solidFill>
                <a:latin typeface="Times New Roman" pitchFamily="18" charset="0"/>
                <a:cs typeface="Times New Roman" pitchFamily="18" charset="0"/>
              </a:rPr>
              <a:t>GMP is a production and testing practice that helps to ensure a quality product. GMP guideline are not prescriptive instructions on how to manufacture product. These are a series of principles that must be observed during manufacture.</a:t>
            </a:r>
          </a:p>
          <a:p>
            <a:pPr algn="just"/>
            <a:r>
              <a:rPr lang="en-US" sz="2700" dirty="0" smtClean="0">
                <a:solidFill>
                  <a:srgbClr val="C00000"/>
                </a:solidFill>
                <a:latin typeface="Times New Roman" pitchFamily="18" charset="0"/>
                <a:cs typeface="Times New Roman" pitchFamily="18" charset="0"/>
              </a:rPr>
              <a:t>“GMP” A set of principles &amp; procedures which, when followed by manufacturers for therapeutic goods, helps ensure that the products manufactured will have the required quality</a:t>
            </a:r>
          </a:p>
          <a:p>
            <a:pPr algn="just"/>
            <a:r>
              <a:rPr lang="en-US" sz="2700" dirty="0" smtClean="0">
                <a:solidFill>
                  <a:srgbClr val="000099"/>
                </a:solidFill>
                <a:latin typeface="Times New Roman" pitchFamily="18" charset="0"/>
                <a:cs typeface="Times New Roman" pitchFamily="18" charset="0"/>
              </a:rPr>
              <a:t>It is the company responsibility to determine the most effective and efficient quality process.</a:t>
            </a:r>
          </a:p>
          <a:p>
            <a:pPr algn="just"/>
            <a:r>
              <a:rPr lang="en-US" sz="2400" i="1" dirty="0" smtClean="0">
                <a:solidFill>
                  <a:srgbClr val="000099"/>
                </a:solidFill>
                <a:latin typeface="Times New Roman" pitchFamily="18" charset="0"/>
                <a:cs typeface="Times New Roman" pitchFamily="18" charset="0"/>
              </a:rPr>
              <a:t>The GMP for </a:t>
            </a:r>
            <a:r>
              <a:rPr lang="en-US" sz="2400" i="1" dirty="0" err="1" smtClean="0">
                <a:solidFill>
                  <a:srgbClr val="000099"/>
                </a:solidFill>
                <a:latin typeface="Times New Roman" pitchFamily="18" charset="0"/>
                <a:cs typeface="Times New Roman" pitchFamily="18" charset="0"/>
              </a:rPr>
              <a:t>Ayurveda</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Sidha</a:t>
            </a:r>
            <a:r>
              <a:rPr lang="en-US" sz="2400" i="1" dirty="0" smtClean="0">
                <a:solidFill>
                  <a:srgbClr val="000099"/>
                </a:solidFill>
                <a:latin typeface="Times New Roman" pitchFamily="18" charset="0"/>
                <a:cs typeface="Times New Roman" pitchFamily="18" charset="0"/>
              </a:rPr>
              <a:t>, &amp; </a:t>
            </a:r>
            <a:r>
              <a:rPr lang="en-US" sz="2400" i="1" dirty="0" err="1" smtClean="0">
                <a:solidFill>
                  <a:srgbClr val="000099"/>
                </a:solidFill>
                <a:latin typeface="Times New Roman" pitchFamily="18" charset="0"/>
                <a:cs typeface="Times New Roman" pitchFamily="18" charset="0"/>
              </a:rPr>
              <a:t>Unani</a:t>
            </a:r>
            <a:r>
              <a:rPr lang="en-US" sz="2400" i="1" dirty="0" smtClean="0">
                <a:solidFill>
                  <a:srgbClr val="000099"/>
                </a:solidFill>
                <a:latin typeface="Times New Roman" pitchFamily="18" charset="0"/>
                <a:cs typeface="Times New Roman" pitchFamily="18" charset="0"/>
              </a:rPr>
              <a:t> drugs as prescribed in Rule 157 of Drug &amp; Cosmetics rules 1945 with conditions as specified in schedule T.</a:t>
            </a:r>
            <a:endParaRPr lang="en-US" sz="2400" i="1" dirty="0">
              <a:solidFill>
                <a:srgbClr val="000099"/>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p:cNvPicPr>
            <a:picLocks noChangeAspect="1" noChangeArrowheads="1"/>
          </p:cNvPicPr>
          <p:nvPr/>
        </p:nvPicPr>
        <p:blipFill>
          <a:blip r:embed="rId2"/>
          <a:srcRect/>
          <a:stretch>
            <a:fillRect/>
          </a:stretch>
        </p:blipFill>
        <p:spPr bwMode="auto">
          <a:xfrm>
            <a:off x="2667000" y="762000"/>
            <a:ext cx="3981450" cy="390525"/>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685800" y="1905000"/>
            <a:ext cx="7843838" cy="38862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09600" y="228600"/>
            <a:ext cx="7529513" cy="3586163"/>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990600" y="3657600"/>
            <a:ext cx="6917436" cy="292760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he Good Manufacturing Practices are &#10;prescribed to ensure that &#10;I. Raw materials used in the manufacture of drugs are &#10;au..."/>
          <p:cNvPicPr>
            <a:picLocks noChangeAspect="1" noChangeArrowheads="1"/>
          </p:cNvPicPr>
          <p:nvPr/>
        </p:nvPicPr>
        <p:blipFill>
          <a:blip r:embed="rId2"/>
          <a:srcRect/>
          <a:stretch>
            <a:fillRect/>
          </a:stretch>
        </p:blipFill>
        <p:spPr bwMode="auto">
          <a:xfrm>
            <a:off x="28575" y="14286"/>
            <a:ext cx="9115425" cy="699611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sz="3600" dirty="0" smtClean="0">
                <a:solidFill>
                  <a:srgbClr val="0070C0"/>
                </a:solidFill>
              </a:rPr>
              <a:t>Component of GMP</a:t>
            </a:r>
            <a:r>
              <a:rPr lang="en-US" dirty="0" smtClean="0"/>
              <a:t/>
            </a:r>
            <a:br>
              <a:rPr lang="en-US" dirty="0" smtClean="0"/>
            </a:br>
            <a:r>
              <a:rPr lang="en-US" sz="2200" dirty="0" smtClean="0"/>
              <a:t>GMP schedule for ISM manufacturing unit is quite elaborative and broadly covers each and every component of manufacturing process. Different component of GMP are given below in order of appearance in Schedule T</a:t>
            </a:r>
            <a:endParaRPr lang="en-US" sz="2200" dirty="0"/>
          </a:p>
        </p:txBody>
      </p:sp>
      <p:pic>
        <p:nvPicPr>
          <p:cNvPr id="26627" name="Picture 3"/>
          <p:cNvPicPr>
            <a:picLocks noGrp="1" noChangeAspect="1" noChangeArrowheads="1"/>
          </p:cNvPicPr>
          <p:nvPr>
            <p:ph idx="1"/>
          </p:nvPr>
        </p:nvPicPr>
        <p:blipFill>
          <a:blip r:embed="rId2"/>
          <a:srcRect/>
          <a:stretch>
            <a:fillRect/>
          </a:stretch>
        </p:blipFill>
        <p:spPr bwMode="auto">
          <a:xfrm>
            <a:off x="0" y="1600200"/>
            <a:ext cx="9144000" cy="52578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 Factory Premises &#10; The manufacturing plant should have adequate &#10;space for: &#10;I. Receiving and storing raw material. &#10;I..."/>
          <p:cNvPicPr>
            <a:picLocks noChangeAspect="1" noChangeArrowheads="1"/>
          </p:cNvPicPr>
          <p:nvPr/>
        </p:nvPicPr>
        <p:blipFill>
          <a:blip r:embed="rId2"/>
          <a:srcRect/>
          <a:stretch>
            <a:fillRect/>
          </a:stretch>
        </p:blipFill>
        <p:spPr bwMode="auto">
          <a:xfrm>
            <a:off x="0" y="0"/>
            <a:ext cx="9115425" cy="684371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eneral requirements•   Location and surroundings•   Buildings:•   Water Supply:•   Disposal of Waste:•   Container’s Cle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eneral requirements• Healthy Clothing, Sanitation and Hygiene of  Workers:• Medical Services:• Equipment:• Batch Manufact..."/>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Location and surroundingsThe factory building for manufacture of ASUmedicines shall be-so situated and shall have such con..."/>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268</Words>
  <Application>Microsoft Office PowerPoint</Application>
  <PresentationFormat>On-screen Show (4:3)</PresentationFormat>
  <Paragraphs>17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Schedule-T</vt:lpstr>
      <vt:lpstr>Slide 2</vt:lpstr>
      <vt:lpstr>Good Manufacturing Practice</vt:lpstr>
      <vt:lpstr>Slide 4</vt:lpstr>
      <vt:lpstr>Component of GMP GMP schedule for ISM manufacturing unit is quite elaborative and broadly covers each and every component of manufacturing process. Different component of GMP are given below in order of appearance in Schedule T</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Requirements for Ayurveda, Sidha and Unani Quality Control Section:  </vt:lpstr>
      <vt:lpstr>The quality control section shall have the following facilities:</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39</cp:revision>
  <dcterms:created xsi:type="dcterms:W3CDTF">2020-04-21T14:16:18Z</dcterms:created>
  <dcterms:modified xsi:type="dcterms:W3CDTF">2022-05-25T04:19:05Z</dcterms:modified>
</cp:coreProperties>
</file>