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7" r:id="rId6"/>
    <p:sldId id="268" r:id="rId7"/>
    <p:sldId id="260" r:id="rId8"/>
    <p:sldId id="269" r:id="rId9"/>
    <p:sldId id="270" r:id="rId10"/>
    <p:sldId id="262" r:id="rId11"/>
    <p:sldId id="271" r:id="rId12"/>
    <p:sldId id="283"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846" y="2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 Sources of Law </a:t>
            </a:r>
            <a:endParaRPr lang="en-US" b="1" dirty="0"/>
          </a:p>
        </p:txBody>
      </p:sp>
      <p:sp>
        <p:nvSpPr>
          <p:cNvPr id="3" name="Subtitle 2"/>
          <p:cNvSpPr>
            <a:spLocks noGrp="1"/>
          </p:cNvSpPr>
          <p:nvPr>
            <p:ph type="subTitle" idx="1"/>
          </p:nvPr>
        </p:nvSpPr>
        <p:spPr/>
        <p:txBody>
          <a:bodyPr/>
          <a:lstStyle/>
          <a:p>
            <a:endParaRPr lang="en-US" dirty="0" smtClean="0"/>
          </a:p>
          <a:p>
            <a:r>
              <a:rPr lang="en-US" dirty="0" smtClean="0"/>
              <a:t>By Dr </a:t>
            </a:r>
            <a:r>
              <a:rPr lang="en-US" dirty="0" err="1" smtClean="0"/>
              <a:t>Pramod</a:t>
            </a:r>
            <a:r>
              <a:rPr lang="en-US" dirty="0" smtClean="0"/>
              <a:t> Kumar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Essentials of a Valid Custom</a:t>
            </a:r>
          </a:p>
        </p:txBody>
      </p:sp>
      <p:sp>
        <p:nvSpPr>
          <p:cNvPr id="3" name="Content Placeholder 2"/>
          <p:cNvSpPr>
            <a:spLocks noGrp="1"/>
          </p:cNvSpPr>
          <p:nvPr>
            <p:ph idx="1"/>
          </p:nvPr>
        </p:nvSpPr>
        <p:spPr/>
        <p:txBody>
          <a:bodyPr>
            <a:normAutofit fontScale="62500" lnSpcReduction="20000"/>
          </a:bodyPr>
          <a:lstStyle/>
          <a:p>
            <a:pPr algn="just"/>
            <a:endParaRPr lang="en-US" dirty="0" smtClean="0"/>
          </a:p>
          <a:p>
            <a:pPr algn="just"/>
            <a:r>
              <a:rPr lang="en-US" dirty="0" smtClean="0"/>
              <a:t>In order to be valid and have a binding force as a law, a custom must have the following requisites:-</a:t>
            </a:r>
          </a:p>
          <a:p>
            <a:pPr lvl="1" algn="just"/>
            <a:endParaRPr lang="en-US" b="1" dirty="0" smtClean="0"/>
          </a:p>
          <a:p>
            <a:pPr lvl="1" algn="just"/>
            <a:r>
              <a:rPr lang="en-US" b="1" dirty="0" smtClean="0"/>
              <a:t>(</a:t>
            </a:r>
            <a:r>
              <a:rPr lang="en-US" b="1" dirty="0" err="1" smtClean="0"/>
              <a:t>i</a:t>
            </a:r>
            <a:r>
              <a:rPr lang="en-US" b="1" dirty="0" smtClean="0"/>
              <a:t>) Antiquity: </a:t>
            </a:r>
            <a:r>
              <a:rPr lang="en-US" dirty="0" smtClean="0"/>
              <a:t>A custom must be in existence from time immemorial. English law fixed the year 1189 to test the antiquity of a custom. A custom must be in existence prior to 1189, only then it can prove the consideration of antiquary. Under Hindu law also immemorial customs are transcendental law. However India law does not fix any particular year to test the antiquity of custom.</a:t>
            </a:r>
          </a:p>
          <a:p>
            <a:pPr lvl="1" algn="just"/>
            <a:endParaRPr lang="en-US" b="1" dirty="0" smtClean="0"/>
          </a:p>
          <a:p>
            <a:pPr lvl="1" algn="just"/>
            <a:r>
              <a:rPr lang="en-US" b="1" dirty="0" smtClean="0"/>
              <a:t>(ii) Reasonableness: </a:t>
            </a:r>
            <a:r>
              <a:rPr lang="en-US" dirty="0" smtClean="0"/>
              <a:t>A custom must be reasonable, although it is not necessarily founded on reason. But an unreasonable custom is void and no amount of reasoning would make it valid. Customs differ from place to place. The reasonableness is, therefore, to be determined in context of society in which it exists. There may be certain customs, which are to be held unreasonable in all times and in all societies.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Essential of a Valid Custom</a:t>
            </a:r>
            <a:endParaRPr lang="en-US" dirty="0"/>
          </a:p>
        </p:txBody>
      </p:sp>
      <p:sp>
        <p:nvSpPr>
          <p:cNvPr id="3" name="Content Placeholder 2"/>
          <p:cNvSpPr>
            <a:spLocks noGrp="1"/>
          </p:cNvSpPr>
          <p:nvPr>
            <p:ph idx="1"/>
          </p:nvPr>
        </p:nvSpPr>
        <p:spPr/>
        <p:txBody>
          <a:bodyPr>
            <a:normAutofit fontScale="62500" lnSpcReduction="20000"/>
          </a:bodyPr>
          <a:lstStyle/>
          <a:p>
            <a:pPr lvl="1" algn="just"/>
            <a:r>
              <a:rPr lang="en-US" b="1" dirty="0" smtClean="0"/>
              <a:t>(iii) Continuous observance: </a:t>
            </a:r>
            <a:r>
              <a:rPr lang="en-US" dirty="0" smtClean="0"/>
              <a:t>the custom must have been in use continuously and it should not be vague or indefinite. Its existence must be proved by clear and unambiguous evidence.</a:t>
            </a:r>
          </a:p>
          <a:p>
            <a:pPr lvl="1" algn="just"/>
            <a:r>
              <a:rPr lang="en-US" b="1" dirty="0" smtClean="0"/>
              <a:t>(iv) Conformity with Statute law and public policy: </a:t>
            </a:r>
            <a:r>
              <a:rPr lang="en-US" dirty="0" smtClean="0"/>
              <a:t>Custom should be conformity with statute law. A legislative enactment can abrogate a custom. In case of inconsistency between custom and statutory provision, former must give way to the latter. Thus, custom yield legislative enactment.</a:t>
            </a:r>
            <a:endParaRPr lang="en-US" b="1" dirty="0" smtClean="0"/>
          </a:p>
          <a:p>
            <a:pPr lvl="1" algn="just"/>
            <a:r>
              <a:rPr lang="en-US" b="1" dirty="0" smtClean="0"/>
              <a:t>(v) Consistency: </a:t>
            </a:r>
            <a:r>
              <a:rPr lang="en-US" dirty="0" smtClean="0"/>
              <a:t>A custom must not be in conflict with other prevailing customs. The customs must be in consistency with other custom. Difference or inconsistency in custom will amount to different rule of conduct for a given situation; it will negotiate the general consent.</a:t>
            </a:r>
            <a:endParaRPr lang="en-US" b="1" dirty="0" smtClean="0"/>
          </a:p>
          <a:p>
            <a:pPr lvl="1" algn="just"/>
            <a:r>
              <a:rPr lang="en-US" b="1" dirty="0" smtClean="0"/>
              <a:t>(vi) Obligatory force: </a:t>
            </a:r>
            <a:r>
              <a:rPr lang="en-US" dirty="0" smtClean="0"/>
              <a:t>Custom must have been enjoyed as a matter of right. This right should be enforceable. Thus custom must result in creating obligatory force at the one hand and related claim on the other hand. If a practice is observed as a courtesy and not as a matter of right then it can be termed a “custom” in legal sense.</a:t>
            </a:r>
            <a:endParaRPr lang="en-US" b="1" dirty="0" smtClean="0"/>
          </a:p>
          <a:p>
            <a:pPr lvl="1" algn="just"/>
            <a:r>
              <a:rPr lang="en-US" b="1" dirty="0" smtClean="0"/>
              <a:t>(vii) Peaceable enjoyment: </a:t>
            </a:r>
            <a:r>
              <a:rPr lang="en-US" dirty="0" smtClean="0"/>
              <a:t>It is essential that custom must have been enjoyed peacefully by the concerned people.</a:t>
            </a:r>
          </a:p>
          <a:p>
            <a:pPr lvl="1" algn="just"/>
            <a:endParaRPr lang="en-US" b="1" dirty="0" smtClean="0"/>
          </a:p>
          <a:p>
            <a:pPr lvl="1"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Difference between customs and Usage</a:t>
            </a:r>
            <a:endParaRPr lang="en-US" b="1" dirty="0"/>
          </a:p>
        </p:txBody>
      </p:sp>
      <p:sp>
        <p:nvSpPr>
          <p:cNvPr id="3" name="Content Placeholder 2"/>
          <p:cNvSpPr>
            <a:spLocks noGrp="1"/>
          </p:cNvSpPr>
          <p:nvPr>
            <p:ph idx="1"/>
          </p:nvPr>
        </p:nvSpPr>
        <p:spPr/>
        <p:txBody>
          <a:bodyPr>
            <a:normAutofit fontScale="92500" lnSpcReduction="10000"/>
          </a:bodyPr>
          <a:lstStyle/>
          <a:p>
            <a:pPr algn="just"/>
            <a:r>
              <a:rPr lang="en-US" dirty="0" smtClean="0"/>
              <a:t>Customs is bound on parties even if there is no express contract between parties and parties cannot deny it, on the other hand, usage will be bound on parties if it is expressively said by the parties.</a:t>
            </a:r>
          </a:p>
          <a:p>
            <a:pPr algn="just"/>
            <a:r>
              <a:rPr lang="en-US" dirty="0" smtClean="0"/>
              <a:t>For a custom to be valid it should exist from time immemorial, but it is not in the case of usage.</a:t>
            </a:r>
          </a:p>
          <a:p>
            <a:pPr algn="just"/>
            <a:r>
              <a:rPr lang="en-US" dirty="0" smtClean="0"/>
              <a:t> A usage is a repetition of acts whereas custom is the law or general rule that arises from such repetition.</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Legislation</a:t>
            </a:r>
            <a:endParaRPr lang="en-US" b="1" dirty="0"/>
          </a:p>
        </p:txBody>
      </p:sp>
      <p:sp>
        <p:nvSpPr>
          <p:cNvPr id="3" name="Content Placeholder 2"/>
          <p:cNvSpPr>
            <a:spLocks noGrp="1"/>
          </p:cNvSpPr>
          <p:nvPr>
            <p:ph idx="1"/>
          </p:nvPr>
        </p:nvSpPr>
        <p:spPr/>
        <p:txBody>
          <a:bodyPr>
            <a:normAutofit fontScale="85000" lnSpcReduction="10000"/>
          </a:bodyPr>
          <a:lstStyle/>
          <a:p>
            <a:pPr algn="just"/>
            <a:r>
              <a:rPr lang="en-US" dirty="0" smtClean="0"/>
              <a:t>Legislation is the most important and biggest source of law. The term “legislation” means the making or setting of law.  </a:t>
            </a:r>
          </a:p>
          <a:p>
            <a:pPr algn="just"/>
            <a:r>
              <a:rPr lang="en-US" dirty="0" smtClean="0"/>
              <a:t>Legislation is the source of law which consists in the declaration of legal rules by a competent authority for example Parliament or State legislatures.</a:t>
            </a:r>
          </a:p>
          <a:p>
            <a:pPr algn="just"/>
            <a:r>
              <a:rPr lang="en-US" dirty="0" smtClean="0"/>
              <a:t>Legislation is a deliberate process of legal evolution which consists in the formulation of norms of human conduct in a set form through a prescribed procedure by agencies designated by the Constitution.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Legislation</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Legislation may be of two kinds:</a:t>
            </a:r>
          </a:p>
          <a:p>
            <a:pPr lvl="1" algn="just"/>
            <a:r>
              <a:rPr lang="en-US" b="1" dirty="0" smtClean="0"/>
              <a:t>1. Supreme legislation: </a:t>
            </a:r>
            <a:r>
              <a:rPr lang="en-US" dirty="0" smtClean="0"/>
              <a:t>When the sovereign authority itself makes the law, it is supreme legislation. Supreme legislation is not superior to the Constitution and it is subject to various constitutional limitations. Supreme legislation cannot delegate the essential legislative functions which relate to the making of policy. For example Acts of parliament and the ordinances and other laws made by the president and Governors, is supreme legislation. </a:t>
            </a:r>
          </a:p>
          <a:p>
            <a:pPr lvl="1" algn="just"/>
            <a:r>
              <a:rPr lang="en-US" b="1" dirty="0" smtClean="0"/>
              <a:t>2. Subordinate legislation or delegated legislation:</a:t>
            </a:r>
            <a:r>
              <a:rPr lang="en-US" dirty="0" smtClean="0"/>
              <a:t> Subordinate or delegated legislation is by any other authority than the sovereign, by virtue of powers delegated to it by the sovereign, and subject to control of sovereign. For example rules, regulations, bye-laws, orders, directions, notifications</a:t>
            </a:r>
            <a:r>
              <a:rPr lang="en-US" smtClean="0"/>
              <a:t>, </a:t>
            </a:r>
            <a:r>
              <a:rPr lang="en-US" smtClean="0"/>
              <a:t>etc. </a:t>
            </a: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4. Precedent</a:t>
            </a:r>
            <a:endParaRPr lang="en-US" b="1" dirty="0"/>
          </a:p>
        </p:txBody>
      </p:sp>
      <p:sp>
        <p:nvSpPr>
          <p:cNvPr id="3" name="Content Placeholder 2"/>
          <p:cNvSpPr>
            <a:spLocks noGrp="1"/>
          </p:cNvSpPr>
          <p:nvPr>
            <p:ph idx="1"/>
          </p:nvPr>
        </p:nvSpPr>
        <p:spPr/>
        <p:txBody>
          <a:bodyPr>
            <a:normAutofit fontScale="62500" lnSpcReduction="20000"/>
          </a:bodyPr>
          <a:lstStyle/>
          <a:p>
            <a:pPr algn="just"/>
            <a:r>
              <a:rPr lang="en-US" dirty="0" smtClean="0"/>
              <a:t>In a common law system like ours precedents constitutes a very important source of law. </a:t>
            </a:r>
          </a:p>
          <a:p>
            <a:pPr algn="just"/>
            <a:r>
              <a:rPr lang="en-US" dirty="0" smtClean="0"/>
              <a:t>It means the employment of past decisions as guides in the moulding of future decisions.</a:t>
            </a:r>
          </a:p>
          <a:p>
            <a:pPr algn="just"/>
            <a:r>
              <a:rPr lang="en-US" b="1" dirty="0" smtClean="0"/>
              <a:t>Salmond</a:t>
            </a:r>
            <a:r>
              <a:rPr lang="en-US" dirty="0" smtClean="0"/>
              <a:t> defines precedent as “the making of law by the recognition and application of new rules by the courts themselves in the administration of justice”</a:t>
            </a:r>
            <a:endParaRPr lang="en-US" b="1" dirty="0" smtClean="0"/>
          </a:p>
          <a:p>
            <a:pPr algn="just"/>
            <a:r>
              <a:rPr lang="en-US" b="1" dirty="0" smtClean="0"/>
              <a:t>Keeton: </a:t>
            </a:r>
            <a:r>
              <a:rPr lang="en-US" dirty="0" smtClean="0"/>
              <a:t>“A judicial precedent is a judicial decision to which authority has in some measures been attached”.</a:t>
            </a:r>
          </a:p>
          <a:p>
            <a:pPr algn="just"/>
            <a:r>
              <a:rPr lang="en-US" dirty="0" smtClean="0"/>
              <a:t>The doctrine of precedent provides the evidence of what the law is on a particular time.</a:t>
            </a:r>
          </a:p>
          <a:p>
            <a:pPr algn="just"/>
            <a:r>
              <a:rPr lang="en-US" dirty="0" smtClean="0"/>
              <a:t>A judicial precedent may be authoritive(i.e. having a binding forces) or persuasive(i.e. which the judges are under no obligation of following but which they may take into consideration)</a:t>
            </a:r>
          </a:p>
          <a:p>
            <a:pPr algn="just"/>
            <a:r>
              <a:rPr lang="en-US" dirty="0" smtClean="0"/>
              <a:t>Persuasive precedents are merely historical sources viz. Foreign Judgments, Judicial Dicta, Authoritative text books and commentaries.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Judges Make Law</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It is a debatable question as to whether judges make law or simply declare an existing one. </a:t>
            </a:r>
          </a:p>
          <a:p>
            <a:pPr algn="just"/>
            <a:r>
              <a:rPr lang="en-US" dirty="0" smtClean="0"/>
              <a:t>According to </a:t>
            </a:r>
            <a:r>
              <a:rPr lang="en-US" i="1" dirty="0" smtClean="0"/>
              <a:t>declaratory theory </a:t>
            </a:r>
            <a:r>
              <a:rPr lang="en-US" dirty="0" smtClean="0"/>
              <a:t>of precedents, judges are merely law finders and not law-makers.</a:t>
            </a:r>
          </a:p>
          <a:p>
            <a:pPr algn="just"/>
            <a:r>
              <a:rPr lang="en-US" b="1" dirty="0" smtClean="0"/>
              <a:t>Blackstone </a:t>
            </a:r>
            <a:r>
              <a:rPr lang="en-US" dirty="0" smtClean="0"/>
              <a:t>said that judges did not create any new principles of law through their decisions but simply put a stamp of authority on the already existing principles of law in the society.</a:t>
            </a:r>
          </a:p>
          <a:p>
            <a:pPr algn="just"/>
            <a:r>
              <a:rPr lang="en-US" b="1" dirty="0" smtClean="0"/>
              <a:t>Coke </a:t>
            </a:r>
            <a:r>
              <a:rPr lang="en-US" dirty="0" smtClean="0"/>
              <a:t>said that judicial decisions are not source of law but as the proof of what the law is.</a:t>
            </a:r>
          </a:p>
          <a:p>
            <a:pPr algn="just"/>
            <a:r>
              <a:rPr lang="en-US" dirty="0" smtClean="0"/>
              <a:t>A number of jurists like Gray, Holmes, Dicey, Salmond and others have proved beyond doubt that judges not only declare law but also make it through their decisions. </a:t>
            </a:r>
          </a:p>
          <a:p>
            <a:pPr algn="just">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Judges Make Law</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t>Dicey</a:t>
            </a:r>
            <a:r>
              <a:rPr lang="en-US" dirty="0" smtClean="0"/>
              <a:t> said that the best part of the law of England i.e. common law is judge-made law.</a:t>
            </a:r>
          </a:p>
          <a:p>
            <a:pPr algn="just"/>
            <a:r>
              <a:rPr lang="en-US" b="1" dirty="0" smtClean="0"/>
              <a:t>Bacon </a:t>
            </a:r>
            <a:r>
              <a:rPr lang="en-US" dirty="0" smtClean="0"/>
              <a:t>observed that there frequently arises novel cases or case of first impression which the judge has to decide without the assistance of any pre-determined legal rule.</a:t>
            </a:r>
          </a:p>
          <a:p>
            <a:pPr algn="just"/>
            <a:r>
              <a:rPr lang="en-US" dirty="0" smtClean="0"/>
              <a:t>The principle laid down by judges in such cases are bound to be a distinct contribution to the existing law.</a:t>
            </a:r>
          </a:p>
          <a:p>
            <a:pPr algn="just">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Judges Make Law</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Constitutional cases decided by the Supreme Court are binding and are “law”.</a:t>
            </a:r>
          </a:p>
          <a:p>
            <a:pPr algn="just"/>
            <a:r>
              <a:rPr lang="en-US" dirty="0" smtClean="0"/>
              <a:t>In </a:t>
            </a:r>
            <a:r>
              <a:rPr lang="en-US" dirty="0" err="1" smtClean="0"/>
              <a:t>Devki</a:t>
            </a:r>
            <a:r>
              <a:rPr lang="en-US" dirty="0" smtClean="0"/>
              <a:t> </a:t>
            </a:r>
            <a:r>
              <a:rPr lang="en-US" dirty="0" err="1" smtClean="0"/>
              <a:t>Nandan</a:t>
            </a:r>
            <a:r>
              <a:rPr lang="en-US" dirty="0" smtClean="0"/>
              <a:t> </a:t>
            </a:r>
            <a:r>
              <a:rPr lang="en-US" dirty="0" err="1" smtClean="0"/>
              <a:t>Aggrawal</a:t>
            </a:r>
            <a:r>
              <a:rPr lang="en-US" dirty="0" smtClean="0"/>
              <a:t> vs. Union of India(AIR 1992 SC 96), the Supreme Court held that the power of judges to interpret statutes is not limited. </a:t>
            </a:r>
          </a:p>
          <a:p>
            <a:pPr algn="just"/>
            <a:r>
              <a:rPr lang="en-US" dirty="0" smtClean="0"/>
              <a:t>The court cannot rewrite, recast or reframe the legislation for the very good reason that it has no power to legislation.</a:t>
            </a:r>
          </a:p>
          <a:p>
            <a:pPr algn="just"/>
            <a:r>
              <a:rPr lang="en-US" dirty="0" smtClean="0"/>
              <a:t>The Court shall decide what the law is and not what it should be.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Legislation V. Precedent</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i</a:t>
            </a:r>
            <a:r>
              <a:rPr lang="en-US" dirty="0" smtClean="0"/>
              <a:t>) The very aim of the legislation is to make law. The main purpose of the precedent is to interpret and to apply the law.</a:t>
            </a:r>
          </a:p>
          <a:p>
            <a:pPr algn="just"/>
            <a:r>
              <a:rPr lang="en-US" dirty="0" smtClean="0"/>
              <a:t>ii) A legislation is general and comprehensive. A precedent has none of those merits.</a:t>
            </a:r>
          </a:p>
          <a:p>
            <a:pPr algn="just"/>
            <a:r>
              <a:rPr lang="en-US" dirty="0" smtClean="0"/>
              <a:t>iii) A statute can make rules for the future cases which may arise. A Precedent can lay down a rule when a case comes before it. Thus, its emergence depends on litigation.</a:t>
            </a:r>
          </a:p>
          <a:p>
            <a:pPr algn="just"/>
            <a:r>
              <a:rPr lang="en-US" dirty="0" smtClean="0"/>
              <a:t>iv) In precedent, rules and principles are laid down by inductive method. In legislation, the deductive method is resorted to. The courts take the rules from the statute and apply it to particular cases.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 Sources of Law </a:t>
            </a:r>
            <a:endParaRPr lang="en-US" b="1" dirty="0"/>
          </a:p>
        </p:txBody>
      </p:sp>
      <p:sp>
        <p:nvSpPr>
          <p:cNvPr id="3" name="Content Placeholder 2"/>
          <p:cNvSpPr>
            <a:spLocks noGrp="1"/>
          </p:cNvSpPr>
          <p:nvPr>
            <p:ph idx="1"/>
          </p:nvPr>
        </p:nvSpPr>
        <p:spPr/>
        <p:txBody>
          <a:bodyPr>
            <a:normAutofit fontScale="70000" lnSpcReduction="20000"/>
          </a:bodyPr>
          <a:lstStyle/>
          <a:p>
            <a:pPr algn="just"/>
            <a:r>
              <a:rPr lang="en-US" dirty="0" smtClean="0"/>
              <a:t>A Source of Law means either the manufacture or origin of a Law or the ability to impart a rule or norm the quality of Law.</a:t>
            </a:r>
          </a:p>
          <a:p>
            <a:pPr algn="just"/>
            <a:r>
              <a:rPr lang="en-US" dirty="0" smtClean="0"/>
              <a:t>“Source” means “origin” which something is ultimately derived and often refers to the causes operating before the thing itself comes into being.</a:t>
            </a:r>
          </a:p>
          <a:p>
            <a:pPr algn="just"/>
            <a:r>
              <a:rPr lang="en-US" dirty="0" smtClean="0"/>
              <a:t>The term sources of law has been used in different senses by different jurists and different views have been expressed from time to time. </a:t>
            </a:r>
          </a:p>
          <a:p>
            <a:pPr algn="just"/>
            <a:r>
              <a:rPr lang="en-US" b="1" dirty="0" smtClean="0"/>
              <a:t>CK Allen </a:t>
            </a:r>
            <a:r>
              <a:rPr lang="en-US" dirty="0" smtClean="0"/>
              <a:t>– “agencies through which the rules of conduct acquire the character of law by becoming definite, uniform and compulsory”  </a:t>
            </a:r>
          </a:p>
          <a:p>
            <a:pPr algn="just"/>
            <a:r>
              <a:rPr lang="en-US" b="1" dirty="0" smtClean="0"/>
              <a:t>Vinogradoff </a:t>
            </a:r>
            <a:r>
              <a:rPr lang="en-US" dirty="0" smtClean="0"/>
              <a:t>– “process by which the rule of law may be evolved”  </a:t>
            </a:r>
          </a:p>
          <a:p>
            <a:pPr algn="just"/>
            <a:r>
              <a:rPr lang="en-US" b="1" dirty="0" smtClean="0"/>
              <a:t>Oppenheimer</a:t>
            </a:r>
            <a:r>
              <a:rPr lang="en-US" dirty="0" smtClean="0"/>
              <a:t> – “the name for a historical fact out of which the rules of conduct come into existence and acquire legal force”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Doctrine of </a:t>
            </a:r>
            <a:r>
              <a:rPr lang="en-US" b="1" i="1" dirty="0" smtClean="0"/>
              <a:t>Stare </a:t>
            </a:r>
            <a:r>
              <a:rPr lang="en-US" b="1" i="1" dirty="0" err="1" smtClean="0"/>
              <a:t>Decisis</a:t>
            </a:r>
            <a:endParaRPr lang="en-US" b="1" i="1" dirty="0"/>
          </a:p>
        </p:txBody>
      </p:sp>
      <p:sp>
        <p:nvSpPr>
          <p:cNvPr id="3" name="Content Placeholder 2"/>
          <p:cNvSpPr>
            <a:spLocks noGrp="1"/>
          </p:cNvSpPr>
          <p:nvPr>
            <p:ph idx="1"/>
          </p:nvPr>
        </p:nvSpPr>
        <p:spPr/>
        <p:txBody>
          <a:bodyPr>
            <a:normAutofit fontScale="70000" lnSpcReduction="20000"/>
          </a:bodyPr>
          <a:lstStyle/>
          <a:p>
            <a:pPr algn="just"/>
            <a:r>
              <a:rPr lang="en-US" b="1" i="1" dirty="0" smtClean="0"/>
              <a:t>Stare </a:t>
            </a:r>
            <a:r>
              <a:rPr lang="en-US" b="1" i="1" dirty="0" err="1" smtClean="0"/>
              <a:t>decisis</a:t>
            </a:r>
            <a:r>
              <a:rPr lang="en-US" dirty="0" smtClean="0"/>
              <a:t> is a Latin term. It means “to stand by things decided.” </a:t>
            </a:r>
          </a:p>
          <a:p>
            <a:pPr algn="just"/>
            <a:r>
              <a:rPr lang="en-US" i="1" dirty="0" smtClean="0"/>
              <a:t>Stare </a:t>
            </a:r>
            <a:r>
              <a:rPr lang="en-US" i="1" dirty="0" err="1" smtClean="0"/>
              <a:t>decisis</a:t>
            </a:r>
            <a:r>
              <a:rPr lang="en-US" dirty="0" smtClean="0"/>
              <a:t> is a </a:t>
            </a:r>
            <a:r>
              <a:rPr lang="en-US" b="1" dirty="0" smtClean="0"/>
              <a:t>doctrine</a:t>
            </a:r>
            <a:r>
              <a:rPr lang="en-US" dirty="0" smtClean="0"/>
              <a:t> used in all court cases and with all legal issues. A doctrine is simply a principle, or an instruction, but it's not necessarily a rule that cannot ever be broken. </a:t>
            </a:r>
          </a:p>
          <a:p>
            <a:pPr algn="just"/>
            <a:r>
              <a:rPr lang="en-US" dirty="0" smtClean="0"/>
              <a:t>The doctrine of </a:t>
            </a:r>
            <a:r>
              <a:rPr lang="en-US" i="1" dirty="0" smtClean="0"/>
              <a:t>stare </a:t>
            </a:r>
            <a:r>
              <a:rPr lang="en-US" i="1" dirty="0" err="1" smtClean="0"/>
              <a:t>decisis</a:t>
            </a:r>
            <a:r>
              <a:rPr lang="en-US" dirty="0" smtClean="0"/>
              <a:t> means that courts look to past, similar issues to guide their decisions. The past decisions are known as </a:t>
            </a:r>
            <a:r>
              <a:rPr lang="en-US" b="1" dirty="0" smtClean="0"/>
              <a:t>precedent</a:t>
            </a:r>
            <a:r>
              <a:rPr lang="en-US" dirty="0" smtClean="0"/>
              <a:t>. Precedent is a legal principle or rule that is created by a court decision. This decision becomes an example, or authority, for judges deciding similar issues later. </a:t>
            </a:r>
          </a:p>
          <a:p>
            <a:pPr algn="just"/>
            <a:r>
              <a:rPr lang="en-US" i="1" dirty="0" smtClean="0"/>
              <a:t>Stare </a:t>
            </a:r>
            <a:r>
              <a:rPr lang="en-US" i="1" dirty="0" err="1" smtClean="0"/>
              <a:t>decisis</a:t>
            </a:r>
            <a:r>
              <a:rPr lang="en-US" dirty="0" smtClean="0"/>
              <a:t> is the doctrine that obligates courts to look to precedent when making their decisions. These two principles allow American law to build case-by-case, and make our legal system a </a:t>
            </a:r>
            <a:r>
              <a:rPr lang="en-US" b="1" dirty="0" smtClean="0"/>
              <a:t>common law system</a:t>
            </a:r>
            <a:r>
              <a:rPr lang="en-US" dirty="0" smtClean="0"/>
              <a:t>.</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Doctrine of </a:t>
            </a:r>
            <a:r>
              <a:rPr lang="en-US" b="1" i="1" dirty="0" smtClean="0"/>
              <a:t>Stare </a:t>
            </a:r>
            <a:r>
              <a:rPr lang="en-US" b="1" i="1" dirty="0" err="1" smtClean="0"/>
              <a:t>Decisis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In India, precedents constitute a very important source of law. </a:t>
            </a:r>
          </a:p>
          <a:p>
            <a:pPr algn="just"/>
            <a:r>
              <a:rPr lang="en-US" dirty="0" smtClean="0"/>
              <a:t>The Supreme Court in a case observed that the doctrine of </a:t>
            </a:r>
            <a:r>
              <a:rPr lang="en-US" i="1" dirty="0" smtClean="0"/>
              <a:t>stare </a:t>
            </a:r>
            <a:r>
              <a:rPr lang="en-US" i="1" dirty="0" err="1" smtClean="0"/>
              <a:t>decisis</a:t>
            </a:r>
            <a:r>
              <a:rPr lang="en-US" i="1" dirty="0" smtClean="0"/>
              <a:t> </a:t>
            </a:r>
            <a:r>
              <a:rPr lang="en-US" dirty="0" smtClean="0"/>
              <a:t>is a very valuable principle of precedent which cannot be departed from unless there are extraordinary circumstances or special reasons to do so.</a:t>
            </a:r>
          </a:p>
          <a:p>
            <a:pPr algn="just"/>
            <a:r>
              <a:rPr lang="en-US" b="1" dirty="0" smtClean="0"/>
              <a:t>A High Court whether bound by the decision of another High Court?</a:t>
            </a:r>
          </a:p>
          <a:p>
            <a:pPr algn="just"/>
            <a:r>
              <a:rPr lang="en-US" b="1" dirty="0" smtClean="0"/>
              <a:t>Supreme Court Whether  bound by its own decision?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Ratio </a:t>
            </a:r>
            <a:r>
              <a:rPr lang="en-US" b="1" i="1" dirty="0" err="1" smtClean="0"/>
              <a:t>decidendi</a:t>
            </a:r>
            <a:r>
              <a:rPr lang="en-US" b="1" dirty="0" smtClean="0"/>
              <a:t> and </a:t>
            </a:r>
            <a:r>
              <a:rPr lang="en-US" b="1" i="1" dirty="0" smtClean="0"/>
              <a:t>Obiter dicta</a:t>
            </a:r>
            <a:endParaRPr lang="en-US" b="1" i="1"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part of that case that is said to posses authority is the </a:t>
            </a:r>
            <a:r>
              <a:rPr lang="en-US" i="1" dirty="0" smtClean="0"/>
              <a:t>ratio </a:t>
            </a:r>
            <a:r>
              <a:rPr lang="en-US" i="1" dirty="0" err="1" smtClean="0"/>
              <a:t>decidendi</a:t>
            </a:r>
            <a:r>
              <a:rPr lang="en-US" i="1" dirty="0" smtClean="0"/>
              <a:t>, </a:t>
            </a:r>
            <a:r>
              <a:rPr lang="en-US" dirty="0" smtClean="0"/>
              <a:t>i.e. the rule of law upon which the decision is founded.</a:t>
            </a:r>
          </a:p>
          <a:p>
            <a:pPr algn="just"/>
            <a:r>
              <a:rPr lang="en-US" dirty="0" smtClean="0"/>
              <a:t>The </a:t>
            </a:r>
            <a:r>
              <a:rPr lang="en-US" i="1" dirty="0" smtClean="0"/>
              <a:t>ratio </a:t>
            </a:r>
            <a:r>
              <a:rPr lang="en-US" i="1" dirty="0" err="1" smtClean="0"/>
              <a:t>decidendi</a:t>
            </a:r>
            <a:r>
              <a:rPr lang="en-US" i="1" dirty="0" smtClean="0"/>
              <a:t> </a:t>
            </a:r>
            <a:r>
              <a:rPr lang="en-US" dirty="0" smtClean="0"/>
              <a:t> of the case can be defined as the “material facts of the case plus the decision thereon”.</a:t>
            </a:r>
          </a:p>
          <a:p>
            <a:pPr algn="just"/>
            <a:r>
              <a:rPr lang="en-US" b="1" i="1" dirty="0" smtClean="0"/>
              <a:t>Obiter Dicta: </a:t>
            </a:r>
            <a:r>
              <a:rPr lang="en-US" dirty="0" smtClean="0"/>
              <a:t>it refers to the observations made by a court in a particular case. For example Hypothetical facts, illustrations and casual expressions. </a:t>
            </a:r>
          </a:p>
          <a:p>
            <a:pPr algn="just"/>
            <a:r>
              <a:rPr lang="en-US" dirty="0" smtClean="0"/>
              <a:t>Judges are not bound to follow them though they can take advantage of the same.</a:t>
            </a:r>
          </a:p>
          <a:p>
            <a:pPr algn="just"/>
            <a:r>
              <a:rPr lang="en-US" dirty="0" smtClean="0"/>
              <a:t>The reason for not regarding an </a:t>
            </a:r>
            <a:r>
              <a:rPr lang="en-US" i="1" dirty="0" smtClean="0"/>
              <a:t>obiter dicta </a:t>
            </a:r>
            <a:r>
              <a:rPr lang="en-US" dirty="0" smtClean="0"/>
              <a:t>as binding is that it was probably made without a full consideration of the cases on the point.</a:t>
            </a:r>
            <a:endParaRPr lang="en-US" i="1" dirty="0" smtClean="0"/>
          </a:p>
          <a:p>
            <a:pPr algn="just"/>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pPr lvl="6"/>
            <a:r>
              <a:rPr lang="en-US" sz="4000" b="1" dirty="0" smtClean="0"/>
              <a:t>THANK YOU</a:t>
            </a:r>
            <a:endParaRPr lang="en-US" sz="4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Sources of Law</a:t>
            </a:r>
            <a:endParaRPr lang="en-US" b="1"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Salmond classified the sources of law into two categories:</a:t>
            </a:r>
          </a:p>
          <a:p>
            <a:pPr algn="just"/>
            <a:r>
              <a:rPr lang="en-US" b="1" dirty="0" smtClean="0"/>
              <a:t>1. Formal Sources </a:t>
            </a:r>
            <a:r>
              <a:rPr lang="en-US" dirty="0" smtClean="0"/>
              <a:t>:</a:t>
            </a:r>
          </a:p>
          <a:p>
            <a:pPr lvl="1" algn="just"/>
            <a:r>
              <a:rPr lang="en-US" dirty="0" smtClean="0"/>
              <a:t>These are those sources which are recognised as such by the law itself and are authoritative. From these sources, a rule of law derives its force and validity.  Thus, the will of the State as manifested in the Constitution, Statutes, Court’s decision are the formal sources of law.</a:t>
            </a:r>
          </a:p>
          <a:p>
            <a:pPr algn="just"/>
            <a:r>
              <a:rPr lang="en-US" b="1" dirty="0" smtClean="0"/>
              <a:t>2. Material Sources: </a:t>
            </a:r>
          </a:p>
          <a:p>
            <a:pPr lvl="1" algn="just"/>
            <a:r>
              <a:rPr lang="en-US" dirty="0" smtClean="0"/>
              <a:t>From these sources, a rule of law derives the matter but not the validity. “Material sources of law” refer to the various processes, which result in the evolution of the materials, which are the constituents of law.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Sources of Law</a:t>
            </a:r>
            <a:endParaRPr lang="en-US" dirty="0"/>
          </a:p>
        </p:txBody>
      </p:sp>
      <p:sp>
        <p:nvSpPr>
          <p:cNvPr id="3" name="Content Placeholder 2"/>
          <p:cNvSpPr>
            <a:spLocks noGrp="1"/>
          </p:cNvSpPr>
          <p:nvPr>
            <p:ph idx="1"/>
          </p:nvPr>
        </p:nvSpPr>
        <p:spPr/>
        <p:txBody>
          <a:bodyPr>
            <a:normAutofit fontScale="77500" lnSpcReduction="20000"/>
          </a:bodyPr>
          <a:lstStyle/>
          <a:p>
            <a:pPr marL="342900" lvl="1" indent="-342900" algn="just">
              <a:buFont typeface="Arial" pitchFamily="34" charset="0"/>
              <a:buChar char="•"/>
            </a:pPr>
            <a:r>
              <a:rPr lang="en-US" dirty="0" smtClean="0"/>
              <a:t>Material sources are divided into two categories:</a:t>
            </a:r>
          </a:p>
          <a:p>
            <a:pPr marL="742950" lvl="2" indent="-342900" algn="just"/>
            <a:r>
              <a:rPr lang="en-US" b="1" dirty="0" smtClean="0"/>
              <a:t>1-Legal Sources:-</a:t>
            </a:r>
            <a:r>
              <a:rPr lang="en-US" dirty="0" smtClean="0"/>
              <a:t>Unlike legal sources which are sources not only fact but also law and are authoritative. For example:-</a:t>
            </a:r>
          </a:p>
          <a:p>
            <a:pPr lvl="2" algn="just"/>
            <a:r>
              <a:rPr lang="en-US" dirty="0" err="1" smtClean="0"/>
              <a:t>i</a:t>
            </a:r>
            <a:r>
              <a:rPr lang="en-US" dirty="0" smtClean="0"/>
              <a:t>. Statute law - having its force in legislations;</a:t>
            </a:r>
          </a:p>
          <a:p>
            <a:pPr lvl="2" algn="just"/>
            <a:r>
              <a:rPr lang="en-US" dirty="0" smtClean="0"/>
              <a:t>ii. Case law - having its source in precedents; and</a:t>
            </a:r>
          </a:p>
          <a:p>
            <a:pPr lvl="2" algn="just"/>
            <a:r>
              <a:rPr lang="en-US" dirty="0" smtClean="0"/>
              <a:t>iii. Customary law - having its source in customs. </a:t>
            </a:r>
          </a:p>
          <a:p>
            <a:pPr marL="742950" lvl="2" indent="-342900" algn="just"/>
            <a:r>
              <a:rPr lang="en-US" b="1" dirty="0" smtClean="0"/>
              <a:t>2. Historical Sources:- </a:t>
            </a:r>
            <a:r>
              <a:rPr lang="en-US" dirty="0" smtClean="0"/>
              <a:t>The historical sources are sources in fact only and are unauthoritative. For example:-</a:t>
            </a:r>
          </a:p>
          <a:p>
            <a:pPr lvl="2" algn="just"/>
            <a:r>
              <a:rPr lang="en-US" dirty="0" smtClean="0"/>
              <a:t>(</a:t>
            </a:r>
            <a:r>
              <a:rPr lang="en-US" dirty="0" err="1" smtClean="0"/>
              <a:t>i</a:t>
            </a:r>
            <a:r>
              <a:rPr lang="en-US" dirty="0" smtClean="0"/>
              <a:t>) Juristic writings; </a:t>
            </a:r>
          </a:p>
          <a:p>
            <a:pPr lvl="2" algn="just"/>
            <a:r>
              <a:rPr lang="en-US" dirty="0" smtClean="0"/>
              <a:t>(ii) Literary works; and</a:t>
            </a:r>
          </a:p>
          <a:p>
            <a:pPr lvl="2" algn="just"/>
            <a:r>
              <a:rPr lang="en-US" dirty="0" smtClean="0"/>
              <a:t>(iii) Foreign decisions. </a:t>
            </a:r>
          </a:p>
          <a:p>
            <a:pPr marL="342900" lvl="1" indent="-342900" algn="just">
              <a:buFont typeface="Arial" pitchFamily="34" charset="0"/>
              <a:buChar char="•"/>
            </a:pPr>
            <a:r>
              <a:rPr lang="en-US" dirty="0" smtClean="0"/>
              <a:t>The decision of the court is a legal source, while the ultimate material on which it is based are historical sources.</a:t>
            </a:r>
          </a:p>
          <a:p>
            <a:pPr marL="342900" lvl="1" indent="-342900" algn="just">
              <a:buFont typeface="Arial" pitchFamily="34" charset="0"/>
              <a:buChar char="•"/>
            </a:pPr>
            <a:r>
              <a:rPr lang="en-US" dirty="0" smtClean="0"/>
              <a:t>Legal sources operate directly and immediately, while historical sources operate indirectly and mediately.</a:t>
            </a:r>
          </a:p>
          <a:p>
            <a:pPr marL="742950" lvl="2" indent="-342900" algn="just"/>
            <a:endParaRPr lang="en-US" dirty="0" smtClean="0"/>
          </a:p>
          <a:p>
            <a:pPr marL="742950" lvl="2" indent="-342900"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Sources of Law</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Sources of law differ from system to system and society to society. </a:t>
            </a:r>
          </a:p>
          <a:p>
            <a:pPr algn="just"/>
            <a:r>
              <a:rPr lang="en-US" dirty="0" smtClean="0"/>
              <a:t>In common law system, Constitution, legislation, precedents and custom are recognised as the legal sources of law, </a:t>
            </a:r>
          </a:p>
          <a:p>
            <a:pPr algn="just"/>
            <a:r>
              <a:rPr lang="en-US" dirty="0" smtClean="0"/>
              <a:t>In civil law countries, legislation, customary law and treaties are often declared to be the only sources of law.</a:t>
            </a:r>
          </a:p>
          <a:p>
            <a:pPr algn="just"/>
            <a:r>
              <a:rPr lang="en-US" dirty="0" smtClean="0"/>
              <a:t>In India, we have common law system, Constitution, legislation, precedents and customs are our legal sources of law. </a:t>
            </a:r>
          </a:p>
          <a:p>
            <a:pPr algn="just"/>
            <a:r>
              <a:rPr lang="en-US" dirty="0" smtClean="0"/>
              <a:t>In some matters, personal law (Koran, </a:t>
            </a:r>
            <a:r>
              <a:rPr lang="en-US" dirty="0" err="1" smtClean="0"/>
              <a:t>Smrities</a:t>
            </a:r>
            <a:r>
              <a:rPr lang="en-US" dirty="0" smtClean="0"/>
              <a:t>, etc.) is also a source of law.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Sources of Indian Law</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The main sources of the Indian law may be summarized as follows: - </a:t>
            </a:r>
          </a:p>
          <a:p>
            <a:pPr algn="just"/>
            <a:r>
              <a:rPr lang="en-US" b="1" dirty="0" smtClean="0"/>
              <a:t>1. Constitution:-</a:t>
            </a:r>
            <a:r>
              <a:rPr lang="en-US" dirty="0" smtClean="0"/>
              <a:t> Constitution differs from legislation in so for as legislation finds its authority in the Constitution while the Constitution is the ultimate source and its authority lies in the political fact that it has been so accepted. </a:t>
            </a:r>
          </a:p>
          <a:p>
            <a:pPr algn="just"/>
            <a:r>
              <a:rPr lang="en-US" dirty="0" smtClean="0"/>
              <a:t>A constitution may be the fundamental law of the land or it may simply be a political document. Our Constitution is the fundamental law of the Country. </a:t>
            </a:r>
          </a:p>
          <a:p>
            <a:pPr algn="just"/>
            <a:r>
              <a:rPr lang="en-US" dirty="0" smtClean="0"/>
              <a:t>Its provisions lay down binding rules, violation of which can be checked and remedies through court action. </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Sources of Indian Law</a:t>
            </a:r>
            <a:endParaRPr lang="en-US" b="1" dirty="0"/>
          </a:p>
        </p:txBody>
      </p:sp>
      <p:sp>
        <p:nvSpPr>
          <p:cNvPr id="3" name="Content Placeholder 2"/>
          <p:cNvSpPr>
            <a:spLocks noGrp="1"/>
          </p:cNvSpPr>
          <p:nvPr>
            <p:ph idx="1"/>
          </p:nvPr>
        </p:nvSpPr>
        <p:spPr/>
        <p:txBody>
          <a:bodyPr>
            <a:normAutofit fontScale="55000" lnSpcReduction="20000"/>
          </a:bodyPr>
          <a:lstStyle/>
          <a:p>
            <a:pPr algn="just">
              <a:buNone/>
            </a:pPr>
            <a:r>
              <a:rPr lang="en-US" b="1" dirty="0" smtClean="0"/>
              <a:t>2. Custom or Customary Law:-</a:t>
            </a:r>
          </a:p>
          <a:p>
            <a:pPr algn="just"/>
            <a:r>
              <a:rPr lang="en-US" dirty="0" smtClean="0"/>
              <a:t>Custom is the oldest and most important source of law, its importance is now diminishing with the growth of legislation and precedent. Custom means “uniformity of conduct of people under like circumstances.”</a:t>
            </a:r>
          </a:p>
          <a:p>
            <a:pPr algn="just"/>
            <a:r>
              <a:rPr lang="en-US" b="1" dirty="0" smtClean="0"/>
              <a:t>Holland</a:t>
            </a:r>
            <a:r>
              <a:rPr lang="en-US" dirty="0" smtClean="0"/>
              <a:t> says that custom is a generally observed course of conduct.</a:t>
            </a:r>
          </a:p>
          <a:p>
            <a:pPr algn="just"/>
            <a:r>
              <a:rPr lang="en-US" b="1" dirty="0" smtClean="0"/>
              <a:t>According to Salmond </a:t>
            </a:r>
            <a:r>
              <a:rPr lang="en-US" dirty="0" smtClean="0"/>
              <a:t>“Custom is the embodiment of those principles which have commanded themselves to the national conscience as principles of justice and public utility”. He says that custom embodies those principles as are acknowledged and approved, not by the people of the State but by public opinion of the society at large.</a:t>
            </a:r>
          </a:p>
          <a:p>
            <a:pPr algn="just"/>
            <a:r>
              <a:rPr lang="en-US" b="1" dirty="0" smtClean="0"/>
              <a:t>According to Herbert Spencer, </a:t>
            </a:r>
            <a:r>
              <a:rPr lang="en-US" dirty="0" smtClean="0"/>
              <a:t>custom is tradition passing from one generation to another that originally governed human conduct.</a:t>
            </a:r>
          </a:p>
          <a:p>
            <a:pPr algn="just"/>
            <a:r>
              <a:rPr lang="en-US" b="1" dirty="0" smtClean="0"/>
              <a:t>Keeton defines </a:t>
            </a:r>
            <a:r>
              <a:rPr lang="en-US" dirty="0" smtClean="0"/>
              <a:t>“custom as those rules of human action, establishment by usage and regarded as legally binding by those to whom the rules are applicable, which are adopted by court and applied as a source of law because they are generally followed by the political society as a whole or by some part of it”.</a:t>
            </a:r>
          </a:p>
          <a:p>
            <a:pPr algn="just"/>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Custom</a:t>
            </a:r>
            <a:endParaRPr lang="en-US" b="1" dirty="0"/>
          </a:p>
        </p:txBody>
      </p:sp>
      <p:sp>
        <p:nvSpPr>
          <p:cNvPr id="3" name="Content Placeholder 2"/>
          <p:cNvSpPr>
            <a:spLocks noGrp="1"/>
          </p:cNvSpPr>
          <p:nvPr>
            <p:ph idx="1"/>
          </p:nvPr>
        </p:nvSpPr>
        <p:spPr/>
        <p:txBody>
          <a:bodyPr>
            <a:normAutofit fontScale="55000" lnSpcReduction="20000"/>
          </a:bodyPr>
          <a:lstStyle/>
          <a:p>
            <a:pPr algn="just"/>
            <a:endParaRPr lang="en-US" dirty="0" smtClean="0"/>
          </a:p>
          <a:p>
            <a:pPr algn="just"/>
            <a:r>
              <a:rPr lang="en-US" dirty="0" smtClean="0"/>
              <a:t>Custom may be either </a:t>
            </a:r>
          </a:p>
          <a:p>
            <a:pPr lvl="1" algn="just"/>
            <a:r>
              <a:rPr lang="en-US" b="1" dirty="0" smtClean="0"/>
              <a:t>1. Conventional or</a:t>
            </a:r>
          </a:p>
          <a:p>
            <a:pPr lvl="1" algn="just"/>
            <a:r>
              <a:rPr lang="en-US" b="1" dirty="0" smtClean="0"/>
              <a:t>2. A legal custom.</a:t>
            </a:r>
          </a:p>
          <a:p>
            <a:pPr algn="just">
              <a:buNone/>
            </a:pPr>
            <a:endParaRPr lang="en-US" b="1" dirty="0" smtClean="0"/>
          </a:p>
          <a:p>
            <a:pPr algn="just">
              <a:buNone/>
            </a:pPr>
            <a:r>
              <a:rPr lang="en-US" b="1" dirty="0" smtClean="0"/>
              <a:t>1. Conventional Custom:-</a:t>
            </a:r>
          </a:p>
          <a:p>
            <a:pPr algn="just"/>
            <a:r>
              <a:rPr lang="en-US" dirty="0" smtClean="0"/>
              <a:t>Conventional custom is also called “usage”, </a:t>
            </a:r>
            <a:r>
              <a:rPr lang="en-US" dirty="0" err="1" smtClean="0"/>
              <a:t>viz</a:t>
            </a:r>
            <a:r>
              <a:rPr lang="en-US" dirty="0" smtClean="0"/>
              <a:t> certain trade practices. Its authority is conditional on its acceptance and incorporation in the agreement between the parties bound by it. </a:t>
            </a:r>
          </a:p>
          <a:p>
            <a:pPr algn="just"/>
            <a:r>
              <a:rPr lang="en-US" dirty="0" smtClean="0"/>
              <a:t>A conventional custom should reasonable and be consistent with the statute law; A usage which is contrary to any express condition laid down in a contract shall not be enforceable by law.</a:t>
            </a:r>
          </a:p>
          <a:p>
            <a:pPr algn="just"/>
            <a:r>
              <a:rPr lang="en-US" dirty="0" smtClean="0"/>
              <a:t>A conventional custom may either be “local” or “national/general”.</a:t>
            </a:r>
          </a:p>
          <a:p>
            <a:pPr algn="just"/>
            <a:r>
              <a:rPr lang="en-US" dirty="0" smtClean="0"/>
              <a:t>Before becoming a part of the law, such customs pass through three stages:</a:t>
            </a:r>
          </a:p>
          <a:p>
            <a:pPr lvl="1" algn="just"/>
            <a:r>
              <a:rPr lang="en-US" b="1" dirty="0" err="1" smtClean="0"/>
              <a:t>i</a:t>
            </a:r>
            <a:r>
              <a:rPr lang="en-US" b="1" dirty="0" smtClean="0"/>
              <a:t>)</a:t>
            </a:r>
            <a:r>
              <a:rPr lang="en-US" dirty="0" smtClean="0"/>
              <a:t> they should be proved before the court as a question of fact</a:t>
            </a:r>
          </a:p>
          <a:p>
            <a:pPr lvl="1" algn="just"/>
            <a:r>
              <a:rPr lang="en-US" b="1" dirty="0" smtClean="0"/>
              <a:t>ii)</a:t>
            </a:r>
            <a:r>
              <a:rPr lang="en-US" dirty="0" smtClean="0"/>
              <a:t> the court takes judicial notice of them and they are established as a precedents, and</a:t>
            </a:r>
          </a:p>
          <a:p>
            <a:pPr lvl="1" algn="just"/>
            <a:r>
              <a:rPr lang="en-US" b="1" dirty="0" smtClean="0"/>
              <a:t>iii) </a:t>
            </a:r>
            <a:r>
              <a:rPr lang="en-US" dirty="0" smtClean="0"/>
              <a:t>the custom is embodied in a statute and takes its final shape.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Kinds of Custom</a:t>
            </a:r>
            <a:endParaRPr lang="en-US" dirty="0"/>
          </a:p>
        </p:txBody>
      </p:sp>
      <p:sp>
        <p:nvSpPr>
          <p:cNvPr id="3" name="Content Placeholder 2"/>
          <p:cNvSpPr>
            <a:spLocks noGrp="1"/>
          </p:cNvSpPr>
          <p:nvPr>
            <p:ph idx="1"/>
          </p:nvPr>
        </p:nvSpPr>
        <p:spPr/>
        <p:txBody>
          <a:bodyPr>
            <a:normAutofit fontScale="62500" lnSpcReduction="20000"/>
          </a:bodyPr>
          <a:lstStyle/>
          <a:p>
            <a:pPr algn="just">
              <a:buNone/>
            </a:pPr>
            <a:endParaRPr lang="en-US" b="1" dirty="0" smtClean="0"/>
          </a:p>
          <a:p>
            <a:pPr marL="514350" indent="-514350" algn="just">
              <a:buAutoNum type="arabicPeriod" startAt="2"/>
            </a:pPr>
            <a:r>
              <a:rPr lang="en-US" b="1" dirty="0" smtClean="0"/>
              <a:t>Legal Custom:-</a:t>
            </a:r>
          </a:p>
          <a:p>
            <a:pPr marL="514350" indent="-514350" algn="just">
              <a:buNone/>
            </a:pPr>
            <a:r>
              <a:rPr lang="en-US" dirty="0" smtClean="0"/>
              <a:t>         Legal custom are those which are operative </a:t>
            </a:r>
            <a:r>
              <a:rPr lang="en-US" i="1" dirty="0" smtClean="0"/>
              <a:t>per se as </a:t>
            </a:r>
            <a:r>
              <a:rPr lang="en-US" dirty="0" smtClean="0"/>
              <a:t>binding rules of law independent of any agreement between the parties.</a:t>
            </a:r>
          </a:p>
          <a:p>
            <a:pPr algn="just"/>
            <a:endParaRPr lang="en-US" dirty="0" smtClean="0"/>
          </a:p>
          <a:p>
            <a:pPr algn="just"/>
            <a:r>
              <a:rPr lang="en-US" dirty="0" smtClean="0"/>
              <a:t>Legal custom are of two kinds: </a:t>
            </a:r>
          </a:p>
          <a:p>
            <a:pPr lvl="1" algn="just"/>
            <a:endParaRPr lang="en-US" b="1" dirty="0" smtClean="0"/>
          </a:p>
          <a:p>
            <a:pPr lvl="1" algn="just"/>
            <a:r>
              <a:rPr lang="en-US" b="1" dirty="0" smtClean="0"/>
              <a:t>(</a:t>
            </a:r>
            <a:r>
              <a:rPr lang="en-US" b="1" dirty="0" err="1" smtClean="0"/>
              <a:t>i</a:t>
            </a:r>
            <a:r>
              <a:rPr lang="en-US" b="1" dirty="0" smtClean="0"/>
              <a:t>) local/special custom: </a:t>
            </a:r>
            <a:r>
              <a:rPr lang="en-US" dirty="0" smtClean="0"/>
              <a:t>a local custom in India further divided into: </a:t>
            </a:r>
          </a:p>
          <a:p>
            <a:pPr lvl="2" algn="just"/>
            <a:r>
              <a:rPr lang="en-US" b="1" dirty="0" smtClean="0"/>
              <a:t>(a) Geographical local  </a:t>
            </a:r>
            <a:r>
              <a:rPr lang="en-US" dirty="0" smtClean="0"/>
              <a:t>(limited to a particular locality-town, district, etc.) </a:t>
            </a:r>
          </a:p>
          <a:p>
            <a:pPr lvl="2" algn="just"/>
            <a:r>
              <a:rPr lang="en-US" b="1" dirty="0" smtClean="0"/>
              <a:t>(b) Personal local </a:t>
            </a:r>
            <a:r>
              <a:rPr lang="en-US" dirty="0" smtClean="0"/>
              <a:t>(limited to sect of family for example a family custom amongst the members of a particular tribe)</a:t>
            </a:r>
          </a:p>
          <a:p>
            <a:pPr lvl="1" algn="just"/>
            <a:endParaRPr lang="en-US" b="1" dirty="0" smtClean="0"/>
          </a:p>
          <a:p>
            <a:pPr lvl="1" algn="just"/>
            <a:r>
              <a:rPr lang="en-US" b="1" dirty="0" smtClean="0"/>
              <a:t>(ii) General Custom. </a:t>
            </a:r>
            <a:r>
              <a:rPr lang="en-US" dirty="0" smtClean="0"/>
              <a:t>A general custom binds all the persons within a community and constitutes one of the sources of the common law of the country. It is treated to be part of the law of the land. It should not be in conflict with the common law or statute law.</a:t>
            </a:r>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2577</Words>
  <Application>Microsoft Office PowerPoint</Application>
  <PresentationFormat>On-screen Show (4:3)</PresentationFormat>
  <Paragraphs>147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Sources of Law </vt:lpstr>
      <vt:lpstr> Sources of Law </vt:lpstr>
      <vt:lpstr>Classification of Sources of Law</vt:lpstr>
      <vt:lpstr>Classification of Sources of Law</vt:lpstr>
      <vt:lpstr>Classification of Sources of Law</vt:lpstr>
      <vt:lpstr>Sources of Indian Law</vt:lpstr>
      <vt:lpstr>Sources of Indian Law</vt:lpstr>
      <vt:lpstr>Kinds of Custom</vt:lpstr>
      <vt:lpstr>Kinds of Custom</vt:lpstr>
      <vt:lpstr>Essentials of a Valid Custom</vt:lpstr>
      <vt:lpstr>Essential of a Valid Custom</vt:lpstr>
      <vt:lpstr>Difference between customs and Usage</vt:lpstr>
      <vt:lpstr>3. Legislation</vt:lpstr>
      <vt:lpstr>Kinds of Legislation</vt:lpstr>
      <vt:lpstr>4. Precedent</vt:lpstr>
      <vt:lpstr>Do Judges Make Law</vt:lpstr>
      <vt:lpstr>Do Judges Make Law</vt:lpstr>
      <vt:lpstr>Do Judges Make Law</vt:lpstr>
      <vt:lpstr>Legislation V. Precedent</vt:lpstr>
      <vt:lpstr>Doctrine of Stare Decisis</vt:lpstr>
      <vt:lpstr>Doctrine of Stare Decisis</vt:lpstr>
      <vt:lpstr>Ratio decidendi and Obiter dicta</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Sources of Law </dc:title>
  <dc:creator>Dr. Pramod Kumar</dc:creator>
  <cp:lastModifiedBy>304087</cp:lastModifiedBy>
  <cp:revision>108</cp:revision>
  <dcterms:created xsi:type="dcterms:W3CDTF">2006-08-16T00:00:00Z</dcterms:created>
  <dcterms:modified xsi:type="dcterms:W3CDTF">2020-09-22T09:50:42Z</dcterms:modified>
</cp:coreProperties>
</file>