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Sovereignty</a:t>
            </a:r>
            <a:endParaRPr lang="en-US" b="1" dirty="0"/>
          </a:p>
        </p:txBody>
      </p:sp>
      <p:sp>
        <p:nvSpPr>
          <p:cNvPr id="3" name="Subtitle 2"/>
          <p:cNvSpPr>
            <a:spLocks noGrp="1"/>
          </p:cNvSpPr>
          <p:nvPr>
            <p:ph type="subTitle" idx="1"/>
          </p:nvPr>
        </p:nvSpPr>
        <p:spPr/>
        <p:txBody>
          <a:bodyPr/>
          <a:lstStyle/>
          <a:p>
            <a:endParaRPr lang="en-US" dirty="0" smtClean="0"/>
          </a:p>
          <a:p>
            <a:r>
              <a:rPr lang="en-US" b="1" dirty="0" smtClean="0"/>
              <a:t>By Dr </a:t>
            </a:r>
            <a:r>
              <a:rPr lang="en-US" b="1" dirty="0" err="1" smtClean="0"/>
              <a:t>Pramod</a:t>
            </a:r>
            <a:r>
              <a:rPr lang="en-US" b="1" dirty="0" smtClean="0"/>
              <a:t> Kumar</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It means that sovereignty can not be transferred to any one other body without destroying.</a:t>
            </a:r>
          </a:p>
          <a:p>
            <a:pPr algn="just"/>
            <a:r>
              <a:rPr lang="en-US" dirty="0" smtClean="0"/>
              <a:t>It can not be separated from itself.</a:t>
            </a:r>
          </a:p>
          <a:p>
            <a:pPr algn="just"/>
            <a:r>
              <a:rPr lang="en-US" dirty="0" smtClean="0"/>
              <a:t>Alienation of sovereignty by a state would mean destruction of the state itself- “No sovereignty, no state”.</a:t>
            </a:r>
          </a:p>
          <a:p>
            <a:pPr algn="just"/>
            <a:r>
              <a:rPr lang="en-US" dirty="0" smtClean="0"/>
              <a:t>If a sovereign resigns, it does not imply alienation of sovereignty . It amounts to merely a change in the form of government. The government is only an agency to execute the will of the sovereignty.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a:t>
            </a:r>
            <a:endParaRPr lang="en-US" b="1"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Indivisibility:</a:t>
            </a:r>
          </a:p>
          <a:p>
            <a:pPr algn="just"/>
            <a:r>
              <a:rPr lang="en-US" dirty="0" smtClean="0"/>
              <a:t>Sovereignty can not be divided into parts. The exercise of its powers may be distributed among various governmental organs, but sovereignty is a unit, just as the state is a unit.</a:t>
            </a:r>
          </a:p>
          <a:p>
            <a:pPr algn="just"/>
            <a:r>
              <a:rPr lang="en-US" dirty="0" smtClean="0"/>
              <a:t>“Sovereignty is entire thing to divide it, is to destroy” because it represents supreme will of the state.</a:t>
            </a:r>
          </a:p>
          <a:p>
            <a:pPr algn="just"/>
            <a:r>
              <a:rPr lang="en-US" dirty="0" smtClean="0"/>
              <a:t>Once it is divided , it no more remains a will.</a:t>
            </a:r>
          </a:p>
          <a:p>
            <a:pPr algn="just"/>
            <a:r>
              <a:rPr lang="en-US" dirty="0" smtClean="0"/>
              <a:t>There can not be two sovereign in a state.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a:t>
            </a:r>
            <a:endParaRPr lang="en-US" b="1" dirty="0"/>
          </a:p>
        </p:txBody>
      </p:sp>
      <p:sp>
        <p:nvSpPr>
          <p:cNvPr id="3" name="Content Placeholder 2"/>
          <p:cNvSpPr>
            <a:spLocks noGrp="1"/>
          </p:cNvSpPr>
          <p:nvPr>
            <p:ph idx="1"/>
          </p:nvPr>
        </p:nvSpPr>
        <p:spPr/>
        <p:txBody>
          <a:bodyPr>
            <a:normAutofit fontScale="77500" lnSpcReduction="20000"/>
          </a:bodyPr>
          <a:lstStyle/>
          <a:p>
            <a:pPr algn="just">
              <a:buNone/>
            </a:pPr>
            <a:r>
              <a:rPr lang="en-US" b="1" dirty="0" smtClean="0"/>
              <a:t>Unity:</a:t>
            </a:r>
          </a:p>
          <a:p>
            <a:pPr algn="just"/>
            <a:r>
              <a:rPr lang="en-US" dirty="0" smtClean="0"/>
              <a:t>Unity is very spirit of sovereignty. The sovereign state is united just as we are united.</a:t>
            </a:r>
          </a:p>
          <a:p>
            <a:pPr algn="just">
              <a:buNone/>
            </a:pPr>
            <a:r>
              <a:rPr lang="en-US" b="1" dirty="0" smtClean="0"/>
              <a:t>Absoluteness:</a:t>
            </a:r>
          </a:p>
          <a:p>
            <a:pPr algn="just"/>
            <a:r>
              <a:rPr lang="en-US" dirty="0" smtClean="0"/>
              <a:t>Sovereignty is absolute and unlimited.</a:t>
            </a:r>
          </a:p>
          <a:p>
            <a:pPr algn="just"/>
            <a:r>
              <a:rPr lang="en-US" dirty="0" smtClean="0"/>
              <a:t>There can be no legal power within the state superior to it, and there can be no legal limit to the supreme law making power of the state.</a:t>
            </a:r>
          </a:p>
          <a:p>
            <a:pPr algn="just"/>
            <a:r>
              <a:rPr lang="en-US" dirty="0" smtClean="0"/>
              <a:t>Sovereignty can not be limited or restricted by any superior power within the State or outside the State.</a:t>
            </a:r>
          </a:p>
          <a:p>
            <a:pPr algn="just"/>
            <a:r>
              <a:rPr lang="en-US" dirty="0" smtClean="0"/>
              <a:t>The sovereign is neither dependent nor accountable to anyone. Within the state , the will of the sovereign is supreme.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It can make laws, amend or repeal them. it can amend the constitution. It can use coercion for the execution of laws within its territory.</a:t>
            </a:r>
          </a:p>
          <a:p>
            <a:pPr algn="just"/>
            <a:r>
              <a:rPr lang="en-US" dirty="0" smtClean="0"/>
              <a:t>There is no outside authority to pressure on State. It is not bound any international treaties, even if, it has been a party to them.</a:t>
            </a:r>
          </a:p>
          <a:p>
            <a:pPr algn="just">
              <a:buNone/>
            </a:pPr>
            <a:r>
              <a:rPr lang="en-US" b="1" dirty="0" smtClean="0"/>
              <a:t>Originality:</a:t>
            </a:r>
          </a:p>
          <a:p>
            <a:pPr algn="just"/>
            <a:r>
              <a:rPr lang="en-US" dirty="0" smtClean="0"/>
              <a:t>By originality we mean that the sovereign wields power by virtue of his own right and not by virtue of anybody’s mercy.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Internal sovereignty:</a:t>
            </a:r>
          </a:p>
          <a:p>
            <a:pPr algn="just"/>
            <a:r>
              <a:rPr lang="en-US" dirty="0" smtClean="0"/>
              <a:t>Sovereignty is normally understood as possessing two distinct aspects: internal and external.</a:t>
            </a:r>
          </a:p>
          <a:p>
            <a:pPr algn="just"/>
            <a:r>
              <a:rPr lang="en-US" dirty="0" smtClean="0"/>
              <a:t>Sovereignty within the national sphere is known as internal sovereignty.</a:t>
            </a:r>
          </a:p>
          <a:p>
            <a:pPr algn="just"/>
            <a:r>
              <a:rPr lang="en-US" dirty="0" smtClean="0"/>
              <a:t>A state which possesses internal sovereignty is one which has the authority and ability to exercise command over its society.</a:t>
            </a:r>
          </a:p>
          <a:p>
            <a:pPr algn="just"/>
            <a:r>
              <a:rPr lang="en-US" dirty="0" smtClean="0"/>
              <a:t>In this situation there are no alternative sites of authority within the nation.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b="1" dirty="0" smtClean="0"/>
              <a:t>External sovereignty:</a:t>
            </a:r>
          </a:p>
          <a:p>
            <a:pPr algn="just"/>
            <a:r>
              <a:rPr lang="en-US" dirty="0" smtClean="0"/>
              <a:t>External sovereignty concerns the relationship between a sovereign power and other states.</a:t>
            </a:r>
          </a:p>
          <a:p>
            <a:pPr algn="just"/>
            <a:r>
              <a:rPr lang="en-US" dirty="0" smtClean="0"/>
              <a:t>The term external sovereignty is employed by some writers to mean nothing more than the freedom of the state from subjugation to or control by a foreign state.</a:t>
            </a:r>
          </a:p>
          <a:p>
            <a:pPr algn="just"/>
            <a:r>
              <a:rPr lang="en-US" dirty="0" smtClean="0"/>
              <a:t>That is supremacy of the state as against all foreign wills, whether of persons or state.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b="1"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Nominal &amp; Real Sovereignty:</a:t>
            </a:r>
          </a:p>
          <a:p>
            <a:pPr algn="just"/>
            <a:r>
              <a:rPr lang="en-US" dirty="0" smtClean="0"/>
              <a:t>In ancient times many states had </a:t>
            </a:r>
            <a:r>
              <a:rPr lang="en-US" b="1" dirty="0" smtClean="0"/>
              <a:t>monarchies</a:t>
            </a:r>
            <a:r>
              <a:rPr lang="en-US" dirty="0" smtClean="0"/>
              <a:t> and their rulers were </a:t>
            </a:r>
            <a:r>
              <a:rPr lang="en-US" b="1" dirty="0" smtClean="0"/>
              <a:t>monarchs</a:t>
            </a:r>
            <a:r>
              <a:rPr lang="en-US" dirty="0" smtClean="0"/>
              <a:t>. They wielded absolute power and their senates were quite powerless. At that time they exercised real sovereignty and regarded as real sovereign. </a:t>
            </a:r>
          </a:p>
          <a:p>
            <a:pPr algn="just"/>
            <a:r>
              <a:rPr lang="en-US" dirty="0" smtClean="0"/>
              <a:t>For example, Kings were sovereigns and hence were all powerful in England before fifteenth century, in USSR before the eighteenth an  nineteenth centuries and in France before 1789.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b="1" dirty="0" smtClean="0"/>
              <a:t>Titular(Nominal ) &amp; Actual (Real) Sovereignty:-</a:t>
            </a:r>
          </a:p>
          <a:p>
            <a:pPr algn="just"/>
            <a:r>
              <a:rPr lang="en-US" b="1" dirty="0" smtClean="0"/>
              <a:t>Titular sovereignty </a:t>
            </a:r>
            <a:r>
              <a:rPr lang="en-US" dirty="0" smtClean="0"/>
              <a:t>implies sovereignty in the ‘title’ or by designation.</a:t>
            </a:r>
          </a:p>
          <a:p>
            <a:pPr algn="just"/>
            <a:r>
              <a:rPr lang="en-US" dirty="0" smtClean="0"/>
              <a:t>A titular Sovereign is supreme only in name.</a:t>
            </a:r>
          </a:p>
          <a:p>
            <a:pPr algn="just"/>
            <a:r>
              <a:rPr lang="en-US" dirty="0" smtClean="0"/>
              <a:t>Ex: The king of England, Indian President , their powers are exercised by the Prime Minister &amp; the cabinet.</a:t>
            </a:r>
          </a:p>
          <a:p>
            <a:pPr algn="just"/>
            <a:r>
              <a:rPr lang="en-US" b="1" dirty="0" smtClean="0"/>
              <a:t>Actual sovereignty </a:t>
            </a:r>
            <a:r>
              <a:rPr lang="en-US" dirty="0" smtClean="0"/>
              <a:t>means real executive which possess real power of state.</a:t>
            </a:r>
          </a:p>
          <a:p>
            <a:pPr algn="just"/>
            <a:r>
              <a:rPr lang="en-US" dirty="0" smtClean="0"/>
              <a:t>Ex: P.M of India, U.K &amp; President of U.S.A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Legal Sovereignty:</a:t>
            </a:r>
          </a:p>
          <a:p>
            <a:pPr algn="just"/>
            <a:r>
              <a:rPr lang="en-US" dirty="0" smtClean="0"/>
              <a:t>Legal sovereignty is the supreme law-making authority.</a:t>
            </a:r>
          </a:p>
          <a:p>
            <a:pPr algn="just"/>
            <a:r>
              <a:rPr lang="en-US" dirty="0" smtClean="0"/>
              <a:t>The legal sovereign, therefore, is that determinate authority which is able to express in legal form the highest commands of the state.</a:t>
            </a:r>
          </a:p>
          <a:p>
            <a:pPr algn="just"/>
            <a:r>
              <a:rPr lang="en-US" dirty="0" smtClean="0"/>
              <a:t>For instance, the parliament is the </a:t>
            </a:r>
            <a:r>
              <a:rPr lang="en-US" smtClean="0"/>
              <a:t>legal authority to </a:t>
            </a:r>
            <a:r>
              <a:rPr lang="en-US" dirty="0" smtClean="0"/>
              <a:t>exercise legal </a:t>
            </a:r>
            <a:r>
              <a:rPr lang="en-US" smtClean="0"/>
              <a:t>sovereignty. Only </a:t>
            </a:r>
            <a:r>
              <a:rPr lang="en-US" dirty="0" smtClean="0"/>
              <a:t>its commends are laws. It is recognized by law. It reside in one person or body of persons.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b="1"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Political Sovereignty:</a:t>
            </a:r>
          </a:p>
          <a:p>
            <a:pPr algn="just"/>
            <a:r>
              <a:rPr lang="en-US" dirty="0" smtClean="0"/>
              <a:t> It is vested in the body of citizens who have a right to vote. it is supreme in democracy.</a:t>
            </a:r>
          </a:p>
          <a:p>
            <a:pPr algn="just"/>
            <a:r>
              <a:rPr lang="en-US" dirty="0" smtClean="0"/>
              <a:t>Its </a:t>
            </a:r>
            <a:r>
              <a:rPr lang="en-US" dirty="0" smtClean="0"/>
              <a:t>will is expressed through election &amp; public opinion. It influences the decision, policies &amp; laws made by the legal sovereign.</a:t>
            </a:r>
          </a:p>
          <a:p>
            <a:pPr algn="just"/>
            <a:r>
              <a:rPr lang="en-US" dirty="0" smtClean="0"/>
              <a:t>The legal sovereign has to act according to the will of the electorate. Electorate is a political sovereign.</a:t>
            </a:r>
          </a:p>
          <a:p>
            <a:pPr algn="just"/>
            <a:r>
              <a:rPr lang="en-US" dirty="0" smtClean="0"/>
              <a:t>the electorate constitutes the political sovereign, yet in a wider sense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Origin of the Term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Although the term “sovereignty” is modern, the idea goes back to Aristotle, who spoke of the “supreme power” of the state. </a:t>
            </a:r>
          </a:p>
          <a:p>
            <a:pPr algn="just"/>
            <a:r>
              <a:rPr lang="en-US" dirty="0" smtClean="0"/>
              <a:t>The Roman jurists and the civilians throughout the Middle Ages likewise had the idea, for they frequently employed the terms </a:t>
            </a:r>
            <a:r>
              <a:rPr lang="en-US" i="1" dirty="0" smtClean="0"/>
              <a:t>summa </a:t>
            </a:r>
            <a:r>
              <a:rPr lang="en-US" i="1" dirty="0" err="1" smtClean="0"/>
              <a:t>potestas</a:t>
            </a:r>
            <a:r>
              <a:rPr lang="en-US" i="1" dirty="0" smtClean="0"/>
              <a:t> </a:t>
            </a:r>
            <a:r>
              <a:rPr lang="en-US" dirty="0" smtClean="0"/>
              <a:t>and</a:t>
            </a:r>
            <a:r>
              <a:rPr lang="en-US" i="1" dirty="0" smtClean="0"/>
              <a:t> </a:t>
            </a:r>
            <a:r>
              <a:rPr lang="en-US" i="1" dirty="0" err="1" smtClean="0"/>
              <a:t>plenitudo</a:t>
            </a:r>
            <a:r>
              <a:rPr lang="en-US" i="1" dirty="0" smtClean="0"/>
              <a:t> </a:t>
            </a:r>
            <a:r>
              <a:rPr lang="en-US" i="1" dirty="0" err="1" smtClean="0"/>
              <a:t>potestatis</a:t>
            </a:r>
            <a:r>
              <a:rPr lang="en-US" i="1" dirty="0" smtClean="0"/>
              <a:t> </a:t>
            </a:r>
            <a:r>
              <a:rPr lang="en-US" dirty="0" smtClean="0"/>
              <a:t>by which to designate the supreme power of the state. </a:t>
            </a:r>
          </a:p>
          <a:p>
            <a:pPr algn="just"/>
            <a:r>
              <a:rPr lang="en-US" dirty="0" smtClean="0"/>
              <a:t>The modern terms “sovereign” and “sovereignty” (</a:t>
            </a:r>
            <a:r>
              <a:rPr lang="en-US" i="1" dirty="0" err="1" smtClean="0"/>
              <a:t>souverain</a:t>
            </a:r>
            <a:r>
              <a:rPr lang="en-US" i="1" dirty="0" smtClean="0"/>
              <a:t>, </a:t>
            </a:r>
            <a:r>
              <a:rPr lang="en-US" i="1" dirty="0" err="1" smtClean="0"/>
              <a:t>souverainete</a:t>
            </a:r>
            <a:r>
              <a:rPr lang="en-US" i="1" dirty="0" smtClean="0"/>
              <a:t>)</a:t>
            </a:r>
            <a:r>
              <a:rPr lang="en-US" dirty="0" smtClean="0"/>
              <a:t> were first used by the French jurists in the fifteenth century.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It means the power of the masses as contrasted with the power of the individual ruler of the class.</a:t>
            </a:r>
          </a:p>
          <a:p>
            <a:pPr algn="just"/>
            <a:r>
              <a:rPr lang="en-US" dirty="0" smtClean="0"/>
              <a:t>It implies manhood, suffrage with each individual having only one vote and the control of the legislature by the representatives of the people.</a:t>
            </a:r>
          </a:p>
          <a:p>
            <a:pPr algn="just"/>
            <a:r>
              <a:rPr lang="en-US" dirty="0" smtClean="0"/>
              <a:t>In popular/ political sovereignty public is regarded as supreme.</a:t>
            </a:r>
          </a:p>
          <a:p>
            <a:pPr algn="just"/>
            <a:r>
              <a:rPr lang="en-US" dirty="0" smtClean="0"/>
              <a:t>In the ancient times many writers on Political Science used popular sovereignty as a weapon to refuse absolutism of the monarchs.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b="1" dirty="0"/>
          </a:p>
        </p:txBody>
      </p:sp>
      <p:sp>
        <p:nvSpPr>
          <p:cNvPr id="3" name="Content Placeholder 2"/>
          <p:cNvSpPr>
            <a:spLocks noGrp="1"/>
          </p:cNvSpPr>
          <p:nvPr>
            <p:ph idx="1"/>
          </p:nvPr>
        </p:nvSpPr>
        <p:spPr/>
        <p:txBody>
          <a:bodyPr>
            <a:normAutofit fontScale="92500"/>
          </a:bodyPr>
          <a:lstStyle/>
          <a:p>
            <a:pPr algn="just"/>
            <a:r>
              <a:rPr lang="en-US" b="1" i="1" dirty="0" smtClean="0"/>
              <a:t>De jure Sovereignty</a:t>
            </a:r>
          </a:p>
          <a:p>
            <a:pPr algn="just"/>
            <a:r>
              <a:rPr lang="en-US" i="1" dirty="0" smtClean="0"/>
              <a:t>De jure sovereignty is the legal sovereignty </a:t>
            </a:r>
            <a:r>
              <a:rPr lang="en-US" dirty="0" smtClean="0"/>
              <a:t>and it has foundation in law.</a:t>
            </a:r>
          </a:p>
          <a:p>
            <a:pPr algn="just"/>
            <a:r>
              <a:rPr lang="en-US" dirty="0" smtClean="0"/>
              <a:t>Its attribute is the right to govern and command obedience.</a:t>
            </a:r>
          </a:p>
          <a:p>
            <a:pPr algn="just"/>
            <a:r>
              <a:rPr lang="en-US" dirty="0" smtClean="0"/>
              <a:t>It is source of law &amp; has a legitimate claim to the obedience of its subjects. It is a legal sovereign. it has legal right on its side and is lawfully entitled to command and exact obedience.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Sovereignty</a:t>
            </a:r>
            <a:endParaRPr lang="en-US" b="1" dirty="0"/>
          </a:p>
        </p:txBody>
      </p:sp>
      <p:sp>
        <p:nvSpPr>
          <p:cNvPr id="3" name="Content Placeholder 2"/>
          <p:cNvSpPr>
            <a:spLocks noGrp="1"/>
          </p:cNvSpPr>
          <p:nvPr>
            <p:ph idx="1"/>
          </p:nvPr>
        </p:nvSpPr>
        <p:spPr/>
        <p:txBody>
          <a:bodyPr>
            <a:normAutofit fontScale="77500" lnSpcReduction="20000"/>
          </a:bodyPr>
          <a:lstStyle/>
          <a:p>
            <a:pPr algn="just">
              <a:buNone/>
            </a:pPr>
            <a:r>
              <a:rPr lang="en-US" b="1" i="1" dirty="0" smtClean="0"/>
              <a:t>De facto Sovereignty</a:t>
            </a:r>
          </a:p>
          <a:p>
            <a:pPr algn="just"/>
            <a:r>
              <a:rPr lang="en-US" dirty="0" smtClean="0"/>
              <a:t>It is the actual sovereign–a sovereign which is actually obeyed by the people. It is purely based on physical force or religious influence.</a:t>
            </a:r>
          </a:p>
          <a:p>
            <a:pPr algn="just"/>
            <a:r>
              <a:rPr lang="en-US" i="1" dirty="0" smtClean="0"/>
              <a:t>De facto (or actual) sovereignty is the sovereignty </a:t>
            </a:r>
            <a:r>
              <a:rPr lang="en-US" dirty="0" smtClean="0"/>
              <a:t>which is actually able to make its will prevail, though it may be without legal basis.</a:t>
            </a:r>
          </a:p>
          <a:p>
            <a:pPr algn="just"/>
            <a:r>
              <a:rPr lang="en-US" dirty="0" smtClean="0"/>
              <a:t>That person or body of persons who actually exercises power, and who, for the time being, is able to enforce obedience, or to whose commands voluntary obedience is given by the bulk of the people, is called the </a:t>
            </a:r>
            <a:r>
              <a:rPr lang="en-US" i="1" dirty="0" smtClean="0"/>
              <a:t>de facto sovereign. The criterion </a:t>
            </a:r>
            <a:r>
              <a:rPr lang="en-US" dirty="0" smtClean="0"/>
              <a:t>of sovereignty is actual obedience to commands.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lvl="7"/>
            <a:r>
              <a:rPr lang="en-US" sz="4000" b="1" dirty="0" smtClean="0"/>
              <a:t>THANK YOU</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the Term</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Jean </a:t>
            </a:r>
            <a:r>
              <a:rPr lang="en-US" dirty="0" err="1" smtClean="0"/>
              <a:t>Bodin</a:t>
            </a:r>
            <a:r>
              <a:rPr lang="en-US" dirty="0" smtClean="0"/>
              <a:t> (1530-1596) in the sixteenth century was the first writer to discus the nature and characteristics of sovereignty in his   6</a:t>
            </a:r>
            <a:r>
              <a:rPr lang="en-US" baseline="30000" dirty="0" smtClean="0"/>
              <a:t>th</a:t>
            </a:r>
            <a:r>
              <a:rPr lang="en-US" dirty="0" smtClean="0"/>
              <a:t> Book on the Republic.</a:t>
            </a:r>
          </a:p>
          <a:p>
            <a:pPr algn="just"/>
            <a:r>
              <a:rPr lang="en-US" dirty="0" err="1" smtClean="0"/>
              <a:t>Niccolo</a:t>
            </a:r>
            <a:r>
              <a:rPr lang="en-US" dirty="0" smtClean="0"/>
              <a:t> </a:t>
            </a:r>
            <a:r>
              <a:rPr lang="en-US" dirty="0" err="1" smtClean="0"/>
              <a:t>Machiaveli</a:t>
            </a:r>
            <a:r>
              <a:rPr lang="en-US" dirty="0" smtClean="0"/>
              <a:t> (1469-1527), Thomas Hobbes (1588-1679), John Locke (1632-1704), and Montesquieu (1689-1755) are also key figures in unfolding the concept of sovereignty.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Sovereignty</a:t>
            </a:r>
            <a:endParaRPr lang="en-US" dirty="0"/>
          </a:p>
        </p:txBody>
      </p:sp>
      <p:sp>
        <p:nvSpPr>
          <p:cNvPr id="3" name="Content Placeholder 2"/>
          <p:cNvSpPr>
            <a:spLocks noGrp="1"/>
          </p:cNvSpPr>
          <p:nvPr>
            <p:ph idx="1"/>
          </p:nvPr>
        </p:nvSpPr>
        <p:spPr/>
        <p:txBody>
          <a:bodyPr>
            <a:normAutofit/>
          </a:bodyPr>
          <a:lstStyle/>
          <a:p>
            <a:pPr algn="just"/>
            <a:r>
              <a:rPr lang="en-US" dirty="0" smtClean="0"/>
              <a:t>Jean </a:t>
            </a:r>
            <a:r>
              <a:rPr lang="en-US" dirty="0" err="1" smtClean="0"/>
              <a:t>Bodin</a:t>
            </a:r>
            <a:r>
              <a:rPr lang="en-US" dirty="0" smtClean="0"/>
              <a:t>:-</a:t>
            </a:r>
          </a:p>
          <a:p>
            <a:pPr lvl="1" algn="just"/>
            <a:r>
              <a:rPr lang="en-US" dirty="0" smtClean="0"/>
              <a:t>“the supreme power of the state over citizens and subjects, unrestrained by law”.</a:t>
            </a:r>
          </a:p>
          <a:p>
            <a:pPr algn="just"/>
            <a:r>
              <a:rPr lang="en-US" dirty="0" smtClean="0"/>
              <a:t>Hugo </a:t>
            </a:r>
            <a:r>
              <a:rPr lang="en-US" dirty="0" err="1" smtClean="0"/>
              <a:t>Grotious</a:t>
            </a:r>
            <a:r>
              <a:rPr lang="en-US" dirty="0" smtClean="0"/>
              <a:t> :-</a:t>
            </a:r>
          </a:p>
          <a:p>
            <a:pPr lvl="1" algn="just"/>
            <a:r>
              <a:rPr lang="en-US" dirty="0" smtClean="0"/>
              <a:t>“the supreme political power vested in him whose acts are not subject to any other and whose will cannot be overridden”.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Sovereignty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Duguit</a:t>
            </a:r>
            <a:r>
              <a:rPr lang="en-US" dirty="0" smtClean="0"/>
              <a:t>:-</a:t>
            </a:r>
          </a:p>
          <a:p>
            <a:pPr lvl="1" algn="just"/>
            <a:r>
              <a:rPr lang="en-US" dirty="0" smtClean="0"/>
              <a:t>“commanding power of the state; it is the will of the nation organized in the state; it is the right to give unconditional orders to all individuals in the territory of the state”.</a:t>
            </a:r>
          </a:p>
          <a:p>
            <a:pPr algn="just"/>
            <a:r>
              <a:rPr lang="en-US" dirty="0" smtClean="0"/>
              <a:t>Burgess:-</a:t>
            </a:r>
          </a:p>
          <a:p>
            <a:pPr lvl="1" algn="just"/>
            <a:r>
              <a:rPr lang="en-US" dirty="0" smtClean="0"/>
              <a:t>characterizes it as “original, absolute, ultimate power over the individual subject and all associations of objects. Again he calls it the “</a:t>
            </a:r>
            <a:r>
              <a:rPr lang="en-US" dirty="0" err="1" smtClean="0"/>
              <a:t>underived</a:t>
            </a:r>
            <a:r>
              <a:rPr lang="en-US" dirty="0" smtClean="0"/>
              <a:t> and independent power to command and compel obedience”.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t>Permanence:</a:t>
            </a:r>
          </a:p>
          <a:p>
            <a:pPr algn="just"/>
            <a:r>
              <a:rPr lang="en-US" dirty="0" smtClean="0"/>
              <a:t>Permanence is the main characteristics of sovereignty.</a:t>
            </a:r>
          </a:p>
          <a:p>
            <a:pPr algn="just"/>
            <a:r>
              <a:rPr lang="en-US" dirty="0" smtClean="0"/>
              <a:t>Sovereignty lasts as long as an independent state lasts.</a:t>
            </a:r>
          </a:p>
          <a:p>
            <a:pPr algn="just"/>
            <a:r>
              <a:rPr lang="en-US" dirty="0" smtClean="0"/>
              <a:t>The death of the king, the overthrow of the government does not affect sovereignty.</a:t>
            </a:r>
          </a:p>
          <a:p>
            <a:pPr algn="just"/>
            <a:r>
              <a:rPr lang="en-US" dirty="0" smtClean="0"/>
              <a:t>It rests with the state as long as the State is independent. State &amp; sovereignty can not be separated from each other.</a:t>
            </a:r>
          </a:p>
          <a:p>
            <a:pPr algn="just"/>
            <a:r>
              <a:rPr lang="en-US" dirty="0" smtClean="0"/>
              <a:t>It is permanent in that it exists as long as the state exists. The ruler can be died but the state is permanent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a:t>
            </a:r>
            <a:endParaRPr lang="en-US" b="1"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Universality:</a:t>
            </a:r>
          </a:p>
          <a:p>
            <a:pPr algn="just"/>
            <a:r>
              <a:rPr lang="en-US" dirty="0" smtClean="0"/>
              <a:t>The state is all comprehensive and the sovereign power is universally applicable.</a:t>
            </a:r>
          </a:p>
          <a:p>
            <a:pPr algn="just"/>
            <a:r>
              <a:rPr lang="en-US" dirty="0" smtClean="0"/>
              <a:t>No association or group of individuals, however rich or powerful it may be, can resist or disobey the sovereign authority.</a:t>
            </a:r>
          </a:p>
          <a:p>
            <a:pPr algn="just"/>
            <a:r>
              <a:rPr lang="en-US" dirty="0" smtClean="0"/>
              <a:t>Every individual and every association of individual is subject to the sovereignty of the state.</a:t>
            </a:r>
          </a:p>
          <a:p>
            <a:pPr algn="just"/>
            <a:r>
              <a:rPr lang="en-US" dirty="0" smtClean="0"/>
              <a:t>Sovereignty makes no exception and grants no exemption to anyone.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It is all comprehensive &amp; universal.</a:t>
            </a:r>
          </a:p>
          <a:p>
            <a:pPr algn="just"/>
            <a:r>
              <a:rPr lang="en-US" dirty="0" smtClean="0"/>
              <a:t>The state authority extends to all persons, things , groups &amp; association within its territory without any exception.</a:t>
            </a:r>
          </a:p>
          <a:p>
            <a:pPr algn="just"/>
            <a:r>
              <a:rPr lang="en-US" dirty="0" smtClean="0"/>
              <a:t>It is a master &amp; others are its subordinates. No one has either authority, or the capacity to challenge its power.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a:t>
            </a:r>
            <a:endParaRPr lang="en-US" b="1"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Exclusiveness:</a:t>
            </a:r>
          </a:p>
          <a:p>
            <a:pPr algn="just"/>
            <a:r>
              <a:rPr lang="en-US" dirty="0" smtClean="0"/>
              <a:t>By exclusiveness is meant that there can not be two sovereigns in one independent state.</a:t>
            </a:r>
          </a:p>
          <a:p>
            <a:pPr algn="just"/>
            <a:r>
              <a:rPr lang="en-US" dirty="0" smtClean="0"/>
              <a:t>If two sovereigns exist in a state, the unity of that state will be destroyed. There can not exist another sovereign state within the existing sovereign state.</a:t>
            </a:r>
          </a:p>
          <a:p>
            <a:pPr algn="just">
              <a:buNone/>
            </a:pPr>
            <a:r>
              <a:rPr lang="en-US" b="1" dirty="0" smtClean="0"/>
              <a:t>Inalienability:</a:t>
            </a:r>
          </a:p>
          <a:p>
            <a:pPr algn="just"/>
            <a:r>
              <a:rPr lang="en-US" dirty="0" smtClean="0"/>
              <a:t>Sovereignty is the life and soul of the state and it can not be alienated without destroying the state itself.</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1629</Words>
  <Application>Microsoft Office PowerPoint</Application>
  <PresentationFormat>On-screen Show (4:3)</PresentationFormat>
  <Paragraphs>116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Sovereignty</vt:lpstr>
      <vt:lpstr>Origin of the Term</vt:lpstr>
      <vt:lpstr>Origin of the Term</vt:lpstr>
      <vt:lpstr>Definitions of Sovereignty</vt:lpstr>
      <vt:lpstr>Definitions of Sovereignty</vt:lpstr>
      <vt:lpstr>Characteristics</vt:lpstr>
      <vt:lpstr>Characteristics</vt:lpstr>
      <vt:lpstr>Slide 8</vt:lpstr>
      <vt:lpstr>Characteristics</vt:lpstr>
      <vt:lpstr>Slide 10</vt:lpstr>
      <vt:lpstr>Characteristics</vt:lpstr>
      <vt:lpstr>Characteristics</vt:lpstr>
      <vt:lpstr>Characteristics</vt:lpstr>
      <vt:lpstr>Kinds of Sovereignty</vt:lpstr>
      <vt:lpstr>Kinds of Sovereignty</vt:lpstr>
      <vt:lpstr>Kinds of Sovereignty</vt:lpstr>
      <vt:lpstr>Kinds of Sovereignty</vt:lpstr>
      <vt:lpstr>Kinds of Sovereignty</vt:lpstr>
      <vt:lpstr>Kinds of Sovereignty</vt:lpstr>
      <vt:lpstr>Slide 20</vt:lpstr>
      <vt:lpstr>Kinds of Sovereignty</vt:lpstr>
      <vt:lpstr>Kinds of Sovereignty</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Sovereignty</dc:title>
  <dc:creator>Dr. Pramod Kumar</dc:creator>
  <cp:lastModifiedBy>304087</cp:lastModifiedBy>
  <cp:revision>42</cp:revision>
  <dcterms:created xsi:type="dcterms:W3CDTF">2006-08-16T00:00:00Z</dcterms:created>
  <dcterms:modified xsi:type="dcterms:W3CDTF">2020-09-16T10:32:34Z</dcterms:modified>
</cp:coreProperties>
</file>