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5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1B091-98F9-4784-9939-04CEAAAAFCE6}" type="datetimeFigureOut">
              <a:rPr lang="en-US" smtClean="0"/>
              <a:pPr/>
              <a:t>6/6/2022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4511-1DFD-448D-A9BD-720F265C31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817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9474-16FC-4254-8262-139E828A03AE}" type="datetime1">
              <a:rPr lang="en-US" smtClean="0"/>
              <a:pPr/>
              <a:t>6/6/2022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CC3-0100-478A-9CB3-6E435AE1054B}" type="datetime1">
              <a:rPr lang="en-US" smtClean="0"/>
              <a:pPr/>
              <a:t>6/6/2022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F838-F2D3-4B01-A014-B14AC3104784}" type="datetime1">
              <a:rPr lang="en-US" smtClean="0"/>
              <a:pPr/>
              <a:t>6/6/2022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508D-0522-4BAD-96BE-52160759A256}" type="datetime1">
              <a:rPr lang="en-US" smtClean="0"/>
              <a:pPr/>
              <a:t>6/6/2022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F02D-F034-432E-A249-3E9FA508126B}" type="datetime1">
              <a:rPr lang="en-US" smtClean="0"/>
              <a:pPr/>
              <a:t>6/6/2022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2E55-2363-4606-89F4-3EA40A7683CA}" type="datetime1">
              <a:rPr lang="en-US" smtClean="0"/>
              <a:pPr/>
              <a:t>6/6/2022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46D9-975B-408F-8DE6-D662915A728D}" type="datetime1">
              <a:rPr lang="en-US" smtClean="0"/>
              <a:pPr/>
              <a:t>6/6/2022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02D-AA7A-44A3-BB27-075DDB67F363}" type="datetime1">
              <a:rPr lang="en-US" smtClean="0"/>
              <a:pPr/>
              <a:t>6/6/2022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AC3-904B-4D33-8BA3-D28B59B06CFC}" type="datetime1">
              <a:rPr lang="en-US" smtClean="0"/>
              <a:pPr/>
              <a:t>6/6/2022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DCF5-5067-4FCD-9C6B-1E3EFEEFECFB}" type="datetime1">
              <a:rPr lang="en-US" smtClean="0"/>
              <a:pPr/>
              <a:t>6/6/2022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5147-224B-428A-BAE1-8F2B6FB93E8E}" type="datetime1">
              <a:rPr lang="en-US" smtClean="0"/>
              <a:pPr/>
              <a:t>6/6/2022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64296D-1014-4C95-8809-8C5051C856BC}" type="datetime1">
              <a:rPr lang="en-US" smtClean="0"/>
              <a:pPr/>
              <a:t>6/6/2022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  <p:sndAc>
      <p:stSnd>
        <p:snd r:embed="rId13" name="applause.wav"/>
      </p:stSnd>
    </p:sndAc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585"/>
            <a:ext cx="8579296" cy="6381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2800" b="1" dirty="0" smtClean="0"/>
              <a:t>Qualitative tests for amide &amp; ester</a:t>
            </a:r>
            <a:endParaRPr lang="en-IN" sz="2000" dirty="0"/>
          </a:p>
          <a:p>
            <a:pPr marL="0" indent="0" algn="just">
              <a:buNone/>
            </a:pPr>
            <a:endParaRPr lang="en-US" sz="2000" b="1" u="sng" dirty="0"/>
          </a:p>
          <a:p>
            <a:pPr marL="0" indent="0" algn="just">
              <a:buNone/>
            </a:pPr>
            <a:r>
              <a:rPr lang="en-US" sz="2000" b="1" u="sng" dirty="0" smtClean="0"/>
              <a:t>R-CO NH2: AMIDE</a:t>
            </a:r>
          </a:p>
          <a:p>
            <a:pPr marL="0" indent="0" algn="just">
              <a:buNone/>
            </a:pPr>
            <a:endParaRPr lang="en-US" sz="2000" b="1" u="sng" dirty="0" smtClean="0"/>
          </a:p>
          <a:p>
            <a:pPr marL="0" indent="0" algn="just">
              <a:buNone/>
            </a:pPr>
            <a:r>
              <a:rPr lang="en-US" sz="2000" b="1" dirty="0" smtClean="0"/>
              <a:t>1. </a:t>
            </a:r>
            <a:r>
              <a:rPr lang="en-US" sz="2000" b="1" u="sng" dirty="0" smtClean="0"/>
              <a:t>On hydrolysis with water: evolution of NH3, not easily with water</a:t>
            </a:r>
          </a:p>
          <a:p>
            <a:pPr marL="0" indent="0" algn="just">
              <a:buNone/>
            </a:pPr>
            <a:r>
              <a:rPr lang="en-US" sz="2000" b="1" dirty="0" smtClean="0"/>
              <a:t> </a:t>
            </a:r>
            <a:r>
              <a:rPr lang="en-US" sz="2000" b="1" dirty="0"/>
              <a:t>R-CO </a:t>
            </a:r>
            <a:r>
              <a:rPr lang="en-US" sz="2000" b="1" dirty="0" smtClean="0"/>
              <a:t>NH2+H2O------RCOOH+NH3</a:t>
            </a:r>
          </a:p>
          <a:p>
            <a:pPr marL="0" indent="0" algn="just">
              <a:buNone/>
            </a:pPr>
            <a:r>
              <a:rPr lang="en-US" sz="2000" b="1" u="sng" dirty="0" smtClean="0"/>
              <a:t>2. With  strong acid to form salt</a:t>
            </a:r>
          </a:p>
          <a:p>
            <a:pPr marL="0" indent="0" algn="just">
              <a:buNone/>
            </a:pPr>
            <a:r>
              <a:rPr lang="en-US" sz="2000" b="1" dirty="0" smtClean="0"/>
              <a:t>CH3CONH2+HCl-------CH3CONH3+ Cl-  (acetamide hydrogen chloride)</a:t>
            </a:r>
            <a:endParaRPr lang="en-US" sz="2000" b="1" u="sng" dirty="0"/>
          </a:p>
          <a:p>
            <a:pPr marL="0" indent="0" algn="just">
              <a:buNone/>
            </a:pPr>
            <a:r>
              <a:rPr lang="en-US" sz="2000" b="1" u="sng" dirty="0" smtClean="0"/>
              <a:t>3. With nitrous acid to form acid with evolution of N2</a:t>
            </a:r>
          </a:p>
          <a:p>
            <a:pPr marL="0" indent="0" algn="just">
              <a:buNone/>
            </a:pPr>
            <a:r>
              <a:rPr lang="en-US" sz="2000" b="1" dirty="0" smtClean="0"/>
              <a:t>RCONH2+HNO2---------RCOOH + N2 +H2O</a:t>
            </a:r>
          </a:p>
          <a:p>
            <a:pPr marL="0" indent="0" algn="just">
              <a:buNone/>
            </a:pPr>
            <a:r>
              <a:rPr lang="en-US" sz="2000" b="1" i="1" dirty="0" smtClean="0"/>
              <a:t>4. </a:t>
            </a:r>
            <a:r>
              <a:rPr lang="en-US" sz="2000" b="1" u="sng" dirty="0" smtClean="0"/>
              <a:t>Dehydrogenation with P2O5 To form cyanide</a:t>
            </a:r>
          </a:p>
          <a:p>
            <a:pPr marL="0" indent="0" algn="just">
              <a:buNone/>
            </a:pPr>
            <a:r>
              <a:rPr lang="en-US" sz="2000" b="1" dirty="0" smtClean="0"/>
              <a:t>CH3CONH2 + P2O5-------CH3CN +H2O</a:t>
            </a:r>
          </a:p>
          <a:p>
            <a:pPr marL="0" indent="0" algn="just">
              <a:buNone/>
            </a:pPr>
            <a:r>
              <a:rPr lang="en-US" sz="2000" b="1" dirty="0" smtClean="0"/>
              <a:t>5. </a:t>
            </a:r>
            <a:r>
              <a:rPr lang="en-US" sz="2000" b="1" i="1" dirty="0" smtClean="0"/>
              <a:t>Hofmann</a:t>
            </a:r>
            <a:r>
              <a:rPr lang="en-US" sz="2000" b="1" dirty="0" smtClean="0"/>
              <a:t> degradation of amide to form (primary amine)</a:t>
            </a:r>
          </a:p>
          <a:p>
            <a:pPr marL="0" indent="0" algn="just">
              <a:buNone/>
            </a:pPr>
            <a:r>
              <a:rPr lang="en-US" sz="2000" b="1" dirty="0" smtClean="0"/>
              <a:t>RCONH2 + Br2 +KOH------RNH2 + 2KBr + K2CO3 + 2H2o</a:t>
            </a:r>
          </a:p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1</a:t>
            </a:fld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Esters: RCOOR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05592"/>
            <a:ext cx="8229600" cy="571588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Upon alkaline-hydrolysis to form salt and alcohol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CH3COOCH2CH3 +NaOH---CH3COONa+C2H5OH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Upon acid hydrolysis to form acid and alcohol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RCOOR’ +H2O+ HCl---- RCOOH + R’OH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Ammonolysis to form amide and alcohol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CH3COOC2H5 + NH3-----CH3CONH2 + C2H5OH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 to form alcohols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RCOOR’ + 4H    (C2H5OH/Na) ------RCH2OH + R’OH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sodamide to form amide in the presence of liq. NH3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CH3COOC2H5 + NaNH2, -----CH3CONH2 +C2H5ONa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Claisen condensation to form compound with active hydrogen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2CH3COOC2H5+ C2H5ONa, acidification-----CH3COCH2COOC2H5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Ethyl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aceto</a:t>
            </a:r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-acetate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(EAA)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5882107"/>
      </p:ext>
    </p:extLst>
  </p:cSld>
  <p:clrMapOvr>
    <a:masterClrMapping/>
  </p:clrMapOvr>
  <p:transition spd="slow">
    <p:wedge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1115</TotalTime>
  <Words>226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Constantia</vt:lpstr>
      <vt:lpstr>Times New Roman</vt:lpstr>
      <vt:lpstr>Wingdings 2</vt:lpstr>
      <vt:lpstr>Flow</vt:lpstr>
      <vt:lpstr>PowerPoint Presentation</vt:lpstr>
      <vt:lpstr>                   Esters: RCOOR’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QSAR IN RATIONAL DRUG DESIGN</dc:title>
  <dc:creator>a rajendiran</dc:creator>
  <cp:lastModifiedBy>mypc</cp:lastModifiedBy>
  <cp:revision>144</cp:revision>
  <dcterms:created xsi:type="dcterms:W3CDTF">2013-12-08T14:02:41Z</dcterms:created>
  <dcterms:modified xsi:type="dcterms:W3CDTF">2022-06-06T11:36:34Z</dcterms:modified>
</cp:coreProperties>
</file>