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5/7/2022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5/7/2022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5/7/2022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5/7/2022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5/7/2022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42FC3-B9B5-4E05-B212-F504F3EBA4C9}"/>
              </a:ext>
            </a:extLst>
          </p:cNvPr>
          <p:cNvSpPr>
            <a:spLocks noGrp="1"/>
          </p:cNvSpPr>
          <p:nvPr>
            <p:ph type="ctrTitle"/>
          </p:nvPr>
        </p:nvSpPr>
        <p:spPr>
          <a:xfrm>
            <a:off x="603504" y="770467"/>
            <a:ext cx="10782300" cy="5746874"/>
          </a:xfrm>
        </p:spPr>
        <p:txBody>
          <a:bodyPr/>
          <a:lstStyle/>
          <a:p>
            <a:r>
              <a:rPr lang="en-IN" sz="2000" b="1" u="sng" dirty="0"/>
              <a:t>TRIAL  BALANCE</a:t>
            </a:r>
            <a:br>
              <a:rPr lang="en-IN" sz="2000" b="1" u="sng" dirty="0"/>
            </a:br>
            <a:br>
              <a:rPr lang="en-IN" sz="2000" b="1" u="sng" dirty="0"/>
            </a:br>
            <a:r>
              <a:rPr lang="en-IN" sz="1800" dirty="0"/>
              <a:t>Trial balance is a statement prepared with Debit and credit balances of the ledger account to test the arithmetical accuracy of the books.</a:t>
            </a:r>
            <a:br>
              <a:rPr lang="en-IN" sz="1800" dirty="0"/>
            </a:br>
            <a:br>
              <a:rPr lang="en-IN" sz="1800" dirty="0"/>
            </a:br>
            <a:r>
              <a:rPr lang="en-IN" sz="1800" b="1" u="sng" dirty="0"/>
              <a:t>FORMAT  OF  A   TRIAL   BALANCE  </a:t>
            </a:r>
            <a:br>
              <a:rPr lang="en-IN" sz="1800" b="1" u="sng" dirty="0"/>
            </a:br>
            <a:br>
              <a:rPr lang="en-IN" sz="1800" b="1" u="sng" dirty="0"/>
            </a:br>
            <a:br>
              <a:rPr lang="en-IN" sz="1800" b="1" u="sng" dirty="0"/>
            </a:br>
            <a:r>
              <a:rPr lang="en-IN" sz="1800" dirty="0"/>
              <a:t>                                                                                                        Trial Balance  as  on  (DATE)</a:t>
            </a:r>
            <a:br>
              <a:rPr lang="en-IN" sz="1800" dirty="0"/>
            </a:br>
            <a:br>
              <a:rPr lang="en-IN" sz="1800" dirty="0"/>
            </a:br>
            <a:br>
              <a:rPr lang="en-IN" sz="1800" dirty="0"/>
            </a:br>
            <a:br>
              <a:rPr lang="en-IN" sz="1800" dirty="0"/>
            </a:br>
            <a:br>
              <a:rPr lang="en-IN" sz="1800" dirty="0"/>
            </a:br>
            <a:br>
              <a:rPr lang="en-IN" sz="1800" dirty="0"/>
            </a:br>
            <a:br>
              <a:rPr lang="en-IN" sz="1800" dirty="0"/>
            </a:br>
            <a:r>
              <a:rPr lang="en-IN" sz="1800" b="1" u="sng" dirty="0"/>
              <a:t>ITEMS  RELATED   WITH  THE  PREPARATION  OF  TRIAL  BALANCE</a:t>
            </a:r>
            <a:br>
              <a:rPr lang="en-IN" sz="1800" dirty="0"/>
            </a:br>
            <a:br>
              <a:rPr lang="en-IN" sz="1800" dirty="0"/>
            </a:br>
            <a:r>
              <a:rPr lang="en-IN" sz="1800" dirty="0"/>
              <a:t>1 .  A   trial  balance  is prepared with the help of ledger and cash books.</a:t>
            </a:r>
            <a:br>
              <a:rPr lang="en-IN" sz="1800" dirty="0"/>
            </a:br>
            <a:r>
              <a:rPr lang="en-IN" sz="1800" dirty="0"/>
              <a:t>2 .  Ledger account showing  debit balance are shown on debit column of  a  trial balance and ledger account showing credit balances are shown on credit column.</a:t>
            </a:r>
            <a:br>
              <a:rPr lang="en-IN" sz="1800" dirty="0"/>
            </a:br>
            <a:r>
              <a:rPr lang="en-IN" sz="1800" dirty="0"/>
              <a:t>3 . Purchase a/c  always shows a debit balance which is shown in debit  column of  a trial  balance . Purchase return always shows credit balance  , so it is shown in the debit side of trial balance .</a:t>
            </a:r>
            <a:br>
              <a:rPr lang="en-IN" sz="1800" dirty="0"/>
            </a:br>
            <a:br>
              <a:rPr lang="en-IN" sz="1800" dirty="0"/>
            </a:br>
            <a:br>
              <a:rPr lang="en-IN" sz="1800" dirty="0"/>
            </a:br>
            <a:br>
              <a:rPr lang="en-IN" sz="1800" dirty="0"/>
            </a:br>
            <a:br>
              <a:rPr lang="en-IN" sz="1800" dirty="0"/>
            </a:br>
            <a:br>
              <a:rPr lang="en-IN" sz="1800" dirty="0"/>
            </a:br>
            <a:endParaRPr lang="en-IN" sz="2000" b="1" u="sng" dirty="0"/>
          </a:p>
        </p:txBody>
      </p:sp>
      <p:sp>
        <p:nvSpPr>
          <p:cNvPr id="3" name="Subtitle 2">
            <a:extLst>
              <a:ext uri="{FF2B5EF4-FFF2-40B4-BE49-F238E27FC236}">
                <a16:creationId xmlns:a16="http://schemas.microsoft.com/office/drawing/2014/main" id="{8C5BDC3F-4CC9-4E7F-AE5F-0337C46F4AB0}"/>
              </a:ext>
            </a:extLst>
          </p:cNvPr>
          <p:cNvSpPr>
            <a:spLocks noGrp="1"/>
          </p:cNvSpPr>
          <p:nvPr>
            <p:ph type="subTitle" idx="1"/>
          </p:nvPr>
        </p:nvSpPr>
        <p:spPr>
          <a:xfrm flipV="1">
            <a:off x="667512" y="7091082"/>
            <a:ext cx="9228201" cy="116542"/>
          </a:xfrm>
        </p:spPr>
        <p:txBody>
          <a:bodyPr>
            <a:normAutofit fontScale="25000" lnSpcReduction="20000"/>
          </a:bodyPr>
          <a:lstStyle/>
          <a:p>
            <a:endParaRPr lang="en-IN" dirty="0"/>
          </a:p>
        </p:txBody>
      </p:sp>
      <p:graphicFrame>
        <p:nvGraphicFramePr>
          <p:cNvPr id="5" name="Table 5">
            <a:extLst>
              <a:ext uri="{FF2B5EF4-FFF2-40B4-BE49-F238E27FC236}">
                <a16:creationId xmlns:a16="http://schemas.microsoft.com/office/drawing/2014/main" id="{91ADEF10-AAA6-487B-8A48-77B9FE4ACAB8}"/>
              </a:ext>
            </a:extLst>
          </p:cNvPr>
          <p:cNvGraphicFramePr>
            <a:graphicFrameLocks noGrp="1"/>
          </p:cNvGraphicFramePr>
          <p:nvPr>
            <p:extLst>
              <p:ext uri="{D42A27DB-BD31-4B8C-83A1-F6EECF244321}">
                <p14:modId xmlns:p14="http://schemas.microsoft.com/office/powerpoint/2010/main" val="994528547"/>
              </p:ext>
            </p:extLst>
          </p:nvPr>
        </p:nvGraphicFramePr>
        <p:xfrm>
          <a:off x="2032000" y="2321859"/>
          <a:ext cx="8128000" cy="1013012"/>
        </p:xfrm>
        <a:graphic>
          <a:graphicData uri="http://schemas.openxmlformats.org/drawingml/2006/table">
            <a:tbl>
              <a:tblPr firstRow="1" bandRow="1">
                <a:tableStyleId>{5C22544A-7EE6-4342-B048-85BDC9FD1C3A}</a:tableStyleId>
              </a:tblPr>
              <a:tblGrid>
                <a:gridCol w="2620682">
                  <a:extLst>
                    <a:ext uri="{9D8B030D-6E8A-4147-A177-3AD203B41FA5}">
                      <a16:colId xmlns:a16="http://schemas.microsoft.com/office/drawing/2014/main" val="4184923741"/>
                    </a:ext>
                  </a:extLst>
                </a:gridCol>
                <a:gridCol w="1129553">
                  <a:extLst>
                    <a:ext uri="{9D8B030D-6E8A-4147-A177-3AD203B41FA5}">
                      <a16:colId xmlns:a16="http://schemas.microsoft.com/office/drawing/2014/main" val="1515571102"/>
                    </a:ext>
                  </a:extLst>
                </a:gridCol>
                <a:gridCol w="2106706">
                  <a:extLst>
                    <a:ext uri="{9D8B030D-6E8A-4147-A177-3AD203B41FA5}">
                      <a16:colId xmlns:a16="http://schemas.microsoft.com/office/drawing/2014/main" val="161643656"/>
                    </a:ext>
                  </a:extLst>
                </a:gridCol>
                <a:gridCol w="2271059">
                  <a:extLst>
                    <a:ext uri="{9D8B030D-6E8A-4147-A177-3AD203B41FA5}">
                      <a16:colId xmlns:a16="http://schemas.microsoft.com/office/drawing/2014/main" val="702696759"/>
                    </a:ext>
                  </a:extLst>
                </a:gridCol>
              </a:tblGrid>
              <a:tr h="644644">
                <a:tc>
                  <a:txBody>
                    <a:bodyPr/>
                    <a:lstStyle/>
                    <a:p>
                      <a:r>
                        <a:rPr lang="en-IN" dirty="0"/>
                        <a:t>          Head of Account </a:t>
                      </a:r>
                    </a:p>
                  </a:txBody>
                  <a:tcPr/>
                </a:tc>
                <a:tc>
                  <a:txBody>
                    <a:bodyPr/>
                    <a:lstStyle/>
                    <a:p>
                      <a:r>
                        <a:rPr lang="en-IN" dirty="0"/>
                        <a:t>     L.F.</a:t>
                      </a:r>
                    </a:p>
                  </a:txBody>
                  <a:tcPr/>
                </a:tc>
                <a:tc>
                  <a:txBody>
                    <a:bodyPr/>
                    <a:lstStyle/>
                    <a:p>
                      <a:r>
                        <a:rPr lang="en-IN" dirty="0"/>
                        <a:t>      Amount </a:t>
                      </a:r>
                      <a:r>
                        <a:rPr lang="en-IN" dirty="0" err="1"/>
                        <a:t>Dr.</a:t>
                      </a:r>
                      <a:endParaRPr lang="en-IN" dirty="0"/>
                    </a:p>
                    <a:p>
                      <a:r>
                        <a:rPr lang="en-IN" dirty="0"/>
                        <a:t>            (Rs.)</a:t>
                      </a:r>
                    </a:p>
                  </a:txBody>
                  <a:tcPr/>
                </a:tc>
                <a:tc>
                  <a:txBody>
                    <a:bodyPr/>
                    <a:lstStyle/>
                    <a:p>
                      <a:r>
                        <a:rPr lang="en-IN" dirty="0"/>
                        <a:t>           Amount Cr.</a:t>
                      </a:r>
                    </a:p>
                    <a:p>
                      <a:r>
                        <a:rPr lang="en-IN" dirty="0"/>
                        <a:t>                 (Rs.)</a:t>
                      </a:r>
                    </a:p>
                  </a:txBody>
                  <a:tcPr/>
                </a:tc>
                <a:extLst>
                  <a:ext uri="{0D108BD9-81ED-4DB2-BD59-A6C34878D82A}">
                    <a16:rowId xmlns:a16="http://schemas.microsoft.com/office/drawing/2014/main" val="2664136749"/>
                  </a:ext>
                </a:extLst>
              </a:tr>
              <a:tr h="368368">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259062486"/>
                  </a:ext>
                </a:extLst>
              </a:tr>
            </a:tbl>
          </a:graphicData>
        </a:graphic>
      </p:graphicFrame>
    </p:spTree>
    <p:extLst>
      <p:ext uri="{BB962C8B-B14F-4D97-AF65-F5344CB8AC3E}">
        <p14:creationId xmlns:p14="http://schemas.microsoft.com/office/powerpoint/2010/main" val="252352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A778D-C53B-4665-BB36-D0E039BC7644}"/>
              </a:ext>
            </a:extLst>
          </p:cNvPr>
          <p:cNvSpPr>
            <a:spLocks noGrp="1"/>
          </p:cNvSpPr>
          <p:nvPr>
            <p:ph type="title"/>
          </p:nvPr>
        </p:nvSpPr>
        <p:spPr>
          <a:xfrm>
            <a:off x="657224" y="499532"/>
            <a:ext cx="10772775" cy="6152279"/>
          </a:xfrm>
        </p:spPr>
        <p:txBody>
          <a:bodyPr>
            <a:normAutofit/>
          </a:bodyPr>
          <a:lstStyle/>
          <a:p>
            <a:r>
              <a:rPr lang="en-IN" sz="1800" dirty="0"/>
              <a:t>4 . Sales a/c always shows a credit  balance   so  it is shown in credit side of  a trial  balance  while  sales returns is  shown  in debit  side of  a  trial balance .</a:t>
            </a:r>
            <a:br>
              <a:rPr lang="en-IN" sz="1800" dirty="0"/>
            </a:br>
            <a:r>
              <a:rPr lang="en-IN" sz="1800" dirty="0"/>
              <a:t>5 . Opening  stock a/c always shows  a  debit balance so it is  shown  on  the  debit  side  of  trial  balance . </a:t>
            </a:r>
            <a:br>
              <a:rPr lang="en-IN" sz="1800" dirty="0"/>
            </a:br>
            <a:r>
              <a:rPr lang="en-IN" sz="1800" dirty="0"/>
              <a:t>6 . Generally closing  stock(inventory )  does not appear in the trial  balance , it is usually given as an additional  information  or adjustment outside the trial balance .</a:t>
            </a:r>
            <a:br>
              <a:rPr lang="en-IN" sz="1800" dirty="0"/>
            </a:br>
            <a:r>
              <a:rPr lang="en-IN" sz="1800" dirty="0"/>
              <a:t>7 . Account of assets  , drawings , debtors , expenses  and losses  shows debit  balances ,  so they  are shown on debit  side of trial balance.</a:t>
            </a:r>
            <a:br>
              <a:rPr lang="en-IN" sz="1800" dirty="0"/>
            </a:br>
            <a:r>
              <a:rPr lang="en-IN" sz="1800" dirty="0"/>
              <a:t>8 . Accounts  of  income and gains , liabilities , capital , creditors show credit balances so  they are shown  on credit side of trial balance .  </a:t>
            </a:r>
            <a:br>
              <a:rPr lang="en-IN" sz="1800" dirty="0"/>
            </a:br>
            <a:br>
              <a:rPr lang="en-IN" sz="1800" dirty="0"/>
            </a:br>
            <a:br>
              <a:rPr lang="en-IN" sz="1800" dirty="0"/>
            </a:br>
            <a:r>
              <a:rPr lang="en-IN" sz="1800" b="1" u="sng" dirty="0"/>
              <a:t>TRADING  ACCOUNTS  /  FINAL  ACCOUNTS</a:t>
            </a:r>
            <a:br>
              <a:rPr lang="en-IN" sz="1800" b="1" u="sng" dirty="0"/>
            </a:br>
            <a:br>
              <a:rPr lang="en-IN" sz="1800" b="1" u="sng" dirty="0"/>
            </a:br>
            <a:r>
              <a:rPr lang="en-IN" sz="1800" dirty="0"/>
              <a:t>Preparation  of the trading  account is the first stage in the process  of preparing  the final  accounts . Trading  account  is prepared to calculate gross profit  or  gross loss during  an accounting year . Gross profit or loss  is  the difference between sales  and cost  of goods sold . If the amount  of  sales exceeds the goods  sold , gross profit  is earned conversely  gross loss is incurred . For calculating  cost  of goods sold ,  opening  stock , purchase , direct expenses on purchasing , manufacturing goods , closing stock are considered .</a:t>
            </a:r>
            <a:br>
              <a:rPr lang="en-IN" sz="1800" dirty="0"/>
            </a:br>
            <a:br>
              <a:rPr lang="en-IN" sz="1800" dirty="0"/>
            </a:br>
            <a:r>
              <a:rPr lang="en-IN" sz="1800" dirty="0"/>
              <a:t> </a:t>
            </a:r>
          </a:p>
        </p:txBody>
      </p:sp>
      <p:sp>
        <p:nvSpPr>
          <p:cNvPr id="3" name="Content Placeholder 2">
            <a:extLst>
              <a:ext uri="{FF2B5EF4-FFF2-40B4-BE49-F238E27FC236}">
                <a16:creationId xmlns:a16="http://schemas.microsoft.com/office/drawing/2014/main" id="{58111D04-5E13-41D7-8B7A-D92FCA829F4F}"/>
              </a:ext>
            </a:extLst>
          </p:cNvPr>
          <p:cNvSpPr>
            <a:spLocks noGrp="1"/>
          </p:cNvSpPr>
          <p:nvPr>
            <p:ph idx="1"/>
          </p:nvPr>
        </p:nvSpPr>
        <p:spPr>
          <a:xfrm>
            <a:off x="676656" y="6795246"/>
            <a:ext cx="10753725" cy="161365"/>
          </a:xfrm>
        </p:spPr>
        <p:txBody>
          <a:bodyPr>
            <a:normAutofit fontScale="25000" lnSpcReduction="20000"/>
          </a:bodyPr>
          <a:lstStyle/>
          <a:p>
            <a:endParaRPr lang="en-IN" dirty="0"/>
          </a:p>
        </p:txBody>
      </p:sp>
    </p:spTree>
    <p:extLst>
      <p:ext uri="{BB962C8B-B14F-4D97-AF65-F5344CB8AC3E}">
        <p14:creationId xmlns:p14="http://schemas.microsoft.com/office/powerpoint/2010/main" val="2060729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DE3E8-09F6-498C-8506-677462384040}"/>
              </a:ext>
            </a:extLst>
          </p:cNvPr>
          <p:cNvSpPr>
            <a:spLocks noGrp="1"/>
          </p:cNvSpPr>
          <p:nvPr>
            <p:ph type="title"/>
          </p:nvPr>
        </p:nvSpPr>
        <p:spPr>
          <a:xfrm>
            <a:off x="657224" y="499532"/>
            <a:ext cx="10772775" cy="5990019"/>
          </a:xfrm>
        </p:spPr>
        <p:txBody>
          <a:bodyPr>
            <a:normAutofit/>
          </a:bodyPr>
          <a:lstStyle/>
          <a:p>
            <a:r>
              <a:rPr lang="en-IN" sz="1800" b="1" u="sng" dirty="0"/>
              <a:t>FORMAT   OF   TRADING   ACCOUNT  </a:t>
            </a:r>
            <a:br>
              <a:rPr lang="en-IN" sz="1800" dirty="0">
                <a:solidFill>
                  <a:schemeClr val="tx1">
                    <a:lumMod val="85000"/>
                    <a:lumOff val="15000"/>
                  </a:schemeClr>
                </a:solidFill>
              </a:rPr>
            </a:br>
            <a:br>
              <a:rPr lang="en-IN" sz="1800" dirty="0">
                <a:solidFill>
                  <a:schemeClr val="tx1">
                    <a:lumMod val="85000"/>
                    <a:lumOff val="15000"/>
                  </a:schemeClr>
                </a:solidFill>
              </a:rPr>
            </a:br>
            <a:r>
              <a:rPr lang="en-IN" sz="1800" dirty="0">
                <a:solidFill>
                  <a:schemeClr val="tx1">
                    <a:lumMod val="85000"/>
                    <a:lumOff val="15000"/>
                  </a:schemeClr>
                </a:solidFill>
              </a:rPr>
              <a:t>                                                                      Trading a/c  of   Ms.   (company owner ) as on (Date)</a:t>
            </a: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br>
              <a:rPr lang="en-IN" sz="1800" dirty="0">
                <a:solidFill>
                  <a:schemeClr val="tx1">
                    <a:lumMod val="85000"/>
                    <a:lumOff val="15000"/>
                  </a:schemeClr>
                </a:solidFill>
              </a:rPr>
            </a:br>
            <a:endParaRPr lang="en-IN" sz="1800" b="1" u="sng" dirty="0"/>
          </a:p>
        </p:txBody>
      </p:sp>
      <p:graphicFrame>
        <p:nvGraphicFramePr>
          <p:cNvPr id="4" name="Table 4">
            <a:extLst>
              <a:ext uri="{FF2B5EF4-FFF2-40B4-BE49-F238E27FC236}">
                <a16:creationId xmlns:a16="http://schemas.microsoft.com/office/drawing/2014/main" id="{7AA5F79D-5928-4164-B6FF-8B3240942E51}"/>
              </a:ext>
            </a:extLst>
          </p:cNvPr>
          <p:cNvGraphicFramePr>
            <a:graphicFrameLocks noGrp="1"/>
          </p:cNvGraphicFramePr>
          <p:nvPr>
            <p:ph idx="1"/>
            <p:extLst>
              <p:ext uri="{D42A27DB-BD31-4B8C-83A1-F6EECF244321}">
                <p14:modId xmlns:p14="http://schemas.microsoft.com/office/powerpoint/2010/main" val="3810999701"/>
              </p:ext>
            </p:extLst>
          </p:nvPr>
        </p:nvGraphicFramePr>
        <p:xfrm>
          <a:off x="676275" y="1443318"/>
          <a:ext cx="10753724" cy="3851237"/>
        </p:xfrm>
        <a:graphic>
          <a:graphicData uri="http://schemas.openxmlformats.org/drawingml/2006/table">
            <a:tbl>
              <a:tblPr firstRow="1" bandRow="1">
                <a:tableStyleId>{5C22544A-7EE6-4342-B048-85BDC9FD1C3A}</a:tableStyleId>
              </a:tblPr>
              <a:tblGrid>
                <a:gridCol w="4254313">
                  <a:extLst>
                    <a:ext uri="{9D8B030D-6E8A-4147-A177-3AD203B41FA5}">
                      <a16:colId xmlns:a16="http://schemas.microsoft.com/office/drawing/2014/main" val="1451630103"/>
                    </a:ext>
                  </a:extLst>
                </a:gridCol>
                <a:gridCol w="1362636">
                  <a:extLst>
                    <a:ext uri="{9D8B030D-6E8A-4147-A177-3AD203B41FA5}">
                      <a16:colId xmlns:a16="http://schemas.microsoft.com/office/drawing/2014/main" val="583385197"/>
                    </a:ext>
                  </a:extLst>
                </a:gridCol>
                <a:gridCol w="3998258">
                  <a:extLst>
                    <a:ext uri="{9D8B030D-6E8A-4147-A177-3AD203B41FA5}">
                      <a16:colId xmlns:a16="http://schemas.microsoft.com/office/drawing/2014/main" val="659533714"/>
                    </a:ext>
                  </a:extLst>
                </a:gridCol>
                <a:gridCol w="1138517">
                  <a:extLst>
                    <a:ext uri="{9D8B030D-6E8A-4147-A177-3AD203B41FA5}">
                      <a16:colId xmlns:a16="http://schemas.microsoft.com/office/drawing/2014/main" val="3173361279"/>
                    </a:ext>
                  </a:extLst>
                </a:gridCol>
              </a:tblGrid>
              <a:tr h="385482">
                <a:tc>
                  <a:txBody>
                    <a:bodyPr/>
                    <a:lstStyle/>
                    <a:p>
                      <a:r>
                        <a:rPr lang="en-IN" dirty="0"/>
                        <a:t>                               Particulars </a:t>
                      </a:r>
                    </a:p>
                  </a:txBody>
                  <a:tcPr/>
                </a:tc>
                <a:tc>
                  <a:txBody>
                    <a:bodyPr/>
                    <a:lstStyle/>
                    <a:p>
                      <a:r>
                        <a:rPr lang="en-IN" dirty="0"/>
                        <a:t>    Amount  </a:t>
                      </a:r>
                    </a:p>
                    <a:p>
                      <a:r>
                        <a:rPr lang="en-IN" dirty="0"/>
                        <a:t>       in Rs.</a:t>
                      </a:r>
                    </a:p>
                  </a:txBody>
                  <a:tcPr/>
                </a:tc>
                <a:tc>
                  <a:txBody>
                    <a:bodyPr/>
                    <a:lstStyle/>
                    <a:p>
                      <a:r>
                        <a:rPr lang="en-IN" dirty="0"/>
                        <a:t>                         Particulars</a:t>
                      </a:r>
                    </a:p>
                  </a:txBody>
                  <a:tcPr/>
                </a:tc>
                <a:tc>
                  <a:txBody>
                    <a:bodyPr/>
                    <a:lstStyle/>
                    <a:p>
                      <a:r>
                        <a:rPr lang="en-IN" dirty="0"/>
                        <a:t>  Amount </a:t>
                      </a:r>
                    </a:p>
                    <a:p>
                      <a:r>
                        <a:rPr lang="en-IN" dirty="0"/>
                        <a:t>     in Rs.</a:t>
                      </a:r>
                    </a:p>
                  </a:txBody>
                  <a:tcPr/>
                </a:tc>
                <a:extLst>
                  <a:ext uri="{0D108BD9-81ED-4DB2-BD59-A6C34878D82A}">
                    <a16:rowId xmlns:a16="http://schemas.microsoft.com/office/drawing/2014/main" val="3704195250"/>
                  </a:ext>
                </a:extLst>
              </a:tr>
              <a:tr h="462578">
                <a:tc>
                  <a:txBody>
                    <a:bodyPr/>
                    <a:lstStyle/>
                    <a:p>
                      <a:r>
                        <a:rPr lang="en-IN" dirty="0"/>
                        <a:t>To opening stock </a:t>
                      </a:r>
                    </a:p>
                  </a:txBody>
                  <a:tcPr/>
                </a:tc>
                <a:tc>
                  <a:txBody>
                    <a:bodyPr/>
                    <a:lstStyle/>
                    <a:p>
                      <a:endParaRPr lang="en-IN" dirty="0"/>
                    </a:p>
                  </a:txBody>
                  <a:tcPr/>
                </a:tc>
                <a:tc>
                  <a:txBody>
                    <a:bodyPr/>
                    <a:lstStyle/>
                    <a:p>
                      <a:r>
                        <a:rPr lang="en-IN" dirty="0"/>
                        <a:t>By sales</a:t>
                      </a:r>
                    </a:p>
                    <a:p>
                      <a:r>
                        <a:rPr lang="en-IN" dirty="0"/>
                        <a:t>Less sales return / return inward</a:t>
                      </a:r>
                    </a:p>
                  </a:txBody>
                  <a:tcPr/>
                </a:tc>
                <a:tc>
                  <a:txBody>
                    <a:bodyPr/>
                    <a:lstStyle/>
                    <a:p>
                      <a:endParaRPr lang="en-IN" dirty="0"/>
                    </a:p>
                  </a:txBody>
                  <a:tcPr/>
                </a:tc>
                <a:extLst>
                  <a:ext uri="{0D108BD9-81ED-4DB2-BD59-A6C34878D82A}">
                    <a16:rowId xmlns:a16="http://schemas.microsoft.com/office/drawing/2014/main" val="649684602"/>
                  </a:ext>
                </a:extLst>
              </a:tr>
              <a:tr h="0">
                <a:tc>
                  <a:txBody>
                    <a:bodyPr/>
                    <a:lstStyle/>
                    <a:p>
                      <a:r>
                        <a:rPr lang="en-IN" dirty="0"/>
                        <a:t>To Purchase </a:t>
                      </a:r>
                    </a:p>
                    <a:p>
                      <a:r>
                        <a:rPr lang="en-IN" dirty="0"/>
                        <a:t>Less Purchase return / return outward   </a:t>
                      </a:r>
                    </a:p>
                  </a:txBody>
                  <a:tcPr/>
                </a:tc>
                <a:tc>
                  <a:txBody>
                    <a:bodyPr/>
                    <a:lstStyle/>
                    <a:p>
                      <a:endParaRPr lang="en-IN" dirty="0"/>
                    </a:p>
                  </a:txBody>
                  <a:tcPr/>
                </a:tc>
                <a:tc>
                  <a:txBody>
                    <a:bodyPr/>
                    <a:lstStyle/>
                    <a:p>
                      <a:r>
                        <a:rPr lang="en-IN" dirty="0"/>
                        <a:t>By closing stock</a:t>
                      </a:r>
                    </a:p>
                  </a:txBody>
                  <a:tcPr/>
                </a:tc>
                <a:tc>
                  <a:txBody>
                    <a:bodyPr/>
                    <a:lstStyle/>
                    <a:p>
                      <a:endParaRPr lang="en-IN"/>
                    </a:p>
                  </a:txBody>
                  <a:tcPr/>
                </a:tc>
                <a:extLst>
                  <a:ext uri="{0D108BD9-81ED-4DB2-BD59-A6C34878D82A}">
                    <a16:rowId xmlns:a16="http://schemas.microsoft.com/office/drawing/2014/main" val="3038975272"/>
                  </a:ext>
                </a:extLst>
              </a:tr>
              <a:tr h="453615">
                <a:tc>
                  <a:txBody>
                    <a:bodyPr/>
                    <a:lstStyle/>
                    <a:p>
                      <a:r>
                        <a:rPr lang="en-IN" dirty="0"/>
                        <a:t>To direct expenses</a:t>
                      </a:r>
                    </a:p>
                  </a:txBody>
                  <a:tcPr/>
                </a:tc>
                <a:tc>
                  <a:txBody>
                    <a:bodyPr/>
                    <a:lstStyle/>
                    <a:p>
                      <a:endParaRPr lang="en-IN"/>
                    </a:p>
                  </a:txBody>
                  <a:tcPr/>
                </a:tc>
                <a:tc>
                  <a:txBody>
                    <a:bodyPr/>
                    <a:lstStyle/>
                    <a:p>
                      <a:r>
                        <a:rPr lang="en-IN" dirty="0"/>
                        <a:t>By gross loss transferred to profit / loss a/c</a:t>
                      </a:r>
                    </a:p>
                  </a:txBody>
                  <a:tcPr/>
                </a:tc>
                <a:tc>
                  <a:txBody>
                    <a:bodyPr/>
                    <a:lstStyle/>
                    <a:p>
                      <a:endParaRPr lang="en-IN" dirty="0"/>
                    </a:p>
                  </a:txBody>
                  <a:tcPr/>
                </a:tc>
                <a:extLst>
                  <a:ext uri="{0D108BD9-81ED-4DB2-BD59-A6C34878D82A}">
                    <a16:rowId xmlns:a16="http://schemas.microsoft.com/office/drawing/2014/main" val="2521422438"/>
                  </a:ext>
                </a:extLst>
              </a:tr>
              <a:tr h="421341">
                <a:tc>
                  <a:txBody>
                    <a:bodyPr/>
                    <a:lstStyle/>
                    <a:p>
                      <a:r>
                        <a:rPr lang="en-IN" dirty="0"/>
                        <a:t>To wages and salaries</a:t>
                      </a:r>
                    </a:p>
                  </a:txBody>
                  <a:tcPr/>
                </a:tc>
                <a:tc>
                  <a:txBody>
                    <a:bodyPr/>
                    <a:lstStyle/>
                    <a:p>
                      <a:endParaRPr lang="en-IN"/>
                    </a:p>
                  </a:txBody>
                  <a:tcPr/>
                </a:tc>
                <a:tc>
                  <a:txBody>
                    <a:bodyPr/>
                    <a:lstStyle/>
                    <a:p>
                      <a:endParaRPr lang="en-IN" dirty="0"/>
                    </a:p>
                  </a:txBody>
                  <a:tcPr/>
                </a:tc>
                <a:tc>
                  <a:txBody>
                    <a:bodyPr/>
                    <a:lstStyle/>
                    <a:p>
                      <a:endParaRPr lang="en-IN"/>
                    </a:p>
                  </a:txBody>
                  <a:tcPr/>
                </a:tc>
                <a:extLst>
                  <a:ext uri="{0D108BD9-81ED-4DB2-BD59-A6C34878D82A}">
                    <a16:rowId xmlns:a16="http://schemas.microsoft.com/office/drawing/2014/main" val="865957590"/>
                  </a:ext>
                </a:extLst>
              </a:tr>
              <a:tr h="448235">
                <a:tc>
                  <a:txBody>
                    <a:bodyPr/>
                    <a:lstStyle/>
                    <a:p>
                      <a:r>
                        <a:rPr lang="en-IN" dirty="0"/>
                        <a:t>To freight , freight inward</a:t>
                      </a:r>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2597203978"/>
                  </a:ext>
                </a:extLst>
              </a:tr>
              <a:tr h="421341">
                <a:tc>
                  <a:txBody>
                    <a:bodyPr/>
                    <a:lstStyle/>
                    <a:p>
                      <a:r>
                        <a:rPr lang="en-IN" dirty="0"/>
                        <a:t>To carriage , carriage inward</a:t>
                      </a:r>
                    </a:p>
                  </a:txBody>
                  <a:tcPr/>
                </a:tc>
                <a:tc>
                  <a:txBody>
                    <a:bodyPr/>
                    <a:lstStyle/>
                    <a:p>
                      <a:endParaRPr lang="en-IN"/>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val="2714817533"/>
                  </a:ext>
                </a:extLst>
              </a:tr>
            </a:tbl>
          </a:graphicData>
        </a:graphic>
      </p:graphicFrame>
      <p:graphicFrame>
        <p:nvGraphicFramePr>
          <p:cNvPr id="5" name="Table 5">
            <a:extLst>
              <a:ext uri="{FF2B5EF4-FFF2-40B4-BE49-F238E27FC236}">
                <a16:creationId xmlns:a16="http://schemas.microsoft.com/office/drawing/2014/main" id="{61837E27-A888-41D4-9EF1-46D09AECC8D4}"/>
              </a:ext>
            </a:extLst>
          </p:cNvPr>
          <p:cNvGraphicFramePr>
            <a:graphicFrameLocks noGrp="1"/>
          </p:cNvGraphicFramePr>
          <p:nvPr>
            <p:extLst>
              <p:ext uri="{D42A27DB-BD31-4B8C-83A1-F6EECF244321}">
                <p14:modId xmlns:p14="http://schemas.microsoft.com/office/powerpoint/2010/main" val="2773600846"/>
              </p:ext>
            </p:extLst>
          </p:nvPr>
        </p:nvGraphicFramePr>
        <p:xfrm>
          <a:off x="676274" y="5294554"/>
          <a:ext cx="10753724" cy="1285539"/>
        </p:xfrm>
        <a:graphic>
          <a:graphicData uri="http://schemas.openxmlformats.org/drawingml/2006/table">
            <a:tbl>
              <a:tblPr bandRow="1">
                <a:tableStyleId>{5C22544A-7EE6-4342-B048-85BDC9FD1C3A}</a:tableStyleId>
              </a:tblPr>
              <a:tblGrid>
                <a:gridCol w="4254314">
                  <a:extLst>
                    <a:ext uri="{9D8B030D-6E8A-4147-A177-3AD203B41FA5}">
                      <a16:colId xmlns:a16="http://schemas.microsoft.com/office/drawing/2014/main" val="2404964810"/>
                    </a:ext>
                  </a:extLst>
                </a:gridCol>
                <a:gridCol w="1362636">
                  <a:extLst>
                    <a:ext uri="{9D8B030D-6E8A-4147-A177-3AD203B41FA5}">
                      <a16:colId xmlns:a16="http://schemas.microsoft.com/office/drawing/2014/main" val="3962166762"/>
                    </a:ext>
                  </a:extLst>
                </a:gridCol>
                <a:gridCol w="4016188">
                  <a:extLst>
                    <a:ext uri="{9D8B030D-6E8A-4147-A177-3AD203B41FA5}">
                      <a16:colId xmlns:a16="http://schemas.microsoft.com/office/drawing/2014/main" val="1056705071"/>
                    </a:ext>
                  </a:extLst>
                </a:gridCol>
                <a:gridCol w="1120586">
                  <a:extLst>
                    <a:ext uri="{9D8B030D-6E8A-4147-A177-3AD203B41FA5}">
                      <a16:colId xmlns:a16="http://schemas.microsoft.com/office/drawing/2014/main" val="2502202781"/>
                    </a:ext>
                  </a:extLst>
                </a:gridCol>
              </a:tblGrid>
              <a:tr h="428513">
                <a:tc>
                  <a:txBody>
                    <a:bodyPr/>
                    <a:lstStyle/>
                    <a:p>
                      <a:r>
                        <a:rPr lang="en-IN" dirty="0"/>
                        <a:t>To </a:t>
                      </a:r>
                      <a:r>
                        <a:rPr lang="en-IN" dirty="0" err="1"/>
                        <a:t>octroiduty</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2430931214"/>
                  </a:ext>
                </a:extLst>
              </a:tr>
              <a:tr h="428513">
                <a:tc>
                  <a:txBody>
                    <a:bodyPr/>
                    <a:lstStyle/>
                    <a:p>
                      <a:r>
                        <a:rPr lang="en-IN" dirty="0"/>
                        <a:t>To factory power and fuel</a:t>
                      </a:r>
                    </a:p>
                  </a:txBody>
                  <a:tcPr/>
                </a:tc>
                <a:tc>
                  <a:txBody>
                    <a:bodyPr/>
                    <a:lstStyle/>
                    <a:p>
                      <a:endParaRPr lang="en-IN"/>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908345549"/>
                  </a:ext>
                </a:extLst>
              </a:tr>
              <a:tr h="428513">
                <a:tc>
                  <a:txBody>
                    <a:bodyPr/>
                    <a:lstStyle/>
                    <a:p>
                      <a:r>
                        <a:rPr lang="en-IN" dirty="0"/>
                        <a:t>To factory lightening</a:t>
                      </a:r>
                    </a:p>
                  </a:txBody>
                  <a:tcPr/>
                </a:tc>
                <a:tc>
                  <a:txBody>
                    <a:bodyPr/>
                    <a:lstStyle/>
                    <a:p>
                      <a:endParaRPr lang="en-IN"/>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val="875976819"/>
                  </a:ext>
                </a:extLst>
              </a:tr>
            </a:tbl>
          </a:graphicData>
        </a:graphic>
      </p:graphicFrame>
    </p:spTree>
    <p:extLst>
      <p:ext uri="{BB962C8B-B14F-4D97-AF65-F5344CB8AC3E}">
        <p14:creationId xmlns:p14="http://schemas.microsoft.com/office/powerpoint/2010/main" val="392083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0611-35E0-4F1F-9F2D-00A916C79E98}"/>
              </a:ext>
            </a:extLst>
          </p:cNvPr>
          <p:cNvSpPr>
            <a:spLocks noGrp="1"/>
          </p:cNvSpPr>
          <p:nvPr>
            <p:ph type="title"/>
          </p:nvPr>
        </p:nvSpPr>
        <p:spPr>
          <a:xfrm>
            <a:off x="657224" y="499532"/>
            <a:ext cx="10772775" cy="6125385"/>
          </a:xfrm>
        </p:spPr>
        <p:txBody>
          <a:bodyPr>
            <a:normAutofit fontScale="90000"/>
          </a:bodyPr>
          <a:lstStyle/>
          <a:p>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br>
              <a:rPr lang="en-IN" sz="2000" b="1" u="sng" dirty="0">
                <a:solidFill>
                  <a:schemeClr val="accent1">
                    <a:lumMod val="75000"/>
                  </a:schemeClr>
                </a:solidFill>
              </a:rPr>
            </a:br>
            <a:r>
              <a:rPr lang="en-IN" sz="2000" b="1" u="sng" dirty="0">
                <a:solidFill>
                  <a:schemeClr val="accent1">
                    <a:lumMod val="75000"/>
                  </a:schemeClr>
                </a:solidFill>
              </a:rPr>
              <a:t>From the following  balances , prepare trading  a/c  for year ended  31  March  , 2022 </a:t>
            </a:r>
            <a:br>
              <a:rPr lang="en-IN" sz="2000" dirty="0">
                <a:solidFill>
                  <a:schemeClr val="accent1">
                    <a:lumMod val="75000"/>
                  </a:schemeClr>
                </a:solidFill>
              </a:rPr>
            </a:br>
            <a:br>
              <a:rPr lang="en-IN" sz="2000" dirty="0">
                <a:solidFill>
                  <a:schemeClr val="accent1">
                    <a:lumMod val="75000"/>
                  </a:schemeClr>
                </a:solidFill>
              </a:rPr>
            </a:br>
            <a:r>
              <a:rPr lang="en-IN" sz="2000" dirty="0">
                <a:solidFill>
                  <a:schemeClr val="tx1">
                    <a:lumMod val="85000"/>
                    <a:lumOff val="15000"/>
                  </a:schemeClr>
                </a:solidFill>
              </a:rPr>
              <a:t>Stock on 1 April 2021                                                                           10,000</a:t>
            </a:r>
            <a:br>
              <a:rPr lang="en-IN" sz="2000" dirty="0">
                <a:solidFill>
                  <a:schemeClr val="tx1">
                    <a:lumMod val="85000"/>
                    <a:lumOff val="15000"/>
                  </a:schemeClr>
                </a:solidFill>
              </a:rPr>
            </a:br>
            <a:r>
              <a:rPr lang="en-IN" sz="2000" dirty="0">
                <a:solidFill>
                  <a:schemeClr val="tx1">
                    <a:lumMod val="85000"/>
                    <a:lumOff val="15000"/>
                  </a:schemeClr>
                </a:solidFill>
              </a:rPr>
              <a:t>Wages                                                                                                        5,000</a:t>
            </a:r>
            <a:br>
              <a:rPr lang="en-IN" sz="2000" dirty="0">
                <a:solidFill>
                  <a:schemeClr val="tx1">
                    <a:lumMod val="85000"/>
                    <a:lumOff val="15000"/>
                  </a:schemeClr>
                </a:solidFill>
              </a:rPr>
            </a:br>
            <a:r>
              <a:rPr lang="en-IN" sz="2000" dirty="0">
                <a:solidFill>
                  <a:schemeClr val="tx1">
                    <a:lumMod val="85000"/>
                    <a:lumOff val="15000"/>
                  </a:schemeClr>
                </a:solidFill>
              </a:rPr>
              <a:t>Sales                                                                                                            1,55,000</a:t>
            </a:r>
            <a:br>
              <a:rPr lang="en-IN" sz="2000" dirty="0">
                <a:solidFill>
                  <a:schemeClr val="tx1">
                    <a:lumMod val="85000"/>
                    <a:lumOff val="15000"/>
                  </a:schemeClr>
                </a:solidFill>
              </a:rPr>
            </a:br>
            <a:r>
              <a:rPr lang="en-IN" sz="2000" dirty="0">
                <a:solidFill>
                  <a:schemeClr val="tx1">
                    <a:lumMod val="85000"/>
                    <a:lumOff val="15000"/>
                  </a:schemeClr>
                </a:solidFill>
              </a:rPr>
              <a:t>Return outward                                                                                      8,000</a:t>
            </a:r>
            <a:br>
              <a:rPr lang="en-IN" sz="2000" dirty="0">
                <a:solidFill>
                  <a:schemeClr val="tx1">
                    <a:lumMod val="85000"/>
                    <a:lumOff val="15000"/>
                  </a:schemeClr>
                </a:solidFill>
              </a:rPr>
            </a:br>
            <a:r>
              <a:rPr lang="en-IN" sz="2000" dirty="0">
                <a:solidFill>
                  <a:schemeClr val="tx1">
                    <a:lumMod val="85000"/>
                    <a:lumOff val="15000"/>
                  </a:schemeClr>
                </a:solidFill>
              </a:rPr>
              <a:t>Freight                                                                                                         500</a:t>
            </a:r>
            <a:br>
              <a:rPr lang="en-IN" sz="2000" dirty="0">
                <a:solidFill>
                  <a:schemeClr val="tx1">
                    <a:lumMod val="85000"/>
                    <a:lumOff val="15000"/>
                  </a:schemeClr>
                </a:solidFill>
              </a:rPr>
            </a:br>
            <a:r>
              <a:rPr lang="en-IN" sz="2000" dirty="0">
                <a:solidFill>
                  <a:schemeClr val="tx1">
                    <a:lumMod val="85000"/>
                    <a:lumOff val="15000"/>
                  </a:schemeClr>
                </a:solidFill>
              </a:rPr>
              <a:t>Purchase                                                                                                   1,00,000</a:t>
            </a:r>
            <a:br>
              <a:rPr lang="en-IN" sz="2000" dirty="0">
                <a:solidFill>
                  <a:schemeClr val="tx1">
                    <a:lumMod val="85000"/>
                    <a:lumOff val="15000"/>
                  </a:schemeClr>
                </a:solidFill>
              </a:rPr>
            </a:br>
            <a:r>
              <a:rPr lang="en-IN" sz="2000" dirty="0">
                <a:solidFill>
                  <a:schemeClr val="tx1">
                    <a:lumMod val="85000"/>
                    <a:lumOff val="15000"/>
                  </a:schemeClr>
                </a:solidFill>
              </a:rPr>
              <a:t>Carriage inward                                                                                     1,000      </a:t>
            </a:r>
            <a:br>
              <a:rPr lang="en-IN" sz="2000" dirty="0">
                <a:solidFill>
                  <a:schemeClr val="tx1">
                    <a:lumMod val="85000"/>
                    <a:lumOff val="15000"/>
                  </a:schemeClr>
                </a:solidFill>
              </a:rPr>
            </a:br>
            <a:r>
              <a:rPr lang="en-IN" sz="2000" dirty="0">
                <a:solidFill>
                  <a:schemeClr val="tx1">
                    <a:lumMod val="85000"/>
                    <a:lumOff val="15000"/>
                  </a:schemeClr>
                </a:solidFill>
              </a:rPr>
              <a:t>Return inward                                                                                        5,000</a:t>
            </a:r>
            <a:br>
              <a:rPr lang="en-IN" sz="2000" dirty="0">
                <a:solidFill>
                  <a:schemeClr val="tx1">
                    <a:lumMod val="85000"/>
                    <a:lumOff val="15000"/>
                  </a:schemeClr>
                </a:solidFill>
              </a:rPr>
            </a:br>
            <a:r>
              <a:rPr lang="en-IN" sz="2000" dirty="0" err="1">
                <a:solidFill>
                  <a:schemeClr val="tx1">
                    <a:lumMod val="85000"/>
                    <a:lumOff val="15000"/>
                  </a:schemeClr>
                </a:solidFill>
              </a:rPr>
              <a:t>Octroiduty</a:t>
            </a:r>
            <a:r>
              <a:rPr lang="en-IN" sz="2000" dirty="0">
                <a:solidFill>
                  <a:schemeClr val="tx1">
                    <a:lumMod val="85000"/>
                    <a:lumOff val="15000"/>
                  </a:schemeClr>
                </a:solidFill>
              </a:rPr>
              <a:t>                                                                                               2,500</a:t>
            </a:r>
            <a:br>
              <a:rPr lang="en-IN" sz="2000" dirty="0">
                <a:solidFill>
                  <a:schemeClr val="tx1">
                    <a:lumMod val="85000"/>
                    <a:lumOff val="15000"/>
                  </a:schemeClr>
                </a:solidFill>
              </a:rPr>
            </a:br>
            <a:r>
              <a:rPr lang="en-IN" sz="2000" dirty="0">
                <a:solidFill>
                  <a:schemeClr val="tx1">
                    <a:lumMod val="85000"/>
                    <a:lumOff val="15000"/>
                  </a:schemeClr>
                </a:solidFill>
              </a:rPr>
              <a:t>Closing stock as on 31 March 2021 was valued at                20,000                     </a:t>
            </a:r>
            <a:br>
              <a:rPr lang="en-IN" sz="2000" dirty="0">
                <a:solidFill>
                  <a:schemeClr val="tx1">
                    <a:lumMod val="85000"/>
                    <a:lumOff val="15000"/>
                  </a:schemeClr>
                </a:solidFill>
              </a:rPr>
            </a:br>
            <a:br>
              <a:rPr lang="en-IN" sz="2000" dirty="0">
                <a:solidFill>
                  <a:schemeClr val="tx1">
                    <a:lumMod val="85000"/>
                    <a:lumOff val="15000"/>
                  </a:schemeClr>
                </a:solidFill>
              </a:rPr>
            </a:br>
            <a:br>
              <a:rPr lang="en-IN" sz="2000" dirty="0">
                <a:solidFill>
                  <a:schemeClr val="tx1">
                    <a:lumMod val="85000"/>
                    <a:lumOff val="15000"/>
                  </a:schemeClr>
                </a:solidFill>
              </a:rPr>
            </a:br>
            <a:br>
              <a:rPr lang="en-IN" sz="2000" dirty="0">
                <a:solidFill>
                  <a:schemeClr val="tx1">
                    <a:lumMod val="85000"/>
                    <a:lumOff val="15000"/>
                  </a:schemeClr>
                </a:solidFill>
              </a:rPr>
            </a:br>
            <a:br>
              <a:rPr lang="en-IN" sz="2000" dirty="0">
                <a:solidFill>
                  <a:schemeClr val="tx1">
                    <a:lumMod val="85000"/>
                    <a:lumOff val="15000"/>
                  </a:schemeClr>
                </a:solidFill>
              </a:rPr>
            </a:br>
            <a:endParaRPr lang="en-IN" sz="2000" b="1" u="sng" dirty="0">
              <a:solidFill>
                <a:schemeClr val="accent1">
                  <a:lumMod val="75000"/>
                </a:schemeClr>
              </a:solidFill>
            </a:endParaRPr>
          </a:p>
        </p:txBody>
      </p:sp>
      <p:graphicFrame>
        <p:nvGraphicFramePr>
          <p:cNvPr id="4" name="Table 4">
            <a:extLst>
              <a:ext uri="{FF2B5EF4-FFF2-40B4-BE49-F238E27FC236}">
                <a16:creationId xmlns:a16="http://schemas.microsoft.com/office/drawing/2014/main" id="{D8AE715B-7318-4F2B-A410-F48A5ACC835E}"/>
              </a:ext>
            </a:extLst>
          </p:cNvPr>
          <p:cNvGraphicFramePr>
            <a:graphicFrameLocks noGrp="1"/>
          </p:cNvGraphicFramePr>
          <p:nvPr>
            <p:ph idx="1"/>
            <p:extLst>
              <p:ext uri="{D42A27DB-BD31-4B8C-83A1-F6EECF244321}">
                <p14:modId xmlns:p14="http://schemas.microsoft.com/office/powerpoint/2010/main" val="1441156093"/>
              </p:ext>
            </p:extLst>
          </p:nvPr>
        </p:nvGraphicFramePr>
        <p:xfrm flipV="1">
          <a:off x="676275" y="654424"/>
          <a:ext cx="10753724" cy="2294963"/>
        </p:xfrm>
        <a:graphic>
          <a:graphicData uri="http://schemas.openxmlformats.org/drawingml/2006/table">
            <a:tbl>
              <a:tblPr bandRow="1">
                <a:tableStyleId>{5C22544A-7EE6-4342-B048-85BDC9FD1C3A}</a:tableStyleId>
              </a:tblPr>
              <a:tblGrid>
                <a:gridCol w="4092949">
                  <a:extLst>
                    <a:ext uri="{9D8B030D-6E8A-4147-A177-3AD203B41FA5}">
                      <a16:colId xmlns:a16="http://schemas.microsoft.com/office/drawing/2014/main" val="1578376583"/>
                    </a:ext>
                  </a:extLst>
                </a:gridCol>
                <a:gridCol w="1120588">
                  <a:extLst>
                    <a:ext uri="{9D8B030D-6E8A-4147-A177-3AD203B41FA5}">
                      <a16:colId xmlns:a16="http://schemas.microsoft.com/office/drawing/2014/main" val="2298622423"/>
                    </a:ext>
                  </a:extLst>
                </a:gridCol>
                <a:gridCol w="4518212">
                  <a:extLst>
                    <a:ext uri="{9D8B030D-6E8A-4147-A177-3AD203B41FA5}">
                      <a16:colId xmlns:a16="http://schemas.microsoft.com/office/drawing/2014/main" val="1507696448"/>
                    </a:ext>
                  </a:extLst>
                </a:gridCol>
                <a:gridCol w="1021975">
                  <a:extLst>
                    <a:ext uri="{9D8B030D-6E8A-4147-A177-3AD203B41FA5}">
                      <a16:colId xmlns:a16="http://schemas.microsoft.com/office/drawing/2014/main" val="3175199134"/>
                    </a:ext>
                  </a:extLst>
                </a:gridCol>
              </a:tblGrid>
              <a:tr h="396253">
                <a:tc>
                  <a:txBody>
                    <a:bodyPr/>
                    <a:lstStyle/>
                    <a:p>
                      <a:r>
                        <a:rPr lang="en-IN" dirty="0"/>
                        <a:t>To factory rent </a:t>
                      </a:r>
                    </a:p>
                  </a:txBody>
                  <a:tcPr/>
                </a:tc>
                <a:tc>
                  <a:txBody>
                    <a:bodyPr/>
                    <a:lstStyle/>
                    <a:p>
                      <a:endParaRPr lang="en-IN" dirty="0"/>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368776950"/>
                  </a:ext>
                </a:extLst>
              </a:tr>
              <a:tr h="401756">
                <a:tc>
                  <a:txBody>
                    <a:bodyPr/>
                    <a:lstStyle/>
                    <a:p>
                      <a:r>
                        <a:rPr lang="en-IN" dirty="0"/>
                        <a:t>To factory insurance</a:t>
                      </a:r>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999054491"/>
                  </a:ext>
                </a:extLst>
              </a:tr>
              <a:tr h="401756">
                <a:tc>
                  <a:txBody>
                    <a:bodyPr/>
                    <a:lstStyle/>
                    <a:p>
                      <a:r>
                        <a:rPr lang="en-IN" dirty="0"/>
                        <a:t>To duty on purchase </a:t>
                      </a:r>
                      <a:r>
                        <a:rPr lang="en-IN" dirty="0" err="1"/>
                        <a:t>royalities</a:t>
                      </a:r>
                      <a:r>
                        <a:rPr lang="en-IN" dirty="0"/>
                        <a:t> </a:t>
                      </a:r>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414366510"/>
                  </a:ext>
                </a:extLst>
              </a:tr>
              <a:tr h="401756">
                <a:tc>
                  <a:txBody>
                    <a:bodyPr/>
                    <a:lstStyle/>
                    <a:p>
                      <a:r>
                        <a:rPr lang="en-IN" dirty="0"/>
                        <a:t>To consumable stores</a:t>
                      </a:r>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32493883"/>
                  </a:ext>
                </a:extLst>
              </a:tr>
              <a:tr h="693442">
                <a:tc>
                  <a:txBody>
                    <a:bodyPr/>
                    <a:lstStyle/>
                    <a:p>
                      <a:r>
                        <a:rPr lang="en-IN" dirty="0"/>
                        <a:t>To gross profit transferred to Profit and loss a/c</a:t>
                      </a:r>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298410908"/>
                  </a:ext>
                </a:extLst>
              </a:tr>
            </a:tbl>
          </a:graphicData>
        </a:graphic>
      </p:graphicFrame>
    </p:spTree>
    <p:extLst>
      <p:ext uri="{BB962C8B-B14F-4D97-AF65-F5344CB8AC3E}">
        <p14:creationId xmlns:p14="http://schemas.microsoft.com/office/powerpoint/2010/main" val="369853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9A89F-4376-4DCF-9183-14DA9A50B6DF}"/>
              </a:ext>
            </a:extLst>
          </p:cNvPr>
          <p:cNvSpPr>
            <a:spLocks noGrp="1"/>
          </p:cNvSpPr>
          <p:nvPr>
            <p:ph type="title"/>
          </p:nvPr>
        </p:nvSpPr>
        <p:spPr>
          <a:xfrm>
            <a:off x="657224" y="499533"/>
            <a:ext cx="10772775" cy="6232960"/>
          </a:xfrm>
        </p:spPr>
        <p:txBody>
          <a:bodyPr>
            <a:normAutofit/>
          </a:bodyPr>
          <a:lstStyle/>
          <a:p>
            <a:r>
              <a:rPr lang="en-IN" sz="1800" dirty="0"/>
              <a:t>Gross profit  transferred to credit side of profit and loss a/c and gross loss transferred to debit side of loss / profit a/c . Net profit and net loss obtained in profit and loss a/c will be added and subtracted in the capital a/c of balance sheet.</a:t>
            </a:r>
          </a:p>
        </p:txBody>
      </p:sp>
      <p:graphicFrame>
        <p:nvGraphicFramePr>
          <p:cNvPr id="4" name="Table 4">
            <a:extLst>
              <a:ext uri="{FF2B5EF4-FFF2-40B4-BE49-F238E27FC236}">
                <a16:creationId xmlns:a16="http://schemas.microsoft.com/office/drawing/2014/main" id="{90A96214-D5D0-4E64-8006-5C6387ABB32F}"/>
              </a:ext>
            </a:extLst>
          </p:cNvPr>
          <p:cNvGraphicFramePr>
            <a:graphicFrameLocks noGrp="1"/>
          </p:cNvGraphicFramePr>
          <p:nvPr>
            <p:ph idx="1"/>
            <p:extLst>
              <p:ext uri="{D42A27DB-BD31-4B8C-83A1-F6EECF244321}">
                <p14:modId xmlns:p14="http://schemas.microsoft.com/office/powerpoint/2010/main" val="1283056573"/>
              </p:ext>
            </p:extLst>
          </p:nvPr>
        </p:nvGraphicFramePr>
        <p:xfrm>
          <a:off x="676275" y="645459"/>
          <a:ext cx="10753724" cy="4192112"/>
        </p:xfrm>
        <a:graphic>
          <a:graphicData uri="http://schemas.openxmlformats.org/drawingml/2006/table">
            <a:tbl>
              <a:tblPr firstRow="1" bandRow="1">
                <a:tableStyleId>{5C22544A-7EE6-4342-B048-85BDC9FD1C3A}</a:tableStyleId>
              </a:tblPr>
              <a:tblGrid>
                <a:gridCol w="3841937">
                  <a:extLst>
                    <a:ext uri="{9D8B030D-6E8A-4147-A177-3AD203B41FA5}">
                      <a16:colId xmlns:a16="http://schemas.microsoft.com/office/drawing/2014/main" val="3751185872"/>
                    </a:ext>
                  </a:extLst>
                </a:gridCol>
                <a:gridCol w="1739153">
                  <a:extLst>
                    <a:ext uri="{9D8B030D-6E8A-4147-A177-3AD203B41FA5}">
                      <a16:colId xmlns:a16="http://schemas.microsoft.com/office/drawing/2014/main" val="1397509424"/>
                    </a:ext>
                  </a:extLst>
                </a:gridCol>
                <a:gridCol w="3899647">
                  <a:extLst>
                    <a:ext uri="{9D8B030D-6E8A-4147-A177-3AD203B41FA5}">
                      <a16:colId xmlns:a16="http://schemas.microsoft.com/office/drawing/2014/main" val="1689316980"/>
                    </a:ext>
                  </a:extLst>
                </a:gridCol>
                <a:gridCol w="1272987">
                  <a:extLst>
                    <a:ext uri="{9D8B030D-6E8A-4147-A177-3AD203B41FA5}">
                      <a16:colId xmlns:a16="http://schemas.microsoft.com/office/drawing/2014/main" val="159750549"/>
                    </a:ext>
                  </a:extLst>
                </a:gridCol>
              </a:tblGrid>
              <a:tr h="473907">
                <a:tc>
                  <a:txBody>
                    <a:bodyPr/>
                    <a:lstStyle/>
                    <a:p>
                      <a:r>
                        <a:rPr lang="en-IN" dirty="0"/>
                        <a:t>              Particulars </a:t>
                      </a:r>
                    </a:p>
                  </a:txBody>
                  <a:tcPr/>
                </a:tc>
                <a:tc>
                  <a:txBody>
                    <a:bodyPr/>
                    <a:lstStyle/>
                    <a:p>
                      <a:r>
                        <a:rPr lang="en-IN" dirty="0"/>
                        <a:t>   Amount </a:t>
                      </a:r>
                    </a:p>
                    <a:p>
                      <a:r>
                        <a:rPr lang="en-IN" dirty="0"/>
                        <a:t>     in Rs.</a:t>
                      </a:r>
                    </a:p>
                  </a:txBody>
                  <a:tcPr/>
                </a:tc>
                <a:tc>
                  <a:txBody>
                    <a:bodyPr/>
                    <a:lstStyle/>
                    <a:p>
                      <a:r>
                        <a:rPr lang="en-IN" dirty="0"/>
                        <a:t>                                 Particulars</a:t>
                      </a:r>
                    </a:p>
                  </a:txBody>
                  <a:tcPr/>
                </a:tc>
                <a:tc>
                  <a:txBody>
                    <a:bodyPr/>
                    <a:lstStyle/>
                    <a:p>
                      <a:r>
                        <a:rPr lang="en-IN" dirty="0"/>
                        <a:t>   Amount </a:t>
                      </a:r>
                    </a:p>
                    <a:p>
                      <a:r>
                        <a:rPr lang="en-IN" dirty="0"/>
                        <a:t>      in Rs.</a:t>
                      </a:r>
                    </a:p>
                  </a:txBody>
                  <a:tcPr/>
                </a:tc>
                <a:extLst>
                  <a:ext uri="{0D108BD9-81ED-4DB2-BD59-A6C34878D82A}">
                    <a16:rowId xmlns:a16="http://schemas.microsoft.com/office/drawing/2014/main" val="3566221388"/>
                  </a:ext>
                </a:extLst>
              </a:tr>
              <a:tr h="567968">
                <a:tc>
                  <a:txBody>
                    <a:bodyPr/>
                    <a:lstStyle/>
                    <a:p>
                      <a:r>
                        <a:rPr lang="en-IN" dirty="0"/>
                        <a:t>To opening  stock</a:t>
                      </a:r>
                    </a:p>
                  </a:txBody>
                  <a:tcPr/>
                </a:tc>
                <a:tc>
                  <a:txBody>
                    <a:bodyPr/>
                    <a:lstStyle/>
                    <a:p>
                      <a:r>
                        <a:rPr lang="en-IN" dirty="0"/>
                        <a:t> 10,000</a:t>
                      </a:r>
                    </a:p>
                  </a:txBody>
                  <a:tcPr/>
                </a:tc>
                <a:tc>
                  <a:txBody>
                    <a:bodyPr/>
                    <a:lstStyle/>
                    <a:p>
                      <a:r>
                        <a:rPr lang="en-IN" dirty="0"/>
                        <a:t>By sales                                       1,55,000</a:t>
                      </a:r>
                    </a:p>
                    <a:p>
                      <a:r>
                        <a:rPr lang="en-IN" dirty="0"/>
                        <a:t>Less sales return                            5,000                                    </a:t>
                      </a:r>
                    </a:p>
                  </a:txBody>
                  <a:tcPr/>
                </a:tc>
                <a:tc>
                  <a:txBody>
                    <a:bodyPr/>
                    <a:lstStyle/>
                    <a:p>
                      <a:r>
                        <a:rPr lang="en-IN" dirty="0"/>
                        <a:t>1,50,000</a:t>
                      </a:r>
                    </a:p>
                  </a:txBody>
                  <a:tcPr/>
                </a:tc>
                <a:extLst>
                  <a:ext uri="{0D108BD9-81ED-4DB2-BD59-A6C34878D82A}">
                    <a16:rowId xmlns:a16="http://schemas.microsoft.com/office/drawing/2014/main" val="3908389947"/>
                  </a:ext>
                </a:extLst>
              </a:tr>
              <a:tr h="567968">
                <a:tc>
                  <a:txBody>
                    <a:bodyPr/>
                    <a:lstStyle/>
                    <a:p>
                      <a:r>
                        <a:rPr lang="en-IN" dirty="0"/>
                        <a:t>To purchase                                 1,00,000</a:t>
                      </a:r>
                    </a:p>
                    <a:p>
                      <a:r>
                        <a:rPr lang="en-IN" dirty="0"/>
                        <a:t>Less purchase return                      8,000</a:t>
                      </a:r>
                    </a:p>
                  </a:txBody>
                  <a:tcPr/>
                </a:tc>
                <a:tc>
                  <a:txBody>
                    <a:bodyPr/>
                    <a:lstStyle/>
                    <a:p>
                      <a:r>
                        <a:rPr lang="en-IN" dirty="0"/>
                        <a:t>92,000</a:t>
                      </a:r>
                    </a:p>
                  </a:txBody>
                  <a:tcPr/>
                </a:tc>
                <a:tc>
                  <a:txBody>
                    <a:bodyPr/>
                    <a:lstStyle/>
                    <a:p>
                      <a:r>
                        <a:rPr lang="en-IN" dirty="0"/>
                        <a:t>By closing stock</a:t>
                      </a:r>
                    </a:p>
                  </a:txBody>
                  <a:tcPr/>
                </a:tc>
                <a:tc>
                  <a:txBody>
                    <a:bodyPr/>
                    <a:lstStyle/>
                    <a:p>
                      <a:r>
                        <a:rPr lang="en-IN" dirty="0"/>
                        <a:t>20,000</a:t>
                      </a:r>
                    </a:p>
                  </a:txBody>
                  <a:tcPr/>
                </a:tc>
                <a:extLst>
                  <a:ext uri="{0D108BD9-81ED-4DB2-BD59-A6C34878D82A}">
                    <a16:rowId xmlns:a16="http://schemas.microsoft.com/office/drawing/2014/main" val="2786601428"/>
                  </a:ext>
                </a:extLst>
              </a:tr>
              <a:tr h="567968">
                <a:tc>
                  <a:txBody>
                    <a:bodyPr/>
                    <a:lstStyle/>
                    <a:p>
                      <a:r>
                        <a:rPr lang="en-IN" dirty="0"/>
                        <a:t>To wages</a:t>
                      </a:r>
                    </a:p>
                  </a:txBody>
                  <a:tcPr/>
                </a:tc>
                <a:tc>
                  <a:txBody>
                    <a:bodyPr/>
                    <a:lstStyle/>
                    <a:p>
                      <a:r>
                        <a:rPr lang="en-IN" dirty="0"/>
                        <a:t>5,000</a:t>
                      </a:r>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530294246"/>
                  </a:ext>
                </a:extLst>
              </a:tr>
              <a:tr h="567968">
                <a:tc>
                  <a:txBody>
                    <a:bodyPr/>
                    <a:lstStyle/>
                    <a:p>
                      <a:r>
                        <a:rPr lang="en-IN" dirty="0"/>
                        <a:t>To freight</a:t>
                      </a:r>
                    </a:p>
                  </a:txBody>
                  <a:tcPr/>
                </a:tc>
                <a:tc>
                  <a:txBody>
                    <a:bodyPr/>
                    <a:lstStyle/>
                    <a:p>
                      <a:r>
                        <a:rPr lang="en-IN" dirty="0"/>
                        <a:t>500</a:t>
                      </a:r>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1667884353"/>
                  </a:ext>
                </a:extLst>
              </a:tr>
              <a:tr h="567968">
                <a:tc>
                  <a:txBody>
                    <a:bodyPr/>
                    <a:lstStyle/>
                    <a:p>
                      <a:r>
                        <a:rPr lang="en-IN" dirty="0"/>
                        <a:t>To carriage inward</a:t>
                      </a:r>
                    </a:p>
                  </a:txBody>
                  <a:tcPr/>
                </a:tc>
                <a:tc>
                  <a:txBody>
                    <a:bodyPr/>
                    <a:lstStyle/>
                    <a:p>
                      <a:r>
                        <a:rPr lang="en-IN" dirty="0"/>
                        <a:t>1,000</a:t>
                      </a:r>
                    </a:p>
                  </a:txBody>
                  <a:tcPr/>
                </a:tc>
                <a:tc>
                  <a:txBody>
                    <a:bodyPr/>
                    <a:lstStyle/>
                    <a:p>
                      <a:endParaRPr lang="en-IN" dirty="0"/>
                    </a:p>
                  </a:txBody>
                  <a:tcPr/>
                </a:tc>
                <a:tc>
                  <a:txBody>
                    <a:bodyPr/>
                    <a:lstStyle/>
                    <a:p>
                      <a:endParaRPr lang="en-IN"/>
                    </a:p>
                  </a:txBody>
                  <a:tcPr/>
                </a:tc>
                <a:extLst>
                  <a:ext uri="{0D108BD9-81ED-4DB2-BD59-A6C34878D82A}">
                    <a16:rowId xmlns:a16="http://schemas.microsoft.com/office/drawing/2014/main" val="1294272801"/>
                  </a:ext>
                </a:extLst>
              </a:tr>
              <a:tr h="567968">
                <a:tc>
                  <a:txBody>
                    <a:bodyPr/>
                    <a:lstStyle/>
                    <a:p>
                      <a:r>
                        <a:rPr lang="en-IN" dirty="0"/>
                        <a:t>To </a:t>
                      </a:r>
                      <a:r>
                        <a:rPr lang="en-IN" dirty="0" err="1"/>
                        <a:t>octroiduty</a:t>
                      </a:r>
                      <a:endParaRPr lang="en-IN" dirty="0"/>
                    </a:p>
                  </a:txBody>
                  <a:tcPr/>
                </a:tc>
                <a:tc>
                  <a:txBody>
                    <a:bodyPr/>
                    <a:lstStyle/>
                    <a:p>
                      <a:r>
                        <a:rPr lang="en-IN" dirty="0"/>
                        <a:t>2,500</a:t>
                      </a:r>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855739000"/>
                  </a:ext>
                </a:extLst>
              </a:tr>
            </a:tbl>
          </a:graphicData>
        </a:graphic>
      </p:graphicFrame>
      <p:graphicFrame>
        <p:nvGraphicFramePr>
          <p:cNvPr id="5" name="Table 5">
            <a:extLst>
              <a:ext uri="{FF2B5EF4-FFF2-40B4-BE49-F238E27FC236}">
                <a16:creationId xmlns:a16="http://schemas.microsoft.com/office/drawing/2014/main" id="{8FFB7AE3-D243-4D83-A790-DE6AD1F3B16A}"/>
              </a:ext>
            </a:extLst>
          </p:cNvPr>
          <p:cNvGraphicFramePr>
            <a:graphicFrameLocks noGrp="1"/>
          </p:cNvGraphicFramePr>
          <p:nvPr>
            <p:extLst>
              <p:ext uri="{D42A27DB-BD31-4B8C-83A1-F6EECF244321}">
                <p14:modId xmlns:p14="http://schemas.microsoft.com/office/powerpoint/2010/main" val="3878455912"/>
              </p:ext>
            </p:extLst>
          </p:nvPr>
        </p:nvGraphicFramePr>
        <p:xfrm>
          <a:off x="657224" y="4837571"/>
          <a:ext cx="10791828" cy="559182"/>
        </p:xfrm>
        <a:graphic>
          <a:graphicData uri="http://schemas.openxmlformats.org/drawingml/2006/table">
            <a:tbl>
              <a:tblPr bandRow="1">
                <a:tableStyleId>{5C22544A-7EE6-4342-B048-85BDC9FD1C3A}</a:tableStyleId>
              </a:tblPr>
              <a:tblGrid>
                <a:gridCol w="3860988">
                  <a:extLst>
                    <a:ext uri="{9D8B030D-6E8A-4147-A177-3AD203B41FA5}">
                      <a16:colId xmlns:a16="http://schemas.microsoft.com/office/drawing/2014/main" val="1843344407"/>
                    </a:ext>
                  </a:extLst>
                </a:gridCol>
                <a:gridCol w="1739153">
                  <a:extLst>
                    <a:ext uri="{9D8B030D-6E8A-4147-A177-3AD203B41FA5}">
                      <a16:colId xmlns:a16="http://schemas.microsoft.com/office/drawing/2014/main" val="2707597512"/>
                    </a:ext>
                  </a:extLst>
                </a:gridCol>
                <a:gridCol w="3890682">
                  <a:extLst>
                    <a:ext uri="{9D8B030D-6E8A-4147-A177-3AD203B41FA5}">
                      <a16:colId xmlns:a16="http://schemas.microsoft.com/office/drawing/2014/main" val="1442410181"/>
                    </a:ext>
                  </a:extLst>
                </a:gridCol>
                <a:gridCol w="1301005">
                  <a:extLst>
                    <a:ext uri="{9D8B030D-6E8A-4147-A177-3AD203B41FA5}">
                      <a16:colId xmlns:a16="http://schemas.microsoft.com/office/drawing/2014/main" val="412128509"/>
                    </a:ext>
                  </a:extLst>
                </a:gridCol>
              </a:tblGrid>
              <a:tr h="559182">
                <a:tc>
                  <a:txBody>
                    <a:bodyPr/>
                    <a:lstStyle/>
                    <a:p>
                      <a:r>
                        <a:rPr lang="en-IN" dirty="0"/>
                        <a:t>To Gross Profit transferred to P/L a/c</a:t>
                      </a:r>
                    </a:p>
                  </a:txBody>
                  <a:tcPr/>
                </a:tc>
                <a:tc>
                  <a:txBody>
                    <a:bodyPr/>
                    <a:lstStyle/>
                    <a:p>
                      <a:r>
                        <a:rPr lang="en-IN" dirty="0"/>
                        <a:t>1,70,000</a:t>
                      </a:r>
                    </a:p>
                  </a:txBody>
                  <a:tcPr/>
                </a:tc>
                <a:tc>
                  <a:txBody>
                    <a:bodyPr/>
                    <a:lstStyle/>
                    <a:p>
                      <a:endParaRPr lang="en-IN" dirty="0"/>
                    </a:p>
                  </a:txBody>
                  <a:tcPr/>
                </a:tc>
                <a:tc>
                  <a:txBody>
                    <a:bodyPr/>
                    <a:lstStyle/>
                    <a:p>
                      <a:r>
                        <a:rPr lang="en-IN" dirty="0"/>
                        <a:t>1,70,000</a:t>
                      </a:r>
                    </a:p>
                  </a:txBody>
                  <a:tcPr/>
                </a:tc>
                <a:extLst>
                  <a:ext uri="{0D108BD9-81ED-4DB2-BD59-A6C34878D82A}">
                    <a16:rowId xmlns:a16="http://schemas.microsoft.com/office/drawing/2014/main" val="4183587713"/>
                  </a:ext>
                </a:extLst>
              </a:tr>
            </a:tbl>
          </a:graphicData>
        </a:graphic>
      </p:graphicFrame>
    </p:spTree>
    <p:extLst>
      <p:ext uri="{BB962C8B-B14F-4D97-AF65-F5344CB8AC3E}">
        <p14:creationId xmlns:p14="http://schemas.microsoft.com/office/powerpoint/2010/main" val="222616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D2D2-0AFC-4396-89E3-257C942A51E0}"/>
              </a:ext>
            </a:extLst>
          </p:cNvPr>
          <p:cNvSpPr>
            <a:spLocks noGrp="1"/>
          </p:cNvSpPr>
          <p:nvPr>
            <p:ph type="title"/>
          </p:nvPr>
        </p:nvSpPr>
        <p:spPr>
          <a:xfrm>
            <a:off x="657224" y="499533"/>
            <a:ext cx="10772775" cy="6035738"/>
          </a:xfrm>
        </p:spPr>
        <p:txBody>
          <a:bodyPr>
            <a:normAutofit/>
          </a:bodyPr>
          <a:lstStyle/>
          <a:p>
            <a:r>
              <a:rPr lang="en-IN" sz="1800" dirty="0"/>
              <a:t>Gross profit  transferred to credit side of profit and loss a/c and gross loss transferred to debit side of loss/ profit a/c . </a:t>
            </a:r>
            <a:r>
              <a:rPr lang="en-IN" sz="1800"/>
              <a:t>Net profit and net loss obtained in profit and loss a/c will be added and subtracted in the capital a/c of balance sheet.</a:t>
            </a: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br>
              <a:rPr lang="en-IN" sz="800"/>
            </a:br>
            <a:endParaRPr lang="en-IN" sz="1800" dirty="0"/>
          </a:p>
        </p:txBody>
      </p:sp>
      <p:sp>
        <p:nvSpPr>
          <p:cNvPr id="3" name="Content Placeholder 2">
            <a:extLst>
              <a:ext uri="{FF2B5EF4-FFF2-40B4-BE49-F238E27FC236}">
                <a16:creationId xmlns:a16="http://schemas.microsoft.com/office/drawing/2014/main" id="{6C6D9595-52E4-48F1-937E-7CD5E897188F}"/>
              </a:ext>
            </a:extLst>
          </p:cNvPr>
          <p:cNvSpPr>
            <a:spLocks noGrp="1"/>
          </p:cNvSpPr>
          <p:nvPr>
            <p:ph idx="1"/>
          </p:nvPr>
        </p:nvSpPr>
        <p:spPr>
          <a:xfrm flipV="1">
            <a:off x="676656" y="6650915"/>
            <a:ext cx="10753725" cy="45719"/>
          </a:xfrm>
        </p:spPr>
        <p:txBody>
          <a:bodyPr>
            <a:normAutofit fontScale="25000" lnSpcReduction="20000"/>
          </a:bodyPr>
          <a:lstStyle/>
          <a:p>
            <a:endParaRPr lang="en-IN" dirty="0"/>
          </a:p>
        </p:txBody>
      </p:sp>
      <p:sp>
        <p:nvSpPr>
          <p:cNvPr id="5" name="TextBox 4">
            <a:extLst>
              <a:ext uri="{FF2B5EF4-FFF2-40B4-BE49-F238E27FC236}">
                <a16:creationId xmlns:a16="http://schemas.microsoft.com/office/drawing/2014/main" id="{5805DD6D-6318-420B-9BC4-777B5BC60A5F}"/>
              </a:ext>
            </a:extLst>
          </p:cNvPr>
          <p:cNvSpPr txBox="1"/>
          <p:nvPr/>
        </p:nvSpPr>
        <p:spPr>
          <a:xfrm>
            <a:off x="762001" y="2828836"/>
            <a:ext cx="9816352" cy="369332"/>
          </a:xfrm>
          <a:prstGeom prst="rect">
            <a:avLst/>
          </a:prstGeom>
          <a:noFill/>
        </p:spPr>
        <p:txBody>
          <a:bodyPr wrap="square">
            <a:spAutoFit/>
          </a:bodyPr>
          <a:lstStyle/>
          <a:p>
            <a:endParaRPr lang="en-IN" dirty="0"/>
          </a:p>
        </p:txBody>
      </p:sp>
    </p:spTree>
    <p:extLst>
      <p:ext uri="{BB962C8B-B14F-4D97-AF65-F5344CB8AC3E}">
        <p14:creationId xmlns:p14="http://schemas.microsoft.com/office/powerpoint/2010/main" val="290916795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66</TotalTime>
  <Words>893</Words>
  <Application>Microsoft Office PowerPoint</Application>
  <PresentationFormat>Widescreen</PresentationFormat>
  <Paragraphs>64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Metropolitan</vt:lpstr>
      <vt:lpstr>TRIAL  BALANCE  Trial balance is a statement prepared with Debit and credit balances of the ledger account to test the arithmetical accuracy of the books.  FORMAT  OF  A   TRIAL   BALANCE                                                                                                             Trial Balance  as  on  (DATE)       ITEMS  RELATED   WITH  THE  PREPARATION  OF  TRIAL  BALANCE  1 .  A   trial  balance  is prepared with the help of ledger and cash books. 2 .  Ledger account showing  debit balance are shown on debit column of  a  trial balance and ledger account showing credit balances are shown on credit column. 3 . Purchase a/c  always shows a debit balance which is shown in debit  column of  a trial  balance . Purchase return always shows credit balance  , so it is shown in the debit side of trial balance .      </vt:lpstr>
      <vt:lpstr>4 . Sales a/c always shows a credit  balance   so  it is shown in credit side of  a trial  balance  while  sales returns is  shown  in debit  side of  a  trial balance . 5 . Opening  stock a/c always shows  a  debit balance so it is  shown  on  the  debit  side  of  trial  balance .  6 . Generally closing  stock(inventory )  does not appear in the trial  balance , it is usually given as an additional  information  or adjustment outside the trial balance . 7 . Account of assets  , drawings , debtors , expenses  and losses  shows debit  balances ,  so they  are shown on debit  side of trial balance. 8 . Accounts  of  income and gains , liabilities , capital , creditors show credit balances so  they are shown  on credit side of trial balance .     TRADING  ACCOUNTS  /  FINAL  ACCOUNTS  Preparation  of the trading  account is the first stage in the process  of preparing  the final  accounts . Trading  account  is prepared to calculate gross profit  or  gross loss during  an accounting year . Gross profit or loss  is  the difference between sales  and cost  of goods sold . If the amount  of  sales exceeds the goods  sold , gross profit  is earned conversely  gross loss is incurred . For calculating  cost  of goods sold ,  opening  stock , purchase , direct expenses on purchasing , manufacturing goods , closing stock are considered .   </vt:lpstr>
      <vt:lpstr>FORMAT   OF   TRADING   ACCOUNT                                                                          Trading a/c  of   Ms.   (company owner ) as on (Date)                      </vt:lpstr>
      <vt:lpstr>               From the following  balances , prepare trading  a/c  for year ended  31  March  , 2022   Stock on 1 April 2021                                                                           10,000 Wages                                                                                                        5,000 Sales                                                                                                            1,55,000 Return outward                                                                                      8,000 Freight                                                                                                         500 Purchase                                                                                                   1,00,000 Carriage inward                                                                                     1,000       Return inward                                                                                        5,000 Octroiduty                                                                                               2,500 Closing stock as on 31 March 2021 was valued at                20,000                          </vt:lpstr>
      <vt:lpstr>Gross profit  transferred to credit side of profit and loss a/c and gross loss transferred to debit side of loss / profit a/c . Net profit and net loss obtained in profit and loss a/c will be added and subtracted in the capital a/c of balance sheet.</vt:lpstr>
      <vt:lpstr>Gross profit  transferred to credit side of profit and loss a/c and gross loss transferred to debit side of loss/ profit a/c . Net profit and net loss obtained in profit and loss a/c will be added and subtracted in the capital a/c of balance sheet.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  BALANCE  Trial balance is a statement prepared with Debit and credit balances of the ledger account to test the arithmetical accuracy of the books.  FORMAT  OF  A   TRIAL   BALANCE                                                                                                            Trial Balance  as  on  (DATE)  </dc:title>
  <dc:creator>Ritika Yadav</dc:creator>
  <cp:lastModifiedBy>yritika1911@gmail.com</cp:lastModifiedBy>
  <cp:revision>8</cp:revision>
  <dcterms:created xsi:type="dcterms:W3CDTF">2022-05-07T09:53:53Z</dcterms:created>
  <dcterms:modified xsi:type="dcterms:W3CDTF">2022-05-07T11:25:17Z</dcterms:modified>
</cp:coreProperties>
</file>