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C649-6C35-4BEC-B720-3D51FBD87C47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B0DD-CCE2-40E7-A5A3-13C83912EF3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C649-6C35-4BEC-B720-3D51FBD87C47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B0DD-CCE2-40E7-A5A3-13C83912EF3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C649-6C35-4BEC-B720-3D51FBD87C47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B0DD-CCE2-40E7-A5A3-13C83912EF3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C649-6C35-4BEC-B720-3D51FBD87C47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B0DD-CCE2-40E7-A5A3-13C83912EF3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C649-6C35-4BEC-B720-3D51FBD87C47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B0DD-CCE2-40E7-A5A3-13C83912EF3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C649-6C35-4BEC-B720-3D51FBD87C47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B0DD-CCE2-40E7-A5A3-13C83912EF3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C649-6C35-4BEC-B720-3D51FBD87C47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B0DD-CCE2-40E7-A5A3-13C83912EF3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C649-6C35-4BEC-B720-3D51FBD87C47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B0DD-CCE2-40E7-A5A3-13C83912EF3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C649-6C35-4BEC-B720-3D51FBD87C47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B0DD-CCE2-40E7-A5A3-13C83912EF3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C649-6C35-4BEC-B720-3D51FBD87C47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B0DD-CCE2-40E7-A5A3-13C83912EF3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C649-6C35-4BEC-B720-3D51FBD87C47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B0DD-CCE2-40E7-A5A3-13C83912EF3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1C649-6C35-4BEC-B720-3D51FBD87C47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4B0DD-CCE2-40E7-A5A3-13C83912EF3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838199"/>
          </a:xfrm>
        </p:spPr>
        <p:txBody>
          <a:bodyPr>
            <a:noAutofit/>
          </a:bodyPr>
          <a:lstStyle/>
          <a:p>
            <a:r>
              <a:rPr lang="en-US" sz="3400" b="1" u="sng" dirty="0" smtClean="0"/>
              <a:t>Tuple</a:t>
            </a:r>
            <a:r>
              <a:rPr lang="en-US" sz="3400" b="1" u="sng" dirty="0" smtClean="0"/>
              <a:t> Relational Calculus</a:t>
            </a:r>
            <a:endParaRPr lang="en-US" sz="34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162800" cy="4800600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</a:rPr>
              <a:t>Content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rgbClr val="FF0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Introduction to </a:t>
            </a:r>
            <a:r>
              <a:rPr lang="en-US" sz="2800" dirty="0" err="1" smtClean="0">
                <a:solidFill>
                  <a:srgbClr val="FF0000"/>
                </a:solidFill>
              </a:rPr>
              <a:t>Tuple</a:t>
            </a:r>
            <a:r>
              <a:rPr lang="en-US" sz="2800" dirty="0" smtClean="0">
                <a:solidFill>
                  <a:srgbClr val="FF0000"/>
                </a:solidFill>
              </a:rPr>
              <a:t> Relational calculus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Formal definition: formula</a:t>
            </a:r>
          </a:p>
          <a:p>
            <a:pPr algn="l">
              <a:buFont typeface="Arial" pitchFamily="34" charset="0"/>
              <a:buChar char="•"/>
            </a:pPr>
            <a:r>
              <a:rPr lang="en-US" altLang="en-US" sz="2800" dirty="0" smtClean="0">
                <a:solidFill>
                  <a:srgbClr val="FF0000"/>
                </a:solidFill>
              </a:rPr>
              <a:t>The Existential and Universal Quantifiers</a:t>
            </a:r>
          </a:p>
          <a:p>
            <a:pPr algn="l">
              <a:buFont typeface="Arial" pitchFamily="34" charset="0"/>
              <a:buChar char="•"/>
            </a:pPr>
            <a:r>
              <a:rPr lang="en-US" altLang="en-US" sz="2800" dirty="0" smtClean="0">
                <a:solidFill>
                  <a:srgbClr val="FF0000"/>
                </a:solidFill>
              </a:rPr>
              <a:t>An example of TRC</a:t>
            </a:r>
          </a:p>
          <a:p>
            <a:pPr algn="l">
              <a:buFont typeface="Arial" pitchFamily="34" charset="0"/>
              <a:buChar char="•"/>
            </a:pPr>
            <a:r>
              <a:rPr lang="en-US" altLang="en-US" sz="2800" dirty="0" smtClean="0">
                <a:solidFill>
                  <a:srgbClr val="FF0000"/>
                </a:solidFill>
              </a:rPr>
              <a:t>Query :1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Query :2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u="sng" dirty="0" smtClean="0"/>
              <a:t/>
            </a:r>
            <a:br>
              <a:rPr lang="en-US" sz="2800" b="1" u="sng" dirty="0" smtClean="0"/>
            </a:br>
            <a:r>
              <a:rPr lang="en-US" sz="2800" b="1" u="sng" dirty="0" smtClean="0"/>
              <a:t>Introduction to </a:t>
            </a:r>
            <a:r>
              <a:rPr lang="en-US" sz="2800" b="1" u="sng" dirty="0" err="1" smtClean="0"/>
              <a:t>Tuple</a:t>
            </a:r>
            <a:r>
              <a:rPr lang="en-US" sz="2800" b="1" u="sng" dirty="0" smtClean="0"/>
              <a:t> Relational calculus:</a:t>
            </a: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983163"/>
          </a:xfrm>
        </p:spPr>
        <p:txBody>
          <a:bodyPr>
            <a:normAutofit/>
          </a:bodyPr>
          <a:lstStyle/>
          <a:p>
            <a:r>
              <a:rPr lang="en-US" altLang="en-US" sz="2400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altLang="en-US" sz="2400" dirty="0" err="1" smtClean="0">
                <a:solidFill>
                  <a:schemeClr val="tx2">
                    <a:lumMod val="75000"/>
                  </a:schemeClr>
                </a:solidFill>
              </a:rPr>
              <a:t>tuple</a:t>
            </a:r>
            <a:r>
              <a:rPr lang="en-US" altLang="en-US" sz="2400" dirty="0" smtClean="0">
                <a:solidFill>
                  <a:schemeClr val="tx2">
                    <a:lumMod val="75000"/>
                  </a:schemeClr>
                </a:solidFill>
              </a:rPr>
              <a:t> relational calculus is based on specifying a number of </a:t>
            </a:r>
            <a:r>
              <a:rPr lang="en-US" altLang="en-US" sz="2400" dirty="0" err="1" smtClean="0">
                <a:solidFill>
                  <a:schemeClr val="tx2">
                    <a:lumMod val="75000"/>
                  </a:schemeClr>
                </a:solidFill>
              </a:rPr>
              <a:t>tuple</a:t>
            </a:r>
            <a:r>
              <a:rPr lang="en-US" altLang="en-US" sz="2400" dirty="0" smtClean="0">
                <a:solidFill>
                  <a:schemeClr val="tx2">
                    <a:lumMod val="75000"/>
                  </a:schemeClr>
                </a:solidFill>
              </a:rPr>
              <a:t> variables. </a:t>
            </a:r>
          </a:p>
          <a:p>
            <a:r>
              <a:rPr lang="en-US" altLang="en-US" sz="2400" dirty="0" smtClean="0">
                <a:solidFill>
                  <a:schemeClr val="tx2">
                    <a:lumMod val="75000"/>
                  </a:schemeClr>
                </a:solidFill>
              </a:rPr>
              <a:t>Each </a:t>
            </a:r>
            <a:r>
              <a:rPr lang="en-US" altLang="en-US" sz="2400" dirty="0" err="1" smtClean="0">
                <a:solidFill>
                  <a:schemeClr val="tx2">
                    <a:lumMod val="75000"/>
                  </a:schemeClr>
                </a:solidFill>
              </a:rPr>
              <a:t>tuple</a:t>
            </a:r>
            <a:r>
              <a:rPr lang="en-US" altLang="en-US" sz="2400" dirty="0" smtClean="0">
                <a:solidFill>
                  <a:schemeClr val="tx2">
                    <a:lumMod val="75000"/>
                  </a:schemeClr>
                </a:solidFill>
              </a:rPr>
              <a:t> variable usually ranges over a particular database relation, meaning that the variable may take as its value any individual </a:t>
            </a:r>
            <a:r>
              <a:rPr lang="en-US" altLang="en-US" sz="2400" dirty="0" err="1" smtClean="0">
                <a:solidFill>
                  <a:schemeClr val="tx2">
                    <a:lumMod val="75000"/>
                  </a:schemeClr>
                </a:solidFill>
              </a:rPr>
              <a:t>tuple</a:t>
            </a:r>
            <a:r>
              <a:rPr lang="en-US" altLang="en-US" sz="2400" dirty="0" smtClean="0">
                <a:solidFill>
                  <a:schemeClr val="tx2">
                    <a:lumMod val="75000"/>
                  </a:schemeClr>
                </a:solidFill>
              </a:rPr>
              <a:t> from that relation. </a:t>
            </a:r>
          </a:p>
          <a:p>
            <a:r>
              <a:rPr lang="en-US" altLang="en-US" sz="2400" dirty="0" smtClean="0">
                <a:solidFill>
                  <a:schemeClr val="tx2">
                    <a:lumMod val="75000"/>
                  </a:schemeClr>
                </a:solidFill>
              </a:rPr>
              <a:t>A simple </a:t>
            </a:r>
            <a:r>
              <a:rPr lang="en-US" altLang="en-US" sz="2400" dirty="0" err="1" smtClean="0">
                <a:solidFill>
                  <a:schemeClr val="tx2">
                    <a:lumMod val="75000"/>
                  </a:schemeClr>
                </a:solidFill>
              </a:rPr>
              <a:t>tuple</a:t>
            </a:r>
            <a:r>
              <a:rPr lang="en-US" altLang="en-US" sz="2400" dirty="0" smtClean="0">
                <a:solidFill>
                  <a:schemeClr val="tx2">
                    <a:lumMod val="75000"/>
                  </a:schemeClr>
                </a:solidFill>
              </a:rPr>
              <a:t> relational calculus query is of the form</a:t>
            </a:r>
          </a:p>
          <a:p>
            <a:pPr algn="ctr">
              <a:buNone/>
            </a:pPr>
            <a:r>
              <a:rPr lang="en-US" altLang="en-US" sz="2400" dirty="0" smtClean="0"/>
              <a:t>	</a:t>
            </a:r>
            <a:r>
              <a:rPr lang="en-US" altLang="en-US" sz="2400" b="1" dirty="0" smtClean="0"/>
              <a:t>{t | COND(t)}</a:t>
            </a:r>
          </a:p>
          <a:p>
            <a:pPr lvl="1"/>
            <a:r>
              <a:rPr lang="en-US" altLang="en-US" sz="2200" dirty="0" smtClean="0"/>
              <a:t>where t is a </a:t>
            </a:r>
            <a:r>
              <a:rPr lang="en-US" altLang="en-US" sz="2200" dirty="0" err="1" smtClean="0"/>
              <a:t>tuple</a:t>
            </a:r>
            <a:r>
              <a:rPr lang="en-US" altLang="en-US" sz="2200" dirty="0" smtClean="0"/>
              <a:t> variable and COND (t) is a conditional expression involving t. </a:t>
            </a:r>
          </a:p>
          <a:p>
            <a:pPr lvl="1"/>
            <a:r>
              <a:rPr lang="en-US" altLang="en-US" sz="2200" dirty="0" smtClean="0"/>
              <a:t>The result of such a query is the set of all </a:t>
            </a:r>
            <a:r>
              <a:rPr lang="en-US" altLang="en-US" sz="2200" dirty="0" err="1" smtClean="0"/>
              <a:t>tuples</a:t>
            </a:r>
            <a:r>
              <a:rPr lang="en-US" altLang="en-US" sz="2200" dirty="0" smtClean="0"/>
              <a:t> t that satisfy COND (t).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Formal definition: formula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76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j-lt"/>
              </a:rPr>
              <a:t>A </a:t>
            </a:r>
            <a:r>
              <a:rPr lang="en-US" sz="2600" dirty="0" err="1" smtClean="0">
                <a:latin typeface="+mj-lt"/>
              </a:rPr>
              <a:t>tuple</a:t>
            </a:r>
            <a:r>
              <a:rPr lang="en-US" sz="2600" dirty="0" smtClean="0">
                <a:latin typeface="+mj-lt"/>
              </a:rPr>
              <a:t> relational calculus formula is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– An atomic formula (uses predicate and constants): </a:t>
            </a:r>
          </a:p>
          <a:p>
            <a:pPr>
              <a:buNone/>
            </a:pPr>
            <a:r>
              <a:rPr lang="en-US" sz="2400" dirty="0" smtClean="0"/>
              <a:t>		• T ε R where</a:t>
            </a:r>
          </a:p>
          <a:p>
            <a:pPr>
              <a:buNone/>
            </a:pPr>
            <a:r>
              <a:rPr lang="en-US" sz="2400" dirty="0" smtClean="0"/>
              <a:t>		       – T is a variable ranging over </a:t>
            </a:r>
            <a:r>
              <a:rPr lang="en-US" sz="2400" dirty="0" err="1" smtClean="0"/>
              <a:t>tuples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       – R is a named relation in the database – </a:t>
            </a:r>
            <a:r>
              <a:rPr lang="en-US" sz="2400" b="1" i="1" dirty="0" smtClean="0"/>
              <a:t>a base relation</a:t>
            </a:r>
          </a:p>
          <a:p>
            <a:pPr>
              <a:buNone/>
            </a:pPr>
            <a:r>
              <a:rPr lang="en-US" sz="2400" dirty="0" smtClean="0"/>
              <a:t>		• T[a] op W[b] where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       – a and b are names of attributes of T and W, respectively,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       – op is one of &lt; &gt; = ≠ ≤ ≥ </a:t>
            </a:r>
          </a:p>
          <a:p>
            <a:pPr>
              <a:buNone/>
            </a:pPr>
            <a:r>
              <a:rPr lang="en-US" sz="2400" dirty="0" smtClean="0"/>
              <a:t>		• T[a] op constant</a:t>
            </a:r>
          </a:p>
          <a:p>
            <a:pPr>
              <a:buNone/>
            </a:pPr>
            <a:r>
              <a:rPr lang="en-US" sz="2400" dirty="0" smtClean="0"/>
              <a:t>		• constant op T[a].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Formal definition: formula continue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+mj-lt"/>
              </a:rPr>
              <a:t>A </a:t>
            </a:r>
            <a:r>
              <a:rPr lang="en-US" dirty="0" err="1" smtClean="0">
                <a:solidFill>
                  <a:srgbClr val="0070C0"/>
                </a:solidFill>
                <a:latin typeface="+mj-lt"/>
              </a:rPr>
              <a:t>tuple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relational calculus formula is</a:t>
            </a:r>
          </a:p>
          <a:p>
            <a:pPr>
              <a:buNone/>
            </a:pPr>
            <a:r>
              <a:rPr lang="en-US" dirty="0" smtClean="0"/>
              <a:t> 	</a:t>
            </a:r>
            <a:r>
              <a:rPr lang="en-US" sz="2600" dirty="0" smtClean="0">
                <a:solidFill>
                  <a:srgbClr val="0070C0"/>
                </a:solidFill>
              </a:rPr>
              <a:t>– An atomic formula</a:t>
            </a:r>
          </a:p>
          <a:p>
            <a:pPr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	– For any </a:t>
            </a:r>
            <a:r>
              <a:rPr lang="en-US" sz="2600" dirty="0" err="1" smtClean="0">
                <a:solidFill>
                  <a:srgbClr val="0070C0"/>
                </a:solidFill>
              </a:rPr>
              <a:t>tuple</a:t>
            </a:r>
            <a:r>
              <a:rPr lang="en-US" sz="2600" dirty="0" smtClean="0">
                <a:solidFill>
                  <a:srgbClr val="0070C0"/>
                </a:solidFill>
              </a:rPr>
              <a:t> relational calculus formulae f and g </a:t>
            </a:r>
          </a:p>
          <a:p>
            <a:pPr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• (f)</a:t>
            </a:r>
          </a:p>
          <a:p>
            <a:pPr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• not(f) </a:t>
            </a:r>
          </a:p>
          <a:p>
            <a:pPr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• f and g                           		</a:t>
            </a:r>
            <a:r>
              <a:rPr lang="en-US" sz="2600" dirty="0" smtClean="0"/>
              <a:t>       </a:t>
            </a:r>
            <a:r>
              <a:rPr lang="en-US" sz="2000" dirty="0" smtClean="0"/>
              <a:t>Boolean operations</a:t>
            </a:r>
          </a:p>
          <a:p>
            <a:pPr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• f or g</a:t>
            </a:r>
          </a:p>
          <a:p>
            <a:pPr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• ∃T( f (T) ) for T free in f </a:t>
            </a:r>
          </a:p>
          <a:p>
            <a:pPr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• ∀T( f (T) ) for T free in f                    </a:t>
            </a:r>
            <a:r>
              <a:rPr lang="en-US" sz="2000" dirty="0" smtClean="0"/>
              <a:t>Quantified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ight Brace 5"/>
          <p:cNvSpPr/>
          <p:nvPr/>
        </p:nvSpPr>
        <p:spPr>
          <a:xfrm>
            <a:off x="4267200" y="3810000"/>
            <a:ext cx="1143000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4343400" y="5334000"/>
            <a:ext cx="9144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altLang="en-US" sz="4000" b="1" u="sng" dirty="0" smtClean="0"/>
              <a:t>The Existential and Universal Quantifiers 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 smtClean="0">
                <a:solidFill>
                  <a:srgbClr val="0070C0"/>
                </a:solidFill>
              </a:rPr>
              <a:t>Two special symbols called quantifiers can appear in formulas; these are the universal quantifier </a:t>
            </a:r>
            <a:r>
              <a:rPr lang="en-US" altLang="en-US" sz="2400" dirty="0" smtClean="0">
                <a:solidFill>
                  <a:srgbClr val="0070C0"/>
                </a:solidFill>
                <a:latin typeface="Symbol" pitchFamily="18" charset="2"/>
              </a:rPr>
              <a:t>()</a:t>
            </a:r>
            <a:r>
              <a:rPr lang="en-US" altLang="en-US" sz="2400" dirty="0" smtClean="0">
                <a:solidFill>
                  <a:srgbClr val="0070C0"/>
                </a:solidFill>
              </a:rPr>
              <a:t> and the existential quantifier </a:t>
            </a:r>
            <a:r>
              <a:rPr lang="en-US" altLang="en-US" sz="2400" dirty="0" smtClean="0">
                <a:solidFill>
                  <a:srgbClr val="0070C0"/>
                </a:solidFill>
                <a:latin typeface="Symbol" pitchFamily="18" charset="2"/>
              </a:rPr>
              <a:t>().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>
                <a:solidFill>
                  <a:srgbClr val="0070C0"/>
                </a:solidFill>
              </a:rPr>
              <a:t>Informally, a </a:t>
            </a:r>
            <a:r>
              <a:rPr lang="en-US" altLang="en-US" sz="2400" dirty="0" err="1" smtClean="0">
                <a:solidFill>
                  <a:srgbClr val="0070C0"/>
                </a:solidFill>
              </a:rPr>
              <a:t>tuple</a:t>
            </a:r>
            <a:r>
              <a:rPr lang="en-US" altLang="en-US" sz="2400" dirty="0" smtClean="0">
                <a:solidFill>
                  <a:srgbClr val="0070C0"/>
                </a:solidFill>
              </a:rPr>
              <a:t> variable t is bound if it is quantified, meaning that it appears in an </a:t>
            </a:r>
            <a:r>
              <a:rPr lang="en-US" altLang="en-US" sz="2400" dirty="0" smtClean="0">
                <a:solidFill>
                  <a:srgbClr val="0070C0"/>
                </a:solidFill>
                <a:latin typeface="Symbol" pitchFamily="18" charset="2"/>
              </a:rPr>
              <a:t>( </a:t>
            </a:r>
            <a:r>
              <a:rPr lang="en-US" altLang="en-US" sz="2400" dirty="0" smtClean="0">
                <a:solidFill>
                  <a:srgbClr val="0070C0"/>
                </a:solidFill>
              </a:rPr>
              <a:t>t</a:t>
            </a:r>
            <a:r>
              <a:rPr lang="en-US" altLang="en-US" sz="2400" dirty="0" smtClean="0">
                <a:solidFill>
                  <a:srgbClr val="0070C0"/>
                </a:solidFill>
                <a:latin typeface="Symbol" pitchFamily="18" charset="2"/>
              </a:rPr>
              <a:t>)</a:t>
            </a:r>
            <a:r>
              <a:rPr lang="en-US" altLang="en-US" sz="2400" dirty="0" smtClean="0">
                <a:solidFill>
                  <a:srgbClr val="0070C0"/>
                </a:solidFill>
              </a:rPr>
              <a:t> or </a:t>
            </a:r>
            <a:r>
              <a:rPr lang="en-US" altLang="en-US" sz="2400" dirty="0" smtClean="0">
                <a:solidFill>
                  <a:srgbClr val="0070C0"/>
                </a:solidFill>
                <a:latin typeface="Symbol" pitchFamily="18" charset="2"/>
              </a:rPr>
              <a:t>( </a:t>
            </a:r>
            <a:r>
              <a:rPr lang="en-US" altLang="en-US" sz="2400" dirty="0" smtClean="0">
                <a:solidFill>
                  <a:srgbClr val="0070C0"/>
                </a:solidFill>
              </a:rPr>
              <a:t>t</a:t>
            </a:r>
            <a:r>
              <a:rPr lang="en-US" altLang="en-US" sz="2400" dirty="0" smtClean="0">
                <a:solidFill>
                  <a:srgbClr val="0070C0"/>
                </a:solidFill>
                <a:latin typeface="Symbol" pitchFamily="18" charset="2"/>
              </a:rPr>
              <a:t>)</a:t>
            </a:r>
            <a:r>
              <a:rPr lang="en-US" altLang="en-US" sz="2400" dirty="0" smtClean="0">
                <a:solidFill>
                  <a:srgbClr val="0070C0"/>
                </a:solidFill>
              </a:rPr>
              <a:t> clause; otherwise, it is free. 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>
                <a:solidFill>
                  <a:srgbClr val="0070C0"/>
                </a:solidFill>
              </a:rPr>
              <a:t>If F is a formula, then so are </a:t>
            </a:r>
            <a:r>
              <a:rPr lang="en-US" altLang="en-US" sz="2400" dirty="0" smtClean="0">
                <a:solidFill>
                  <a:srgbClr val="0070C0"/>
                </a:solidFill>
                <a:latin typeface="Symbol" pitchFamily="18" charset="2"/>
              </a:rPr>
              <a:t>( </a:t>
            </a:r>
            <a:r>
              <a:rPr lang="en-US" altLang="en-US" sz="2400" dirty="0" smtClean="0">
                <a:solidFill>
                  <a:srgbClr val="0070C0"/>
                </a:solidFill>
              </a:rPr>
              <a:t>t)(F) and </a:t>
            </a:r>
            <a:r>
              <a:rPr lang="en-US" altLang="en-US" sz="2400" dirty="0" smtClean="0">
                <a:solidFill>
                  <a:srgbClr val="0070C0"/>
                </a:solidFill>
                <a:latin typeface="Symbol" pitchFamily="18" charset="2"/>
              </a:rPr>
              <a:t>( </a:t>
            </a:r>
            <a:r>
              <a:rPr lang="en-US" altLang="en-US" sz="2400" dirty="0" smtClean="0">
                <a:solidFill>
                  <a:srgbClr val="0070C0"/>
                </a:solidFill>
              </a:rPr>
              <a:t>t)(F), where t is a </a:t>
            </a:r>
            <a:r>
              <a:rPr lang="en-US" altLang="en-US" sz="2400" dirty="0" err="1" smtClean="0">
                <a:solidFill>
                  <a:srgbClr val="0070C0"/>
                </a:solidFill>
              </a:rPr>
              <a:t>tuple</a:t>
            </a:r>
            <a:r>
              <a:rPr lang="en-US" altLang="en-US" sz="2400" dirty="0" smtClean="0">
                <a:solidFill>
                  <a:srgbClr val="0070C0"/>
                </a:solidFill>
              </a:rPr>
              <a:t> variable.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 smtClean="0">
                <a:solidFill>
                  <a:srgbClr val="FF0000"/>
                </a:solidFill>
              </a:rPr>
              <a:t>The formula </a:t>
            </a:r>
            <a:r>
              <a:rPr lang="en-US" altLang="en-US" sz="2200" dirty="0" smtClean="0">
                <a:solidFill>
                  <a:srgbClr val="FF0000"/>
                </a:solidFill>
                <a:latin typeface="Symbol" pitchFamily="18" charset="2"/>
              </a:rPr>
              <a:t>(  </a:t>
            </a:r>
            <a:r>
              <a:rPr lang="en-US" altLang="en-US" sz="2200" dirty="0" smtClean="0">
                <a:solidFill>
                  <a:srgbClr val="FF0000"/>
                </a:solidFill>
              </a:rPr>
              <a:t>t)(F) is true if the formula F evaluates to true for some (at least one) </a:t>
            </a:r>
            <a:r>
              <a:rPr lang="en-US" altLang="en-US" sz="2200" dirty="0" err="1" smtClean="0">
                <a:solidFill>
                  <a:srgbClr val="FF0000"/>
                </a:solidFill>
              </a:rPr>
              <a:t>tuple</a:t>
            </a:r>
            <a:r>
              <a:rPr lang="en-US" altLang="en-US" sz="2200" dirty="0" smtClean="0">
                <a:solidFill>
                  <a:srgbClr val="FF0000"/>
                </a:solidFill>
              </a:rPr>
              <a:t> assigned to free occurrences of t in F; otherwise </a:t>
            </a:r>
            <a:r>
              <a:rPr lang="en-US" altLang="en-US" sz="2200" dirty="0" smtClean="0">
                <a:solidFill>
                  <a:srgbClr val="FF0000"/>
                </a:solidFill>
                <a:latin typeface="Symbol" pitchFamily="18" charset="2"/>
              </a:rPr>
              <a:t>( </a:t>
            </a:r>
            <a:r>
              <a:rPr lang="en-US" altLang="en-US" sz="2200" dirty="0" smtClean="0">
                <a:solidFill>
                  <a:srgbClr val="FF0000"/>
                </a:solidFill>
              </a:rPr>
              <a:t>t)(F) is false.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 smtClean="0">
                <a:solidFill>
                  <a:srgbClr val="FF0000"/>
                </a:solidFill>
              </a:rPr>
              <a:t>The formula </a:t>
            </a:r>
            <a:r>
              <a:rPr lang="en-US" altLang="en-US" sz="2200" dirty="0" smtClean="0">
                <a:solidFill>
                  <a:srgbClr val="FF0000"/>
                </a:solidFill>
                <a:latin typeface="Symbol" pitchFamily="18" charset="2"/>
              </a:rPr>
              <a:t>( </a:t>
            </a:r>
            <a:r>
              <a:rPr lang="en-US" altLang="en-US" sz="2200" dirty="0" smtClean="0">
                <a:solidFill>
                  <a:srgbClr val="FF0000"/>
                </a:solidFill>
              </a:rPr>
              <a:t> t)(F) is true if the formula F evaluates to true for every </a:t>
            </a:r>
            <a:r>
              <a:rPr lang="en-US" altLang="en-US" sz="2200" dirty="0" err="1" smtClean="0">
                <a:solidFill>
                  <a:srgbClr val="FF0000"/>
                </a:solidFill>
              </a:rPr>
              <a:t>tuple</a:t>
            </a:r>
            <a:r>
              <a:rPr lang="en-US" altLang="en-US" sz="2200" dirty="0" smtClean="0">
                <a:solidFill>
                  <a:srgbClr val="FF0000"/>
                </a:solidFill>
              </a:rPr>
              <a:t> (in the universe) assigned to free occurrences of t in F; otherwise </a:t>
            </a:r>
            <a:r>
              <a:rPr lang="en-US" altLang="en-US" sz="2200" dirty="0" smtClean="0">
                <a:solidFill>
                  <a:srgbClr val="FF0000"/>
                </a:solidFill>
                <a:latin typeface="Symbol" pitchFamily="18" charset="2"/>
              </a:rPr>
              <a:t>( </a:t>
            </a:r>
            <a:r>
              <a:rPr lang="en-US" altLang="en-US" sz="2200" dirty="0" smtClean="0">
                <a:solidFill>
                  <a:srgbClr val="FF0000"/>
                </a:solidFill>
              </a:rPr>
              <a:t>t)(F) is false. 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249362"/>
          </a:xfrm>
        </p:spPr>
        <p:txBody>
          <a:bodyPr>
            <a:normAutofit/>
          </a:bodyPr>
          <a:lstStyle/>
          <a:p>
            <a:r>
              <a:rPr lang="en-US" altLang="en-US" sz="2800" b="1" u="sng" dirty="0" smtClean="0"/>
              <a:t>The Existential and Universal Quantifiers continue:</a:t>
            </a: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altLang="en-US" sz="2400" dirty="0" smtClean="0">
                <a:solidFill>
                  <a:srgbClr val="002060"/>
                </a:solidFill>
                <a:latin typeface="Symbol" pitchFamily="18" charset="2"/>
              </a:rPr>
              <a:t></a:t>
            </a:r>
            <a:r>
              <a:rPr lang="en-US" altLang="en-US" sz="2400" dirty="0" smtClean="0">
                <a:solidFill>
                  <a:srgbClr val="002060"/>
                </a:solidFill>
              </a:rPr>
              <a:t> is called the universal or “for all” quantifier because every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tuple</a:t>
            </a:r>
            <a:r>
              <a:rPr lang="en-US" altLang="en-US" sz="2400" dirty="0" smtClean="0">
                <a:solidFill>
                  <a:srgbClr val="002060"/>
                </a:solidFill>
              </a:rPr>
              <a:t> in “the universe of”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tuples</a:t>
            </a:r>
            <a:r>
              <a:rPr lang="en-US" altLang="en-US" sz="2400" dirty="0" smtClean="0">
                <a:solidFill>
                  <a:srgbClr val="002060"/>
                </a:solidFill>
              </a:rPr>
              <a:t> must make F true to make the quantified formula true.</a:t>
            </a:r>
          </a:p>
          <a:p>
            <a:endParaRPr lang="en-US" altLang="en-US" sz="2400" dirty="0">
              <a:solidFill>
                <a:srgbClr val="002060"/>
              </a:solidFill>
            </a:endParaRPr>
          </a:p>
          <a:p>
            <a:endParaRPr lang="en-US" altLang="en-US" sz="2400" dirty="0" smtClean="0">
              <a:solidFill>
                <a:srgbClr val="002060"/>
              </a:solidFill>
            </a:endParaRPr>
          </a:p>
          <a:p>
            <a:r>
              <a:rPr lang="en-US" altLang="en-US" sz="2400" dirty="0" smtClean="0">
                <a:solidFill>
                  <a:srgbClr val="002060"/>
                </a:solidFill>
                <a:latin typeface="Symbol" pitchFamily="18" charset="2"/>
              </a:rPr>
              <a:t></a:t>
            </a:r>
            <a:r>
              <a:rPr lang="en-US" altLang="en-US" sz="2400" dirty="0" smtClean="0">
                <a:solidFill>
                  <a:srgbClr val="002060"/>
                </a:solidFill>
              </a:rPr>
              <a:t> is called the existential or “there exists” quantifier because any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tuple</a:t>
            </a:r>
            <a:r>
              <a:rPr lang="en-US" altLang="en-US" sz="2400" dirty="0" smtClean="0">
                <a:solidFill>
                  <a:srgbClr val="002060"/>
                </a:solidFill>
              </a:rPr>
              <a:t> that exists in “the universe of”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tuples</a:t>
            </a:r>
            <a:r>
              <a:rPr lang="en-US" altLang="en-US" sz="2400" dirty="0" smtClean="0">
                <a:solidFill>
                  <a:srgbClr val="002060"/>
                </a:solidFill>
              </a:rPr>
              <a:t> may make F true to make the quantified formula true.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524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b="1" u="sng" dirty="0" smtClean="0"/>
              <a:t>An example of </a:t>
            </a:r>
            <a:r>
              <a:rPr lang="en-US" sz="3200" b="1" u="sng" dirty="0" err="1" smtClean="0"/>
              <a:t>tuple</a:t>
            </a:r>
            <a:r>
              <a:rPr lang="en-US" sz="3200" b="1" u="sng" dirty="0" smtClean="0"/>
              <a:t> relational calculus: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05800" cy="4906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b="1" u="sng" dirty="0" smtClean="0"/>
              <a:t>Example: </a:t>
            </a:r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</a:rPr>
              <a:t>To find the first and last names of all employees whose salary is above $50,000, we can write the following </a:t>
            </a:r>
            <a:r>
              <a:rPr lang="en-US" alt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tuple</a:t>
            </a:r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</a:rPr>
              <a:t> calculus expression:</a:t>
            </a:r>
          </a:p>
          <a:p>
            <a:pPr>
              <a:lnSpc>
                <a:spcPct val="90000"/>
              </a:lnSpc>
            </a:pPr>
            <a:endParaRPr lang="en-US" altLang="en-US" sz="2600" dirty="0" smtClean="0"/>
          </a:p>
          <a:p>
            <a:pPr algn="ctr">
              <a:lnSpc>
                <a:spcPct val="90000"/>
              </a:lnSpc>
              <a:buNone/>
            </a:pPr>
            <a:r>
              <a:rPr lang="en-US" altLang="en-US" sz="2400" b="1" dirty="0" smtClean="0"/>
              <a:t>{</a:t>
            </a:r>
            <a:r>
              <a:rPr lang="en-US" altLang="en-US" sz="2400" b="1" dirty="0" err="1" smtClean="0"/>
              <a:t>t.FNAME</a:t>
            </a:r>
            <a:r>
              <a:rPr lang="en-US" altLang="en-US" sz="2400" b="1" dirty="0" smtClean="0"/>
              <a:t>, </a:t>
            </a:r>
            <a:r>
              <a:rPr lang="en-US" altLang="en-US" sz="2400" b="1" dirty="0" err="1" smtClean="0"/>
              <a:t>t.LNAME</a:t>
            </a:r>
            <a:r>
              <a:rPr lang="en-US" altLang="en-US" sz="2400" b="1" dirty="0" smtClean="0"/>
              <a:t> | EMPLOYEE(t) AND </a:t>
            </a:r>
            <a:r>
              <a:rPr lang="en-US" altLang="en-US" sz="2400" b="1" dirty="0" err="1" smtClean="0"/>
              <a:t>t.SALARY</a:t>
            </a:r>
            <a:r>
              <a:rPr lang="en-US" altLang="en-US" sz="2400" b="1" dirty="0" smtClean="0"/>
              <a:t>&gt;50000}</a:t>
            </a:r>
          </a:p>
          <a:p>
            <a:pPr algn="ctr">
              <a:lnSpc>
                <a:spcPct val="90000"/>
              </a:lnSpc>
              <a:buNone/>
            </a:pPr>
            <a:endParaRPr lang="en-US" altLang="en-US" sz="2600" b="1" dirty="0" smtClean="0"/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</a:rPr>
              <a:t>The condition </a:t>
            </a:r>
            <a:r>
              <a:rPr lang="en-US" altLang="en-US" sz="2400" dirty="0" smtClean="0"/>
              <a:t>EMPLOYEE(t) </a:t>
            </a:r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</a:rPr>
              <a:t>specifies that the </a:t>
            </a:r>
            <a:r>
              <a:rPr lang="en-US" altLang="en-US" sz="2400" b="1" dirty="0" smtClean="0"/>
              <a:t>range relation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alt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tuple</a:t>
            </a:r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</a:rPr>
              <a:t> variable t is </a:t>
            </a:r>
            <a:r>
              <a:rPr lang="en-US" altLang="en-US" sz="2400" dirty="0" smtClean="0"/>
              <a:t>EMPLOYEE.</a:t>
            </a:r>
          </a:p>
          <a:p>
            <a:pPr>
              <a:lnSpc>
                <a:spcPct val="90000"/>
              </a:lnSpc>
              <a:buNone/>
            </a:pPr>
            <a:endParaRPr lang="en-US" altLang="en-US" sz="2400" dirty="0" smtClean="0"/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</a:rPr>
              <a:t>The first and last name </a:t>
            </a:r>
            <a:r>
              <a:rPr lang="en-US" altLang="en-US" sz="2400" dirty="0" smtClean="0"/>
              <a:t>(PROJECTION </a:t>
            </a:r>
            <a:r>
              <a:rPr lang="en-US" altLang="en-US" sz="2400" b="1" dirty="0" err="1" smtClean="0"/>
              <a:t>π</a:t>
            </a:r>
            <a:r>
              <a:rPr lang="en-US" altLang="en-US" sz="2400" baseline="-25000" dirty="0" err="1" smtClean="0"/>
              <a:t>FNAME</a:t>
            </a:r>
            <a:r>
              <a:rPr lang="en-US" altLang="en-US" sz="2400" baseline="-25000" dirty="0" smtClean="0"/>
              <a:t>, LNAME</a:t>
            </a:r>
            <a:r>
              <a:rPr lang="en-US" altLang="en-US" sz="2400" dirty="0" smtClean="0"/>
              <a:t>) </a:t>
            </a:r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</a:rPr>
              <a:t>of each EMPLOYEE </a:t>
            </a:r>
            <a:r>
              <a:rPr lang="en-US" alt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tuple</a:t>
            </a:r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</a:rPr>
              <a:t> t that satisfies the condition </a:t>
            </a:r>
            <a:r>
              <a:rPr lang="en-US" altLang="en-US" sz="2400" dirty="0" err="1" smtClean="0"/>
              <a:t>t.SALARY</a:t>
            </a:r>
            <a:r>
              <a:rPr lang="en-US" altLang="en-US" sz="2400" dirty="0" smtClean="0"/>
              <a:t>&gt;50000 (SELECTION </a:t>
            </a:r>
            <a:r>
              <a:rPr lang="en-US" altLang="en-US" sz="2400" b="1" dirty="0"/>
              <a:t>σ</a:t>
            </a:r>
            <a:r>
              <a:rPr lang="en-US" altLang="en-US" sz="2400" dirty="0" smtClean="0"/>
              <a:t> </a:t>
            </a:r>
            <a:r>
              <a:rPr lang="en-US" altLang="en-US" sz="2400" baseline="-25000" dirty="0" smtClean="0"/>
              <a:t>SALARY &gt;50000</a:t>
            </a:r>
            <a:r>
              <a:rPr lang="en-US" altLang="en-US" sz="2400" dirty="0" smtClean="0"/>
              <a:t>) </a:t>
            </a:r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</a:rPr>
              <a:t>will be retrieved.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 smtClean="0"/>
              <a:t>Example </a:t>
            </a:r>
            <a:r>
              <a:rPr lang="en-US" b="1" u="sng" dirty="0" err="1" smtClean="0"/>
              <a:t>queries:1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1)Determine the departments that do not have any girl students:</a:t>
            </a:r>
          </a:p>
          <a:p>
            <a:pPr>
              <a:buNone/>
            </a:pPr>
            <a:endParaRPr lang="en-US" sz="2800" dirty="0" smtClean="0">
              <a:latin typeface="Arial Narrow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700" b="1" dirty="0" smtClean="0"/>
              <a:t> student (</a:t>
            </a:r>
            <a:r>
              <a:rPr lang="en-US" sz="2700" b="1" dirty="0" err="1" smtClean="0"/>
              <a:t>rollNo</a:t>
            </a:r>
            <a:r>
              <a:rPr lang="en-US" sz="2700" b="1" dirty="0" smtClean="0"/>
              <a:t>, </a:t>
            </a:r>
            <a:r>
              <a:rPr lang="en-US" sz="2700" b="1" dirty="0" err="1" smtClean="0"/>
              <a:t>name,degree,year,sex,deptNo,advisor</a:t>
            </a:r>
            <a:r>
              <a:rPr lang="en-US" sz="2700" b="1" dirty="0" smtClean="0"/>
              <a:t>)</a:t>
            </a:r>
          </a:p>
          <a:p>
            <a:pPr>
              <a:buNone/>
            </a:pPr>
            <a:r>
              <a:rPr lang="en-US" sz="2700" b="1" dirty="0" smtClean="0"/>
              <a:t> department (</a:t>
            </a:r>
            <a:r>
              <a:rPr lang="en-US" sz="2700" b="1" dirty="0" err="1" smtClean="0"/>
              <a:t>deptId</a:t>
            </a:r>
            <a:r>
              <a:rPr lang="en-US" sz="2700" b="1" dirty="0" smtClean="0"/>
              <a:t>, name, </a:t>
            </a:r>
            <a:r>
              <a:rPr lang="en-US" sz="2700" b="1" dirty="0" err="1" smtClean="0"/>
              <a:t>hod</a:t>
            </a:r>
            <a:r>
              <a:rPr lang="en-US" sz="2700" b="1" dirty="0" smtClean="0"/>
              <a:t>, phone) </a:t>
            </a:r>
          </a:p>
          <a:p>
            <a:pPr>
              <a:buNone/>
            </a:pPr>
            <a:endParaRPr lang="en-US" sz="2700" b="1" dirty="0"/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{</a:t>
            </a:r>
            <a:r>
              <a:rPr lang="en-US" sz="2800" dirty="0" err="1" smtClean="0">
                <a:solidFill>
                  <a:srgbClr val="0070C0"/>
                </a:solidFill>
              </a:rPr>
              <a:t>d.name|department</a:t>
            </a:r>
            <a:r>
              <a:rPr lang="en-US" sz="2800" dirty="0" smtClean="0">
                <a:solidFill>
                  <a:srgbClr val="0070C0"/>
                </a:solidFill>
              </a:rPr>
              <a:t>(d)  ^</a:t>
            </a:r>
          </a:p>
          <a:p>
            <a:pPr>
              <a:buNone/>
            </a:pPr>
            <a:r>
              <a:rPr lang="en-US" sz="2800" dirty="0">
                <a:solidFill>
                  <a:srgbClr val="0070C0"/>
                </a:solidFill>
              </a:rPr>
              <a:t>	</a:t>
            </a:r>
            <a:r>
              <a:rPr lang="en-US" sz="2800" dirty="0" smtClean="0">
                <a:solidFill>
                  <a:srgbClr val="0070C0"/>
                </a:solidFill>
              </a:rPr>
              <a:t>	 ¬( ∃ s)(student(s)  ^</a:t>
            </a:r>
          </a:p>
          <a:p>
            <a:pPr>
              <a:buNone/>
            </a:pP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			 	</a:t>
            </a:r>
            <a:r>
              <a:rPr lang="en-US" sz="2800" dirty="0" err="1" smtClean="0">
                <a:solidFill>
                  <a:srgbClr val="0070C0"/>
                </a:solidFill>
              </a:rPr>
              <a:t>s.sex</a:t>
            </a:r>
            <a:r>
              <a:rPr lang="en-US" sz="2800" dirty="0" smtClean="0">
                <a:solidFill>
                  <a:srgbClr val="0070C0"/>
                </a:solidFill>
              </a:rPr>
              <a:t> =‘F’ ^ </a:t>
            </a:r>
            <a:r>
              <a:rPr lang="en-US" sz="2800" dirty="0" err="1" smtClean="0">
                <a:solidFill>
                  <a:srgbClr val="0070C0"/>
                </a:solidFill>
              </a:rPr>
              <a:t>s.deptNo</a:t>
            </a:r>
            <a:r>
              <a:rPr lang="en-US" sz="2800" dirty="0" smtClean="0">
                <a:solidFill>
                  <a:srgbClr val="0070C0"/>
                </a:solidFill>
              </a:rPr>
              <a:t> = </a:t>
            </a:r>
            <a:r>
              <a:rPr lang="en-US" sz="2800" dirty="0" err="1" smtClean="0">
                <a:solidFill>
                  <a:srgbClr val="0070C0"/>
                </a:solidFill>
              </a:rPr>
              <a:t>d.deptId</a:t>
            </a:r>
            <a:r>
              <a:rPr lang="en-US" sz="2800" dirty="0" smtClean="0">
                <a:solidFill>
                  <a:srgbClr val="0070C0"/>
                </a:solidFill>
              </a:rPr>
              <a:t>)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 smtClean="0"/>
              <a:t>Example queries 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Obtain the names of courses enrolled by student named Mahesh:</a:t>
            </a:r>
          </a:p>
          <a:p>
            <a:pPr>
              <a:buNone/>
            </a:pPr>
            <a:r>
              <a:rPr lang="en-US" sz="2400" dirty="0">
                <a:solidFill>
                  <a:srgbClr val="0070C0"/>
                </a:solidFill>
              </a:rPr>
              <a:t>	</a:t>
            </a:r>
            <a:endParaRPr lang="en-US" sz="24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		</a:t>
            </a:r>
            <a:r>
              <a:rPr lang="en-US" sz="2400" dirty="0" smtClean="0">
                <a:solidFill>
                  <a:srgbClr val="002060"/>
                </a:solidFill>
              </a:rPr>
              <a:t>{</a:t>
            </a:r>
            <a:r>
              <a:rPr lang="en-US" sz="2400" dirty="0" err="1" smtClean="0">
                <a:solidFill>
                  <a:srgbClr val="002060"/>
                </a:solidFill>
              </a:rPr>
              <a:t>c.name</a:t>
            </a:r>
            <a:r>
              <a:rPr lang="en-US" sz="2400" dirty="0" smtClean="0">
                <a:solidFill>
                  <a:srgbClr val="002060"/>
                </a:solidFill>
              </a:rPr>
              <a:t> | course(c)  ^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			 (∃s) ( ∃e) ( student(s) ^enrollment(e) 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				^ </a:t>
            </a:r>
            <a:r>
              <a:rPr lang="en-US" sz="2400" dirty="0" err="1" smtClean="0">
                <a:solidFill>
                  <a:srgbClr val="002060"/>
                </a:solidFill>
              </a:rPr>
              <a:t>s.name</a:t>
            </a:r>
            <a:r>
              <a:rPr lang="en-US" sz="2400" dirty="0" smtClean="0">
                <a:solidFill>
                  <a:srgbClr val="002060"/>
                </a:solidFill>
              </a:rPr>
              <a:t> = “Mahesh”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	</a:t>
            </a:r>
            <a:r>
              <a:rPr lang="en-US" sz="2400" dirty="0" smtClean="0">
                <a:solidFill>
                  <a:srgbClr val="002060"/>
                </a:solidFill>
              </a:rPr>
              <a:t>			^ </a:t>
            </a:r>
            <a:r>
              <a:rPr lang="en-US" sz="2400" dirty="0" err="1" smtClean="0">
                <a:solidFill>
                  <a:srgbClr val="002060"/>
                </a:solidFill>
              </a:rPr>
              <a:t>s.rollNo</a:t>
            </a:r>
            <a:r>
              <a:rPr lang="en-US" sz="2400" dirty="0" smtClean="0">
                <a:solidFill>
                  <a:srgbClr val="002060"/>
                </a:solidFill>
              </a:rPr>
              <a:t> = </a:t>
            </a:r>
            <a:r>
              <a:rPr lang="en-US" sz="2400" dirty="0" err="1" smtClean="0">
                <a:solidFill>
                  <a:srgbClr val="002060"/>
                </a:solidFill>
              </a:rPr>
              <a:t>e.rollNo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	</a:t>
            </a:r>
            <a:r>
              <a:rPr lang="en-US" sz="2400" dirty="0" smtClean="0">
                <a:solidFill>
                  <a:srgbClr val="002060"/>
                </a:solidFill>
              </a:rPr>
              <a:t>			^ </a:t>
            </a:r>
            <a:r>
              <a:rPr lang="en-US" sz="2400" dirty="0" err="1" smtClean="0">
                <a:solidFill>
                  <a:srgbClr val="002060"/>
                </a:solidFill>
              </a:rPr>
              <a:t>c.courseId</a:t>
            </a:r>
            <a:r>
              <a:rPr lang="en-US" sz="2400" dirty="0" smtClean="0">
                <a:solidFill>
                  <a:srgbClr val="002060"/>
                </a:solidFill>
              </a:rPr>
              <a:t> = </a:t>
            </a:r>
            <a:r>
              <a:rPr lang="en-US" sz="2400" dirty="0" err="1" smtClean="0">
                <a:solidFill>
                  <a:srgbClr val="002060"/>
                </a:solidFill>
              </a:rPr>
              <a:t>e.courseId</a:t>
            </a:r>
            <a:r>
              <a:rPr lang="en-US" sz="2400" dirty="0" smtClean="0">
                <a:solidFill>
                  <a:srgbClr val="002060"/>
                </a:solidFill>
              </a:rPr>
              <a:t> }</a:t>
            </a:r>
            <a:endParaRPr lang="en-US" sz="2400" dirty="0">
              <a:solidFill>
                <a:srgbClr val="00206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427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Tuple Relational Calculus</vt:lpstr>
      <vt:lpstr> Introduction to Tuple Relational calculus:</vt:lpstr>
      <vt:lpstr>Formal definition: formula</vt:lpstr>
      <vt:lpstr>Formal definition: formula continue</vt:lpstr>
      <vt:lpstr>The Existential and Universal Quantifiers </vt:lpstr>
      <vt:lpstr>The Existential and Universal Quantifiers continue:</vt:lpstr>
      <vt:lpstr>An example of tuple relational calculus:</vt:lpstr>
      <vt:lpstr>Example queries:1</vt:lpstr>
      <vt:lpstr>Example queries :2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Tuple Relational Calculus Content:</dc:title>
  <dc:creator>Windows User</dc:creator>
  <cp:lastModifiedBy>Windows User</cp:lastModifiedBy>
  <cp:revision>14</cp:revision>
  <dcterms:created xsi:type="dcterms:W3CDTF">2022-05-05T11:37:11Z</dcterms:created>
  <dcterms:modified xsi:type="dcterms:W3CDTF">2022-05-05T13:07:52Z</dcterms:modified>
</cp:coreProperties>
</file>