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9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5586B75A-687E-405C-8A0B-8D00578BA2C3}" type="datetimeFigureOut">
              <a:rPr lang="en-US" dirty="0"/>
              <a:pPr/>
              <a:t>5/31/2022</a:t>
            </a:fld>
            <a:endParaRPr lang="en-US" dirty="0"/>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4E5243-F52A-4D37-9694-EB26C6C31910}" type="datetimeFigureOut">
              <a:rPr lang="en-US" dirty="0"/>
              <a:t>5/31/2022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77B6E1-634A-48DC-9E8B-D894023267EF}" type="datetimeFigureOut">
              <a:rPr lang="en-US" dirty="0"/>
              <a:t>5/31/2022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2D3E9E-A95C-48F2-B4BF-A71542E0BE9A}" type="datetimeFigureOut">
              <a:rPr lang="en-US" dirty="0"/>
              <a:t>5/31/2022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5/31/2022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12952B5-7A2F-4CC8-B7CE-9234E21C2837}" type="datetimeFigureOut">
              <a:rPr lang="en-US" dirty="0"/>
              <a:t>5/31/2022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E1DA07A-9201-4B4B-BAF2-015AFA30F520}" type="datetimeFigureOut">
              <a:rPr lang="en-US" dirty="0"/>
              <a:t>5/31/2022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3D7E00A-486F-4252-8B1D-E32645521F49}" type="datetimeFigureOut">
              <a:rPr lang="en-US" dirty="0"/>
              <a:t>5/31/2022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DF5F92-E675-4B36-9A60-69A962A68675}" type="datetimeFigureOut">
              <a:rPr lang="en-US" dirty="0"/>
              <a:t>5/31/2022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Click to edit Master text styles</a:t>
            </a:r>
          </a:p>
        </p:txBody>
      </p:sp>
      <p:sp>
        <p:nvSpPr>
          <p:cNvPr id="5" name="Date Placeholder 4"/>
          <p:cNvSpPr>
            <a:spLocks noGrp="1"/>
          </p:cNvSpPr>
          <p:nvPr>
            <p:ph type="dt" sz="half" idx="10"/>
          </p:nvPr>
        </p:nvSpPr>
        <p:spPr/>
        <p:txBody>
          <a:bodyPr/>
          <a:lstStyle/>
          <a:p>
            <a:fld id="{AF6E2C9B-5FA2-460D-9BE7-B0812FC2A6FF}" type="datetimeFigureOut">
              <a:rPr lang="en-US" dirty="0"/>
              <a:t>5/31/2022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5586B75A-687E-405C-8A0B-8D00578BA2C3}" type="datetimeFigureOut">
              <a:rPr lang="en-US" dirty="0"/>
              <a:pPr/>
              <a:t>5/31/2022</a:t>
            </a:fld>
            <a:endParaRPr lang="en-US" dirty="0"/>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5586B75A-687E-405C-8A0B-8D00578BA2C3}" type="datetimeFigureOut">
              <a:rPr lang="en-US" dirty="0"/>
              <a:pPr/>
              <a:t>5/31/2022</a:t>
            </a:fld>
            <a:endParaRPr lang="en-US" dirty="0"/>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dirty="0"/>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C7933-2FF6-4E47-86D1-7C8D15F09834}"/>
              </a:ext>
            </a:extLst>
          </p:cNvPr>
          <p:cNvSpPr>
            <a:spLocks noGrp="1"/>
          </p:cNvSpPr>
          <p:nvPr>
            <p:ph type="ctrTitle"/>
          </p:nvPr>
        </p:nvSpPr>
        <p:spPr>
          <a:xfrm>
            <a:off x="603504" y="0"/>
            <a:ext cx="10782300" cy="6714565"/>
          </a:xfrm>
        </p:spPr>
        <p:txBody>
          <a:bodyPr/>
          <a:lstStyle/>
          <a:p>
            <a:r>
              <a:rPr lang="en-IN" sz="2000" b="1" u="sng" dirty="0"/>
              <a:t>Types of Securities</a:t>
            </a:r>
            <a:br>
              <a:rPr lang="en-IN" sz="2000" b="1" u="sng" dirty="0"/>
            </a:br>
            <a:br>
              <a:rPr lang="en-IN" sz="2000" b="1" u="sng" dirty="0"/>
            </a:br>
            <a:r>
              <a:rPr lang="en-IN" sz="2000" dirty="0"/>
              <a:t>A  business concern can raise funds by issuing two types of securities . They are as follows :</a:t>
            </a:r>
            <a:br>
              <a:rPr lang="en-IN" sz="2000" dirty="0"/>
            </a:br>
            <a:br>
              <a:rPr lang="en-IN" sz="2000" dirty="0"/>
            </a:br>
            <a:r>
              <a:rPr lang="en-IN" sz="2000" dirty="0"/>
              <a:t>1) Ownership  securities  or owned capital.</a:t>
            </a:r>
            <a:br>
              <a:rPr lang="en-IN" sz="2000" dirty="0"/>
            </a:br>
            <a:r>
              <a:rPr lang="en-IN" sz="2000" dirty="0"/>
              <a:t>2) Creditorship securities or borrowed capital.</a:t>
            </a:r>
            <a:br>
              <a:rPr lang="en-IN" sz="2000" dirty="0"/>
            </a:br>
            <a:br>
              <a:rPr lang="en-IN" sz="2000" dirty="0"/>
            </a:br>
            <a:br>
              <a:rPr lang="en-IN" sz="2000" dirty="0"/>
            </a:br>
            <a:r>
              <a:rPr lang="en-IN" sz="2000" b="1" u="sng" dirty="0"/>
              <a:t>Owned  Capital</a:t>
            </a:r>
            <a:br>
              <a:rPr lang="en-IN" sz="2000" b="1" u="sng" dirty="0"/>
            </a:br>
            <a:br>
              <a:rPr lang="en-IN" sz="2000" b="1" u="sng" dirty="0"/>
            </a:br>
            <a:r>
              <a:rPr lang="en-IN" sz="2000" dirty="0"/>
              <a:t>The capital contributed by the owners is known as “owned capital” . This consists of initial  contribution and the profits  re- invested in the business . Owned  capital  as a source of finance has the following features :</a:t>
            </a:r>
            <a:br>
              <a:rPr lang="en-IN" sz="2000" dirty="0"/>
            </a:br>
            <a:br>
              <a:rPr lang="en-IN" sz="2000" dirty="0"/>
            </a:br>
            <a:r>
              <a:rPr lang="en-IN" sz="2000" dirty="0"/>
              <a:t>1. </a:t>
            </a:r>
            <a:r>
              <a:rPr lang="en-IN" sz="2000" b="1" dirty="0"/>
              <a:t>Source of Permanent Capital :</a:t>
            </a:r>
            <a:br>
              <a:rPr lang="en-IN" sz="2000" b="1" dirty="0"/>
            </a:br>
            <a:r>
              <a:rPr lang="en-IN" sz="2000" dirty="0"/>
              <a:t>Since owed capital remains in the concern so long as the concern is alive , it is the source of permanent capital. Although a part of the owned capital may be used as working capital , it is generally used to acquire fixed assets .Unlike the borrowed capital , owned capital is not refundable.</a:t>
            </a:r>
            <a:br>
              <a:rPr lang="en-IN" sz="2000" dirty="0"/>
            </a:br>
            <a:br>
              <a:rPr lang="en-IN" sz="2000" dirty="0"/>
            </a:br>
            <a:r>
              <a:rPr lang="en-IN" sz="2000" b="1" dirty="0"/>
              <a:t>2. Risk Capital to the business :</a:t>
            </a:r>
            <a:br>
              <a:rPr lang="en-IN" sz="2000" dirty="0"/>
            </a:br>
            <a:r>
              <a:rPr lang="en-IN" sz="2000" dirty="0"/>
              <a:t>The owner gets all the benefits if the concern earns large profits . On the other hand the owners bear the whole risk of loss  if the concern incurs loss . Thus ownership security provides risk capital to the business .</a:t>
            </a:r>
            <a:br>
              <a:rPr lang="en-IN" sz="2000" dirty="0"/>
            </a:br>
            <a:br>
              <a:rPr lang="en-IN" sz="2000" dirty="0"/>
            </a:br>
            <a:r>
              <a:rPr lang="en-IN" sz="2000" b="1" dirty="0"/>
              <a:t>3. Management and control :</a:t>
            </a:r>
            <a:br>
              <a:rPr lang="en-IN" sz="2000" dirty="0"/>
            </a:br>
            <a:r>
              <a:rPr lang="en-IN" sz="2000" dirty="0"/>
              <a:t>As the  owners have control over the management of the business , the managers should follow the policies laid down by the owners.</a:t>
            </a:r>
            <a:br>
              <a:rPr lang="en-IN" sz="2000" dirty="0"/>
            </a:br>
            <a:br>
              <a:rPr lang="en-IN" sz="2000" dirty="0"/>
            </a:br>
            <a:endParaRPr lang="en-IN" sz="2000" b="1" u="sng" dirty="0"/>
          </a:p>
        </p:txBody>
      </p:sp>
      <p:sp>
        <p:nvSpPr>
          <p:cNvPr id="3" name="Subtitle 2">
            <a:extLst>
              <a:ext uri="{FF2B5EF4-FFF2-40B4-BE49-F238E27FC236}">
                <a16:creationId xmlns:a16="http://schemas.microsoft.com/office/drawing/2014/main" id="{39422810-2B5A-4D76-8D8D-DEE34A54FA9F}"/>
              </a:ext>
            </a:extLst>
          </p:cNvPr>
          <p:cNvSpPr>
            <a:spLocks noGrp="1"/>
          </p:cNvSpPr>
          <p:nvPr>
            <p:ph type="subTitle" idx="1"/>
          </p:nvPr>
        </p:nvSpPr>
        <p:spPr>
          <a:xfrm flipV="1">
            <a:off x="667512" y="6858000"/>
            <a:ext cx="9228201" cy="206188"/>
          </a:xfrm>
        </p:spPr>
        <p:txBody>
          <a:bodyPr>
            <a:normAutofit fontScale="32500" lnSpcReduction="20000"/>
          </a:bodyPr>
          <a:lstStyle/>
          <a:p>
            <a:endParaRPr lang="en-IN" dirty="0"/>
          </a:p>
        </p:txBody>
      </p:sp>
    </p:spTree>
    <p:extLst>
      <p:ext uri="{BB962C8B-B14F-4D97-AF65-F5344CB8AC3E}">
        <p14:creationId xmlns:p14="http://schemas.microsoft.com/office/powerpoint/2010/main" val="1520371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6C1D7-34BF-4C2B-B46D-6E3C5406D284}"/>
              </a:ext>
            </a:extLst>
          </p:cNvPr>
          <p:cNvSpPr>
            <a:spLocks noGrp="1"/>
          </p:cNvSpPr>
          <p:nvPr>
            <p:ph type="title"/>
          </p:nvPr>
        </p:nvSpPr>
        <p:spPr>
          <a:xfrm>
            <a:off x="657224" y="499532"/>
            <a:ext cx="10772775" cy="6358467"/>
          </a:xfrm>
        </p:spPr>
        <p:txBody>
          <a:bodyPr>
            <a:normAutofit/>
          </a:bodyPr>
          <a:lstStyle/>
          <a:p>
            <a:r>
              <a:rPr lang="en-IN" sz="2000" b="1" dirty="0"/>
              <a:t>4. Residual  Profit  in the form of Dividend :</a:t>
            </a:r>
            <a:br>
              <a:rPr lang="en-IN" sz="2000" b="1" dirty="0"/>
            </a:br>
            <a:r>
              <a:rPr lang="en-IN" sz="2000" dirty="0"/>
              <a:t>Dividends to the ownership securities are to be distributed only if there are profits .</a:t>
            </a:r>
            <a:br>
              <a:rPr lang="en-IN" sz="2000" dirty="0"/>
            </a:br>
            <a:br>
              <a:rPr lang="en-IN" sz="2000" dirty="0"/>
            </a:br>
            <a:r>
              <a:rPr lang="en-IN" sz="2000" u="sng" dirty="0">
                <a:effectLst>
                  <a:outerShdw blurRad="38100" dist="38100" dir="2700000" algn="tl">
                    <a:srgbClr val="000000">
                      <a:alpha val="43137"/>
                    </a:srgbClr>
                  </a:outerShdw>
                </a:effectLst>
              </a:rPr>
              <a:t>Advantages  </a:t>
            </a:r>
            <a:br>
              <a:rPr lang="en-IN" sz="2000" u="sng" dirty="0">
                <a:effectLst>
                  <a:outerShdw blurRad="38100" dist="38100" dir="2700000" algn="tl">
                    <a:srgbClr val="000000">
                      <a:alpha val="43137"/>
                    </a:srgbClr>
                  </a:outerShdw>
                </a:effectLst>
              </a:rPr>
            </a:br>
            <a:br>
              <a:rPr lang="en-IN" sz="2000" u="sng" dirty="0"/>
            </a:br>
            <a:r>
              <a:rPr lang="en-IN" sz="2000" dirty="0"/>
              <a:t>1. It provides risk capital.</a:t>
            </a:r>
            <a:br>
              <a:rPr lang="en-IN" sz="2000" dirty="0"/>
            </a:br>
            <a:r>
              <a:rPr lang="en-IN" sz="2000" dirty="0"/>
              <a:t>2. It is permanently available in the business.</a:t>
            </a:r>
            <a:br>
              <a:rPr lang="en-IN" sz="2000" dirty="0"/>
            </a:br>
            <a:r>
              <a:rPr lang="en-IN" sz="2000" dirty="0"/>
              <a:t>3. The owners get high returns , if the business is good . </a:t>
            </a:r>
            <a:br>
              <a:rPr lang="en-IN" sz="2000" dirty="0"/>
            </a:br>
            <a:r>
              <a:rPr lang="en-IN" sz="2000" dirty="0"/>
              <a:t>4. It acts as a basis for the control and management of the concern .</a:t>
            </a:r>
            <a:br>
              <a:rPr lang="en-IN" sz="2000" dirty="0"/>
            </a:br>
            <a:br>
              <a:rPr lang="en-IN" sz="2000" dirty="0"/>
            </a:br>
            <a:r>
              <a:rPr lang="en-IN" sz="2000" u="sng" dirty="0">
                <a:effectLst>
                  <a:outerShdw blurRad="38100" dist="38100" dir="2700000" algn="tl">
                    <a:srgbClr val="000000">
                      <a:alpha val="43137"/>
                    </a:srgbClr>
                  </a:outerShdw>
                </a:effectLst>
              </a:rPr>
              <a:t>Disadvantages</a:t>
            </a:r>
            <a:br>
              <a:rPr lang="en-IN" sz="2000" u="sng" dirty="0">
                <a:effectLst>
                  <a:outerShdw blurRad="38100" dist="38100" dir="2700000" algn="tl">
                    <a:srgbClr val="000000">
                      <a:alpha val="43137"/>
                    </a:srgbClr>
                  </a:outerShdw>
                </a:effectLst>
              </a:rPr>
            </a:br>
            <a:br>
              <a:rPr lang="en-IN" sz="2000" u="sng" dirty="0">
                <a:effectLst>
                  <a:outerShdw blurRad="38100" dist="38100" dir="2700000" algn="tl">
                    <a:srgbClr val="000000">
                      <a:alpha val="43137"/>
                    </a:srgbClr>
                  </a:outerShdw>
                </a:effectLst>
              </a:rPr>
            </a:br>
            <a:r>
              <a:rPr lang="en-IN" sz="2000" dirty="0"/>
              <a:t>1. The sum invested in a concern is not withdrawable especially if the concern is a joint –stock company .</a:t>
            </a:r>
            <a:br>
              <a:rPr lang="en-IN" sz="2000" dirty="0"/>
            </a:br>
            <a:r>
              <a:rPr lang="en-IN" sz="2000" dirty="0"/>
              <a:t>2. A company , may find it difficult to raise additional ownership capital unless it has high profit earning capacity , or growth prospects.</a:t>
            </a:r>
            <a:br>
              <a:rPr lang="en-IN" sz="2000" dirty="0"/>
            </a:br>
            <a:r>
              <a:rPr lang="en-IN" sz="2000" dirty="0"/>
              <a:t>3. The amount of capital which may be raised as owners fund depends on the number of persons prepared to bear the risk involved , and their personal savings.</a:t>
            </a:r>
            <a:br>
              <a:rPr lang="en-IN" sz="2000" dirty="0"/>
            </a:br>
            <a:br>
              <a:rPr lang="en-IN" sz="2000" dirty="0"/>
            </a:br>
            <a:r>
              <a:rPr lang="en-IN" sz="2000" b="1" u="sng" dirty="0"/>
              <a:t>Borrowing  Capital </a:t>
            </a:r>
            <a:br>
              <a:rPr lang="en-IN" sz="2000" b="1" u="sng" dirty="0"/>
            </a:br>
            <a:br>
              <a:rPr lang="en-IN" sz="2000" b="1" u="sng" dirty="0"/>
            </a:br>
            <a:r>
              <a:rPr lang="en-IN" sz="2000" dirty="0"/>
              <a:t>Finance  raised  by ways of loans and credit from the public , banks , and financial institutions is known as “borrowed capital” . The sources of the borrowed funds like debentures , public deposits , banks etc ., may serve the purposes of long term , medium- term and short – term finance . Borrowed capital as a source of finance has the following features :</a:t>
            </a:r>
            <a:br>
              <a:rPr lang="en-IN" sz="2000" dirty="0"/>
            </a:br>
            <a:endParaRPr lang="en-IN" sz="2000" b="1" dirty="0"/>
          </a:p>
        </p:txBody>
      </p:sp>
      <p:sp>
        <p:nvSpPr>
          <p:cNvPr id="3" name="Content Placeholder 2">
            <a:extLst>
              <a:ext uri="{FF2B5EF4-FFF2-40B4-BE49-F238E27FC236}">
                <a16:creationId xmlns:a16="http://schemas.microsoft.com/office/drawing/2014/main" id="{1C3E3F3F-B476-479B-9D89-166868A116DB}"/>
              </a:ext>
            </a:extLst>
          </p:cNvPr>
          <p:cNvSpPr>
            <a:spLocks noGrp="1"/>
          </p:cNvSpPr>
          <p:nvPr>
            <p:ph idx="1"/>
          </p:nvPr>
        </p:nvSpPr>
        <p:spPr>
          <a:xfrm>
            <a:off x="676656" y="7028328"/>
            <a:ext cx="10753725" cy="89647"/>
          </a:xfrm>
        </p:spPr>
        <p:txBody>
          <a:bodyPr>
            <a:normAutofit fontScale="25000" lnSpcReduction="20000"/>
          </a:bodyPr>
          <a:lstStyle/>
          <a:p>
            <a:endParaRPr lang="en-IN" dirty="0"/>
          </a:p>
        </p:txBody>
      </p:sp>
    </p:spTree>
    <p:extLst>
      <p:ext uri="{BB962C8B-B14F-4D97-AF65-F5344CB8AC3E}">
        <p14:creationId xmlns:p14="http://schemas.microsoft.com/office/powerpoint/2010/main" val="32845872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81D22-7C3B-407E-9517-CAAFFDE45436}"/>
              </a:ext>
            </a:extLst>
          </p:cNvPr>
          <p:cNvSpPr>
            <a:spLocks noGrp="1"/>
          </p:cNvSpPr>
          <p:nvPr>
            <p:ph type="title"/>
          </p:nvPr>
        </p:nvSpPr>
        <p:spPr>
          <a:xfrm>
            <a:off x="657224" y="499533"/>
            <a:ext cx="10772775" cy="6295714"/>
          </a:xfrm>
        </p:spPr>
        <p:txBody>
          <a:bodyPr>
            <a:normAutofit/>
          </a:bodyPr>
          <a:lstStyle/>
          <a:p>
            <a:r>
              <a:rPr lang="en-IN" sz="2000" i="1" dirty="0"/>
              <a:t>Available for a fixed period </a:t>
            </a:r>
            <a:br>
              <a:rPr lang="en-IN" sz="2000" dirty="0"/>
            </a:br>
            <a:br>
              <a:rPr lang="en-IN" sz="2000" dirty="0"/>
            </a:br>
            <a:r>
              <a:rPr lang="en-IN" sz="2000" dirty="0"/>
              <a:t>1. Usually , borrowed capital is raised for a fixed period such as long – term , medium – term and short – term . When this fixed period is over , it has to be paid back .</a:t>
            </a:r>
            <a:br>
              <a:rPr lang="en-IN" sz="2000" dirty="0"/>
            </a:br>
            <a:r>
              <a:rPr lang="en-IN" sz="2000" dirty="0"/>
              <a:t>2. it involves the payment of fixed rate of interest at regular intervals .</a:t>
            </a:r>
            <a:br>
              <a:rPr lang="en-IN" sz="2000" dirty="0"/>
            </a:br>
            <a:r>
              <a:rPr lang="en-IN" sz="2000" dirty="0"/>
              <a:t>3 . It is backed by the security of tangible assets  of the company .</a:t>
            </a:r>
            <a:br>
              <a:rPr lang="en-IN" sz="2000" dirty="0"/>
            </a:br>
            <a:r>
              <a:rPr lang="en-IN" sz="2000" dirty="0"/>
              <a:t>4. The lenders do not have any  control over the company .</a:t>
            </a:r>
            <a:br>
              <a:rPr lang="en-IN" sz="2000" dirty="0"/>
            </a:br>
            <a:r>
              <a:rPr lang="en-IN" sz="2000" dirty="0"/>
              <a:t>5. The lenders are not treated as owners of the company .</a:t>
            </a:r>
            <a:br>
              <a:rPr lang="en-IN" sz="2000" dirty="0"/>
            </a:br>
            <a:br>
              <a:rPr lang="en-IN" sz="2000" dirty="0"/>
            </a:br>
            <a:r>
              <a:rPr lang="en-IN" sz="2000" u="sng" dirty="0">
                <a:effectLst>
                  <a:outerShdw blurRad="38100" dist="38100" dir="2700000" algn="tl">
                    <a:srgbClr val="000000">
                      <a:alpha val="43137"/>
                    </a:srgbClr>
                  </a:outerShdw>
                </a:effectLst>
              </a:rPr>
              <a:t>Advantages</a:t>
            </a:r>
            <a:br>
              <a:rPr lang="en-IN" sz="2000" u="sng" dirty="0">
                <a:effectLst>
                  <a:outerShdw blurRad="38100" dist="38100" dir="2700000" algn="tl">
                    <a:srgbClr val="000000">
                      <a:alpha val="43137"/>
                    </a:srgbClr>
                  </a:outerShdw>
                </a:effectLst>
              </a:rPr>
            </a:br>
            <a:br>
              <a:rPr lang="en-IN" sz="2000" u="sng" dirty="0">
                <a:effectLst>
                  <a:outerShdw blurRad="38100" dist="38100" dir="2700000" algn="tl">
                    <a:srgbClr val="000000">
                      <a:alpha val="43137"/>
                    </a:srgbClr>
                  </a:outerShdw>
                </a:effectLst>
              </a:rPr>
            </a:br>
            <a:r>
              <a:rPr lang="en-IN" sz="2000" dirty="0"/>
              <a:t>1. It does not effect the owners control over management .</a:t>
            </a:r>
            <a:br>
              <a:rPr lang="en-IN" sz="2000" dirty="0"/>
            </a:br>
            <a:r>
              <a:rPr lang="en-IN" sz="2000" dirty="0"/>
              <a:t>2 . It can be used for expansion or modernisation  when additional share capital is not readily available .</a:t>
            </a:r>
            <a:br>
              <a:rPr lang="en-IN" sz="2000" dirty="0"/>
            </a:br>
            <a:r>
              <a:rPr lang="en-IN" sz="2000" dirty="0"/>
              <a:t>3. Since interest on the loan is fixed , the charge on profits remains the same.</a:t>
            </a:r>
            <a:br>
              <a:rPr lang="en-IN" sz="2000" dirty="0"/>
            </a:br>
            <a:r>
              <a:rPr lang="en-IN" sz="2000" dirty="0"/>
              <a:t>4. Since interest on loan can be written off expense , borrowed capital has a tax advantage.</a:t>
            </a:r>
            <a:br>
              <a:rPr lang="en-IN" sz="2000" dirty="0"/>
            </a:br>
            <a:r>
              <a:rPr lang="en-IN" sz="2000" dirty="0"/>
              <a:t>5. It is flexible source of finance as the amount of loan can be so adjusted as to suit the exigencies of the situation .</a:t>
            </a:r>
            <a:br>
              <a:rPr lang="en-IN" sz="2000" dirty="0"/>
            </a:br>
            <a:r>
              <a:rPr lang="en-IN" sz="2000" dirty="0"/>
              <a:t>6. Loans can be repaid in instalments as and when sufficient funds are available . This will reduce interest burden .</a:t>
            </a:r>
            <a:br>
              <a:rPr lang="en-IN" sz="2000" dirty="0"/>
            </a:br>
            <a:r>
              <a:rPr lang="en-IN" sz="2000" dirty="0"/>
              <a:t>7. The lenders are treated </a:t>
            </a:r>
            <a:r>
              <a:rPr lang="en-IN" sz="2000"/>
              <a:t>as creditors only .  </a:t>
            </a:r>
            <a:endParaRPr lang="en-IN" sz="2000" i="1" dirty="0"/>
          </a:p>
        </p:txBody>
      </p:sp>
      <p:sp>
        <p:nvSpPr>
          <p:cNvPr id="3" name="Content Placeholder 2">
            <a:extLst>
              <a:ext uri="{FF2B5EF4-FFF2-40B4-BE49-F238E27FC236}">
                <a16:creationId xmlns:a16="http://schemas.microsoft.com/office/drawing/2014/main" id="{B4123526-9D67-40DF-9A15-5507981D0160}"/>
              </a:ext>
            </a:extLst>
          </p:cNvPr>
          <p:cNvSpPr>
            <a:spLocks noGrp="1"/>
          </p:cNvSpPr>
          <p:nvPr>
            <p:ph idx="1"/>
          </p:nvPr>
        </p:nvSpPr>
        <p:spPr>
          <a:xfrm flipV="1">
            <a:off x="676656" y="7109011"/>
            <a:ext cx="10753725" cy="327051"/>
          </a:xfrm>
        </p:spPr>
        <p:txBody>
          <a:bodyPr>
            <a:normAutofit fontScale="85000" lnSpcReduction="20000"/>
          </a:bodyPr>
          <a:lstStyle/>
          <a:p>
            <a:endParaRPr lang="en-IN" dirty="0"/>
          </a:p>
        </p:txBody>
      </p:sp>
    </p:spTree>
    <p:extLst>
      <p:ext uri="{BB962C8B-B14F-4D97-AF65-F5344CB8AC3E}">
        <p14:creationId xmlns:p14="http://schemas.microsoft.com/office/powerpoint/2010/main" val="21519526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C0AD2-0D08-4F6C-AAEE-F1E1C7901B84}"/>
              </a:ext>
            </a:extLst>
          </p:cNvPr>
          <p:cNvSpPr>
            <a:spLocks noGrp="1"/>
          </p:cNvSpPr>
          <p:nvPr>
            <p:ph type="title"/>
          </p:nvPr>
        </p:nvSpPr>
        <p:spPr>
          <a:xfrm>
            <a:off x="567577" y="114049"/>
            <a:ext cx="10772775" cy="6259855"/>
          </a:xfrm>
        </p:spPr>
        <p:txBody>
          <a:bodyPr>
            <a:normAutofit fontScale="90000"/>
          </a:bodyPr>
          <a:lstStyle/>
          <a:p>
            <a:r>
              <a:rPr lang="en-IN" sz="2000" u="sng" dirty="0">
                <a:effectLst>
                  <a:outerShdw blurRad="38100" dist="38100" dir="2700000" algn="tl">
                    <a:srgbClr val="000000">
                      <a:alpha val="43137"/>
                    </a:srgbClr>
                  </a:outerShdw>
                </a:effectLst>
              </a:rPr>
              <a:t>Disadvantages </a:t>
            </a:r>
            <a:br>
              <a:rPr lang="en-IN" sz="2000" u="sng" dirty="0">
                <a:effectLst>
                  <a:outerShdw blurRad="38100" dist="38100" dir="2700000" algn="tl">
                    <a:srgbClr val="000000">
                      <a:alpha val="43137"/>
                    </a:srgbClr>
                  </a:outerShdw>
                </a:effectLst>
              </a:rPr>
            </a:br>
            <a:br>
              <a:rPr lang="en-IN" sz="2000" dirty="0"/>
            </a:br>
            <a:r>
              <a:rPr lang="en-IN" sz="2000" dirty="0"/>
              <a:t>1. It involves fixed payment of interest .</a:t>
            </a:r>
            <a:br>
              <a:rPr lang="en-IN" sz="2000" dirty="0"/>
            </a:br>
            <a:r>
              <a:rPr lang="en-IN" sz="2000" dirty="0"/>
              <a:t>2. It is not available for permanent use.</a:t>
            </a:r>
            <a:br>
              <a:rPr lang="en-IN" sz="2000" dirty="0"/>
            </a:br>
            <a:r>
              <a:rPr lang="en-IN" sz="2000" dirty="0"/>
              <a:t>3. Any default in payment of loan should adversely affect the business.</a:t>
            </a:r>
            <a:br>
              <a:rPr lang="en-IN" sz="2000" dirty="0"/>
            </a:br>
            <a:r>
              <a:rPr lang="en-IN" sz="2000" dirty="0"/>
              <a:t>4. Funds can be borrowed only if a concern can offer suitable assets as security .</a:t>
            </a:r>
            <a:br>
              <a:rPr lang="en-IN" sz="2000" dirty="0"/>
            </a:br>
            <a:br>
              <a:rPr lang="en-IN" sz="2000" dirty="0"/>
            </a:br>
            <a:r>
              <a:rPr lang="en-IN" sz="2000" dirty="0"/>
              <a:t>                                                              Distinction between Ownership Capital and  Creditorship Capital</a:t>
            </a:r>
            <a:br>
              <a:rPr lang="en-IN" sz="2000" dirty="0"/>
            </a:br>
            <a:br>
              <a:rPr lang="en-IN" sz="2000" dirty="0"/>
            </a:br>
            <a:br>
              <a:rPr lang="en-IN" sz="2000" dirty="0"/>
            </a:br>
            <a:br>
              <a:rPr lang="en-IN" sz="2000" dirty="0"/>
            </a:br>
            <a:br>
              <a:rPr lang="en-IN" sz="2000" dirty="0"/>
            </a:br>
            <a:br>
              <a:rPr lang="en-IN" sz="2000" dirty="0"/>
            </a:br>
            <a:br>
              <a:rPr lang="en-IN" sz="2000" dirty="0"/>
            </a:br>
            <a:br>
              <a:rPr lang="en-IN" sz="2000" dirty="0"/>
            </a:br>
            <a:br>
              <a:rPr lang="en-IN" sz="2000" dirty="0"/>
            </a:br>
            <a:br>
              <a:rPr lang="en-IN" sz="2000" dirty="0"/>
            </a:br>
            <a:br>
              <a:rPr lang="en-IN" sz="2000" dirty="0"/>
            </a:br>
            <a:br>
              <a:rPr lang="en-IN" sz="2000" b="1" u="sng" dirty="0"/>
            </a:br>
            <a:br>
              <a:rPr lang="en-IN" sz="2000" b="1" u="sng" dirty="0"/>
            </a:br>
            <a:br>
              <a:rPr lang="en-IN" sz="2000" dirty="0"/>
            </a:br>
            <a:br>
              <a:rPr lang="en-IN" sz="2000" dirty="0"/>
            </a:br>
            <a:br>
              <a:rPr lang="en-IN" sz="2000" dirty="0"/>
            </a:br>
            <a:br>
              <a:rPr lang="en-IN" sz="2000" dirty="0"/>
            </a:br>
            <a:br>
              <a:rPr lang="en-IN" sz="2000" dirty="0"/>
            </a:br>
            <a:br>
              <a:rPr lang="en-IN" sz="2000" dirty="0"/>
            </a:br>
            <a:r>
              <a:rPr lang="en-IN" sz="2000" dirty="0"/>
              <a:t> </a:t>
            </a:r>
            <a:endParaRPr lang="en-IN" sz="2000" u="sng" dirty="0">
              <a:effectLst>
                <a:outerShdw blurRad="38100" dist="38100" dir="2700000" algn="tl">
                  <a:srgbClr val="000000">
                    <a:alpha val="43137"/>
                  </a:srgbClr>
                </a:outerShdw>
              </a:effectLst>
            </a:endParaRPr>
          </a:p>
        </p:txBody>
      </p:sp>
      <p:graphicFrame>
        <p:nvGraphicFramePr>
          <p:cNvPr id="4" name="Table 4">
            <a:extLst>
              <a:ext uri="{FF2B5EF4-FFF2-40B4-BE49-F238E27FC236}">
                <a16:creationId xmlns:a16="http://schemas.microsoft.com/office/drawing/2014/main" id="{C91DCF18-3AA9-4648-BF74-5ABF34B00224}"/>
              </a:ext>
            </a:extLst>
          </p:cNvPr>
          <p:cNvGraphicFramePr>
            <a:graphicFrameLocks noGrp="1"/>
          </p:cNvGraphicFramePr>
          <p:nvPr>
            <p:ph idx="1"/>
            <p:extLst>
              <p:ext uri="{D42A27DB-BD31-4B8C-83A1-F6EECF244321}">
                <p14:modId xmlns:p14="http://schemas.microsoft.com/office/powerpoint/2010/main" val="3163228981"/>
              </p:ext>
            </p:extLst>
          </p:nvPr>
        </p:nvGraphicFramePr>
        <p:xfrm>
          <a:off x="657224" y="2375646"/>
          <a:ext cx="10753724" cy="1863445"/>
        </p:xfrm>
        <a:graphic>
          <a:graphicData uri="http://schemas.openxmlformats.org/drawingml/2006/table">
            <a:tbl>
              <a:tblPr firstRow="1" bandRow="1">
                <a:tableStyleId>{5C22544A-7EE6-4342-B048-85BDC9FD1C3A}</a:tableStyleId>
              </a:tblPr>
              <a:tblGrid>
                <a:gridCol w="5376862">
                  <a:extLst>
                    <a:ext uri="{9D8B030D-6E8A-4147-A177-3AD203B41FA5}">
                      <a16:colId xmlns:a16="http://schemas.microsoft.com/office/drawing/2014/main" val="2665928241"/>
                    </a:ext>
                  </a:extLst>
                </a:gridCol>
                <a:gridCol w="5376862">
                  <a:extLst>
                    <a:ext uri="{9D8B030D-6E8A-4147-A177-3AD203B41FA5}">
                      <a16:colId xmlns:a16="http://schemas.microsoft.com/office/drawing/2014/main" val="2430085571"/>
                    </a:ext>
                  </a:extLst>
                </a:gridCol>
              </a:tblGrid>
              <a:tr h="481685">
                <a:tc>
                  <a:txBody>
                    <a:bodyPr/>
                    <a:lstStyle/>
                    <a:p>
                      <a:r>
                        <a:rPr lang="en-IN" dirty="0"/>
                        <a:t>                     Ownership Capital</a:t>
                      </a:r>
                    </a:p>
                  </a:txBody>
                  <a:tcPr/>
                </a:tc>
                <a:tc>
                  <a:txBody>
                    <a:bodyPr/>
                    <a:lstStyle/>
                    <a:p>
                      <a:r>
                        <a:rPr lang="en-IN" dirty="0"/>
                        <a:t>                          Creditorship Capital</a:t>
                      </a:r>
                    </a:p>
                  </a:txBody>
                  <a:tcPr/>
                </a:tc>
                <a:extLst>
                  <a:ext uri="{0D108BD9-81ED-4DB2-BD59-A6C34878D82A}">
                    <a16:rowId xmlns:a16="http://schemas.microsoft.com/office/drawing/2014/main" val="3215736244"/>
                  </a:ext>
                </a:extLst>
              </a:tr>
              <a:tr h="370840">
                <a:tc>
                  <a:txBody>
                    <a:bodyPr/>
                    <a:lstStyle/>
                    <a:p>
                      <a:r>
                        <a:rPr lang="en-IN" dirty="0"/>
                        <a:t>1. It comprises the amounts contributed by the owners and their profits reinvested in the business.</a:t>
                      </a:r>
                    </a:p>
                  </a:txBody>
                  <a:tcPr/>
                </a:tc>
                <a:tc>
                  <a:txBody>
                    <a:bodyPr/>
                    <a:lstStyle/>
                    <a:p>
                      <a:r>
                        <a:rPr lang="en-IN" dirty="0"/>
                        <a:t>1. It consists of funds available in the form of loan or credit .</a:t>
                      </a:r>
                    </a:p>
                  </a:txBody>
                  <a:tcPr/>
                </a:tc>
                <a:extLst>
                  <a:ext uri="{0D108BD9-81ED-4DB2-BD59-A6C34878D82A}">
                    <a16:rowId xmlns:a16="http://schemas.microsoft.com/office/drawing/2014/main" val="2582590452"/>
                  </a:ext>
                </a:extLst>
              </a:tr>
              <a:tr h="370840">
                <a:tc>
                  <a:txBody>
                    <a:bodyPr/>
                    <a:lstStyle/>
                    <a:p>
                      <a:r>
                        <a:rPr lang="en-IN" dirty="0"/>
                        <a:t>2. It is permanently invested in the business.</a:t>
                      </a:r>
                    </a:p>
                  </a:txBody>
                  <a:tcPr/>
                </a:tc>
                <a:tc>
                  <a:txBody>
                    <a:bodyPr/>
                    <a:lstStyle/>
                    <a:p>
                      <a:r>
                        <a:rPr lang="en-IN" dirty="0"/>
                        <a:t>2. It is not a permanent source of finance.</a:t>
                      </a:r>
                    </a:p>
                  </a:txBody>
                  <a:tcPr/>
                </a:tc>
                <a:extLst>
                  <a:ext uri="{0D108BD9-81ED-4DB2-BD59-A6C34878D82A}">
                    <a16:rowId xmlns:a16="http://schemas.microsoft.com/office/drawing/2014/main" val="2787233473"/>
                  </a:ext>
                </a:extLst>
              </a:tr>
              <a:tr h="370840">
                <a:tc>
                  <a:txBody>
                    <a:bodyPr/>
                    <a:lstStyle/>
                    <a:p>
                      <a:r>
                        <a:rPr lang="en-IN" dirty="0"/>
                        <a:t>3. It is the risk capital of the business.</a:t>
                      </a:r>
                    </a:p>
                  </a:txBody>
                  <a:tcPr/>
                </a:tc>
                <a:tc>
                  <a:txBody>
                    <a:bodyPr/>
                    <a:lstStyle/>
                    <a:p>
                      <a:r>
                        <a:rPr lang="en-IN" dirty="0"/>
                        <a:t>3. It is generally safe.</a:t>
                      </a:r>
                    </a:p>
                  </a:txBody>
                  <a:tcPr/>
                </a:tc>
                <a:extLst>
                  <a:ext uri="{0D108BD9-81ED-4DB2-BD59-A6C34878D82A}">
                    <a16:rowId xmlns:a16="http://schemas.microsoft.com/office/drawing/2014/main" val="831579561"/>
                  </a:ext>
                </a:extLst>
              </a:tr>
            </a:tbl>
          </a:graphicData>
        </a:graphic>
      </p:graphicFrame>
    </p:spTree>
    <p:extLst>
      <p:ext uri="{BB962C8B-B14F-4D97-AF65-F5344CB8AC3E}">
        <p14:creationId xmlns:p14="http://schemas.microsoft.com/office/powerpoint/2010/main" val="3924583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5D6C9F-E156-42C4-8973-55E7B8C8BB1C}"/>
              </a:ext>
            </a:extLst>
          </p:cNvPr>
          <p:cNvSpPr>
            <a:spLocks noGrp="1"/>
          </p:cNvSpPr>
          <p:nvPr>
            <p:ph type="title"/>
          </p:nvPr>
        </p:nvSpPr>
        <p:spPr>
          <a:xfrm>
            <a:off x="657224" y="499532"/>
            <a:ext cx="10772775" cy="6098491"/>
          </a:xfrm>
        </p:spPr>
        <p:txBody>
          <a:bodyPr>
            <a:normAutofit/>
          </a:bodyPr>
          <a:lstStyle/>
          <a:p>
            <a:r>
              <a:rPr lang="en-IN" sz="2000" b="1" u="sng" dirty="0"/>
              <a:t>SHARES</a:t>
            </a:r>
            <a:br>
              <a:rPr lang="en-IN" sz="2000" b="1" u="sng" dirty="0"/>
            </a:br>
            <a:br>
              <a:rPr lang="en-IN" sz="2000" b="1" u="sng" dirty="0"/>
            </a:br>
            <a:r>
              <a:rPr lang="en-IN" sz="2000" dirty="0"/>
              <a:t>The capital of a company is usually divided into certain indivisible units of definite sums. These units are called “Shares”. Shares represent the interest of shareholders in a company measured in terms of money . They carry with them certain rights and liabilities . Shares are also called ownership securities and can be transferred from one person to another person . Those who subscribe shares are called shareholders .They are owners the company .In India , a public limited company may issue two kinds of shares . They are : (1) Preference Shares and (2) Equity Shares . </a:t>
            </a:r>
            <a:br>
              <a:rPr lang="en-IN" sz="2000" dirty="0"/>
            </a:br>
            <a:br>
              <a:rPr lang="en-IN" sz="2000" dirty="0"/>
            </a:br>
            <a:r>
              <a:rPr lang="en-IN" sz="2000" b="1" dirty="0">
                <a:effectLst>
                  <a:outerShdw blurRad="38100" dist="38100" dir="2700000" algn="tl">
                    <a:srgbClr val="000000">
                      <a:alpha val="43137"/>
                    </a:srgbClr>
                  </a:outerShdw>
                </a:effectLst>
              </a:rPr>
              <a:t>Preference Shares</a:t>
            </a:r>
            <a:br>
              <a:rPr lang="en-IN" sz="2000" b="1" dirty="0">
                <a:effectLst>
                  <a:outerShdw blurRad="38100" dist="38100" dir="2700000" algn="tl">
                    <a:srgbClr val="000000">
                      <a:alpha val="43137"/>
                    </a:srgbClr>
                  </a:outerShdw>
                </a:effectLst>
              </a:rPr>
            </a:br>
            <a:r>
              <a:rPr lang="en-IN" sz="2000" dirty="0"/>
              <a:t>Preference shares are those shares which carry preferential rights in respect of dividend and repayment of capital in the event of winding up of the company . Companies may resort to this technique ass long-term capital on account of the above advantages . Since preference shareholders have no voting rights , they do not to take any risk and hence ownership is not affected.</a:t>
            </a:r>
            <a:br>
              <a:rPr lang="en-IN" sz="2000" dirty="0"/>
            </a:br>
            <a:r>
              <a:rPr lang="en-IN" sz="2000" dirty="0"/>
              <a:t>Holders of preference shares enjoy certain privileges which can not be claimed by the equity shareholders. These privileges are :</a:t>
            </a:r>
            <a:br>
              <a:rPr lang="en-IN" sz="2000" dirty="0"/>
            </a:br>
            <a:r>
              <a:rPr lang="en-IN" sz="2000" dirty="0"/>
              <a:t>(1) the cumulative dividend if in any year dividend is not paid.</a:t>
            </a:r>
            <a:br>
              <a:rPr lang="en-IN" sz="2000" dirty="0"/>
            </a:br>
            <a:r>
              <a:rPr lang="en-IN" sz="2000" dirty="0"/>
              <a:t>(2) the right to convert their shares into equity shares.</a:t>
            </a:r>
            <a:br>
              <a:rPr lang="en-IN" sz="2000" dirty="0"/>
            </a:br>
            <a:r>
              <a:rPr lang="en-IN" sz="2000" dirty="0"/>
              <a:t>(3) the right to participate in profits left after payment of dividend to the preference and equity shareholders.</a:t>
            </a:r>
            <a:br>
              <a:rPr lang="en-IN" sz="2000" dirty="0"/>
            </a:br>
            <a:r>
              <a:rPr lang="en-IN" sz="2000" dirty="0"/>
              <a:t>By virtue of these special privileges enjoyed by preference shareholders, they are denied the right to take part in the matters which may by discussed at general body meeting . They cannot also take part in the election of directors . In effect, the management and control of the company vests with the equity shareholders.</a:t>
            </a:r>
          </a:p>
        </p:txBody>
      </p:sp>
      <p:sp>
        <p:nvSpPr>
          <p:cNvPr id="3" name="Content Placeholder 2">
            <a:extLst>
              <a:ext uri="{FF2B5EF4-FFF2-40B4-BE49-F238E27FC236}">
                <a16:creationId xmlns:a16="http://schemas.microsoft.com/office/drawing/2014/main" id="{54BA92A8-7E82-41FD-B2C8-EE1ABC08814B}"/>
              </a:ext>
            </a:extLst>
          </p:cNvPr>
          <p:cNvSpPr>
            <a:spLocks noGrp="1"/>
          </p:cNvSpPr>
          <p:nvPr>
            <p:ph idx="1"/>
          </p:nvPr>
        </p:nvSpPr>
        <p:spPr>
          <a:xfrm>
            <a:off x="676656" y="6705599"/>
            <a:ext cx="10753725" cy="45719"/>
          </a:xfrm>
        </p:spPr>
        <p:txBody>
          <a:bodyPr>
            <a:normAutofit fontScale="25000" lnSpcReduction="20000"/>
          </a:bodyPr>
          <a:lstStyle/>
          <a:p>
            <a:endParaRPr lang="en-IN" dirty="0"/>
          </a:p>
        </p:txBody>
      </p:sp>
    </p:spTree>
    <p:extLst>
      <p:ext uri="{BB962C8B-B14F-4D97-AF65-F5344CB8AC3E}">
        <p14:creationId xmlns:p14="http://schemas.microsoft.com/office/powerpoint/2010/main" val="24681523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57164-21AE-469B-8740-83994DE13E6D}"/>
              </a:ext>
            </a:extLst>
          </p:cNvPr>
          <p:cNvSpPr>
            <a:spLocks noGrp="1"/>
          </p:cNvSpPr>
          <p:nvPr>
            <p:ph type="title"/>
          </p:nvPr>
        </p:nvSpPr>
        <p:spPr>
          <a:xfrm>
            <a:off x="657224" y="499533"/>
            <a:ext cx="10772775" cy="5999878"/>
          </a:xfrm>
        </p:spPr>
        <p:txBody>
          <a:bodyPr>
            <a:normAutofit fontScale="90000"/>
          </a:bodyPr>
          <a:lstStyle/>
          <a:p>
            <a:r>
              <a:rPr lang="en-IN" sz="2000" b="1" u="sng" dirty="0"/>
              <a:t>Kinds of preference shares</a:t>
            </a:r>
            <a:br>
              <a:rPr lang="en-IN" sz="2000" b="1" u="sng" dirty="0"/>
            </a:br>
            <a:br>
              <a:rPr lang="en-IN" sz="2000" b="1" u="sng" dirty="0"/>
            </a:br>
            <a:r>
              <a:rPr lang="en-IN" sz="2000" dirty="0"/>
              <a:t>(</a:t>
            </a:r>
            <a:r>
              <a:rPr lang="en-IN" sz="2000" dirty="0" err="1"/>
              <a:t>i</a:t>
            </a:r>
            <a:r>
              <a:rPr lang="en-IN" sz="2000" dirty="0"/>
              <a:t>) </a:t>
            </a:r>
            <a:r>
              <a:rPr lang="en-IN" sz="2000" i="1" dirty="0"/>
              <a:t>Cumulative Preference Shares : </a:t>
            </a:r>
            <a:r>
              <a:rPr lang="en-IN" sz="2000" dirty="0"/>
              <a:t>Preference shares which guarantee a fixed rate of dividend is known ass “Cumulative Preference Shares” . If the dividend at a fixed rate cannot be paid in any year on account of inadequate profits , arrears of dividend will accumulate and will have to be paid out of the profit of future years . All preference shares are considered cumulative unless otherwise mentioned .</a:t>
            </a:r>
            <a:br>
              <a:rPr lang="en-IN" sz="2000" dirty="0"/>
            </a:br>
            <a:br>
              <a:rPr lang="en-IN" sz="2000" dirty="0"/>
            </a:br>
            <a:r>
              <a:rPr lang="en-IN" sz="2000" dirty="0"/>
              <a:t>(ii) </a:t>
            </a:r>
            <a:r>
              <a:rPr lang="en-IN" sz="2000" i="1" dirty="0"/>
              <a:t>Non – cumulative Preference Shares : </a:t>
            </a:r>
            <a:r>
              <a:rPr lang="en-IN" sz="2000" dirty="0"/>
              <a:t>“Non –cumulative  Preference Shares “ are those shares on which the dividend does not on accumulating . In the case of such shares , a fixed rate of dividend is paid of the profits of the company. If no profits are available in any year , the shareholders get nothing , not can they claim unpaid fixed dividend in subsequent years.</a:t>
            </a:r>
            <a:br>
              <a:rPr lang="en-IN" sz="2000" dirty="0"/>
            </a:br>
            <a:br>
              <a:rPr lang="en-IN" sz="2000" dirty="0"/>
            </a:br>
            <a:r>
              <a:rPr lang="en-IN" sz="2000" dirty="0"/>
              <a:t>(iii) </a:t>
            </a:r>
            <a:r>
              <a:rPr lang="en-IN" sz="2000" i="1" dirty="0"/>
              <a:t>Participating Preference Shares : “</a:t>
            </a:r>
            <a:r>
              <a:rPr lang="en-IN" sz="2000" dirty="0"/>
              <a:t>Participating Preference Shares “ are shares which are not only entitled to a fixed preferential dividend but also to participate in the surplus profits along with the equity shareholders.</a:t>
            </a:r>
            <a:br>
              <a:rPr lang="en-IN" sz="2000" dirty="0"/>
            </a:br>
            <a:br>
              <a:rPr lang="en-IN" sz="2000" dirty="0"/>
            </a:br>
            <a:r>
              <a:rPr lang="en-IN" sz="2000" dirty="0"/>
              <a:t>(iv) </a:t>
            </a:r>
            <a:r>
              <a:rPr lang="en-IN" sz="2000" i="1" dirty="0"/>
              <a:t>Non-Participating Preference Shares : </a:t>
            </a:r>
            <a:r>
              <a:rPr lang="en-IN" sz="2000" dirty="0"/>
              <a:t>“ Non – participating  Preference Shares “ are shares which entitle the shareholders , only the fixed preferential  dividend .</a:t>
            </a:r>
            <a:br>
              <a:rPr lang="en-IN" sz="2000" dirty="0"/>
            </a:br>
            <a:br>
              <a:rPr lang="en-IN" sz="2000" dirty="0"/>
            </a:br>
            <a:r>
              <a:rPr lang="en-IN" sz="2000" dirty="0"/>
              <a:t>(v) </a:t>
            </a:r>
            <a:r>
              <a:rPr lang="en-IN" sz="2000" i="1" dirty="0"/>
              <a:t>Convertible Preference Shares :</a:t>
            </a:r>
            <a:r>
              <a:rPr lang="en-IN" sz="2000" dirty="0"/>
              <a:t> The holders of convertible preferential shares have the option to convert them into equity shares within a certain period .</a:t>
            </a:r>
            <a:br>
              <a:rPr lang="en-IN" sz="2000" dirty="0"/>
            </a:br>
            <a:br>
              <a:rPr lang="en-IN" sz="2000" dirty="0"/>
            </a:br>
            <a:r>
              <a:rPr lang="en-IN" sz="2000" dirty="0"/>
              <a:t>(vi)</a:t>
            </a:r>
            <a:r>
              <a:rPr lang="en-IN" sz="2000" i="1" dirty="0"/>
              <a:t> Non – convertible Preference  Shares : </a:t>
            </a:r>
            <a:r>
              <a:rPr lang="en-IN" sz="2000" dirty="0"/>
              <a:t>These are the shares which are to be redeemed or refunded at the expiry of a fixed period.</a:t>
            </a:r>
            <a:br>
              <a:rPr lang="en-IN" sz="2000" dirty="0"/>
            </a:br>
            <a:br>
              <a:rPr lang="en-IN" sz="2000" dirty="0"/>
            </a:br>
            <a:r>
              <a:rPr lang="en-IN" sz="2000" dirty="0"/>
              <a:t>(vii) </a:t>
            </a:r>
            <a:r>
              <a:rPr lang="en-IN" sz="2000" i="1" dirty="0"/>
              <a:t>Irredeemable Preference Shares : </a:t>
            </a:r>
            <a:r>
              <a:rPr lang="en-IN" sz="2000" dirty="0"/>
              <a:t>“ Irredeemable preference Shares”  are those shares  which are repayable on the winding up of the company only</a:t>
            </a:r>
            <a:endParaRPr lang="en-IN" sz="2000" b="1" u="sng" dirty="0"/>
          </a:p>
        </p:txBody>
      </p:sp>
      <p:sp>
        <p:nvSpPr>
          <p:cNvPr id="3" name="Content Placeholder 2">
            <a:extLst>
              <a:ext uri="{FF2B5EF4-FFF2-40B4-BE49-F238E27FC236}">
                <a16:creationId xmlns:a16="http://schemas.microsoft.com/office/drawing/2014/main" id="{5462D163-817B-4BA5-8F8C-0C7183C7C2DF}"/>
              </a:ext>
            </a:extLst>
          </p:cNvPr>
          <p:cNvSpPr>
            <a:spLocks noGrp="1"/>
          </p:cNvSpPr>
          <p:nvPr>
            <p:ph idx="1"/>
          </p:nvPr>
        </p:nvSpPr>
        <p:spPr>
          <a:xfrm flipV="1">
            <a:off x="676656" y="6499411"/>
            <a:ext cx="10753725" cy="936651"/>
          </a:xfrm>
        </p:spPr>
        <p:txBody>
          <a:bodyPr/>
          <a:lstStyle/>
          <a:p>
            <a:endParaRPr lang="en-IN" dirty="0"/>
          </a:p>
        </p:txBody>
      </p:sp>
    </p:spTree>
    <p:extLst>
      <p:ext uri="{BB962C8B-B14F-4D97-AF65-F5344CB8AC3E}">
        <p14:creationId xmlns:p14="http://schemas.microsoft.com/office/powerpoint/2010/main" val="23578858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B4B87-48E9-44CD-822D-723E2E9E23ED}"/>
              </a:ext>
            </a:extLst>
          </p:cNvPr>
          <p:cNvSpPr>
            <a:spLocks noGrp="1"/>
          </p:cNvSpPr>
          <p:nvPr>
            <p:ph type="title"/>
          </p:nvPr>
        </p:nvSpPr>
        <p:spPr>
          <a:xfrm>
            <a:off x="657224" y="499533"/>
            <a:ext cx="10772775" cy="5775760"/>
          </a:xfrm>
        </p:spPr>
        <p:txBody>
          <a:bodyPr>
            <a:normAutofit/>
          </a:bodyPr>
          <a:lstStyle/>
          <a:p>
            <a:r>
              <a:rPr lang="en-IN" sz="2000" dirty="0">
                <a:effectLst>
                  <a:outerShdw blurRad="38100" dist="38100" dir="2700000" algn="tl">
                    <a:srgbClr val="000000">
                      <a:alpha val="43137"/>
                    </a:srgbClr>
                  </a:outerShdw>
                </a:effectLst>
              </a:rPr>
              <a:t>Advantages of Preference Shares </a:t>
            </a:r>
            <a:br>
              <a:rPr lang="en-IN" sz="2000" dirty="0">
                <a:effectLst>
                  <a:outerShdw blurRad="38100" dist="38100" dir="2700000" algn="tl">
                    <a:srgbClr val="000000">
                      <a:alpha val="43137"/>
                    </a:srgbClr>
                  </a:outerShdw>
                </a:effectLst>
              </a:rPr>
            </a:br>
            <a:br>
              <a:rPr lang="en-IN" sz="2000" dirty="0">
                <a:effectLst>
                  <a:outerShdw blurRad="38100" dist="38100" dir="2700000" algn="tl">
                    <a:srgbClr val="000000">
                      <a:alpha val="43137"/>
                    </a:srgbClr>
                  </a:outerShdw>
                </a:effectLst>
              </a:rPr>
            </a:br>
            <a:r>
              <a:rPr lang="en-IN" sz="2000" dirty="0"/>
              <a:t>The company ahs the following benefits through the issue of preference shares :</a:t>
            </a:r>
            <a:br>
              <a:rPr lang="en-IN" sz="2000" dirty="0"/>
            </a:br>
            <a:br>
              <a:rPr lang="en-IN" sz="2000" dirty="0"/>
            </a:br>
            <a:r>
              <a:rPr lang="en-IN" sz="2000" dirty="0"/>
              <a:t>(a) The preference shares attract funds from those investors who prefer safety and a fixed rate of return on their investment .</a:t>
            </a:r>
            <a:br>
              <a:rPr lang="en-IN" sz="2000" dirty="0"/>
            </a:br>
            <a:r>
              <a:rPr lang="en-IN" sz="2000" dirty="0"/>
              <a:t>(b) Since thee preference shareholders  have only restricted voting rights , the management can retain control over the company by issuing preference shares to outsiders .</a:t>
            </a:r>
            <a:br>
              <a:rPr lang="en-IN" sz="2000" dirty="0"/>
            </a:br>
            <a:r>
              <a:rPr lang="en-IN" sz="2000" dirty="0"/>
              <a:t>(c) Preference Shareholders are entitled to a fixed rate of dividend .</a:t>
            </a:r>
            <a:br>
              <a:rPr lang="en-IN" sz="2000" dirty="0"/>
            </a:br>
            <a:r>
              <a:rPr lang="en-IN" sz="2000" dirty="0"/>
              <a:t>(d)  As preference shares carry fixed rate of dividend , they do not impose heavy burden on the company .</a:t>
            </a:r>
            <a:br>
              <a:rPr lang="en-IN" sz="2000" dirty="0"/>
            </a:br>
            <a:r>
              <a:rPr lang="en-IN" sz="2000" dirty="0"/>
              <a:t>(e) A company cam raise finance for  a long – term without creating any charge over its assets .</a:t>
            </a:r>
            <a:br>
              <a:rPr lang="en-IN" sz="2000" dirty="0"/>
            </a:br>
            <a:br>
              <a:rPr lang="en-IN" sz="2000" dirty="0"/>
            </a:br>
            <a:r>
              <a:rPr lang="en-IN" sz="2000" dirty="0">
                <a:effectLst>
                  <a:outerShdw blurRad="38100" dist="38100" dir="2700000" algn="tl">
                    <a:srgbClr val="000000">
                      <a:alpha val="43137"/>
                    </a:srgbClr>
                  </a:outerShdw>
                </a:effectLst>
              </a:rPr>
              <a:t>Disadvantages of Preference Shares </a:t>
            </a:r>
            <a:br>
              <a:rPr lang="en-IN" sz="2000" dirty="0">
                <a:effectLst>
                  <a:outerShdw blurRad="38100" dist="38100" dir="2700000" algn="tl">
                    <a:srgbClr val="000000">
                      <a:alpha val="43137"/>
                    </a:srgbClr>
                  </a:outerShdw>
                </a:effectLst>
              </a:rPr>
            </a:br>
            <a:br>
              <a:rPr lang="en-IN" sz="2000" dirty="0">
                <a:effectLst>
                  <a:outerShdw blurRad="38100" dist="38100" dir="2700000" algn="tl">
                    <a:srgbClr val="000000">
                      <a:alpha val="43137"/>
                    </a:srgbClr>
                  </a:outerShdw>
                </a:effectLst>
              </a:rPr>
            </a:br>
            <a:r>
              <a:rPr lang="en-IN" sz="2000" dirty="0"/>
              <a:t>In spite of the above advantages , preference shares are subject to the following limitations :</a:t>
            </a:r>
            <a:br>
              <a:rPr lang="en-IN" sz="2000" dirty="0"/>
            </a:br>
            <a:r>
              <a:rPr lang="en-IN" sz="2000" dirty="0"/>
              <a:t>(a)Preference shares are costlier.</a:t>
            </a:r>
            <a:br>
              <a:rPr lang="en-IN" sz="2000" dirty="0"/>
            </a:br>
            <a:r>
              <a:rPr lang="en-IN" sz="2000" dirty="0"/>
              <a:t>(b)Investors do not prefer these shares .</a:t>
            </a:r>
            <a:br>
              <a:rPr lang="en-IN" sz="2000" dirty="0"/>
            </a:br>
            <a:r>
              <a:rPr lang="en-IN" sz="2000" dirty="0"/>
              <a:t>(c)Preference shares adversely affect the credit worthiness of the company .</a:t>
            </a:r>
            <a:br>
              <a:rPr lang="en-IN" sz="2000" dirty="0"/>
            </a:br>
            <a:r>
              <a:rPr lang="en-IN" sz="2000" dirty="0"/>
              <a:t>(d)Redeemable preference shares are to be repaid after a fixed time . This becomes a burden to the company .</a:t>
            </a:r>
            <a:br>
              <a:rPr lang="en-IN" sz="2000" dirty="0"/>
            </a:br>
            <a:endParaRPr lang="en-IN" sz="2000" dirty="0">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796F71D2-AF1C-41F2-B9BC-62FE8C89A80D}"/>
              </a:ext>
            </a:extLst>
          </p:cNvPr>
          <p:cNvSpPr>
            <a:spLocks noGrp="1"/>
          </p:cNvSpPr>
          <p:nvPr>
            <p:ph idx="1"/>
          </p:nvPr>
        </p:nvSpPr>
        <p:spPr>
          <a:xfrm>
            <a:off x="676656" y="6275293"/>
            <a:ext cx="10753725" cy="412377"/>
          </a:xfrm>
        </p:spPr>
        <p:txBody>
          <a:bodyPr/>
          <a:lstStyle/>
          <a:p>
            <a:endParaRPr lang="en-IN" dirty="0"/>
          </a:p>
        </p:txBody>
      </p:sp>
    </p:spTree>
    <p:extLst>
      <p:ext uri="{BB962C8B-B14F-4D97-AF65-F5344CB8AC3E}">
        <p14:creationId xmlns:p14="http://schemas.microsoft.com/office/powerpoint/2010/main" val="36632521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FB137-1E5A-4F23-A83A-023DB42DD4A6}"/>
              </a:ext>
            </a:extLst>
          </p:cNvPr>
          <p:cNvSpPr>
            <a:spLocks noGrp="1"/>
          </p:cNvSpPr>
          <p:nvPr>
            <p:ph type="title"/>
          </p:nvPr>
        </p:nvSpPr>
        <p:spPr>
          <a:xfrm>
            <a:off x="657224" y="499532"/>
            <a:ext cx="10772775" cy="5937127"/>
          </a:xfrm>
        </p:spPr>
        <p:txBody>
          <a:bodyPr>
            <a:normAutofit/>
          </a:bodyPr>
          <a:lstStyle/>
          <a:p>
            <a:r>
              <a:rPr lang="en-IN" sz="2000" b="1" u="sng" dirty="0"/>
              <a:t>Equity Shares </a:t>
            </a:r>
            <a:br>
              <a:rPr lang="en-IN" sz="2000" b="1" u="sng" dirty="0"/>
            </a:br>
            <a:br>
              <a:rPr lang="en-IN" sz="2000" b="1" u="sng" dirty="0"/>
            </a:br>
            <a:r>
              <a:rPr lang="en-IN" sz="2000" dirty="0" err="1"/>
              <a:t>Shares</a:t>
            </a:r>
            <a:r>
              <a:rPr lang="en-IN" sz="2000" dirty="0"/>
              <a:t> which do not enjoy any of the preference attached to the preference shares are known as “ equity shares “ or “ordinary shares “ . Equity shares are the most important sources of finance for fixed capital and they represent the ownership capital of a company . Equity shareholders are the real owners of the company and near the risk of business . Hence they are known as risk bearers and the capital they contribute is called venture capital . Dividend on equity shares is paid after the dividend on preference shares has been paid . In the case of winding up , equity capital can be paid back only after claim including those of preference shareholders has been settled .</a:t>
            </a:r>
            <a:br>
              <a:rPr lang="en-IN" sz="2000" dirty="0"/>
            </a:br>
            <a:br>
              <a:rPr lang="en-IN" sz="2000" dirty="0"/>
            </a:br>
            <a:r>
              <a:rPr lang="en-IN" sz="2000" dirty="0"/>
              <a:t> </a:t>
            </a:r>
            <a:r>
              <a:rPr lang="en-IN" sz="2000" dirty="0">
                <a:effectLst>
                  <a:outerShdw blurRad="38100" dist="38100" dir="2700000" algn="tl">
                    <a:srgbClr val="000000">
                      <a:alpha val="43137"/>
                    </a:srgbClr>
                  </a:outerShdw>
                </a:effectLst>
              </a:rPr>
              <a:t>Advantages </a:t>
            </a:r>
            <a:br>
              <a:rPr lang="en-IN" sz="2000" dirty="0"/>
            </a:br>
            <a:r>
              <a:rPr lang="en-IN" sz="2000" dirty="0"/>
              <a:t>Equity share offers the following benefits as it is regarded as the corner-stone of the capital structure of a company :</a:t>
            </a:r>
            <a:br>
              <a:rPr lang="en-IN" sz="2000" dirty="0"/>
            </a:br>
            <a:br>
              <a:rPr lang="en-IN" sz="2000" dirty="0"/>
            </a:br>
            <a:r>
              <a:rPr lang="en-IN" sz="2000" dirty="0"/>
              <a:t>(</a:t>
            </a:r>
            <a:r>
              <a:rPr lang="en-IN" sz="2000" dirty="0" err="1"/>
              <a:t>i</a:t>
            </a:r>
            <a:r>
              <a:rPr lang="en-IN" sz="2000" dirty="0"/>
              <a:t>)It is the permanent resource of the company.</a:t>
            </a:r>
            <a:br>
              <a:rPr lang="en-IN" sz="2000" dirty="0"/>
            </a:br>
            <a:r>
              <a:rPr lang="en-IN" sz="2000" dirty="0"/>
              <a:t>(ii)It does not impose any obligation on the company .</a:t>
            </a:r>
            <a:br>
              <a:rPr lang="en-IN" sz="2000" dirty="0"/>
            </a:br>
            <a:r>
              <a:rPr lang="en-IN" sz="2000" dirty="0"/>
              <a:t>(iii)It does not create any charge over the assets of the company .</a:t>
            </a:r>
            <a:br>
              <a:rPr lang="en-IN" sz="2000" dirty="0"/>
            </a:br>
            <a:r>
              <a:rPr lang="en-IN" sz="2000" dirty="0"/>
              <a:t>(iv)It provides risk capital which serves as a base for outside borrowings.</a:t>
            </a:r>
            <a:br>
              <a:rPr lang="en-IN" sz="2000" dirty="0"/>
            </a:br>
            <a:r>
              <a:rPr lang="en-IN" sz="2000" dirty="0"/>
              <a:t>(v)As it enjoys free transferability , it provides liquidity to the investors funds.</a:t>
            </a:r>
            <a:br>
              <a:rPr lang="en-IN" sz="2000" dirty="0"/>
            </a:br>
            <a:br>
              <a:rPr lang="en-IN" sz="2000" dirty="0"/>
            </a:br>
            <a:r>
              <a:rPr lang="en-IN" sz="2000" dirty="0">
                <a:effectLst>
                  <a:outerShdw blurRad="38100" dist="38100" dir="2700000" algn="tl">
                    <a:srgbClr val="000000">
                      <a:alpha val="43137"/>
                    </a:srgbClr>
                  </a:outerShdw>
                </a:effectLst>
              </a:rPr>
              <a:t>Disadvantages </a:t>
            </a:r>
            <a:br>
              <a:rPr lang="en-IN" sz="2000" dirty="0">
                <a:effectLst>
                  <a:outerShdw blurRad="38100" dist="38100" dir="2700000" algn="tl">
                    <a:srgbClr val="000000">
                      <a:alpha val="43137"/>
                    </a:srgbClr>
                  </a:outerShdw>
                </a:effectLst>
              </a:rPr>
            </a:br>
            <a:br>
              <a:rPr lang="en-IN" sz="2000" dirty="0">
                <a:effectLst>
                  <a:outerShdw blurRad="38100" dist="38100" dir="2700000" algn="tl">
                    <a:srgbClr val="000000">
                      <a:alpha val="43137"/>
                    </a:srgbClr>
                  </a:outerShdw>
                </a:effectLst>
              </a:rPr>
            </a:br>
            <a:r>
              <a:rPr lang="en-IN" sz="2000" dirty="0"/>
              <a:t>Equity shares of finance are subject to the following limitations :</a:t>
            </a:r>
            <a:br>
              <a:rPr lang="en-IN" sz="2000" dirty="0"/>
            </a:br>
            <a:r>
              <a:rPr lang="en-IN" sz="2000" dirty="0"/>
              <a:t>(</a:t>
            </a:r>
            <a:r>
              <a:rPr lang="en-IN" sz="2000" dirty="0" err="1"/>
              <a:t>i</a:t>
            </a:r>
            <a:r>
              <a:rPr lang="en-IN" sz="2000" dirty="0"/>
              <a:t>)The affairs  of the company may be manipulated as the control rests with the equity shareholders.</a:t>
            </a:r>
            <a:endParaRPr lang="en-IN" sz="2000" b="1" u="sng" dirty="0"/>
          </a:p>
        </p:txBody>
      </p:sp>
      <p:sp>
        <p:nvSpPr>
          <p:cNvPr id="3" name="Content Placeholder 2">
            <a:extLst>
              <a:ext uri="{FF2B5EF4-FFF2-40B4-BE49-F238E27FC236}">
                <a16:creationId xmlns:a16="http://schemas.microsoft.com/office/drawing/2014/main" id="{94A8E8FB-1D57-4F4C-AABD-A48BAB44AB9E}"/>
              </a:ext>
            </a:extLst>
          </p:cNvPr>
          <p:cNvSpPr>
            <a:spLocks noGrp="1"/>
          </p:cNvSpPr>
          <p:nvPr>
            <p:ph idx="1"/>
          </p:nvPr>
        </p:nvSpPr>
        <p:spPr>
          <a:xfrm>
            <a:off x="676656" y="6358466"/>
            <a:ext cx="10753725" cy="275415"/>
          </a:xfrm>
        </p:spPr>
        <p:txBody>
          <a:bodyPr>
            <a:normAutofit fontScale="70000" lnSpcReduction="20000"/>
          </a:bodyPr>
          <a:lstStyle/>
          <a:p>
            <a:endParaRPr lang="en-IN" dirty="0"/>
          </a:p>
        </p:txBody>
      </p:sp>
    </p:spTree>
    <p:extLst>
      <p:ext uri="{BB962C8B-B14F-4D97-AF65-F5344CB8AC3E}">
        <p14:creationId xmlns:p14="http://schemas.microsoft.com/office/powerpoint/2010/main" val="41795488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F2ABE-AA58-448C-B7DB-68266FE67539}"/>
              </a:ext>
            </a:extLst>
          </p:cNvPr>
          <p:cNvSpPr>
            <a:spLocks noGrp="1"/>
          </p:cNvSpPr>
          <p:nvPr>
            <p:ph type="title"/>
          </p:nvPr>
        </p:nvSpPr>
        <p:spPr>
          <a:xfrm>
            <a:off x="657224" y="499533"/>
            <a:ext cx="10772775" cy="6044702"/>
          </a:xfrm>
        </p:spPr>
        <p:txBody>
          <a:bodyPr>
            <a:normAutofit fontScale="90000"/>
          </a:bodyPr>
          <a:lstStyle/>
          <a:p>
            <a:r>
              <a:rPr lang="en-IN" sz="2000" dirty="0"/>
              <a:t>(ii)Excessive issue of equity shares sometimes leads to over – capitalisation .</a:t>
            </a:r>
            <a:br>
              <a:rPr lang="en-IN" sz="2000" dirty="0"/>
            </a:br>
            <a:r>
              <a:rPr lang="en-IN" sz="2000" dirty="0"/>
              <a:t>(iii)If the company issues only equity shares , it will lose the opportunity of trading by issuing other securities .</a:t>
            </a:r>
            <a:br>
              <a:rPr lang="en-IN" sz="2000" dirty="0"/>
            </a:br>
            <a:r>
              <a:rPr lang="en-IN" sz="2000" dirty="0"/>
              <a:t>(v)Higher dividends on equity shares during prosperous periods push up their market values . This will give an opportunity for speculative trading .</a:t>
            </a:r>
            <a:br>
              <a:rPr lang="en-IN" sz="2000" dirty="0"/>
            </a:br>
            <a:br>
              <a:rPr lang="en-IN" sz="2000"/>
            </a:br>
            <a:r>
              <a:rPr lang="en-IN" sz="2000"/>
              <a:t>                                                                         </a:t>
            </a:r>
            <a:r>
              <a:rPr lang="en-IN" sz="2000">
                <a:effectLst>
                  <a:outerShdw blurRad="38100" dist="38100" dir="2700000" algn="tl">
                    <a:srgbClr val="000000">
                      <a:alpha val="43137"/>
                    </a:srgbClr>
                  </a:outerShdw>
                </a:effectLst>
              </a:rPr>
              <a:t>Distinction  </a:t>
            </a:r>
            <a:r>
              <a:rPr lang="en-IN" sz="2000" dirty="0">
                <a:effectLst>
                  <a:outerShdw blurRad="38100" dist="38100" dir="2700000" algn="tl">
                    <a:srgbClr val="000000">
                      <a:alpha val="43137"/>
                    </a:srgbClr>
                  </a:outerShdw>
                </a:effectLst>
              </a:rPr>
              <a:t>between  Preference Shares </a:t>
            </a:r>
            <a:r>
              <a:rPr lang="en-IN" sz="2000">
                <a:effectLst>
                  <a:outerShdw blurRad="38100" dist="38100" dir="2700000" algn="tl">
                    <a:srgbClr val="000000">
                      <a:alpha val="43137"/>
                    </a:srgbClr>
                  </a:outerShdw>
                </a:effectLst>
              </a:rPr>
              <a:t>and Equity  Shares </a:t>
            </a:r>
            <a:br>
              <a:rPr lang="en-IN" sz="2000"/>
            </a:br>
            <a:br>
              <a:rPr lang="en-IN" sz="2000" dirty="0"/>
            </a:br>
            <a:br>
              <a:rPr lang="en-IN" sz="2000" dirty="0"/>
            </a:br>
            <a:r>
              <a:rPr lang="en-IN" sz="2000" dirty="0"/>
              <a:t>                                                       </a:t>
            </a:r>
            <a:r>
              <a:rPr lang="en-IN" sz="2000" dirty="0">
                <a:effectLst>
                  <a:outerShdw blurRad="38100" dist="38100" dir="2700000" algn="tl">
                    <a:srgbClr val="000000">
                      <a:alpha val="43137"/>
                    </a:srgbClr>
                  </a:outerShdw>
                </a:effectLst>
              </a:rPr>
              <a:t>Distinction between Preference Shares and  Equity Shares </a:t>
            </a:r>
            <a:br>
              <a:rPr lang="en-IN" sz="2000" dirty="0">
                <a:effectLst>
                  <a:outerShdw blurRad="38100" dist="38100" dir="2700000" algn="tl">
                    <a:srgbClr val="000000">
                      <a:alpha val="43137"/>
                    </a:srgbClr>
                  </a:outerShdw>
                </a:effectLst>
              </a:rPr>
            </a:br>
            <a:br>
              <a:rPr lang="en-IN" sz="2000" dirty="0">
                <a:effectLst>
                  <a:outerShdw blurRad="38100" dist="38100" dir="2700000" algn="tl">
                    <a:srgbClr val="000000">
                      <a:alpha val="43137"/>
                    </a:srgbClr>
                  </a:outerShdw>
                </a:effectLst>
              </a:rPr>
            </a:br>
            <a:br>
              <a:rPr lang="en-IN" sz="2000" dirty="0">
                <a:effectLst>
                  <a:outerShdw blurRad="38100" dist="38100" dir="2700000" algn="tl">
                    <a:srgbClr val="000000">
                      <a:alpha val="43137"/>
                    </a:srgbClr>
                  </a:outerShdw>
                </a:effectLst>
              </a:rPr>
            </a:br>
            <a:br>
              <a:rPr lang="en-IN" sz="2000" dirty="0">
                <a:effectLst>
                  <a:outerShdw blurRad="38100" dist="38100" dir="2700000" algn="tl">
                    <a:srgbClr val="000000">
                      <a:alpha val="43137"/>
                    </a:srgbClr>
                  </a:outerShdw>
                </a:effectLst>
              </a:rPr>
            </a:br>
            <a:br>
              <a:rPr lang="en-IN" sz="2000" dirty="0">
                <a:effectLst>
                  <a:outerShdw blurRad="38100" dist="38100" dir="2700000" algn="tl">
                    <a:srgbClr val="000000">
                      <a:alpha val="43137"/>
                    </a:srgbClr>
                  </a:outerShdw>
                </a:effectLst>
              </a:rPr>
            </a:br>
            <a:br>
              <a:rPr lang="en-IN" sz="2000" dirty="0">
                <a:effectLst>
                  <a:outerShdw blurRad="38100" dist="38100" dir="2700000" algn="tl">
                    <a:srgbClr val="000000">
                      <a:alpha val="43137"/>
                    </a:srgbClr>
                  </a:outerShdw>
                </a:effectLst>
              </a:rPr>
            </a:br>
            <a:br>
              <a:rPr lang="en-IN" sz="2000" dirty="0">
                <a:effectLst>
                  <a:outerShdw blurRad="38100" dist="38100" dir="2700000" algn="tl">
                    <a:srgbClr val="000000">
                      <a:alpha val="43137"/>
                    </a:srgbClr>
                  </a:outerShdw>
                </a:effectLst>
              </a:rPr>
            </a:br>
            <a:br>
              <a:rPr lang="en-IN" sz="2000" dirty="0">
                <a:effectLst>
                  <a:outerShdw blurRad="38100" dist="38100" dir="2700000" algn="tl">
                    <a:srgbClr val="000000">
                      <a:alpha val="43137"/>
                    </a:srgbClr>
                  </a:outerShdw>
                </a:effectLst>
              </a:rPr>
            </a:br>
            <a:br>
              <a:rPr lang="en-IN" sz="2000" dirty="0">
                <a:effectLst>
                  <a:outerShdw blurRad="38100" dist="38100" dir="2700000" algn="tl">
                    <a:srgbClr val="000000">
                      <a:alpha val="43137"/>
                    </a:srgbClr>
                  </a:outerShdw>
                </a:effectLst>
              </a:rPr>
            </a:br>
            <a:br>
              <a:rPr lang="en-IN" sz="2000" dirty="0">
                <a:effectLst>
                  <a:outerShdw blurRad="38100" dist="38100" dir="2700000" algn="tl">
                    <a:srgbClr val="000000">
                      <a:alpha val="43137"/>
                    </a:srgbClr>
                  </a:outerShdw>
                </a:effectLst>
              </a:rPr>
            </a:br>
            <a:br>
              <a:rPr lang="en-IN" sz="2000" dirty="0">
                <a:effectLst>
                  <a:outerShdw blurRad="38100" dist="38100" dir="2700000" algn="tl">
                    <a:srgbClr val="000000">
                      <a:alpha val="43137"/>
                    </a:srgbClr>
                  </a:outerShdw>
                </a:effectLst>
              </a:rPr>
            </a:br>
            <a:br>
              <a:rPr lang="en-IN" sz="2000" dirty="0">
                <a:effectLst>
                  <a:outerShdw blurRad="38100" dist="38100" dir="2700000" algn="tl">
                    <a:srgbClr val="000000">
                      <a:alpha val="43137"/>
                    </a:srgbClr>
                  </a:outerShdw>
                </a:effectLst>
              </a:rPr>
            </a:br>
            <a:br>
              <a:rPr lang="en-IN" sz="2000" dirty="0">
                <a:effectLst>
                  <a:outerShdw blurRad="38100" dist="38100" dir="2700000" algn="tl">
                    <a:srgbClr val="000000">
                      <a:alpha val="43137"/>
                    </a:srgbClr>
                  </a:outerShdw>
                </a:effectLst>
              </a:rPr>
            </a:br>
            <a:br>
              <a:rPr lang="en-IN" sz="2000" dirty="0">
                <a:effectLst>
                  <a:outerShdw blurRad="38100" dist="38100" dir="2700000" algn="tl">
                    <a:srgbClr val="000000">
                      <a:alpha val="43137"/>
                    </a:srgbClr>
                  </a:outerShdw>
                </a:effectLst>
              </a:rPr>
            </a:br>
            <a:br>
              <a:rPr lang="en-IN" sz="2000" dirty="0">
                <a:effectLst>
                  <a:outerShdw blurRad="38100" dist="38100" dir="2700000" algn="tl">
                    <a:srgbClr val="000000">
                      <a:alpha val="43137"/>
                    </a:srgbClr>
                  </a:outerShdw>
                </a:effectLst>
              </a:rPr>
            </a:br>
            <a:br>
              <a:rPr lang="en-IN" sz="2000" dirty="0">
                <a:effectLst>
                  <a:outerShdw blurRad="38100" dist="38100" dir="2700000" algn="tl">
                    <a:srgbClr val="000000">
                      <a:alpha val="43137"/>
                    </a:srgbClr>
                  </a:outerShdw>
                </a:effectLst>
              </a:rPr>
            </a:br>
            <a:endParaRPr lang="en-IN" sz="2000" dirty="0"/>
          </a:p>
        </p:txBody>
      </p:sp>
      <p:graphicFrame>
        <p:nvGraphicFramePr>
          <p:cNvPr id="4" name="Table 4">
            <a:extLst>
              <a:ext uri="{FF2B5EF4-FFF2-40B4-BE49-F238E27FC236}">
                <a16:creationId xmlns:a16="http://schemas.microsoft.com/office/drawing/2014/main" id="{E79EEC0F-6F3D-4931-92DD-4828FB3C4F9D}"/>
              </a:ext>
            </a:extLst>
          </p:cNvPr>
          <p:cNvGraphicFramePr>
            <a:graphicFrameLocks noGrp="1"/>
          </p:cNvGraphicFramePr>
          <p:nvPr>
            <p:ph idx="1"/>
            <p:extLst>
              <p:ext uri="{D42A27DB-BD31-4B8C-83A1-F6EECF244321}">
                <p14:modId xmlns:p14="http://schemas.microsoft.com/office/powerpoint/2010/main" val="1709696069"/>
              </p:ext>
            </p:extLst>
          </p:nvPr>
        </p:nvGraphicFramePr>
        <p:xfrm>
          <a:off x="676275" y="2011363"/>
          <a:ext cx="10753724" cy="2021840"/>
        </p:xfrm>
        <a:graphic>
          <a:graphicData uri="http://schemas.openxmlformats.org/drawingml/2006/table">
            <a:tbl>
              <a:tblPr firstRow="1" bandRow="1">
                <a:tableStyleId>{5C22544A-7EE6-4342-B048-85BDC9FD1C3A}</a:tableStyleId>
              </a:tblPr>
              <a:tblGrid>
                <a:gridCol w="5376862">
                  <a:extLst>
                    <a:ext uri="{9D8B030D-6E8A-4147-A177-3AD203B41FA5}">
                      <a16:colId xmlns:a16="http://schemas.microsoft.com/office/drawing/2014/main" val="3166766888"/>
                    </a:ext>
                  </a:extLst>
                </a:gridCol>
                <a:gridCol w="5376862">
                  <a:extLst>
                    <a:ext uri="{9D8B030D-6E8A-4147-A177-3AD203B41FA5}">
                      <a16:colId xmlns:a16="http://schemas.microsoft.com/office/drawing/2014/main" val="1217376284"/>
                    </a:ext>
                  </a:extLst>
                </a:gridCol>
              </a:tblGrid>
              <a:tr h="370840">
                <a:tc>
                  <a:txBody>
                    <a:bodyPr/>
                    <a:lstStyle/>
                    <a:p>
                      <a:r>
                        <a:rPr lang="en-IN" dirty="0"/>
                        <a:t>                                Equity  Share</a:t>
                      </a:r>
                    </a:p>
                  </a:txBody>
                  <a:tcPr/>
                </a:tc>
                <a:tc>
                  <a:txBody>
                    <a:bodyPr/>
                    <a:lstStyle/>
                    <a:p>
                      <a:r>
                        <a:rPr lang="en-IN" dirty="0"/>
                        <a:t>                         Preference  Share</a:t>
                      </a:r>
                    </a:p>
                  </a:txBody>
                  <a:tcPr/>
                </a:tc>
                <a:extLst>
                  <a:ext uri="{0D108BD9-81ED-4DB2-BD59-A6C34878D82A}">
                    <a16:rowId xmlns:a16="http://schemas.microsoft.com/office/drawing/2014/main" val="1202361705"/>
                  </a:ext>
                </a:extLst>
              </a:tr>
              <a:tr h="370840">
                <a:tc>
                  <a:txBody>
                    <a:bodyPr/>
                    <a:lstStyle/>
                    <a:p>
                      <a:r>
                        <a:rPr lang="en-IN" dirty="0"/>
                        <a:t>1. Its nominal value is generally  lower.</a:t>
                      </a:r>
                    </a:p>
                  </a:txBody>
                  <a:tcPr/>
                </a:tc>
                <a:tc>
                  <a:txBody>
                    <a:bodyPr/>
                    <a:lstStyle/>
                    <a:p>
                      <a:r>
                        <a:rPr lang="en-IN" dirty="0"/>
                        <a:t>1. Its nominal value is generally higher.</a:t>
                      </a:r>
                    </a:p>
                  </a:txBody>
                  <a:tcPr/>
                </a:tc>
                <a:extLst>
                  <a:ext uri="{0D108BD9-81ED-4DB2-BD59-A6C34878D82A}">
                    <a16:rowId xmlns:a16="http://schemas.microsoft.com/office/drawing/2014/main" val="1824023935"/>
                  </a:ext>
                </a:extLst>
              </a:tr>
              <a:tr h="370840">
                <a:tc>
                  <a:txBody>
                    <a:bodyPr/>
                    <a:lstStyle/>
                    <a:p>
                      <a:r>
                        <a:rPr lang="en-IN" dirty="0"/>
                        <a:t>2. Its rate of dividend varies in accordance with the profits of the company.</a:t>
                      </a:r>
                    </a:p>
                  </a:txBody>
                  <a:tcPr/>
                </a:tc>
                <a:tc>
                  <a:txBody>
                    <a:bodyPr/>
                    <a:lstStyle/>
                    <a:p>
                      <a:r>
                        <a:rPr lang="en-IN" dirty="0"/>
                        <a:t>2. Its rate of dividend is fixed.</a:t>
                      </a:r>
                    </a:p>
                  </a:txBody>
                  <a:tcPr/>
                </a:tc>
                <a:extLst>
                  <a:ext uri="{0D108BD9-81ED-4DB2-BD59-A6C34878D82A}">
                    <a16:rowId xmlns:a16="http://schemas.microsoft.com/office/drawing/2014/main" val="3153193136"/>
                  </a:ext>
                </a:extLst>
              </a:tr>
              <a:tr h="370840">
                <a:tc>
                  <a:txBody>
                    <a:bodyPr/>
                    <a:lstStyle/>
                    <a:p>
                      <a:r>
                        <a:rPr lang="en-IN" dirty="0"/>
                        <a:t>3. It has no right to get the arrears of dividend .</a:t>
                      </a:r>
                    </a:p>
                  </a:txBody>
                  <a:tcPr/>
                </a:tc>
                <a:tc>
                  <a:txBody>
                    <a:bodyPr/>
                    <a:lstStyle/>
                    <a:p>
                      <a:r>
                        <a:rPr lang="en-IN" dirty="0"/>
                        <a:t>3. Holders of cumulative preference shares have a right to get the arrears of dividend .</a:t>
                      </a:r>
                    </a:p>
                  </a:txBody>
                  <a:tcPr/>
                </a:tc>
                <a:extLst>
                  <a:ext uri="{0D108BD9-81ED-4DB2-BD59-A6C34878D82A}">
                    <a16:rowId xmlns:a16="http://schemas.microsoft.com/office/drawing/2014/main" val="2546190147"/>
                  </a:ext>
                </a:extLst>
              </a:tr>
            </a:tbl>
          </a:graphicData>
        </a:graphic>
      </p:graphicFrame>
      <p:graphicFrame>
        <p:nvGraphicFramePr>
          <p:cNvPr id="5" name="Table 5">
            <a:extLst>
              <a:ext uri="{FF2B5EF4-FFF2-40B4-BE49-F238E27FC236}">
                <a16:creationId xmlns:a16="http://schemas.microsoft.com/office/drawing/2014/main" id="{D63BF839-3585-4510-BD22-DD41A781F68C}"/>
              </a:ext>
            </a:extLst>
          </p:cNvPr>
          <p:cNvGraphicFramePr>
            <a:graphicFrameLocks noGrp="1"/>
          </p:cNvGraphicFramePr>
          <p:nvPr>
            <p:extLst>
              <p:ext uri="{D42A27DB-BD31-4B8C-83A1-F6EECF244321}">
                <p14:modId xmlns:p14="http://schemas.microsoft.com/office/powerpoint/2010/main" val="970462667"/>
              </p:ext>
            </p:extLst>
          </p:nvPr>
        </p:nvGraphicFramePr>
        <p:xfrm>
          <a:off x="676274" y="4033203"/>
          <a:ext cx="10753724" cy="1752600"/>
        </p:xfrm>
        <a:graphic>
          <a:graphicData uri="http://schemas.openxmlformats.org/drawingml/2006/table">
            <a:tbl>
              <a:tblPr bandRow="1">
                <a:tableStyleId>{5C22544A-7EE6-4342-B048-85BDC9FD1C3A}</a:tableStyleId>
              </a:tblPr>
              <a:tblGrid>
                <a:gridCol w="5376862">
                  <a:extLst>
                    <a:ext uri="{9D8B030D-6E8A-4147-A177-3AD203B41FA5}">
                      <a16:colId xmlns:a16="http://schemas.microsoft.com/office/drawing/2014/main" val="3325265682"/>
                    </a:ext>
                  </a:extLst>
                </a:gridCol>
                <a:gridCol w="5376862">
                  <a:extLst>
                    <a:ext uri="{9D8B030D-6E8A-4147-A177-3AD203B41FA5}">
                      <a16:colId xmlns:a16="http://schemas.microsoft.com/office/drawing/2014/main" val="2239325965"/>
                    </a:ext>
                  </a:extLst>
                </a:gridCol>
              </a:tblGrid>
              <a:tr h="370840">
                <a:tc>
                  <a:txBody>
                    <a:bodyPr/>
                    <a:lstStyle/>
                    <a:p>
                      <a:r>
                        <a:rPr lang="en-IN" dirty="0"/>
                        <a:t>4. It cannot be redeemed.</a:t>
                      </a:r>
                    </a:p>
                  </a:txBody>
                  <a:tcPr/>
                </a:tc>
                <a:tc>
                  <a:txBody>
                    <a:bodyPr/>
                    <a:lstStyle/>
                    <a:p>
                      <a:r>
                        <a:rPr lang="en-IN" dirty="0"/>
                        <a:t>4. It is redeemable.</a:t>
                      </a:r>
                    </a:p>
                  </a:txBody>
                  <a:tcPr/>
                </a:tc>
                <a:extLst>
                  <a:ext uri="{0D108BD9-81ED-4DB2-BD59-A6C34878D82A}">
                    <a16:rowId xmlns:a16="http://schemas.microsoft.com/office/drawing/2014/main" val="147908344"/>
                  </a:ext>
                </a:extLst>
              </a:tr>
              <a:tr h="370840">
                <a:tc>
                  <a:txBody>
                    <a:bodyPr/>
                    <a:lstStyle/>
                    <a:p>
                      <a:r>
                        <a:rPr lang="en-IN" dirty="0"/>
                        <a:t>5. It has voting rights on all matters.</a:t>
                      </a:r>
                    </a:p>
                  </a:txBody>
                  <a:tcPr/>
                </a:tc>
                <a:tc>
                  <a:txBody>
                    <a:bodyPr/>
                    <a:lstStyle/>
                    <a:p>
                      <a:r>
                        <a:rPr lang="en-IN" dirty="0"/>
                        <a:t>5. It has no voting right except on matters affecting it .</a:t>
                      </a:r>
                    </a:p>
                  </a:txBody>
                  <a:tcPr/>
                </a:tc>
                <a:extLst>
                  <a:ext uri="{0D108BD9-81ED-4DB2-BD59-A6C34878D82A}">
                    <a16:rowId xmlns:a16="http://schemas.microsoft.com/office/drawing/2014/main" val="3395832660"/>
                  </a:ext>
                </a:extLst>
              </a:tr>
              <a:tr h="370840">
                <a:tc>
                  <a:txBody>
                    <a:bodyPr/>
                    <a:lstStyle/>
                    <a:p>
                      <a:r>
                        <a:rPr lang="en-IN" dirty="0"/>
                        <a:t>6. It has comparatively more risk.</a:t>
                      </a:r>
                    </a:p>
                  </a:txBody>
                  <a:tcPr/>
                </a:tc>
                <a:tc>
                  <a:txBody>
                    <a:bodyPr/>
                    <a:lstStyle/>
                    <a:p>
                      <a:r>
                        <a:rPr lang="en-IN" dirty="0"/>
                        <a:t>6. It has comparatively less risk .</a:t>
                      </a:r>
                    </a:p>
                  </a:txBody>
                  <a:tcPr/>
                </a:tc>
                <a:extLst>
                  <a:ext uri="{0D108BD9-81ED-4DB2-BD59-A6C34878D82A}">
                    <a16:rowId xmlns:a16="http://schemas.microsoft.com/office/drawing/2014/main" val="3369317640"/>
                  </a:ext>
                </a:extLst>
              </a:tr>
              <a:tr h="370840">
                <a:tc>
                  <a:txBody>
                    <a:bodyPr/>
                    <a:lstStyle/>
                    <a:p>
                      <a:r>
                        <a:rPr lang="en-IN" dirty="0"/>
                        <a:t>7.There is no priority for the equity shareholders in the matter of dividend and repayment of capital.</a:t>
                      </a:r>
                    </a:p>
                  </a:txBody>
                  <a:tcPr/>
                </a:tc>
                <a:tc>
                  <a:txBody>
                    <a:bodyPr/>
                    <a:lstStyle/>
                    <a:p>
                      <a:r>
                        <a:rPr lang="en-IN" dirty="0"/>
                        <a:t>7. There is priority regarding payment of dividend and repayment of capital .</a:t>
                      </a:r>
                    </a:p>
                  </a:txBody>
                  <a:tcPr/>
                </a:tc>
                <a:extLst>
                  <a:ext uri="{0D108BD9-81ED-4DB2-BD59-A6C34878D82A}">
                    <a16:rowId xmlns:a16="http://schemas.microsoft.com/office/drawing/2014/main" val="3304089501"/>
                  </a:ext>
                </a:extLst>
              </a:tr>
            </a:tbl>
          </a:graphicData>
        </a:graphic>
      </p:graphicFrame>
      <p:graphicFrame>
        <p:nvGraphicFramePr>
          <p:cNvPr id="6" name="Table 6">
            <a:extLst>
              <a:ext uri="{FF2B5EF4-FFF2-40B4-BE49-F238E27FC236}">
                <a16:creationId xmlns:a16="http://schemas.microsoft.com/office/drawing/2014/main" id="{422EFB46-2271-443A-BBB3-0728E105E17F}"/>
              </a:ext>
            </a:extLst>
          </p:cNvPr>
          <p:cNvGraphicFramePr>
            <a:graphicFrameLocks noGrp="1"/>
          </p:cNvGraphicFramePr>
          <p:nvPr>
            <p:extLst>
              <p:ext uri="{D42A27DB-BD31-4B8C-83A1-F6EECF244321}">
                <p14:modId xmlns:p14="http://schemas.microsoft.com/office/powerpoint/2010/main" val="2006065316"/>
              </p:ext>
            </p:extLst>
          </p:nvPr>
        </p:nvGraphicFramePr>
        <p:xfrm>
          <a:off x="657224" y="5794179"/>
          <a:ext cx="10772774" cy="370840"/>
        </p:xfrm>
        <a:graphic>
          <a:graphicData uri="http://schemas.openxmlformats.org/drawingml/2006/table">
            <a:tbl>
              <a:tblPr bandRow="1">
                <a:tableStyleId>{5C22544A-7EE6-4342-B048-85BDC9FD1C3A}</a:tableStyleId>
              </a:tblPr>
              <a:tblGrid>
                <a:gridCol w="5386387">
                  <a:extLst>
                    <a:ext uri="{9D8B030D-6E8A-4147-A177-3AD203B41FA5}">
                      <a16:colId xmlns:a16="http://schemas.microsoft.com/office/drawing/2014/main" val="2378641348"/>
                    </a:ext>
                  </a:extLst>
                </a:gridCol>
                <a:gridCol w="5386387">
                  <a:extLst>
                    <a:ext uri="{9D8B030D-6E8A-4147-A177-3AD203B41FA5}">
                      <a16:colId xmlns:a16="http://schemas.microsoft.com/office/drawing/2014/main" val="218556132"/>
                    </a:ext>
                  </a:extLst>
                </a:gridCol>
              </a:tblGrid>
              <a:tr h="370840">
                <a:tc>
                  <a:txBody>
                    <a:bodyPr/>
                    <a:lstStyle/>
                    <a:p>
                      <a:r>
                        <a:rPr lang="en-IN" dirty="0"/>
                        <a:t>8.It is highly speculative as the rate of dividend varies.</a:t>
                      </a:r>
                    </a:p>
                  </a:txBody>
                  <a:tcPr/>
                </a:tc>
                <a:tc>
                  <a:txBody>
                    <a:bodyPr/>
                    <a:lstStyle/>
                    <a:p>
                      <a:r>
                        <a:rPr lang="en-IN" dirty="0"/>
                        <a:t>8. It is less speculative as the rate of dividend is fixed.</a:t>
                      </a:r>
                    </a:p>
                  </a:txBody>
                  <a:tcPr/>
                </a:tc>
                <a:extLst>
                  <a:ext uri="{0D108BD9-81ED-4DB2-BD59-A6C34878D82A}">
                    <a16:rowId xmlns:a16="http://schemas.microsoft.com/office/drawing/2014/main" val="3659817749"/>
                  </a:ext>
                </a:extLst>
              </a:tr>
            </a:tbl>
          </a:graphicData>
        </a:graphic>
      </p:graphicFrame>
    </p:spTree>
    <p:extLst>
      <p:ext uri="{BB962C8B-B14F-4D97-AF65-F5344CB8AC3E}">
        <p14:creationId xmlns:p14="http://schemas.microsoft.com/office/powerpoint/2010/main" val="810879942"/>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docProps/app.xml><?xml version="1.0" encoding="utf-8"?>
<Properties xmlns="http://schemas.openxmlformats.org/officeDocument/2006/extended-properties" xmlns:vt="http://schemas.openxmlformats.org/officeDocument/2006/docPropsVTypes">
  <Template>TM03457491[[fn=Metropolitan]]</Template>
  <TotalTime>171</TotalTime>
  <Words>2300</Words>
  <Application>Microsoft Office PowerPoint</Application>
  <PresentationFormat>Widescreen</PresentationFormat>
  <Paragraphs>35</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 Light</vt:lpstr>
      <vt:lpstr>Metropolitan</vt:lpstr>
      <vt:lpstr>Types of Securities  A  business concern can raise funds by issuing two types of securities . They are as follows :  1) Ownership  securities  or owned capital. 2) Creditorship securities or borrowed capital.   Owned  Capital  The capital contributed by the owners is known as “owned capital” . This consists of initial  contribution and the profits  re- invested in the business . Owned  capital  as a source of finance has the following features :  1. Source of Permanent Capital : Since owed capital remains in the concern so long as the concern is alive , it is the source of permanent capital. Although a part of the owned capital may be used as working capital , it is generally used to acquire fixed assets .Unlike the borrowed capital , owned capital is not refundable.  2. Risk Capital to the business : The owner gets all the benefits if the concern earns large profits . On the other hand the owners bear the whole risk of loss  if the concern incurs loss . Thus ownership security provides risk capital to the business .  3. Management and control : As the  owners have control over the management of the business , the managers should follow the policies laid down by the owners.  </vt:lpstr>
      <vt:lpstr>4. Residual  Profit  in the form of Dividend : Dividends to the ownership securities are to be distributed only if there are profits .  Advantages    1. It provides risk capital. 2. It is permanently available in the business. 3. The owners get high returns , if the business is good .  4. It acts as a basis for the control and management of the concern .  Disadvantages  1. The sum invested in a concern is not withdrawable especially if the concern is a joint –stock company . 2. A company , may find it difficult to raise additional ownership capital unless it has high profit earning capacity , or growth prospects. 3. The amount of capital which may be raised as owners fund depends on the number of persons prepared to bear the risk involved , and their personal savings.  Borrowing  Capital   Finance  raised  by ways of loans and credit from the public , banks , and financial institutions is known as “borrowed capital” . The sources of the borrowed funds like debentures , public deposits , banks etc ., may serve the purposes of long term , medium- term and short – term finance . Borrowed capital as a source of finance has the following features : </vt:lpstr>
      <vt:lpstr>Available for a fixed period   1. Usually , borrowed capital is raised for a fixed period such as long – term , medium – term and short – term . When this fixed period is over , it has to be paid back . 2. it involves the payment of fixed rate of interest at regular intervals . 3 . It is backed by the security of tangible assets  of the company . 4. The lenders do not have any  control over the company . 5. The lenders are not treated as owners of the company .  Advantages  1. It does not effect the owners control over management . 2 . It can be used for expansion or modernisation  when additional share capital is not readily available . 3. Since interest on the loan is fixed , the charge on profits remains the same. 4. Since interest on loan can be written off expense , borrowed capital has a tax advantage. 5. It is flexible source of finance as the amount of loan can be so adjusted as to suit the exigencies of the situation . 6. Loans can be repaid in instalments as and when sufficient funds are available . This will reduce interest burden . 7. The lenders are treated as creditors only .  </vt:lpstr>
      <vt:lpstr>Disadvantages   1. It involves fixed payment of interest . 2. It is not available for permanent use. 3. Any default in payment of loan should adversely affect the business. 4. Funds can be borrowed only if a concern can offer suitable assets as security .                                                                Distinction between Ownership Capital and  Creditorship Capital                    </vt:lpstr>
      <vt:lpstr>SHARES  The capital of a company is usually divided into certain indivisible units of definite sums. These units are called “Shares”. Shares represent the interest of shareholders in a company measured in terms of money . They carry with them certain rights and liabilities . Shares are also called ownership securities and can be transferred from one person to another person . Those who subscribe shares are called shareholders .They are owners the company .In India , a public limited company may issue two kinds of shares . They are : (1) Preference Shares and (2) Equity Shares .   Preference Shares Preference shares are those shares which carry preferential rights in respect of dividend and repayment of capital in the event of winding up of the company . Companies may resort to this technique ass long-term capital on account of the above advantages . Since preference shareholders have no voting rights , they do not to take any risk and hence ownership is not affected. Holders of preference shares enjoy certain privileges which can not be claimed by the equity shareholders. These privileges are : (1) the cumulative dividend if in any year dividend is not paid. (2) the right to convert their shares into equity shares. (3) the right to participate in profits left after payment of dividend to the preference and equity shareholders. By virtue of these special privileges enjoyed by preference shareholders, they are denied the right to take part in the matters which may by discussed at general body meeting . They cannot also take part in the election of directors . In effect, the management and control of the company vests with the equity shareholders.</vt:lpstr>
      <vt:lpstr>Kinds of preference shares  (i) Cumulative Preference Shares : Preference shares which guarantee a fixed rate of dividend is known ass “Cumulative Preference Shares” . If the dividend at a fixed rate cannot be paid in any year on account of inadequate profits , arrears of dividend will accumulate and will have to be paid out of the profit of future years . All preference shares are considered cumulative unless otherwise mentioned .  (ii) Non – cumulative Preference Shares : “Non –cumulative  Preference Shares “ are those shares on which the dividend does not on accumulating . In the case of such shares , a fixed rate of dividend is paid of the profits of the company. If no profits are available in any year , the shareholders get nothing , not can they claim unpaid fixed dividend in subsequent years.  (iii) Participating Preference Shares : “Participating Preference Shares “ are shares which are not only entitled to a fixed preferential dividend but also to participate in the surplus profits along with the equity shareholders.  (iv) Non-Participating Preference Shares : “ Non – participating  Preference Shares “ are shares which entitle the shareholders , only the fixed preferential  dividend .  (v) Convertible Preference Shares : The holders of convertible preferential shares have the option to convert them into equity shares within a certain period .  (vi) Non – convertible Preference  Shares : These are the shares which are to be redeemed or refunded at the expiry of a fixed period.  (vii) Irredeemable Preference Shares : “ Irredeemable preference Shares”  are those shares  which are repayable on the winding up of the company only</vt:lpstr>
      <vt:lpstr>Advantages of Preference Shares   The company ahs the following benefits through the issue of preference shares :  (a) The preference shares attract funds from those investors who prefer safety and a fixed rate of return on their investment . (b) Since thee preference shareholders  have only restricted voting rights , the management can retain control over the company by issuing preference shares to outsiders . (c) Preference Shareholders are entitled to a fixed rate of dividend . (d)  As preference shares carry fixed rate of dividend , they do not impose heavy burden on the company . (e) A company cam raise finance for  a long – term without creating any charge over its assets .  Disadvantages of Preference Shares   In spite of the above advantages , preference shares are subject to the following limitations : (a)Preference shares are costlier. (b)Investors do not prefer these shares . (c)Preference shares adversely affect the credit worthiness of the company . (d)Redeemable preference shares are to be repaid after a fixed time . This becomes a burden to the company . </vt:lpstr>
      <vt:lpstr>Equity Shares   Shares which do not enjoy any of the preference attached to the preference shares are known as “ equity shares “ or “ordinary shares “ . Equity shares are the most important sources of finance for fixed capital and they represent the ownership capital of a company . Equity shareholders are the real owners of the company and near the risk of business . Hence they are known as risk bearers and the capital they contribute is called venture capital . Dividend on equity shares is paid after the dividend on preference shares has been paid . In the case of winding up , equity capital can be paid back only after claim including those of preference shareholders has been settled .   Advantages  Equity share offers the following benefits as it is regarded as the corner-stone of the capital structure of a company :  (i)It is the permanent resource of the company. (ii)It does not impose any obligation on the company . (iii)It does not create any charge over the assets of the company . (iv)It provides risk capital which serves as a base for outside borrowings. (v)As it enjoys free transferability , it provides liquidity to the investors funds.  Disadvantages   Equity shares of finance are subject to the following limitations : (i)The affairs  of the company may be manipulated as the control rests with the equity shareholders.</vt:lpstr>
      <vt:lpstr>(ii)Excessive issue of equity shares sometimes leads to over – capitalisation . (iii)If the company issues only equity shares , it will lose the opportunity of trading by issuing other securities . (v)Higher dividends on equity shares during prosperous periods push up their market values . This will give an opportunity for speculative trading .                                                                           Distinction  between  Preference Shares and Equity  Shares                                                           Distinction between Preference Shares and  Equity Shares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Securities  A  business concern can raise funds by issuing two types of securities . They are as follows :  1) Ownership  securities  or owned capital. 2) Creditorship securities or borrowed capital.   Owned  Capital  The capital contributed by the owners is known as “owned capital” . This consists of initial  contribution and the profits  re- invested in the business . Owned  capital  as a source of finance has the following features :  1. Source of Permanent Capital : Since owed capital remains in the concern so long as the concern is alive , it is the source of permanent capital. Although a part of the owned capital may be used as working capital , it is generally used to acquire fixed assets .Unlike the borrowed capital , owned capital is not refundable.  2. Risk Capital to the business : The owner gets all the benefits if the concern earns large profits . On the other hand the owners bear the whole risk of loss  if the concern incurs loss . Thus ownership security provides risk capital to the business .  3. Management and control : As the  owners have control over the management of the business , the managers should follow the policies laid down by the owners.  </dc:title>
  <dc:creator>Ritika Yadav</dc:creator>
  <cp:lastModifiedBy>Ritika Yadav</cp:lastModifiedBy>
  <cp:revision>12</cp:revision>
  <dcterms:created xsi:type="dcterms:W3CDTF">2022-05-30T15:55:32Z</dcterms:created>
  <dcterms:modified xsi:type="dcterms:W3CDTF">2022-05-31T11:28:07Z</dcterms:modified>
</cp:coreProperties>
</file>