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56905-5962-4BB7-88F5-74D49E246B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55A5-64E8-49CC-BCAF-FE3DB3104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BB6EF9-34CC-4255-BAC2-DD8CF79509C9}" type="slidenum">
              <a:rPr lang="en-IN" smtClean="0"/>
              <a:pPr eaLnBrk="1" hangingPunct="1"/>
              <a:t>2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68881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FBED2A5-24F1-401D-A901-934A8393F2DB}" type="slidenum">
              <a:rPr lang="en-IN" smtClean="0"/>
              <a:pPr eaLnBrk="1" hangingPunct="1"/>
              <a:t>4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50770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17AB5DA6-B833-4481-8520-528962BE1355}" type="slidenum">
              <a:rPr lang="en-IN" smtClean="0"/>
              <a:pPr eaLnBrk="1" hangingPunct="1"/>
              <a:t>33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07312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CD2973D9-C3FD-4E26-BCEB-9BC7168B4347}" type="slidenum">
              <a:rPr lang="en-IN" smtClean="0"/>
              <a:pPr eaLnBrk="1" hangingPunct="1"/>
              <a:t>48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66021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DE8C1B6-AB6D-4FDC-B0EB-0445AD3AA317}" type="slidenum">
              <a:rPr lang="en-IN" smtClean="0"/>
              <a:pPr eaLnBrk="1" hangingPunct="1"/>
              <a:t>75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46297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76205CE8-9143-4F20-A495-9164A47C2FE0}" type="slidenum">
              <a:rPr lang="en-IN" smtClean="0"/>
              <a:pPr eaLnBrk="1" hangingPunct="1"/>
              <a:t>76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05184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2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4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7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7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3C47-CC5C-47F2-9645-23012723F3E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3462-F408-4C54-BE34-6E982DD3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2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611188" y="1773238"/>
            <a:ext cx="853281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/>
              <a:t>Constructional details – Types of rotors – EMF equation – Synchronous reactance – Armature reaction –  Voltage regulation: EMF, MMF, ZPF and ASA methods – Synchronizing and parallel operation –  Synchronizing torque – Change of excitation and mechanical input – Two reaction theory – Determination of direct and quadrature axis synchronous reactance using slip test – Operating characteristics –  Capability curves</a:t>
            </a:r>
            <a:r>
              <a:rPr lang="en-US"/>
              <a:t>.</a:t>
            </a:r>
            <a:endParaRPr lang="en-IN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827088" y="534988"/>
            <a:ext cx="82089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UNIT </a:t>
            </a:r>
            <a:r>
              <a:rPr lang="en-US" sz="3200" b="1" dirty="0" smtClean="0">
                <a:solidFill>
                  <a:srgbClr val="0070C0"/>
                </a:solidFill>
              </a:rPr>
              <a:t>V   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SYNCHRONOUS GENERATOR</a:t>
            </a:r>
            <a:endParaRPr lang="en-I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motorcycleparts2u.com/xmoto-photos-1209/21120206-pu-001-drag-specialties-alternator-st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01688"/>
            <a:ext cx="410368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4213" y="188913"/>
            <a:ext cx="621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3200" b="1">
                <a:solidFill>
                  <a:schemeClr val="accent1"/>
                </a:solidFill>
              </a:rPr>
              <a:t>Salient Pole type {Projected Poles}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40313" y="1268413"/>
            <a:ext cx="3924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/>
              <a:t>It is also called </a:t>
            </a:r>
            <a:r>
              <a:rPr lang="en-IN">
                <a:solidFill>
                  <a:srgbClr val="FF0000"/>
                </a:solidFill>
              </a:rPr>
              <a:t>Projected Poles</a:t>
            </a:r>
            <a:r>
              <a:rPr lang="en-IN"/>
              <a:t>.</a:t>
            </a:r>
          </a:p>
          <a:p>
            <a:pPr algn="just"/>
            <a:r>
              <a:rPr lang="en-US"/>
              <a:t>Poles are mounted  on the </a:t>
            </a:r>
            <a:r>
              <a:rPr lang="en-US">
                <a:solidFill>
                  <a:srgbClr val="FF0000"/>
                </a:solidFill>
              </a:rPr>
              <a:t>larger  circular frame.</a:t>
            </a:r>
          </a:p>
          <a:p>
            <a:pPr algn="just"/>
            <a:r>
              <a:rPr lang="en-US"/>
              <a:t>Made up of </a:t>
            </a:r>
            <a:r>
              <a:rPr lang="en-US">
                <a:solidFill>
                  <a:srgbClr val="FF0000"/>
                </a:solidFill>
              </a:rPr>
              <a:t>Thick Stee</a:t>
            </a:r>
            <a:r>
              <a:rPr lang="en-US"/>
              <a:t>l Laminations.</a:t>
            </a:r>
          </a:p>
          <a:p>
            <a:pPr algn="just"/>
            <a:r>
              <a:rPr lang="en-US">
                <a:solidFill>
                  <a:srgbClr val="FF0000"/>
                </a:solidFill>
              </a:rPr>
              <a:t>Field Winding </a:t>
            </a:r>
            <a:r>
              <a:rPr lang="en-US"/>
              <a:t>are connected in </a:t>
            </a:r>
            <a:r>
              <a:rPr lang="en-US">
                <a:solidFill>
                  <a:srgbClr val="FF0000"/>
                </a:solidFill>
              </a:rPr>
              <a:t>series.</a:t>
            </a:r>
          </a:p>
          <a:p>
            <a:pPr algn="just"/>
            <a:r>
              <a:rPr lang="en-US"/>
              <a:t>Ends of the field winding are connected to the </a:t>
            </a:r>
            <a:r>
              <a:rPr lang="en-US">
                <a:solidFill>
                  <a:srgbClr val="FF0000"/>
                </a:solidFill>
              </a:rPr>
              <a:t>DC Supply </a:t>
            </a:r>
            <a:r>
              <a:rPr lang="en-US"/>
              <a:t>through Slip Rings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3800" y="3563938"/>
            <a:ext cx="4143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Features</a:t>
            </a:r>
          </a:p>
          <a:p>
            <a:r>
              <a:rPr lang="en-US" b="1" u="sng">
                <a:solidFill>
                  <a:srgbClr val="7030A0"/>
                </a:solidFill>
              </a:rPr>
              <a:t>Large Diameter and short Axial Length</a:t>
            </a:r>
            <a:r>
              <a:rPr lang="en-US" b="1" u="sng">
                <a:solidFill>
                  <a:srgbClr val="00B0F0"/>
                </a:solidFill>
              </a:rPr>
              <a:t>.</a:t>
            </a:r>
          </a:p>
          <a:p>
            <a:r>
              <a:rPr lang="en-US"/>
              <a:t>Poles are Laminated to reduced </a:t>
            </a:r>
          </a:p>
          <a:p>
            <a:r>
              <a:rPr lang="en-US"/>
              <a:t>Eddy Current Losses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3800" y="5040313"/>
            <a:ext cx="3922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Employed for </a:t>
            </a:r>
            <a:r>
              <a:rPr lang="en-US" b="1">
                <a:solidFill>
                  <a:srgbClr val="7030A0"/>
                </a:solidFill>
              </a:rPr>
              <a:t>Low and Medium Speed</a:t>
            </a:r>
          </a:p>
          <a:p>
            <a:r>
              <a:rPr lang="en-US"/>
              <a:t>120 RMP to 500 RPM</a:t>
            </a:r>
          </a:p>
          <a:p>
            <a:r>
              <a:rPr lang="en-US"/>
              <a:t>(Diesel &amp; Hydraulic Turbines)</a:t>
            </a:r>
            <a:endParaRPr lang="en-IN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9075" y="6165850"/>
            <a:ext cx="390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This cannot be used for Large speed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5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51088"/>
            <a:ext cx="5473700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00100" y="179388"/>
            <a:ext cx="49482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CC33"/>
                </a:solidFill>
              </a:rPr>
              <a:t>DAMPER WINDING </a:t>
            </a:r>
          </a:p>
          <a:p>
            <a:endParaRPr lang="en-US" b="1"/>
          </a:p>
          <a:p>
            <a:r>
              <a:rPr lang="en-US" b="1"/>
              <a:t>Pole faces are provided with damper winding  </a:t>
            </a:r>
          </a:p>
          <a:p>
            <a:endParaRPr lang="en-US" b="1"/>
          </a:p>
          <a:p>
            <a:r>
              <a:rPr lang="en-US" b="1"/>
              <a:t>Damper winding is useful in preventing Hunting</a:t>
            </a:r>
          </a:p>
          <a:p>
            <a:endParaRPr lang="en-US" b="1"/>
          </a:p>
          <a:p>
            <a:r>
              <a:rPr lang="en-US" b="1"/>
              <a:t>EMF generated will be </a:t>
            </a:r>
            <a:r>
              <a:rPr lang="en-US" b="1">
                <a:solidFill>
                  <a:srgbClr val="FF0000"/>
                </a:solidFill>
              </a:rPr>
              <a:t>sinusoidal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/>
              <a:t>Copper Bar</a:t>
            </a:r>
            <a:endParaRPr lang="en-IN" b="1"/>
          </a:p>
        </p:txBody>
      </p:sp>
    </p:spTree>
    <p:extLst>
      <p:ext uri="{BB962C8B-B14F-4D97-AF65-F5344CB8AC3E}">
        <p14:creationId xmlns:p14="http://schemas.microsoft.com/office/powerpoint/2010/main" val="17755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3.bp.blogspot.com/--AnYGmPxIsI/Uw3hOvnoB-I/AAAAAAAAAj4/OwINMcjs-ZQ/s1600/alternator+(AC+generator)+salient+pole+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206375"/>
            <a:ext cx="727392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7813"/>
            <a:ext cx="8520112" cy="65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6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11188" y="149225"/>
            <a:ext cx="83883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500" b="1">
                <a:solidFill>
                  <a:srgbClr val="92D050"/>
                </a:solidFill>
              </a:rPr>
              <a:t>II) NON SALIENT POLE TYPE</a:t>
            </a:r>
          </a:p>
          <a:p>
            <a:r>
              <a:rPr lang="en-IN">
                <a:solidFill>
                  <a:srgbClr val="FF0000"/>
                </a:solidFill>
              </a:rPr>
              <a:t>Smooth cylindrical rotor</a:t>
            </a:r>
            <a:r>
              <a:rPr lang="en-IN"/>
              <a:t>  or  </a:t>
            </a:r>
            <a:r>
              <a:rPr lang="en-IN">
                <a:solidFill>
                  <a:srgbClr val="00B0F0"/>
                </a:solidFill>
              </a:rPr>
              <a:t>TURBO ALTERNATOR</a:t>
            </a:r>
          </a:p>
          <a:p>
            <a:r>
              <a:rPr lang="en-IN"/>
              <a:t>field  winding  used in </a:t>
            </a:r>
            <a:r>
              <a:rPr lang="en-IN">
                <a:solidFill>
                  <a:srgbClr val="FF0000"/>
                </a:solidFill>
              </a:rPr>
              <a:t>high speed alternators  </a:t>
            </a:r>
            <a:r>
              <a:rPr lang="en-IN"/>
              <a:t>driven by </a:t>
            </a:r>
            <a:r>
              <a:rPr lang="en-IN">
                <a:solidFill>
                  <a:srgbClr val="FF0000"/>
                </a:solidFill>
              </a:rPr>
              <a:t>steam turbines </a:t>
            </a:r>
            <a:r>
              <a:rPr lang="en-IN"/>
              <a:t>.</a:t>
            </a:r>
          </a:p>
          <a:p>
            <a:r>
              <a:rPr lang="en-US" b="1" u="sng">
                <a:solidFill>
                  <a:srgbClr val="92D050"/>
                </a:solidFill>
              </a:rPr>
              <a:t>Features</a:t>
            </a:r>
            <a:endParaRPr lang="en-IN" b="1" u="sng">
              <a:solidFill>
                <a:srgbClr val="92D050"/>
              </a:solidFill>
            </a:endParaRPr>
          </a:p>
          <a:p>
            <a:r>
              <a:rPr lang="en-IN" b="1">
                <a:solidFill>
                  <a:srgbClr val="0000FF"/>
                </a:solidFill>
              </a:rPr>
              <a:t>Smaller diameter and larger axial length</a:t>
            </a:r>
            <a:r>
              <a:rPr lang="en-IN"/>
              <a:t> compared to salient pole type machines, of the same rating.</a:t>
            </a:r>
          </a:p>
          <a:p>
            <a:r>
              <a:rPr lang="en-US"/>
              <a:t>Less Windage loss.</a:t>
            </a:r>
          </a:p>
          <a:p>
            <a:r>
              <a:rPr lang="en-US"/>
              <a:t>Speed 1200 RPM to 3000 RPM..    </a:t>
            </a:r>
            <a:r>
              <a:rPr lang="en-US">
                <a:solidFill>
                  <a:srgbClr val="FF0000"/>
                </a:solidFill>
              </a:rPr>
              <a:t>Better Balancing</a:t>
            </a:r>
            <a:r>
              <a:rPr lang="en-US"/>
              <a:t>..</a:t>
            </a:r>
            <a:endParaRPr lang="en-IN"/>
          </a:p>
        </p:txBody>
      </p:sp>
      <p:pic>
        <p:nvPicPr>
          <p:cNvPr id="26627" name="Picture 4" descr="http://shannew.files.wordpress.com/2011/04/nonsali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471011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5963" y="2997200"/>
            <a:ext cx="33401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Noiseless</a:t>
            </a:r>
            <a:r>
              <a:rPr lang="en-US"/>
              <a:t>  Operation</a:t>
            </a:r>
          </a:p>
          <a:p>
            <a:endParaRPr lang="en-US"/>
          </a:p>
          <a:p>
            <a:r>
              <a:rPr lang="en-US"/>
              <a:t>Flux distribution nearly </a:t>
            </a:r>
            <a:r>
              <a:rPr lang="en-US">
                <a:solidFill>
                  <a:srgbClr val="FF0000"/>
                </a:solidFill>
              </a:rPr>
              <a:t>sine wave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22963" y="4149725"/>
            <a:ext cx="1831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Frequency 50 Hz </a:t>
            </a:r>
          </a:p>
          <a:p>
            <a:endParaRPr lang="en-US"/>
          </a:p>
          <a:p>
            <a:r>
              <a:rPr lang="en-US"/>
              <a:t>Ns = 120 F / P </a:t>
            </a:r>
            <a:endParaRPr lang="en-IN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95963" y="5229225"/>
          <a:ext cx="3009900" cy="877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472"/>
                <a:gridCol w="719980"/>
                <a:gridCol w="791978"/>
                <a:gridCol w="688470"/>
              </a:tblGrid>
              <a:tr h="4522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Poles 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4" marB="45684"/>
                </a:tc>
              </a:tr>
              <a:tr h="4255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Speed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3000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1500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4" marB="4568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-26988"/>
            <a:ext cx="850741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525"/>
            <a:ext cx="8534400" cy="658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6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0"/>
            <a:ext cx="85645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.slidesharecdn.com/ss_thumbnails/salient-polevsnon-salient-pole-120710082028-phpapp02-thumbnail-4.jpg?cb=1341926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052513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900" b="1">
                <a:solidFill>
                  <a:srgbClr val="00B050"/>
                </a:solidFill>
                <a:latin typeface="ff12"/>
              </a:rPr>
              <a:t>EMF Equation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7900">
                <a:solidFill>
                  <a:srgbClr val="00B050"/>
                </a:solidFill>
                <a:latin typeface="ff7"/>
              </a:rPr>
              <a:t> 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400">
                <a:solidFill>
                  <a:srgbClr val="000000"/>
                </a:solidFill>
                <a:latin typeface="ff7"/>
              </a:rPr>
              <a:t>Where,K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9000">
                <a:solidFill>
                  <a:srgbClr val="000000"/>
                </a:solidFill>
                <a:latin typeface="ff7"/>
              </a:rPr>
              <a:t>c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400">
                <a:solidFill>
                  <a:srgbClr val="000000"/>
                </a:solidFill>
                <a:latin typeface="ff7"/>
              </a:rPr>
              <a:t>= cos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5900">
                <a:solidFill>
                  <a:srgbClr val="000000"/>
                </a:solidFill>
                <a:latin typeface="ff16"/>
              </a:rPr>
              <a:t>(α/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400">
                <a:solidFill>
                  <a:srgbClr val="000000"/>
                </a:solidFill>
                <a:latin typeface="ff7"/>
              </a:rPr>
              <a:t>2),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500">
                <a:solidFill>
                  <a:srgbClr val="000000"/>
                </a:solidFill>
                <a:latin typeface="ff7"/>
              </a:rPr>
              <a:t>K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9000">
                <a:solidFill>
                  <a:srgbClr val="000000"/>
                </a:solidFill>
                <a:latin typeface="ff7"/>
              </a:rPr>
              <a:t>d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500">
                <a:solidFill>
                  <a:srgbClr val="000000"/>
                </a:solidFill>
                <a:latin typeface="ff7"/>
              </a:rPr>
              <a:t>= {sin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5900">
                <a:solidFill>
                  <a:srgbClr val="000000"/>
                </a:solidFill>
                <a:latin typeface="ff16"/>
              </a:rPr>
              <a:t>(mβ/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500">
                <a:solidFill>
                  <a:srgbClr val="000000"/>
                </a:solidFill>
                <a:latin typeface="ff7"/>
              </a:rPr>
              <a:t>2)} / {m sin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5900">
                <a:solidFill>
                  <a:srgbClr val="000000"/>
                </a:solidFill>
                <a:latin typeface="ff16"/>
              </a:rPr>
              <a:t>(β/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500">
                <a:solidFill>
                  <a:srgbClr val="000000"/>
                </a:solidFill>
                <a:latin typeface="ff7"/>
              </a:rPr>
              <a:t>2)}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400">
                <a:solidFill>
                  <a:srgbClr val="000000"/>
                </a:solidFill>
                <a:latin typeface="ff7"/>
              </a:rPr>
              <a:t>f = PNs/120, Hz;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5900">
                <a:solidFill>
                  <a:srgbClr val="000000"/>
                </a:solidFill>
                <a:latin typeface="ff16"/>
              </a:rPr>
              <a:t>Φ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400">
                <a:solidFill>
                  <a:srgbClr val="000000"/>
                </a:solidFill>
                <a:latin typeface="ff7"/>
              </a:rPr>
              <a:t>= flux per pole, Wb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500">
                <a:solidFill>
                  <a:srgbClr val="000000"/>
                </a:solidFill>
                <a:latin typeface="ff7"/>
              </a:rPr>
              <a:t>T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9000">
                <a:solidFill>
                  <a:srgbClr val="000000"/>
                </a:solidFill>
                <a:latin typeface="ff7"/>
              </a:rPr>
              <a:t>ph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500">
                <a:solidFill>
                  <a:srgbClr val="000000"/>
                </a:solidFill>
                <a:latin typeface="ff7"/>
              </a:rPr>
              <a:t>= Turns in series per phase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3400">
                <a:solidFill>
                  <a:srgbClr val="000000"/>
                </a:solidFill>
                <a:latin typeface="ff7"/>
              </a:rPr>
              <a:t>= (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2500">
                <a:solidFill>
                  <a:srgbClr val="000000"/>
                </a:solidFill>
                <a:latin typeface="ff7"/>
              </a:rPr>
              <a:t>No. of slots * No. of cond. per slot) / (2 x 3)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9300" i="1">
                <a:solidFill>
                  <a:srgbClr val="000000"/>
                </a:solidFill>
                <a:latin typeface="ff15"/>
              </a:rPr>
              <a:t> phd c ph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5900" i="1">
                <a:solidFill>
                  <a:srgbClr val="000000"/>
                </a:solidFill>
                <a:latin typeface="ff15"/>
              </a:rPr>
              <a:t>T  f K K  E 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6300">
                <a:solidFill>
                  <a:srgbClr val="000000"/>
                </a:solidFill>
                <a:latin typeface="ff19"/>
              </a:rPr>
              <a:t> 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6200">
                <a:solidFill>
                  <a:srgbClr val="000000"/>
                </a:solidFill>
                <a:latin typeface="ff1"/>
              </a:rPr>
              <a:t>44.4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9200">
                <a:solidFill>
                  <a:srgbClr val="000000"/>
                </a:solidFill>
                <a:latin typeface="ff21"/>
              </a:rPr>
              <a:t></a:t>
            </a:r>
            <a:endParaRPr lang="en-US" sz="800">
              <a:latin typeface="Arial" pitchFamily="34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Sofia Pro"/>
              </a:rPr>
              <a:t>  </a:t>
            </a:r>
            <a:r>
              <a:rPr lang="en-US" sz="40600">
                <a:solidFill>
                  <a:srgbClr val="000000"/>
                </a:solidFill>
                <a:latin typeface="Sofia Pro"/>
              </a:rPr>
              <a:t> </a:t>
            </a:r>
            <a:r>
              <a:rPr lang="en-US" sz="1200">
                <a:solidFill>
                  <a:srgbClr val="000000"/>
                </a:solidFill>
                <a:latin typeface="Sofia Pro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36867" name="Picture 2" descr="https://html1-f.scribdassets.com/4jl8sols5c1v529s/images/7-aa3ed7c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4599900"/>
            <a:ext cx="861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684213" y="44450"/>
            <a:ext cx="8459787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3600" b="1">
                <a:solidFill>
                  <a:srgbClr val="33CC33"/>
                </a:solidFill>
              </a:rPr>
              <a:t>EMF Equation of an Alternator</a:t>
            </a:r>
          </a:p>
          <a:p>
            <a:r>
              <a:rPr lang="en-US" b="1"/>
              <a:t> Let </a:t>
            </a:r>
          </a:p>
          <a:p>
            <a:r>
              <a:rPr lang="en-US" b="1"/>
              <a:t>	</a:t>
            </a:r>
            <a:r>
              <a:rPr lang="el-GR" sz="2400" b="1"/>
              <a:t>Φ</a:t>
            </a:r>
            <a:r>
              <a:rPr lang="en-US" sz="2400" b="1"/>
              <a:t>      </a:t>
            </a:r>
            <a:r>
              <a:rPr lang="el-GR" sz="2400" b="1"/>
              <a:t>= </a:t>
            </a:r>
            <a:r>
              <a:rPr lang="en-US" sz="2400" b="1"/>
              <a:t>  </a:t>
            </a:r>
            <a:r>
              <a:rPr lang="en-IN" sz="2400" b="1"/>
              <a:t>Flux per pole, Wb</a:t>
            </a:r>
            <a:r>
              <a:rPr lang="en-US" sz="2400" b="1"/>
              <a:t>	</a:t>
            </a:r>
          </a:p>
          <a:p>
            <a:r>
              <a:rPr lang="en-US" sz="2400" b="1"/>
              <a:t>	P       =   Number of Poles</a:t>
            </a:r>
          </a:p>
          <a:p>
            <a:r>
              <a:rPr lang="en-US" sz="2400" b="1"/>
              <a:t>	Ns     =   Synchronous Speed in RMP</a:t>
            </a:r>
          </a:p>
          <a:p>
            <a:r>
              <a:rPr lang="en-US" sz="2400" b="1"/>
              <a:t>	Z       =   Total Number  of Conductors or coil sides in  series / Phase </a:t>
            </a:r>
          </a:p>
          <a:p>
            <a:r>
              <a:rPr lang="en-US" sz="2400" b="1"/>
              <a:t>	Z       =    2T</a:t>
            </a:r>
          </a:p>
          <a:p>
            <a:r>
              <a:rPr lang="en-US" sz="2400" b="1"/>
              <a:t>	T       =   Number of coils or Turns per phase </a:t>
            </a:r>
          </a:p>
          <a:p>
            <a:r>
              <a:rPr lang="en-US" sz="2400" b="1"/>
              <a:t>	</a:t>
            </a:r>
            <a:r>
              <a:rPr lang="en-IN" sz="2400">
                <a:solidFill>
                  <a:srgbClr val="00B0F0"/>
                </a:solidFill>
              </a:rPr>
              <a:t>Tph    =    Turns in series per phase</a:t>
            </a:r>
          </a:p>
          <a:p>
            <a:r>
              <a:rPr lang="en-IN" sz="2400">
                <a:solidFill>
                  <a:srgbClr val="00B0F0"/>
                </a:solidFill>
              </a:rPr>
              <a:t>       	           = ( No. of slots * No. of cond. per slot) / (2 x 3)</a:t>
            </a:r>
          </a:p>
          <a:p>
            <a:r>
              <a:rPr lang="en-IN" sz="2400" i="1"/>
              <a:t> </a:t>
            </a:r>
            <a:r>
              <a:rPr lang="en-US" sz="2400" b="1"/>
              <a:t>	Zph   =   Conductor per phase</a:t>
            </a:r>
          </a:p>
          <a:p>
            <a:r>
              <a:rPr lang="en-US" sz="2400" b="1"/>
              <a:t>            Zph   =   Z / 3.        No. of phase 3</a:t>
            </a:r>
          </a:p>
          <a:p>
            <a:r>
              <a:rPr lang="en-US" sz="2400" b="1"/>
              <a:t>  Kc or Kp    =    Pitch factor or coil span factor</a:t>
            </a:r>
          </a:p>
          <a:p>
            <a:r>
              <a:rPr lang="en-US" sz="2400" b="1"/>
              <a:t>            Kd     =   Distribution factor</a:t>
            </a:r>
          </a:p>
          <a:p>
            <a:r>
              <a:rPr lang="en-US" sz="2400" b="1"/>
              <a:t>	 Kp    =    Cos (</a:t>
            </a:r>
            <a:r>
              <a:rPr lang="el-GR" sz="2400" b="1"/>
              <a:t>α</a:t>
            </a:r>
            <a:r>
              <a:rPr lang="en-US" sz="2400" b="1"/>
              <a:t> / 2 )</a:t>
            </a:r>
          </a:p>
          <a:p>
            <a:r>
              <a:rPr lang="en-US" sz="2400" b="1"/>
              <a:t>  	 Kd    =    </a:t>
            </a:r>
            <a:r>
              <a:rPr lang="en-US" sz="2400" b="1" u="sng"/>
              <a:t>Sin (m</a:t>
            </a:r>
            <a:r>
              <a:rPr lang="el-GR" sz="2400" b="1" u="sng"/>
              <a:t>β</a:t>
            </a:r>
            <a:r>
              <a:rPr lang="en-US" sz="2400" b="1" u="sng"/>
              <a:t> / 2) </a:t>
            </a:r>
          </a:p>
          <a:p>
            <a:r>
              <a:rPr lang="en-US" sz="2400" b="1"/>
              <a:t>		     m Sin(</a:t>
            </a:r>
            <a:r>
              <a:rPr lang="el-GR" sz="2400" b="1"/>
              <a:t>β</a:t>
            </a:r>
            <a:r>
              <a:rPr lang="en-US" sz="2400" b="1"/>
              <a:t> / 2)</a:t>
            </a:r>
          </a:p>
        </p:txBody>
      </p:sp>
    </p:spTree>
    <p:extLst>
      <p:ext uri="{BB962C8B-B14F-4D97-AF65-F5344CB8AC3E}">
        <p14:creationId xmlns:p14="http://schemas.microsoft.com/office/powerpoint/2010/main" val="15542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6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6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6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6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6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6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03250" y="1916113"/>
            <a:ext cx="853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AC Machines</a:t>
            </a:r>
            <a:endParaRPr lang="en-IN" sz="2400">
              <a:solidFill>
                <a:srgbClr val="FF0000"/>
              </a:solidFill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603250" y="404813"/>
            <a:ext cx="8532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UNIT – </a:t>
            </a:r>
            <a:r>
              <a:rPr lang="en-US" sz="2400" b="1" dirty="0" smtClean="0">
                <a:solidFill>
                  <a:srgbClr val="0070C0"/>
                </a:solidFill>
              </a:rPr>
              <a:t>v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SYNCHRONOUS GENERATOR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4356100" y="-100012"/>
            <a:ext cx="1008063" cy="57610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r">
              <a:defRPr/>
            </a:pPr>
            <a:endParaRPr lang="en-IN" dirty="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39750" y="318293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/>
              <a:t>Synchronous Machines</a:t>
            </a:r>
            <a:endParaRPr lang="en-IN" sz="2400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761038" y="3213100"/>
            <a:ext cx="3490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/>
              <a:t>Asynchronous Machines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(Induction Machine)</a:t>
            </a:r>
            <a:endParaRPr lang="en-IN" sz="2400">
              <a:solidFill>
                <a:srgbClr val="C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1480344" y="3228181"/>
            <a:ext cx="998538" cy="1851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Left Brace 8"/>
          <p:cNvSpPr/>
          <p:nvPr/>
        </p:nvSpPr>
        <p:spPr>
          <a:xfrm rot="5400000">
            <a:off x="7048501" y="2882900"/>
            <a:ext cx="736600" cy="26638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03250" y="4581525"/>
            <a:ext cx="1463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Synchronous</a:t>
            </a:r>
          </a:p>
          <a:p>
            <a:r>
              <a:rPr lang="en-US" b="1"/>
              <a:t>Generator</a:t>
            </a:r>
            <a:endParaRPr lang="en-IN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460625" y="4583113"/>
            <a:ext cx="146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Synchronous</a:t>
            </a:r>
          </a:p>
          <a:p>
            <a:pPr algn="ctr"/>
            <a:r>
              <a:rPr lang="en-US" b="1"/>
              <a:t>Motor</a:t>
            </a:r>
            <a:endParaRPr lang="en-IN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510213" y="4437063"/>
            <a:ext cx="1211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Induction</a:t>
            </a:r>
          </a:p>
          <a:p>
            <a:pPr algn="ctr"/>
            <a:r>
              <a:rPr lang="en-US" b="1"/>
              <a:t>Generator</a:t>
            </a:r>
            <a:endParaRPr lang="en-IN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8074025" y="4508500"/>
            <a:ext cx="1146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Induction</a:t>
            </a:r>
          </a:p>
          <a:p>
            <a:pPr algn="ctr"/>
            <a:r>
              <a:rPr lang="en-US" b="1"/>
              <a:t>Motor</a:t>
            </a:r>
            <a:endParaRPr lang="en-IN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0713" y="5229225"/>
            <a:ext cx="1214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>
                <a:solidFill>
                  <a:srgbClr val="C00000"/>
                </a:solidFill>
              </a:rPr>
              <a:t>A primary source of </a:t>
            </a:r>
            <a:r>
              <a:rPr lang="en-IN" b="1" u="sng">
                <a:solidFill>
                  <a:srgbClr val="C00000"/>
                </a:solidFill>
              </a:rPr>
              <a:t>electrical energy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39975" y="5227638"/>
            <a:ext cx="2160588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Used as motors as well as </a:t>
            </a:r>
            <a:r>
              <a:rPr lang="en-IN" b="1" u="sng" dirty="0">
                <a:solidFill>
                  <a:schemeClr val="accent2">
                    <a:lumMod val="75000"/>
                  </a:schemeClr>
                </a:solidFill>
              </a:rPr>
              <a:t>power factor compensators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(synchronous condensers)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89838" y="5157788"/>
            <a:ext cx="15906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>
                <a:solidFill>
                  <a:srgbClr val="FFC000"/>
                </a:solidFill>
              </a:rPr>
              <a:t>Most </a:t>
            </a:r>
            <a:r>
              <a:rPr lang="en-IN" b="1" u="sng">
                <a:solidFill>
                  <a:srgbClr val="FFC000"/>
                </a:solidFill>
              </a:rPr>
              <a:t>widely used electrical motors </a:t>
            </a:r>
            <a:r>
              <a:rPr lang="en-IN">
                <a:solidFill>
                  <a:srgbClr val="FFC000"/>
                </a:solidFill>
              </a:rPr>
              <a:t>in both domestic and industrial applications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19700" y="5013325"/>
            <a:ext cx="19446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 b="1" u="sng">
                <a:solidFill>
                  <a:srgbClr val="00B050"/>
                </a:solidFill>
              </a:rPr>
              <a:t> Due to lack of a separate field excitation</a:t>
            </a:r>
            <a:r>
              <a:rPr lang="en-IN"/>
              <a:t>, these machines are rarely used as generators. </a:t>
            </a:r>
          </a:p>
        </p:txBody>
      </p:sp>
    </p:spTree>
    <p:extLst>
      <p:ext uri="{BB962C8B-B14F-4D97-AF65-F5344CB8AC3E}">
        <p14:creationId xmlns:p14="http://schemas.microsoft.com/office/powerpoint/2010/main" val="8230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82563"/>
            <a:ext cx="5453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765175"/>
            <a:ext cx="7934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412875"/>
            <a:ext cx="47831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060575"/>
            <a:ext cx="559593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565400"/>
            <a:ext cx="49371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141663"/>
            <a:ext cx="63579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11509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437063"/>
            <a:ext cx="40322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46588"/>
            <a:ext cx="1439862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229225"/>
            <a:ext cx="1368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557338"/>
            <a:ext cx="23828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4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00025"/>
            <a:ext cx="5391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6600"/>
            <a:ext cx="50704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327150"/>
            <a:ext cx="3541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65313"/>
            <a:ext cx="4364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292350"/>
            <a:ext cx="14827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4168" y="2435780"/>
            <a:ext cx="3026791" cy="532197"/>
          </a:xfrm>
          <a:prstGeom prst="rect">
            <a:avLst/>
          </a:prstGeom>
          <a:blipFill rotWithShape="1">
            <a:blip r:embed="rId7"/>
            <a:stretch>
              <a:fillRect r="-2817" b="-5747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6136" y="3573016"/>
            <a:ext cx="3552576" cy="1200329"/>
          </a:xfrm>
          <a:prstGeom prst="rect">
            <a:avLst/>
          </a:prstGeom>
          <a:blipFill rotWithShape="1">
            <a:blip r:embed="rId8"/>
            <a:stretch>
              <a:fillRect l="-1544" t="-2538" r="-2230" b="-7107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803525"/>
            <a:ext cx="46863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3573016"/>
            <a:ext cx="5112568" cy="936103"/>
          </a:xfrm>
          <a:prstGeom prst="rect">
            <a:avLst/>
          </a:prstGeom>
          <a:blipFill rotWithShape="1">
            <a:blip r:embed="rId10"/>
            <a:stretch>
              <a:fillRect l="-712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4509120"/>
            <a:ext cx="7853432" cy="923330"/>
          </a:xfrm>
          <a:prstGeom prst="rect">
            <a:avLst/>
          </a:prstGeom>
          <a:blipFill rotWithShape="1">
            <a:blip r:embed="rId11"/>
            <a:stretch>
              <a:fillRect l="-699" t="-3311" r="-466" b="-9934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5733256"/>
            <a:ext cx="6062878" cy="369332"/>
          </a:xfrm>
          <a:prstGeom prst="rect">
            <a:avLst/>
          </a:prstGeom>
          <a:blipFill rotWithShape="1">
            <a:blip r:embed="rId12"/>
            <a:stretch>
              <a:fillRect l="-905" t="-8197" r="-704" b="-24590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6309320"/>
            <a:ext cx="6017288" cy="401970"/>
          </a:xfrm>
          <a:prstGeom prst="rect">
            <a:avLst/>
          </a:prstGeom>
          <a:blipFill rotWithShape="1">
            <a:blip r:embed="rId13"/>
            <a:stretch>
              <a:fillRect r="-1317" b="-24242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74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188640"/>
            <a:ext cx="8460431" cy="6482159"/>
          </a:xfrm>
          <a:prstGeom prst="rect">
            <a:avLst/>
          </a:prstGeom>
          <a:blipFill rotWithShape="1">
            <a:blip r:embed="rId2"/>
            <a:stretch>
              <a:fillRect l="-1441" t="-470" r="-11455" b="-941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48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4168" y="2435780"/>
            <a:ext cx="3026791" cy="532197"/>
          </a:xfrm>
          <a:prstGeom prst="rect">
            <a:avLst/>
          </a:prstGeom>
          <a:blipFill rotWithShape="1">
            <a:blip r:embed="rId2"/>
            <a:stretch>
              <a:fillRect r="-2817" b="-5747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188640"/>
            <a:ext cx="5190588" cy="4247317"/>
          </a:xfrm>
          <a:prstGeom prst="rect">
            <a:avLst/>
          </a:prstGeom>
          <a:blipFill rotWithShape="1">
            <a:blip r:embed="rId3"/>
            <a:stretch>
              <a:fillRect l="-939" t="-717" r="-1174" b="-1291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6136" y="3573016"/>
            <a:ext cx="3552576" cy="1200329"/>
          </a:xfrm>
          <a:prstGeom prst="rect">
            <a:avLst/>
          </a:prstGeom>
          <a:blipFill rotWithShape="1">
            <a:blip r:embed="rId4"/>
            <a:stretch>
              <a:fillRect l="-1544" t="-2538" r="-2230" b="-7107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4509120"/>
            <a:ext cx="7853432" cy="923330"/>
          </a:xfrm>
          <a:prstGeom prst="rect">
            <a:avLst/>
          </a:prstGeom>
          <a:blipFill rotWithShape="1">
            <a:blip r:embed="rId5"/>
            <a:stretch>
              <a:fillRect l="-699" t="-3311" r="-466" b="-9934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3573016"/>
            <a:ext cx="5112568" cy="936103"/>
          </a:xfrm>
          <a:prstGeom prst="rect">
            <a:avLst/>
          </a:prstGeom>
          <a:blipFill rotWithShape="1">
            <a:blip r:embed="rId6"/>
            <a:stretch>
              <a:fillRect l="-712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5733256"/>
            <a:ext cx="6062878" cy="369332"/>
          </a:xfrm>
          <a:prstGeom prst="rect">
            <a:avLst/>
          </a:prstGeom>
          <a:blipFill rotWithShape="1">
            <a:blip r:embed="rId7"/>
            <a:stretch>
              <a:fillRect l="-905" t="-8197" r="-704" b="-24590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6309320"/>
            <a:ext cx="6017288" cy="401970"/>
          </a:xfrm>
          <a:prstGeom prst="rect">
            <a:avLst/>
          </a:prstGeom>
          <a:blipFill rotWithShape="1">
            <a:blip r:embed="rId8"/>
            <a:stretch>
              <a:fillRect r="-1317" b="-24242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7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3" y="179388"/>
            <a:ext cx="60467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ARMATURE WINDING </a:t>
            </a:r>
          </a:p>
          <a:p>
            <a:endParaRPr lang="en-US" b="1"/>
          </a:p>
          <a:p>
            <a:r>
              <a:rPr lang="en-US" b="1"/>
              <a:t>3 Phase alternator carry 3 sets of winding arranged in slots </a:t>
            </a:r>
          </a:p>
          <a:p>
            <a:r>
              <a:rPr lang="en-US" b="1"/>
              <a:t>Open circuited </a:t>
            </a:r>
          </a:p>
          <a:p>
            <a:r>
              <a:rPr lang="en-US" b="1">
                <a:solidFill>
                  <a:srgbClr val="C00000"/>
                </a:solidFill>
              </a:rPr>
              <a:t>6 terminals 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/>
              <a:t>Can be connected in </a:t>
            </a:r>
            <a:r>
              <a:rPr lang="en-US" b="1">
                <a:solidFill>
                  <a:srgbClr val="C00000"/>
                </a:solidFill>
              </a:rPr>
              <a:t>Star or Delta</a:t>
            </a:r>
          </a:p>
          <a:p>
            <a:endParaRPr lang="en-IN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50963"/>
            <a:ext cx="20891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1989138"/>
            <a:ext cx="20891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2636838"/>
            <a:ext cx="20891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088" y="3648075"/>
            <a:ext cx="4638675" cy="1293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Armature Winding Classification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Single Layer and Double Layer Winding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Full Pitch and Short Pitch Winding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Concentrated and Distributed Winding </a:t>
            </a:r>
          </a:p>
        </p:txBody>
      </p:sp>
    </p:spTree>
    <p:extLst>
      <p:ext uri="{BB962C8B-B14F-4D97-AF65-F5344CB8AC3E}">
        <p14:creationId xmlns:p14="http://schemas.microsoft.com/office/powerpoint/2010/main" val="18358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1213" y="115888"/>
            <a:ext cx="417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Single Layer and Double Layer Winding</a:t>
            </a:r>
            <a:endParaRPr lang="en-IN">
              <a:solidFill>
                <a:srgbClr val="33CC33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549275"/>
            <a:ext cx="4121150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2775" y="5492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 i="1">
                <a:solidFill>
                  <a:srgbClr val="00B0F0"/>
                </a:solidFill>
              </a:rPr>
              <a:t>Single- layer winding </a:t>
            </a:r>
            <a:endParaRPr lang="en-IN">
              <a:solidFill>
                <a:srgbClr val="00B0F0"/>
              </a:solidFill>
            </a:endParaRPr>
          </a:p>
          <a:p>
            <a:endParaRPr lang="en-IN"/>
          </a:p>
          <a:p>
            <a:r>
              <a:rPr lang="en-IN"/>
              <a:t>• One coil-side occupies the total slot area </a:t>
            </a:r>
          </a:p>
          <a:p>
            <a:endParaRPr lang="en-IN"/>
          </a:p>
          <a:p>
            <a:r>
              <a:rPr lang="en-IN"/>
              <a:t>• Used only in small ac machines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9125" y="2133600"/>
            <a:ext cx="4572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IN"/>
          </a:p>
          <a:p>
            <a:r>
              <a:rPr lang="en-IN" b="1" i="1">
                <a:solidFill>
                  <a:srgbClr val="00B0F0"/>
                </a:solidFill>
              </a:rPr>
              <a:t>Double- layer winding </a:t>
            </a:r>
            <a:endParaRPr lang="en-IN">
              <a:solidFill>
                <a:srgbClr val="00B0F0"/>
              </a:solidFill>
            </a:endParaRPr>
          </a:p>
          <a:p>
            <a:endParaRPr lang="en-IN"/>
          </a:p>
          <a:p>
            <a:r>
              <a:rPr lang="en-IN"/>
              <a:t>•  Coil-sides in two layers </a:t>
            </a:r>
          </a:p>
          <a:p>
            <a:endParaRPr lang="en-IN"/>
          </a:p>
          <a:p>
            <a:r>
              <a:rPr lang="en-IN"/>
              <a:t>• Double-layer winding is more </a:t>
            </a:r>
            <a:r>
              <a:rPr lang="en-IN">
                <a:solidFill>
                  <a:srgbClr val="FF0000"/>
                </a:solidFill>
              </a:rPr>
              <a:t>common used </a:t>
            </a:r>
            <a:r>
              <a:rPr lang="en-IN"/>
              <a:t>above about 5kW machines </a:t>
            </a:r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349500"/>
            <a:ext cx="38512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811213" y="4365625"/>
            <a:ext cx="82978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 i="1">
                <a:solidFill>
                  <a:srgbClr val="00B050"/>
                </a:solidFill>
              </a:rPr>
              <a:t>The advantages of double-layer winding over single layer winding</a:t>
            </a:r>
            <a:r>
              <a:rPr lang="en-IN"/>
              <a:t>:</a:t>
            </a:r>
          </a:p>
          <a:p>
            <a:r>
              <a:rPr lang="en-IN"/>
              <a:t>a. Easier to manufacture and lower cost of the coils </a:t>
            </a:r>
          </a:p>
          <a:p>
            <a:r>
              <a:rPr lang="en-IN"/>
              <a:t>b. Fractional-slot winding can be used </a:t>
            </a:r>
          </a:p>
          <a:p>
            <a:r>
              <a:rPr lang="en-IN"/>
              <a:t>c. Chorded-winding is possible </a:t>
            </a:r>
          </a:p>
          <a:p>
            <a:r>
              <a:rPr lang="en-IN"/>
              <a:t>d. Lower-leakage reactance and therefore , better performance of the machine </a:t>
            </a:r>
          </a:p>
          <a:p>
            <a:r>
              <a:rPr lang="en-IN"/>
              <a:t>e. Better emf waveform in case of generators </a:t>
            </a:r>
          </a:p>
        </p:txBody>
      </p:sp>
    </p:spTree>
    <p:extLst>
      <p:ext uri="{BB962C8B-B14F-4D97-AF65-F5344CB8AC3E}">
        <p14:creationId xmlns:p14="http://schemas.microsoft.com/office/powerpoint/2010/main" val="37475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440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755650" y="260350"/>
            <a:ext cx="183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>
                <a:solidFill>
                  <a:srgbClr val="00B050"/>
                </a:solidFill>
              </a:rPr>
              <a:t>POLE – PITCH 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827088" y="646113"/>
            <a:ext cx="5414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/>
              <a:t>It is the distance between the centres of pole </a:t>
            </a:r>
          </a:p>
          <a:p>
            <a:pPr algn="r"/>
            <a:r>
              <a:rPr lang="en-US" sz="2000" b="1"/>
              <a:t>faces of two adjacent poles  is called pole pitch</a:t>
            </a:r>
            <a:r>
              <a:rPr lang="en-US" b="1">
                <a:solidFill>
                  <a:srgbClr val="00B050"/>
                </a:solidFill>
              </a:rPr>
              <a:t>. </a:t>
            </a:r>
            <a:endParaRPr lang="en-IN" b="1">
              <a:solidFill>
                <a:srgbClr val="00B050"/>
              </a:solidFill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450"/>
            <a:ext cx="2663825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9606" y="1340768"/>
            <a:ext cx="5646610" cy="631904"/>
          </a:xfrm>
          <a:prstGeom prst="rect">
            <a:avLst/>
          </a:prstGeom>
          <a:blipFill rotWithShape="1">
            <a:blip r:embed="rId3"/>
            <a:stretch>
              <a:fillRect l="-972" r="-2052" b="-7692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6588" y="2205038"/>
            <a:ext cx="286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Pole pitch = 180 Phase angle</a:t>
            </a:r>
            <a:endParaRPr lang="en-IN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2897188"/>
            <a:ext cx="3529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CC33"/>
                </a:solidFill>
              </a:rPr>
              <a:t>COIL :</a:t>
            </a:r>
          </a:p>
          <a:p>
            <a:pPr eaLnBrk="1" hangingPunct="1"/>
            <a:r>
              <a:rPr lang="en-US"/>
              <a:t>A coil consists of two coil sides. </a:t>
            </a:r>
          </a:p>
          <a:p>
            <a:pPr eaLnBrk="1" hangingPunct="1"/>
            <a:r>
              <a:rPr lang="en-US"/>
              <a:t>Placed in two separate slots</a:t>
            </a:r>
            <a:endParaRPr lang="en-I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8838" y="4159250"/>
            <a:ext cx="5083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CC33"/>
                </a:solidFill>
              </a:rPr>
              <a:t>SLOT PITCH: </a:t>
            </a:r>
          </a:p>
          <a:p>
            <a:pPr eaLnBrk="1" hangingPunct="1"/>
            <a:r>
              <a:rPr lang="en-US" b="1"/>
              <a:t>It is the phase angle between two adjustment slots</a:t>
            </a:r>
            <a:endParaRPr lang="en-IN" b="1"/>
          </a:p>
        </p:txBody>
      </p:sp>
      <p:sp>
        <p:nvSpPr>
          <p:cNvPr id="44041" name="TextBox 6"/>
          <p:cNvSpPr txBox="1">
            <a:spLocks noChangeArrowheads="1"/>
          </p:cNvSpPr>
          <p:nvPr/>
        </p:nvSpPr>
        <p:spPr bwMode="auto">
          <a:xfrm>
            <a:off x="869950" y="5300663"/>
            <a:ext cx="466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CC33"/>
                </a:solidFill>
              </a:rPr>
              <a:t>COIL SPAN OR COIL PITCH</a:t>
            </a:r>
          </a:p>
          <a:p>
            <a:pPr eaLnBrk="1" hangingPunct="1"/>
            <a:r>
              <a:rPr lang="en-US"/>
              <a:t>It is the distance between two coil sides of a coil</a:t>
            </a:r>
            <a:endParaRPr lang="en-IN"/>
          </a:p>
        </p:txBody>
      </p:sp>
      <p:pic>
        <p:nvPicPr>
          <p:cNvPr id="440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554413"/>
            <a:ext cx="205263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2" grpId="0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798513" y="76200"/>
            <a:ext cx="367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Full Pitch and Short Pitch Winding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9938" y="620713"/>
            <a:ext cx="83327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Full Pitch  Winding </a:t>
            </a:r>
          </a:p>
          <a:p>
            <a:endParaRPr lang="en-US" b="1"/>
          </a:p>
          <a:p>
            <a:r>
              <a:rPr lang="en-US" b="1"/>
              <a:t>If the coil span is equal to pole pitch then the winding is called Full Pitch  Winding </a:t>
            </a:r>
          </a:p>
          <a:p>
            <a:endParaRPr lang="en-US" b="1"/>
          </a:p>
          <a:p>
            <a:r>
              <a:rPr lang="en-US" b="1">
                <a:solidFill>
                  <a:srgbClr val="FF0000"/>
                </a:solidFill>
              </a:rPr>
              <a:t>Coil Span  =  Pole Pitch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4213" y="4233863"/>
            <a:ext cx="33004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Short Pitch Winding</a:t>
            </a:r>
          </a:p>
          <a:p>
            <a:endParaRPr lang="en-US" b="1">
              <a:solidFill>
                <a:srgbClr val="33CC33"/>
              </a:solidFill>
            </a:endParaRPr>
          </a:p>
          <a:p>
            <a:r>
              <a:rPr lang="en-US" b="1"/>
              <a:t>If the coil span is less than Pole </a:t>
            </a:r>
          </a:p>
          <a:p>
            <a:r>
              <a:rPr lang="en-US" b="1"/>
              <a:t>Pitch is called Short pitch </a:t>
            </a:r>
          </a:p>
          <a:p>
            <a:r>
              <a:rPr lang="en-US" b="1"/>
              <a:t>winding</a:t>
            </a:r>
          </a:p>
          <a:p>
            <a:endParaRPr lang="en-IN">
              <a:solidFill>
                <a:srgbClr val="33CC33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28775"/>
            <a:ext cx="48545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08500"/>
            <a:ext cx="51784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71550" y="3213100"/>
            <a:ext cx="10080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550" y="3203575"/>
            <a:ext cx="62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e1 V</a:t>
            </a:r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79613" y="3213100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03575"/>
            <a:ext cx="62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e2 V</a:t>
            </a:r>
            <a:endParaRPr lang="en-IN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7088" y="6453188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7088" y="6443663"/>
            <a:ext cx="62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e1 V</a:t>
            </a:r>
            <a:endParaRPr lang="en-IN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35150" y="6453188"/>
            <a:ext cx="10080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97175" y="5795963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e2 V</a:t>
            </a:r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35150" y="5988050"/>
            <a:ext cx="911225" cy="455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32013" y="6596063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e2 V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56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1" grpId="0"/>
      <p:bldP spid="13" grpId="0"/>
      <p:bldP spid="15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57263" y="5300663"/>
            <a:ext cx="613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CC33"/>
                </a:solidFill>
              </a:rPr>
              <a:t>CONCENTRATED AND DISTRIBUTED WINDING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150" y="188913"/>
            <a:ext cx="6661150" cy="147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CC33"/>
                </a:solidFill>
              </a:rPr>
              <a:t>Advantages of Short Chorded winding or Chorded Pitch Winding</a:t>
            </a:r>
          </a:p>
          <a:p>
            <a:pPr>
              <a:defRPr/>
            </a:pPr>
            <a:endParaRPr lang="en-US" b="1" dirty="0">
              <a:solidFill>
                <a:srgbClr val="33CC33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Copper is saved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Mechanical strength of the coil is increased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Induced EMF in improved </a:t>
            </a:r>
            <a:endParaRPr lang="en-IN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2459038"/>
            <a:ext cx="75358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Slot Angle : </a:t>
            </a:r>
            <a:r>
              <a:rPr lang="en-US" sz="2400" b="1"/>
              <a:t>The angular displacement between any two </a:t>
            </a:r>
          </a:p>
          <a:p>
            <a:pPr eaLnBrk="1" hangingPunct="1"/>
            <a:r>
              <a:rPr lang="en-US" sz="2400" b="1"/>
              <a:t>adjacent poles in electrical degree </a:t>
            </a:r>
          </a:p>
          <a:p>
            <a:pPr eaLnBrk="1" hangingPunct="1"/>
            <a:endParaRPr lang="en-US" sz="2400" b="1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Slot angle (</a:t>
            </a:r>
            <a:r>
              <a:rPr lang="el-GR" sz="2400" b="1">
                <a:solidFill>
                  <a:srgbClr val="FF0000"/>
                </a:solidFill>
              </a:rPr>
              <a:t>β</a:t>
            </a:r>
            <a:r>
              <a:rPr lang="en-US" sz="2400" b="1">
                <a:solidFill>
                  <a:srgbClr val="FF0000"/>
                </a:solidFill>
              </a:rPr>
              <a:t>)</a:t>
            </a:r>
            <a:r>
              <a:rPr lang="en-US" sz="2400"/>
              <a:t>  =     </a:t>
            </a:r>
            <a:r>
              <a:rPr lang="en-US" sz="2400" u="sng"/>
              <a:t>              180                    </a:t>
            </a:r>
          </a:p>
          <a:p>
            <a:pPr eaLnBrk="1" hangingPunct="1"/>
            <a:r>
              <a:rPr lang="en-US" sz="2400"/>
              <a:t>                                (Number of slots / Pole)</a:t>
            </a: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6260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69850"/>
            <a:ext cx="812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PITCH FACTOR</a:t>
            </a:r>
            <a:r>
              <a:rPr lang="en-US" b="1"/>
              <a:t> OR </a:t>
            </a:r>
            <a:r>
              <a:rPr lang="en-US" b="1">
                <a:solidFill>
                  <a:srgbClr val="0070C0"/>
                </a:solidFill>
              </a:rPr>
              <a:t>COIL SPAN FACTOR </a:t>
            </a:r>
            <a:r>
              <a:rPr lang="en-US" b="1"/>
              <a:t>OR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rgbClr val="FFC000"/>
                </a:solidFill>
              </a:rPr>
              <a:t>SHORT CHORDED FACTOR</a:t>
            </a:r>
          </a:p>
          <a:p>
            <a:pPr eaLnBrk="1" hangingPunct="1"/>
            <a:r>
              <a:rPr lang="en-US" b="1">
                <a:solidFill>
                  <a:srgbClr val="00B050"/>
                </a:solidFill>
              </a:rPr>
              <a:t>                         Kp</a:t>
            </a:r>
            <a:r>
              <a:rPr lang="en-US" b="1"/>
              <a:t> OR </a:t>
            </a:r>
            <a:r>
              <a:rPr lang="en-US" b="1">
                <a:solidFill>
                  <a:srgbClr val="0070C0"/>
                </a:solidFill>
              </a:rPr>
              <a:t>Kc</a:t>
            </a:r>
            <a:endParaRPr lang="en-IN" b="1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817563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Pitch factor is defined as the ratio </a:t>
            </a:r>
            <a:r>
              <a:rPr lang="en-US" sz="2400">
                <a:solidFill>
                  <a:srgbClr val="0070C0"/>
                </a:solidFill>
              </a:rPr>
              <a:t>EMF induced in the Short pitch winding</a:t>
            </a:r>
            <a:r>
              <a:rPr lang="en-US" sz="2400"/>
              <a:t> to the </a:t>
            </a:r>
            <a:r>
              <a:rPr lang="en-US" sz="2400">
                <a:solidFill>
                  <a:srgbClr val="FF0000"/>
                </a:solidFill>
              </a:rPr>
              <a:t>EMF induced in the full pitch winding</a:t>
            </a:r>
            <a:endParaRPr lang="en-IN" sz="2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1700808"/>
            <a:ext cx="6509218" cy="646716"/>
          </a:xfrm>
          <a:prstGeom prst="rect">
            <a:avLst/>
          </a:prstGeom>
          <a:blipFill rotWithShape="1">
            <a:blip r:embed="rId2"/>
            <a:stretch>
              <a:fillRect l="-936" r="-1030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2420888"/>
            <a:ext cx="7011150" cy="633828"/>
          </a:xfrm>
          <a:prstGeom prst="rect">
            <a:avLst/>
          </a:prstGeom>
          <a:blipFill rotWithShape="1">
            <a:blip r:embed="rId3"/>
            <a:stretch>
              <a:fillRect l="-870" r="-1043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7875" y="5772150"/>
            <a:ext cx="2089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03350" y="5772150"/>
            <a:ext cx="55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 V</a:t>
            </a:r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43213" y="5772150"/>
            <a:ext cx="208915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468688" y="5772150"/>
            <a:ext cx="55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 V</a:t>
            </a:r>
            <a:endParaRPr lang="en-IN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43213" y="4548188"/>
            <a:ext cx="1657350" cy="1223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27488" y="4889500"/>
            <a:ext cx="55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 V</a:t>
            </a:r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77875" y="4548188"/>
            <a:ext cx="3698875" cy="1223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2167842">
            <a:off x="3013075" y="5357813"/>
            <a:ext cx="465138" cy="48101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67100" y="53641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/>
              <a:t>α</a:t>
            </a:r>
            <a:endParaRPr lang="en-IN"/>
          </a:p>
        </p:txBody>
      </p:sp>
      <p:sp>
        <p:nvSpPr>
          <p:cNvPr id="19" name="Arc 18"/>
          <p:cNvSpPr/>
          <p:nvPr/>
        </p:nvSpPr>
        <p:spPr>
          <a:xfrm rot="2967769">
            <a:off x="1341438" y="5359400"/>
            <a:ext cx="465137" cy="481013"/>
          </a:xfrm>
          <a:prstGeom prst="arc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63713" y="5402263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/>
              <a:t>α</a:t>
            </a:r>
            <a:r>
              <a:rPr lang="en-US" b="1"/>
              <a:t>/2</a:t>
            </a:r>
            <a:endParaRPr lang="en-IN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2562225" y="5159375"/>
            <a:ext cx="280988" cy="6127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750" y="5556250"/>
            <a:ext cx="3603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en-IN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60863" y="4241800"/>
            <a:ext cx="3587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en-IN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5783263"/>
            <a:ext cx="3603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  <a:endParaRPr lang="en-IN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39975" y="4835525"/>
            <a:ext cx="3603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  <a:endParaRPr lang="en-IN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19363" y="6083300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2E</a:t>
            </a:r>
            <a:endParaRPr lang="en-IN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95963" y="3141663"/>
            <a:ext cx="3024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B0F0"/>
                </a:solidFill>
              </a:rPr>
              <a:t>Vector Sum EMF = AB</a:t>
            </a:r>
          </a:p>
          <a:p>
            <a:pPr eaLnBrk="1" hangingPunct="1"/>
            <a:r>
              <a:rPr lang="en-US">
                <a:solidFill>
                  <a:srgbClr val="00B0F0"/>
                </a:solidFill>
              </a:rPr>
              <a:t>                             = AC + CB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4365104"/>
            <a:ext cx="3285130" cy="556563"/>
          </a:xfrm>
          <a:prstGeom prst="rect">
            <a:avLst/>
          </a:prstGeom>
          <a:blipFill rotWithShape="1">
            <a:blip r:embed="rId4"/>
            <a:stretch>
              <a:fillRect l="-1855" r="-4082" b="-5495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369050" y="4932363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B0F0"/>
                </a:solidFill>
              </a:rPr>
              <a:t>AD = BD</a:t>
            </a:r>
            <a:endParaRPr lang="en-IN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24525" y="6192838"/>
            <a:ext cx="1865313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IN" sz="2000">
                <a:solidFill>
                  <a:srgbClr val="FF0000"/>
                </a:solidFill>
              </a:rPr>
              <a:t>Kp = Cos (</a:t>
            </a:r>
            <a:r>
              <a:rPr lang="el-GR" sz="2000">
                <a:solidFill>
                  <a:srgbClr val="FF0000"/>
                </a:solidFill>
              </a:rPr>
              <a:t>α</a:t>
            </a:r>
            <a:r>
              <a:rPr lang="en-US" sz="2000">
                <a:solidFill>
                  <a:srgbClr val="FF0000"/>
                </a:solidFill>
              </a:rPr>
              <a:t> / 2</a:t>
            </a:r>
            <a:r>
              <a:rPr lang="en-IN" sz="2000">
                <a:solidFill>
                  <a:srgbClr val="FF0000"/>
                </a:solidFill>
              </a:rPr>
              <a:t>)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27908" y="5400797"/>
            <a:ext cx="2056460" cy="548483"/>
          </a:xfrm>
          <a:prstGeom prst="rect">
            <a:avLst/>
          </a:prstGeom>
          <a:blipFill rotWithShape="1">
            <a:blip r:embed="rId5"/>
            <a:stretch>
              <a:fillRect l="-2967" r="-5638" b="-5556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21038" y="49149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/>
              <a:t>α</a:t>
            </a:r>
            <a:r>
              <a:rPr lang="en-US" b="1"/>
              <a:t>/2</a:t>
            </a:r>
            <a:endParaRPr lang="en-IN"/>
          </a:p>
        </p:txBody>
      </p:sp>
      <p:sp>
        <p:nvSpPr>
          <p:cNvPr id="36" name="Arc 35"/>
          <p:cNvSpPr/>
          <p:nvPr/>
        </p:nvSpPr>
        <p:spPr>
          <a:xfrm rot="12595391">
            <a:off x="3652838" y="4665663"/>
            <a:ext cx="465137" cy="481012"/>
          </a:xfrm>
          <a:prstGeom prst="arc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94400" y="3646488"/>
            <a:ext cx="2033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Kp  =    </a:t>
            </a:r>
            <a:r>
              <a:rPr lang="en-US" u="sng"/>
              <a:t>AC + CB</a:t>
            </a:r>
            <a:r>
              <a:rPr lang="en-US"/>
              <a:t>    </a:t>
            </a:r>
          </a:p>
          <a:p>
            <a:pPr eaLnBrk="1" hangingPunct="1"/>
            <a:r>
              <a:rPr lang="en-US"/>
              <a:t>             AD + DB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2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  <p:bldP spid="12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33" grpId="0"/>
      <p:bldP spid="34" grpId="0" animBg="1"/>
      <p:bldP spid="3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11188" y="476250"/>
            <a:ext cx="853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SYNCHRONOUS GENERATOR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88" y="3524250"/>
            <a:ext cx="85328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IN" sz="2400" dirty="0">
                <a:latin typeface="+mn-lt"/>
                <a:cs typeface="+mn-cs"/>
              </a:rPr>
              <a:t>Stationary Armature - Rotating Field (Above 5 kVA)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+mn-lt"/>
                <a:cs typeface="+mn-cs"/>
              </a:rPr>
              <a:t>(b) Stationary Field – Rotating Armature </a:t>
            </a:r>
            <a:r>
              <a:rPr lang="en-IN" sz="2400" dirty="0"/>
              <a:t>(Below 5 kVA)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755650" y="1412875"/>
            <a:ext cx="84883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IN" sz="2500" b="1"/>
              <a:t>Types of Synchronous Machine </a:t>
            </a:r>
          </a:p>
          <a:p>
            <a:pPr algn="just"/>
            <a:endParaRPr lang="en-IN" sz="2500" b="1"/>
          </a:p>
          <a:p>
            <a:pPr algn="just"/>
            <a:r>
              <a:rPr lang="en-IN" sz="2800"/>
              <a:t>According to the </a:t>
            </a:r>
            <a:r>
              <a:rPr lang="en-IN" sz="2800" b="1" i="1">
                <a:solidFill>
                  <a:srgbClr val="FF0000"/>
                </a:solidFill>
              </a:rPr>
              <a:t>arrangement</a:t>
            </a:r>
            <a:r>
              <a:rPr lang="en-IN" sz="2800" b="1" i="1"/>
              <a:t> of the </a:t>
            </a:r>
            <a:r>
              <a:rPr lang="en-IN" sz="2800" b="1" i="1">
                <a:solidFill>
                  <a:srgbClr val="FF0000"/>
                </a:solidFill>
              </a:rPr>
              <a:t>field and armature</a:t>
            </a:r>
            <a:r>
              <a:rPr lang="en-IN" sz="2800" b="1" i="1"/>
              <a:t> </a:t>
            </a:r>
          </a:p>
          <a:p>
            <a:pPr algn="just"/>
            <a:r>
              <a:rPr lang="en-IN" sz="2800" b="1" i="1">
                <a:solidFill>
                  <a:srgbClr val="FF0000"/>
                </a:solidFill>
              </a:rPr>
              <a:t>windings</a:t>
            </a:r>
            <a:r>
              <a:rPr lang="en-IN" sz="2800"/>
              <a:t>, synchronous machines may be classified as </a:t>
            </a:r>
            <a:endParaRPr lang="en-IN" sz="2500"/>
          </a:p>
        </p:txBody>
      </p:sp>
    </p:spTree>
    <p:extLst>
      <p:ext uri="{BB962C8B-B14F-4D97-AF65-F5344CB8AC3E}">
        <p14:creationId xmlns:p14="http://schemas.microsoft.com/office/powerpoint/2010/main" val="1767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650" y="188913"/>
            <a:ext cx="590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DISTRIBUTION FACTOR  OR BREATH FACTOR (Kd)</a:t>
            </a:r>
            <a:endParaRPr lang="en-IN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764704"/>
            <a:ext cx="7454990" cy="646716"/>
          </a:xfrm>
          <a:prstGeom prst="rect">
            <a:avLst/>
          </a:prstGeom>
          <a:blipFill rotWithShape="1">
            <a:blip r:embed="rId2"/>
            <a:stretch>
              <a:fillRect l="-899" r="-818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27088" y="3646488"/>
            <a:ext cx="2089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27088" y="3646488"/>
            <a:ext cx="1873250" cy="750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4294398">
            <a:off x="1236663" y="3484562"/>
            <a:ext cx="465138" cy="48101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27313" y="4222750"/>
            <a:ext cx="1166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 in coil 2</a:t>
            </a:r>
            <a:endParaRPr lang="en-IN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843213" y="3502025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 in coil 1 </a:t>
            </a:r>
            <a:endParaRPr lang="en-IN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71650" y="36385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/>
              <a:t>β</a:t>
            </a:r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7088" y="3646488"/>
            <a:ext cx="1512887" cy="1439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4294398">
            <a:off x="1157288" y="3829050"/>
            <a:ext cx="465137" cy="48101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47813" y="4070350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/>
              <a:t>β</a:t>
            </a:r>
            <a:endParaRPr lang="en-IN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66950" y="4862513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 in coil 3 </a:t>
            </a:r>
            <a:endParaRPr lang="en-IN"/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1556792"/>
            <a:ext cx="7059240" cy="633828"/>
          </a:xfrm>
          <a:prstGeom prst="rect">
            <a:avLst/>
          </a:prstGeom>
          <a:blipFill rotWithShape="1">
            <a:blip r:embed="rId3"/>
            <a:stretch>
              <a:fillRect l="-950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41814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2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4114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6687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90650"/>
            <a:ext cx="40862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881438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6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Connector 34"/>
          <p:cNvSpPr/>
          <p:nvPr/>
        </p:nvSpPr>
        <p:spPr>
          <a:xfrm>
            <a:off x="1116013" y="333375"/>
            <a:ext cx="7056437" cy="65246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643438" y="1052513"/>
            <a:ext cx="15875" cy="2543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03350" y="2349500"/>
            <a:ext cx="648176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59113" y="692150"/>
            <a:ext cx="48260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3059113" y="692150"/>
            <a:ext cx="1584325" cy="28813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643438" y="692150"/>
            <a:ext cx="1657350" cy="28813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643438" y="2349500"/>
            <a:ext cx="3241675" cy="12239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403350" y="2349500"/>
            <a:ext cx="3240088" cy="12239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403350" y="115888"/>
            <a:ext cx="2232025" cy="2233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300788" y="692150"/>
            <a:ext cx="1584325" cy="165735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2195513" y="1520825"/>
            <a:ext cx="2447925" cy="2052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643438" y="1520825"/>
            <a:ext cx="2449512" cy="2052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c 68"/>
          <p:cNvSpPr/>
          <p:nvPr/>
        </p:nvSpPr>
        <p:spPr>
          <a:xfrm rot="18765490">
            <a:off x="3738563" y="3027363"/>
            <a:ext cx="1949450" cy="1930400"/>
          </a:xfrm>
          <a:prstGeom prst="arc">
            <a:avLst/>
          </a:prstGeom>
          <a:ln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314950" y="3276600"/>
            <a:ext cx="481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C000"/>
                </a:solidFill>
              </a:rPr>
              <a:t>m</a:t>
            </a:r>
            <a:r>
              <a:rPr lang="el-GR">
                <a:solidFill>
                  <a:srgbClr val="FFC000"/>
                </a:solidFill>
              </a:rPr>
              <a:t>β</a:t>
            </a:r>
            <a:endParaRPr lang="en-IN">
              <a:solidFill>
                <a:srgbClr val="FFC000"/>
              </a:solidFill>
            </a:endParaRPr>
          </a:p>
        </p:txBody>
      </p:sp>
      <p:sp>
        <p:nvSpPr>
          <p:cNvPr id="71" name="Arc 70"/>
          <p:cNvSpPr/>
          <p:nvPr/>
        </p:nvSpPr>
        <p:spPr>
          <a:xfrm rot="18510531">
            <a:off x="4139407" y="2412206"/>
            <a:ext cx="1258888" cy="1622425"/>
          </a:xfrm>
          <a:prstGeom prst="arc">
            <a:avLst/>
          </a:prstGeom>
          <a:ln w="952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2" name="Arc 71"/>
          <p:cNvSpPr/>
          <p:nvPr/>
        </p:nvSpPr>
        <p:spPr>
          <a:xfrm rot="16200000">
            <a:off x="3704431" y="2207419"/>
            <a:ext cx="1228725" cy="1798638"/>
          </a:xfrm>
          <a:prstGeom prst="arc">
            <a:avLst>
              <a:gd name="adj1" fmla="val 16200000"/>
              <a:gd name="adj2" fmla="val 20303420"/>
            </a:avLst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563938" y="2338388"/>
            <a:ext cx="30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rgbClr val="0000FF"/>
                </a:solidFill>
              </a:rPr>
              <a:t>β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916488" y="2338388"/>
            <a:ext cx="30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rgbClr val="0000FF"/>
                </a:solidFill>
              </a:rPr>
              <a:t>β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75" name="Arc 74"/>
          <p:cNvSpPr/>
          <p:nvPr/>
        </p:nvSpPr>
        <p:spPr>
          <a:xfrm rot="692233">
            <a:off x="4397375" y="2714625"/>
            <a:ext cx="1228725" cy="1252538"/>
          </a:xfrm>
          <a:prstGeom prst="arc">
            <a:avLst>
              <a:gd name="adj1" fmla="val 16200000"/>
              <a:gd name="adj2" fmla="val 20303420"/>
            </a:avLst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492750" y="2781300"/>
            <a:ext cx="30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rgbClr val="0000FF"/>
                </a:solidFill>
              </a:rPr>
              <a:t>β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77" name="Arc 76"/>
          <p:cNvSpPr/>
          <p:nvPr/>
        </p:nvSpPr>
        <p:spPr>
          <a:xfrm rot="16200000">
            <a:off x="3804444" y="2948782"/>
            <a:ext cx="527050" cy="576262"/>
          </a:xfrm>
          <a:prstGeom prst="arc">
            <a:avLst>
              <a:gd name="adj1" fmla="val 16200000"/>
              <a:gd name="adj2" fmla="val 20303420"/>
            </a:avLst>
          </a:prstGeom>
          <a:ln>
            <a:solidFill>
              <a:srgbClr val="FF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492500" y="2889250"/>
            <a:ext cx="431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500">
                <a:solidFill>
                  <a:srgbClr val="FF33CC"/>
                </a:solidFill>
              </a:rPr>
              <a:t>β</a:t>
            </a:r>
            <a:r>
              <a:rPr lang="en-US" sz="1500">
                <a:solidFill>
                  <a:srgbClr val="FF33CC"/>
                </a:solidFill>
              </a:rPr>
              <a:t>/2</a:t>
            </a:r>
            <a:endParaRPr lang="en-IN" sz="1500">
              <a:solidFill>
                <a:srgbClr val="FF33CC"/>
              </a:solidFill>
            </a:endParaRPr>
          </a:p>
        </p:txBody>
      </p:sp>
      <p:sp>
        <p:nvSpPr>
          <p:cNvPr id="79" name="Arc 78"/>
          <p:cNvSpPr/>
          <p:nvPr/>
        </p:nvSpPr>
        <p:spPr>
          <a:xfrm rot="890032">
            <a:off x="5291138" y="2519363"/>
            <a:ext cx="895350" cy="1004887"/>
          </a:xfrm>
          <a:prstGeom prst="arc">
            <a:avLst>
              <a:gd name="adj1" fmla="val 16200000"/>
              <a:gd name="adj2" fmla="val 20303420"/>
            </a:avLst>
          </a:prstGeom>
          <a:ln>
            <a:solidFill>
              <a:srgbClr val="FF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138863" y="2411413"/>
            <a:ext cx="48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rgbClr val="FF33CC"/>
                </a:solidFill>
              </a:rPr>
              <a:t>β</a:t>
            </a:r>
            <a:r>
              <a:rPr lang="en-US">
                <a:solidFill>
                  <a:srgbClr val="FF33CC"/>
                </a:solidFill>
              </a:rPr>
              <a:t>/2</a:t>
            </a:r>
            <a:endParaRPr lang="en-IN">
              <a:solidFill>
                <a:srgbClr val="FF33CC"/>
              </a:solidFill>
            </a:endParaRPr>
          </a:p>
        </p:txBody>
      </p:sp>
      <p:sp>
        <p:nvSpPr>
          <p:cNvPr id="81" name="Arc 80"/>
          <p:cNvSpPr/>
          <p:nvPr/>
        </p:nvSpPr>
        <p:spPr>
          <a:xfrm rot="16528827">
            <a:off x="4040982" y="2737643"/>
            <a:ext cx="558800" cy="646113"/>
          </a:xfrm>
          <a:prstGeom prst="arc">
            <a:avLst>
              <a:gd name="adj1" fmla="val 16200000"/>
              <a:gd name="adj2" fmla="val 20303420"/>
            </a:avLst>
          </a:prstGeom>
          <a:ln>
            <a:solidFill>
              <a:srgbClr val="FF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779838" y="2565400"/>
            <a:ext cx="431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500">
                <a:solidFill>
                  <a:srgbClr val="FF33CC"/>
                </a:solidFill>
              </a:rPr>
              <a:t>β</a:t>
            </a:r>
            <a:r>
              <a:rPr lang="en-US" sz="1500">
                <a:solidFill>
                  <a:srgbClr val="FF33CC"/>
                </a:solidFill>
              </a:rPr>
              <a:t>/2</a:t>
            </a:r>
            <a:endParaRPr lang="en-IN" sz="1500">
              <a:solidFill>
                <a:srgbClr val="FF33CC"/>
              </a:solidFill>
            </a:endParaRPr>
          </a:p>
        </p:txBody>
      </p:sp>
      <p:sp>
        <p:nvSpPr>
          <p:cNvPr id="84" name="Arc 83"/>
          <p:cNvSpPr/>
          <p:nvPr/>
        </p:nvSpPr>
        <p:spPr>
          <a:xfrm rot="4267640">
            <a:off x="6319044" y="337344"/>
            <a:ext cx="746125" cy="1030287"/>
          </a:xfrm>
          <a:prstGeom prst="arc">
            <a:avLst/>
          </a:prstGeom>
          <a:ln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862763" y="6842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>
                <a:solidFill>
                  <a:srgbClr val="0000FF"/>
                </a:solidFill>
              </a:rPr>
              <a:t>β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2741613" y="32385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en-IN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156325" y="33337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  <a:endParaRPr lang="en-IN"/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885113" y="205105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  <a:endParaRPr lang="en-IN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606925" y="205105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  <a:endParaRPr lang="en-IN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339975" y="1187450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e1</a:t>
            </a:r>
            <a:endParaRPr lang="en-IN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457700" y="620713"/>
            <a:ext cx="40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e2</a:t>
            </a:r>
            <a:endParaRPr lang="en-IN"/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616700" y="1268413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e3</a:t>
            </a:r>
            <a:endParaRPr lang="en-IN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2365375" y="2708275"/>
            <a:ext cx="26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r</a:t>
            </a:r>
            <a:endParaRPr lang="en-IN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230563" y="836613"/>
            <a:ext cx="26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r</a:t>
            </a:r>
            <a:endParaRPr lang="en-IN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116013" y="206057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en-IN"/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427538" y="3500438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IN"/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875463" y="2843213"/>
            <a:ext cx="1268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Vector Sum</a:t>
            </a:r>
            <a:endParaRPr lang="en-IN"/>
          </a:p>
        </p:txBody>
      </p:sp>
      <p:cxnSp>
        <p:nvCxnSpPr>
          <p:cNvPr id="102" name="Straight Arrow Connector 101"/>
          <p:cNvCxnSpPr>
            <a:endCxn id="98" idx="0"/>
          </p:cNvCxnSpPr>
          <p:nvPr/>
        </p:nvCxnSpPr>
        <p:spPr>
          <a:xfrm>
            <a:off x="7013575" y="2349500"/>
            <a:ext cx="496888" cy="493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1979613" y="12684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x</a:t>
            </a:r>
            <a:endParaRPr lang="en-IN"/>
          </a:p>
        </p:txBody>
      </p:sp>
      <p:sp>
        <p:nvSpPr>
          <p:cNvPr id="105" name="Arc 104"/>
          <p:cNvSpPr/>
          <p:nvPr/>
        </p:nvSpPr>
        <p:spPr>
          <a:xfrm rot="16200000">
            <a:off x="3386138" y="1343025"/>
            <a:ext cx="2516188" cy="3240087"/>
          </a:xfrm>
          <a:prstGeom prst="arc">
            <a:avLst/>
          </a:prstGeom>
          <a:ln w="38100">
            <a:solidFill>
              <a:srgbClr val="33CC33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708400" y="1373188"/>
            <a:ext cx="814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m(</a:t>
            </a:r>
            <a:r>
              <a:rPr lang="el-GR">
                <a:solidFill>
                  <a:srgbClr val="33CC33"/>
                </a:solidFill>
              </a:rPr>
              <a:t>β</a:t>
            </a:r>
            <a:r>
              <a:rPr lang="en-US">
                <a:solidFill>
                  <a:srgbClr val="33CC33"/>
                </a:solidFill>
              </a:rPr>
              <a:t>/2)</a:t>
            </a:r>
            <a:endParaRPr lang="en-IN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/>
      <p:bldP spid="73" grpId="0"/>
      <p:bldP spid="74" grpId="0"/>
      <p:bldP spid="76" grpId="0"/>
      <p:bldP spid="78" grpId="0"/>
      <p:bldP spid="80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103" grpId="0"/>
      <p:bldP spid="1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44624"/>
            <a:ext cx="5889048" cy="541943"/>
          </a:xfrm>
          <a:prstGeom prst="rect">
            <a:avLst/>
          </a:prstGeom>
          <a:blipFill rotWithShape="1">
            <a:blip r:embed="rId2"/>
            <a:stretch>
              <a:fillRect l="-1035" r="-1346" b="-6742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682625"/>
            <a:ext cx="428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Arithmetic Sum of EMF = </a:t>
            </a:r>
            <a:r>
              <a:rPr lang="en-US" b="1"/>
              <a:t>AB + BC + CD</a:t>
            </a:r>
            <a:endParaRPr lang="en-IN" b="1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0113" y="1052513"/>
            <a:ext cx="4999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From Vector diagram  AB = Ax + xB</a:t>
            </a:r>
          </a:p>
          <a:p>
            <a:r>
              <a:rPr lang="en-US"/>
              <a:t>                                          = r Sin (</a:t>
            </a:r>
            <a:r>
              <a:rPr lang="el-GR"/>
              <a:t>β</a:t>
            </a:r>
            <a:r>
              <a:rPr lang="en-US"/>
              <a:t>/2) + r Sin (</a:t>
            </a:r>
            <a:r>
              <a:rPr lang="el-GR"/>
              <a:t>β</a:t>
            </a:r>
            <a:r>
              <a:rPr lang="en-US"/>
              <a:t>/2) </a:t>
            </a:r>
          </a:p>
          <a:p>
            <a:r>
              <a:rPr lang="en-US"/>
              <a:t>		 AB    = 2 r Sin (</a:t>
            </a:r>
            <a:r>
              <a:rPr lang="el-GR"/>
              <a:t>β</a:t>
            </a:r>
            <a:r>
              <a:rPr lang="en-US"/>
              <a:t>/2) </a:t>
            </a:r>
            <a:endParaRPr lang="en-IN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6125" y="1619250"/>
            <a:ext cx="328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AB  =  BC  = CD = </a:t>
            </a:r>
            <a:r>
              <a:rPr lang="en-US">
                <a:solidFill>
                  <a:srgbClr val="00B0F0"/>
                </a:solidFill>
              </a:rPr>
              <a:t>2 r Sin (</a:t>
            </a:r>
            <a:r>
              <a:rPr lang="el-GR">
                <a:solidFill>
                  <a:srgbClr val="00B0F0"/>
                </a:solidFill>
              </a:rPr>
              <a:t>β</a:t>
            </a:r>
            <a:r>
              <a:rPr lang="en-US">
                <a:solidFill>
                  <a:srgbClr val="00B0F0"/>
                </a:solidFill>
              </a:rPr>
              <a:t>/2) 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IN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7088" y="1916113"/>
            <a:ext cx="437515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Arithmetic Sum of EMF = 3 x (2 r Sin (</a:t>
            </a:r>
            <a:r>
              <a:rPr lang="el-GR"/>
              <a:t>β</a:t>
            </a:r>
            <a:r>
              <a:rPr lang="en-US"/>
              <a:t>/2) )</a:t>
            </a:r>
            <a:endParaRPr lang="en-IN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088" y="2339975"/>
            <a:ext cx="4103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If there are  </a:t>
            </a:r>
            <a:r>
              <a:rPr lang="en-US" b="1">
                <a:solidFill>
                  <a:srgbClr val="FF0000"/>
                </a:solidFill>
              </a:rPr>
              <a:t>‘m’</a:t>
            </a:r>
            <a:r>
              <a:rPr lang="en-US"/>
              <a:t> slots for distribution, then</a:t>
            </a:r>
            <a:endParaRPr lang="en-IN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7088" y="2700338"/>
            <a:ext cx="5676900" cy="368300"/>
          </a:xfrm>
          <a:prstGeom prst="rect">
            <a:avLst/>
          </a:prstGeom>
          <a:solidFill>
            <a:srgbClr val="FFCCCC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chemeClr val="tx2"/>
                </a:solidFill>
              </a:rPr>
              <a:t>Arithmetic Sum /phase of the EMF = m x (2 r Sin (</a:t>
            </a:r>
            <a:r>
              <a:rPr lang="el-GR" b="1" i="1">
                <a:solidFill>
                  <a:schemeClr val="tx2"/>
                </a:solidFill>
              </a:rPr>
              <a:t>β</a:t>
            </a:r>
            <a:r>
              <a:rPr lang="en-US" b="1" i="1">
                <a:solidFill>
                  <a:schemeClr val="tx2"/>
                </a:solidFill>
              </a:rPr>
              <a:t>/2) )</a:t>
            </a:r>
            <a:endParaRPr lang="en-IN" b="1" i="1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9488" y="3132138"/>
            <a:ext cx="3703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Vector Sum of EMF  </a:t>
            </a:r>
            <a:r>
              <a:rPr lang="en-US" b="1">
                <a:solidFill>
                  <a:schemeClr val="tx2"/>
                </a:solidFill>
              </a:rPr>
              <a:t>AD = AE + ED</a:t>
            </a:r>
            <a:endParaRPr lang="en-IN" b="1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0113" y="3573463"/>
            <a:ext cx="457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Vector Sum of EMF  AE = ED = </a:t>
            </a:r>
            <a:r>
              <a:rPr lang="en-US"/>
              <a:t>r Sin (m</a:t>
            </a:r>
            <a:r>
              <a:rPr lang="el-GR"/>
              <a:t>β</a:t>
            </a:r>
            <a:r>
              <a:rPr lang="en-US"/>
              <a:t>/2) </a:t>
            </a: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13225"/>
            <a:ext cx="51149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6017" y="4509120"/>
            <a:ext cx="2787045" cy="640688"/>
          </a:xfrm>
          <a:prstGeom prst="rect">
            <a:avLst/>
          </a:prstGeom>
          <a:blipFill rotWithShape="1">
            <a:blip r:embed="rId4"/>
            <a:stretch>
              <a:fillRect l="-2407" r="-3720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4017" y="5661248"/>
            <a:ext cx="2635895" cy="777842"/>
          </a:xfrm>
          <a:prstGeom prst="rect">
            <a:avLst/>
          </a:prstGeom>
          <a:blipFill rotWithShape="1">
            <a:blip r:embed="rId5"/>
            <a:stretch>
              <a:fillRect l="-3687" r="-1613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17588" y="4030663"/>
            <a:ext cx="3986212" cy="369887"/>
          </a:xfrm>
          <a:prstGeom prst="rect">
            <a:avLst/>
          </a:prstGeom>
          <a:solidFill>
            <a:srgbClr val="FFCCCC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Vector Sum of EMF = 2r x (</a:t>
            </a:r>
            <a:r>
              <a:rPr lang="en-US"/>
              <a:t>Sin (m</a:t>
            </a:r>
            <a:r>
              <a:rPr lang="el-GR"/>
              <a:t>β</a:t>
            </a:r>
            <a:r>
              <a:rPr lang="en-US"/>
              <a:t>/2)</a:t>
            </a:r>
            <a:r>
              <a:rPr lang="en-US" b="1"/>
              <a:t>)</a:t>
            </a:r>
            <a:endParaRPr lang="en-IN" b="1"/>
          </a:p>
        </p:txBody>
      </p:sp>
    </p:spTree>
    <p:extLst>
      <p:ext uri="{BB962C8B-B14F-4D97-AF65-F5344CB8AC3E}">
        <p14:creationId xmlns:p14="http://schemas.microsoft.com/office/powerpoint/2010/main" val="5068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7" grpId="0"/>
      <p:bldP spid="12" grpId="0" animBg="1"/>
      <p:bldP spid="13" grpId="0"/>
      <p:bldP spid="14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547813" y="836613"/>
            <a:ext cx="542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CC33"/>
                </a:solidFill>
              </a:rPr>
              <a:t>Causes of Voltage drop in Alternator</a:t>
            </a:r>
            <a:endParaRPr lang="en-IN" sz="2800">
              <a:solidFill>
                <a:srgbClr val="33CC33"/>
              </a:solidFill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1763713" y="1773238"/>
            <a:ext cx="366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Armature Effective Resistance (R</a:t>
            </a:r>
            <a:r>
              <a:rPr lang="en-US" baseline="-25000"/>
              <a:t>eff</a:t>
            </a:r>
            <a:r>
              <a:rPr lang="en-US" sz="2000"/>
              <a:t> )</a:t>
            </a:r>
            <a:endParaRPr lang="en-IN" baseline="-25000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1835150" y="2349500"/>
            <a:ext cx="348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Armature Leakage Reactance (X</a:t>
            </a:r>
            <a:r>
              <a:rPr lang="en-US" baseline="-25000"/>
              <a:t>L</a:t>
            </a:r>
            <a:r>
              <a:rPr lang="en-US" sz="2000"/>
              <a:t> )</a:t>
            </a:r>
            <a:endParaRPr lang="en-IN" baseline="-25000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1908175" y="3028950"/>
            <a:ext cx="207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Armature Reactance</a:t>
            </a:r>
            <a:endParaRPr lang="en-IN" baseline="-25000"/>
          </a:p>
        </p:txBody>
      </p:sp>
    </p:spTree>
    <p:extLst>
      <p:ext uri="{BB962C8B-B14F-4D97-AF65-F5344CB8AC3E}">
        <p14:creationId xmlns:p14="http://schemas.microsoft.com/office/powerpoint/2010/main" val="12030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684213" y="1668463"/>
            <a:ext cx="80645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800" b="1" dirty="0">
                <a:solidFill>
                  <a:srgbClr val="33CC33"/>
                </a:solidFill>
              </a:rPr>
              <a:t>Armature Leakage Reactance(XL)</a:t>
            </a:r>
            <a:endParaRPr lang="en-IN" sz="2800" dirty="0">
              <a:solidFill>
                <a:srgbClr val="33CC33"/>
              </a:solidFill>
            </a:endParaRPr>
          </a:p>
          <a:p>
            <a:r>
              <a:rPr lang="en-IN" dirty="0"/>
              <a:t> </a:t>
            </a:r>
          </a:p>
          <a:p>
            <a:r>
              <a:rPr lang="en-IN" dirty="0"/>
              <a:t>Three major components -Slot leakage reactance, end winding leakage reactance and tooth tip leakage reactance.</a:t>
            </a:r>
          </a:p>
          <a:p>
            <a:r>
              <a:rPr lang="en-IN" dirty="0"/>
              <a:t>Synchronous reactance / phase </a:t>
            </a:r>
          </a:p>
          <a:p>
            <a:r>
              <a:rPr lang="en-IN" dirty="0" err="1"/>
              <a:t>Xs</a:t>
            </a:r>
            <a:r>
              <a:rPr lang="en-IN" dirty="0"/>
              <a:t> = X</a:t>
            </a:r>
            <a:r>
              <a:rPr lang="en-IN" baseline="-25000" dirty="0"/>
              <a:t>L</a:t>
            </a:r>
            <a:r>
              <a:rPr lang="en-IN" dirty="0"/>
              <a:t> + </a:t>
            </a:r>
            <a:r>
              <a:rPr lang="en-IN" dirty="0" err="1"/>
              <a:t>Xa</a:t>
            </a:r>
            <a:endParaRPr lang="en-IN" dirty="0"/>
          </a:p>
          <a:p>
            <a:r>
              <a:rPr lang="en-IN" dirty="0"/>
              <a:t>, where </a:t>
            </a:r>
          </a:p>
          <a:p>
            <a:r>
              <a:rPr lang="en-IN" dirty="0" err="1"/>
              <a:t>Xa</a:t>
            </a:r>
            <a:r>
              <a:rPr lang="en-IN" dirty="0"/>
              <a:t> is the fictitious armature reaction reactance.</a:t>
            </a:r>
          </a:p>
          <a:p>
            <a:r>
              <a:rPr lang="en-IN" dirty="0"/>
              <a:t>Synchronous impedance/phase</a:t>
            </a:r>
          </a:p>
          <a:p>
            <a:r>
              <a:rPr lang="en-IN" dirty="0" err="1"/>
              <a:t>Zs</a:t>
            </a:r>
            <a:r>
              <a:rPr lang="en-IN" dirty="0"/>
              <a:t> = (Ra + </a:t>
            </a:r>
            <a:r>
              <a:rPr lang="en-IN" dirty="0" err="1"/>
              <a:t>jXs</a:t>
            </a:r>
            <a:r>
              <a:rPr lang="en-IN" dirty="0"/>
              <a:t>).</a:t>
            </a:r>
          </a:p>
          <a:p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8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650" y="336550"/>
            <a:ext cx="80645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800" b="1">
                <a:solidFill>
                  <a:srgbClr val="33CC33"/>
                </a:solidFill>
              </a:rPr>
              <a:t>Armature Reaction</a:t>
            </a:r>
            <a:endParaRPr lang="en-IN" sz="2800">
              <a:solidFill>
                <a:srgbClr val="33CC33"/>
              </a:solidFill>
            </a:endParaRPr>
          </a:p>
          <a:p>
            <a:r>
              <a:rPr lang="en-IN"/>
              <a:t> </a:t>
            </a:r>
          </a:p>
          <a:p>
            <a:r>
              <a:rPr lang="en-IN" sz="2400"/>
              <a:t>Effect of the </a:t>
            </a:r>
            <a:r>
              <a:rPr lang="en-IN" sz="2400">
                <a:solidFill>
                  <a:srgbClr val="FF0000"/>
                </a:solidFill>
              </a:rPr>
              <a:t>armature flux</a:t>
            </a:r>
            <a:r>
              <a:rPr lang="en-IN" sz="2400"/>
              <a:t> on the </a:t>
            </a:r>
            <a:r>
              <a:rPr lang="en-IN" sz="2400">
                <a:solidFill>
                  <a:srgbClr val="FF0000"/>
                </a:solidFill>
              </a:rPr>
              <a:t>main field  flux</a:t>
            </a:r>
            <a:r>
              <a:rPr lang="en-IN" sz="2400"/>
              <a:t>.</a:t>
            </a:r>
          </a:p>
          <a:p>
            <a:endParaRPr lang="en-IN" sz="2400"/>
          </a:p>
          <a:p>
            <a:r>
              <a:rPr lang="en-US" sz="2400"/>
              <a:t>Armature Reaction effect depends upon the </a:t>
            </a:r>
            <a:r>
              <a:rPr lang="en-US" sz="2400">
                <a:solidFill>
                  <a:srgbClr val="0000FF"/>
                </a:solidFill>
              </a:rPr>
              <a:t>PF of the Load</a:t>
            </a:r>
          </a:p>
          <a:p>
            <a:endParaRPr lang="en-IN" sz="2400">
              <a:solidFill>
                <a:srgbClr val="0000FF"/>
              </a:solidFill>
            </a:endParaRPr>
          </a:p>
          <a:p>
            <a:r>
              <a:rPr lang="en-IN" sz="2400"/>
              <a:t>UPF - cross magnetizing.</a:t>
            </a:r>
          </a:p>
          <a:p>
            <a:r>
              <a:rPr lang="en-IN" sz="2400"/>
              <a:t>Lag PF - demagnetizing.</a:t>
            </a:r>
          </a:p>
          <a:p>
            <a:r>
              <a:rPr lang="en-IN" sz="2400"/>
              <a:t>Lead PF - magnetizing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4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652463" y="115888"/>
            <a:ext cx="2678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>
                <a:solidFill>
                  <a:srgbClr val="33CC33"/>
                </a:solidFill>
              </a:rPr>
              <a:t>UPF (Pure Resistive Load)</a:t>
            </a:r>
          </a:p>
          <a:p>
            <a:r>
              <a:rPr lang="en-IN"/>
              <a:t>cross magnetizing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050" y="1773238"/>
            <a:ext cx="1512888" cy="504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140200" y="1773238"/>
            <a:ext cx="1511300" cy="504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</a:t>
            </a:r>
            <a:endParaRPr lang="en-IN" dirty="0"/>
          </a:p>
        </p:txBody>
      </p:sp>
      <p:sp>
        <p:nvSpPr>
          <p:cNvPr id="5" name="Freeform 4"/>
          <p:cNvSpPr/>
          <p:nvPr/>
        </p:nvSpPr>
        <p:spPr>
          <a:xfrm>
            <a:off x="1906588" y="1125538"/>
            <a:ext cx="3889375" cy="1871662"/>
          </a:xfrm>
          <a:custGeom>
            <a:avLst/>
            <a:gdLst>
              <a:gd name="connsiteX0" fmla="*/ 0 w 3588328"/>
              <a:gd name="connsiteY0" fmla="*/ 741259 h 1476015"/>
              <a:gd name="connsiteX1" fmla="*/ 900546 w 3588328"/>
              <a:gd name="connsiteY1" fmla="*/ 20823 h 1476015"/>
              <a:gd name="connsiteX2" fmla="*/ 2715491 w 3588328"/>
              <a:gd name="connsiteY2" fmla="*/ 1461696 h 1476015"/>
              <a:gd name="connsiteX3" fmla="*/ 3588328 w 3588328"/>
              <a:gd name="connsiteY3" fmla="*/ 741259 h 14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328" h="1476015">
                <a:moveTo>
                  <a:pt x="0" y="741259"/>
                </a:moveTo>
                <a:cubicBezTo>
                  <a:pt x="223982" y="321004"/>
                  <a:pt x="447964" y="-99250"/>
                  <a:pt x="900546" y="20823"/>
                </a:cubicBezTo>
                <a:cubicBezTo>
                  <a:pt x="1353128" y="140896"/>
                  <a:pt x="2267527" y="1341623"/>
                  <a:pt x="2715491" y="1461696"/>
                </a:cubicBezTo>
                <a:cubicBezTo>
                  <a:pt x="3163455" y="1581769"/>
                  <a:pt x="3306619" y="912132"/>
                  <a:pt x="3588328" y="74125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19250" y="1141413"/>
            <a:ext cx="4032250" cy="1497012"/>
          </a:xfrm>
          <a:custGeom>
            <a:avLst/>
            <a:gdLst>
              <a:gd name="connsiteX0" fmla="*/ 0 w 2757055"/>
              <a:gd name="connsiteY0" fmla="*/ 430369 h 1497169"/>
              <a:gd name="connsiteX1" fmla="*/ 443346 w 2757055"/>
              <a:gd name="connsiteY1" fmla="*/ 56296 h 1497169"/>
              <a:gd name="connsiteX2" fmla="*/ 1385455 w 2757055"/>
              <a:gd name="connsiteY2" fmla="*/ 1497169 h 1497169"/>
              <a:gd name="connsiteX3" fmla="*/ 2244437 w 2757055"/>
              <a:gd name="connsiteY3" fmla="*/ 56296 h 1497169"/>
              <a:gd name="connsiteX4" fmla="*/ 2757055 w 2757055"/>
              <a:gd name="connsiteY4" fmla="*/ 402660 h 1497169"/>
              <a:gd name="connsiteX5" fmla="*/ 2757055 w 2757055"/>
              <a:gd name="connsiteY5" fmla="*/ 402660 h 149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7055" h="1497169">
                <a:moveTo>
                  <a:pt x="0" y="430369"/>
                </a:moveTo>
                <a:cubicBezTo>
                  <a:pt x="106218" y="154432"/>
                  <a:pt x="212437" y="-121504"/>
                  <a:pt x="443346" y="56296"/>
                </a:cubicBezTo>
                <a:cubicBezTo>
                  <a:pt x="674255" y="234096"/>
                  <a:pt x="1085273" y="1497169"/>
                  <a:pt x="1385455" y="1497169"/>
                </a:cubicBezTo>
                <a:cubicBezTo>
                  <a:pt x="1685637" y="1497169"/>
                  <a:pt x="2015837" y="238714"/>
                  <a:pt x="2244437" y="56296"/>
                </a:cubicBezTo>
                <a:cubicBezTo>
                  <a:pt x="2473037" y="-126122"/>
                  <a:pt x="2757055" y="402660"/>
                  <a:pt x="2757055" y="402660"/>
                </a:cubicBezTo>
                <a:lnTo>
                  <a:pt x="2757055" y="402660"/>
                </a:lnTo>
              </a:path>
            </a:pathLst>
          </a:custGeom>
          <a:ln w="28575">
            <a:solidFill>
              <a:srgbClr val="FFCC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ln w="38100">
                <a:solidFill>
                  <a:srgbClr val="FFC000"/>
                </a:solidFill>
              </a:ln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1413" y="755650"/>
            <a:ext cx="150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Main Flux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f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3438" y="765175"/>
            <a:ext cx="191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Armature Flux </a:t>
            </a:r>
            <a:r>
              <a:rPr lang="el-GR" b="1">
                <a:solidFill>
                  <a:srgbClr val="FF33CC"/>
                </a:solidFill>
              </a:rPr>
              <a:t>Φ</a:t>
            </a:r>
            <a:r>
              <a:rPr lang="en-US" b="1">
                <a:solidFill>
                  <a:srgbClr val="FF33CC"/>
                </a:solidFill>
              </a:rPr>
              <a:t>a</a:t>
            </a:r>
            <a:endParaRPr lang="en-IN">
              <a:solidFill>
                <a:srgbClr val="FF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11413" y="3789363"/>
            <a:ext cx="288131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19700" y="3284538"/>
            <a:ext cx="115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Main Flux</a:t>
            </a:r>
          </a:p>
          <a:p>
            <a:r>
              <a:rPr lang="en-US">
                <a:solidFill>
                  <a:srgbClr val="0000FF"/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f</a:t>
            </a:r>
            <a:endParaRPr lang="en-IN" baseline="-2500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11413" y="3789363"/>
            <a:ext cx="0" cy="2303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68538" y="6092825"/>
            <a:ext cx="340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Eph </a:t>
            </a:r>
          </a:p>
          <a:p>
            <a:r>
              <a:rPr lang="en-US">
                <a:solidFill>
                  <a:srgbClr val="0000FF"/>
                </a:solidFill>
              </a:rPr>
              <a:t>Induced EMF due to Main Flux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f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35150" y="4283075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Iaph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35225" y="4508500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a</a:t>
            </a:r>
            <a:endParaRPr lang="en-IN" baseline="-2500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7750" y="3789363"/>
            <a:ext cx="22225" cy="1089025"/>
          </a:xfrm>
          <a:prstGeom prst="line">
            <a:avLst/>
          </a:prstGeom>
          <a:ln w="28575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1" grpId="0"/>
      <p:bldP spid="14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4213" y="44450"/>
            <a:ext cx="3913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2000">
                <a:solidFill>
                  <a:srgbClr val="33CC33"/>
                </a:solidFill>
              </a:rPr>
              <a:t>Lagging PF (Purely Inductive Load)</a:t>
            </a:r>
          </a:p>
          <a:p>
            <a:r>
              <a:rPr lang="en-IN" sz="2000"/>
              <a:t>Demagnetizing</a:t>
            </a:r>
            <a:endParaRPr lang="en-IN" sz="2000">
              <a:solidFill>
                <a:srgbClr val="33CC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050" y="1773238"/>
            <a:ext cx="1512888" cy="504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140200" y="1773238"/>
            <a:ext cx="1511300" cy="504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</a:t>
            </a:r>
            <a:endParaRPr lang="en-IN" dirty="0"/>
          </a:p>
        </p:txBody>
      </p:sp>
      <p:sp>
        <p:nvSpPr>
          <p:cNvPr id="6" name="Freeform 5"/>
          <p:cNvSpPr/>
          <p:nvPr/>
        </p:nvSpPr>
        <p:spPr>
          <a:xfrm>
            <a:off x="1906588" y="1125538"/>
            <a:ext cx="3889375" cy="1871662"/>
          </a:xfrm>
          <a:custGeom>
            <a:avLst/>
            <a:gdLst>
              <a:gd name="connsiteX0" fmla="*/ 0 w 3588328"/>
              <a:gd name="connsiteY0" fmla="*/ 741259 h 1476015"/>
              <a:gd name="connsiteX1" fmla="*/ 900546 w 3588328"/>
              <a:gd name="connsiteY1" fmla="*/ 20823 h 1476015"/>
              <a:gd name="connsiteX2" fmla="*/ 2715491 w 3588328"/>
              <a:gd name="connsiteY2" fmla="*/ 1461696 h 1476015"/>
              <a:gd name="connsiteX3" fmla="*/ 3588328 w 3588328"/>
              <a:gd name="connsiteY3" fmla="*/ 741259 h 14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328" h="1476015">
                <a:moveTo>
                  <a:pt x="0" y="741259"/>
                </a:moveTo>
                <a:cubicBezTo>
                  <a:pt x="223982" y="321004"/>
                  <a:pt x="447964" y="-99250"/>
                  <a:pt x="900546" y="20823"/>
                </a:cubicBezTo>
                <a:cubicBezTo>
                  <a:pt x="1353128" y="140896"/>
                  <a:pt x="2267527" y="1341623"/>
                  <a:pt x="2715491" y="1461696"/>
                </a:cubicBezTo>
                <a:cubicBezTo>
                  <a:pt x="3163455" y="1581769"/>
                  <a:pt x="3306619" y="912132"/>
                  <a:pt x="3588328" y="74125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11413" y="755650"/>
            <a:ext cx="150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Main Flux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f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43438" y="765175"/>
            <a:ext cx="191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Armature Flux </a:t>
            </a:r>
            <a:r>
              <a:rPr lang="el-GR" b="1">
                <a:solidFill>
                  <a:srgbClr val="FF33CC"/>
                </a:solidFill>
              </a:rPr>
              <a:t>Φ</a:t>
            </a:r>
            <a:r>
              <a:rPr lang="en-US" b="1">
                <a:solidFill>
                  <a:srgbClr val="FF33CC"/>
                </a:solidFill>
              </a:rPr>
              <a:t>a</a:t>
            </a:r>
            <a:endParaRPr lang="en-IN">
              <a:solidFill>
                <a:srgbClr val="FF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87900" y="3789363"/>
            <a:ext cx="2879725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96188" y="3284538"/>
            <a:ext cx="115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Main Flux</a:t>
            </a:r>
          </a:p>
          <a:p>
            <a:r>
              <a:rPr lang="en-US">
                <a:solidFill>
                  <a:srgbClr val="0000FF"/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f</a:t>
            </a:r>
            <a:endParaRPr lang="en-IN" baseline="-2500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87900" y="3789363"/>
            <a:ext cx="0" cy="2303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3438" y="6092825"/>
            <a:ext cx="3411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Eph </a:t>
            </a:r>
          </a:p>
          <a:p>
            <a:r>
              <a:rPr lang="en-US">
                <a:solidFill>
                  <a:srgbClr val="0000FF"/>
                </a:solidFill>
              </a:rPr>
              <a:t>Induced EMF due to Main Flux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f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8175" y="3573463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Ia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06588" y="1125538"/>
            <a:ext cx="3889375" cy="1831975"/>
          </a:xfrm>
          <a:custGeom>
            <a:avLst/>
            <a:gdLst>
              <a:gd name="connsiteX0" fmla="*/ 0 w 2715491"/>
              <a:gd name="connsiteY0" fmla="*/ 731060 h 1472320"/>
              <a:gd name="connsiteX1" fmla="*/ 914400 w 2715491"/>
              <a:gd name="connsiteY1" fmla="*/ 1451497 h 1472320"/>
              <a:gd name="connsiteX2" fmla="*/ 1814945 w 2715491"/>
              <a:gd name="connsiteY2" fmla="*/ 10624 h 1472320"/>
              <a:gd name="connsiteX3" fmla="*/ 2715491 w 2715491"/>
              <a:gd name="connsiteY3" fmla="*/ 758769 h 1472320"/>
              <a:gd name="connsiteX4" fmla="*/ 2715491 w 2715491"/>
              <a:gd name="connsiteY4" fmla="*/ 758769 h 1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491" h="1472320">
                <a:moveTo>
                  <a:pt x="0" y="731060"/>
                </a:moveTo>
                <a:cubicBezTo>
                  <a:pt x="305954" y="1151315"/>
                  <a:pt x="611909" y="1571570"/>
                  <a:pt x="914400" y="1451497"/>
                </a:cubicBezTo>
                <a:cubicBezTo>
                  <a:pt x="1216891" y="1331424"/>
                  <a:pt x="1514763" y="126079"/>
                  <a:pt x="1814945" y="10624"/>
                </a:cubicBezTo>
                <a:cubicBezTo>
                  <a:pt x="2115127" y="-104831"/>
                  <a:pt x="2715491" y="758769"/>
                  <a:pt x="2715491" y="758769"/>
                </a:cubicBezTo>
                <a:lnTo>
                  <a:pt x="2715491" y="758769"/>
                </a:lnTo>
              </a:path>
            </a:pathLst>
          </a:custGeom>
          <a:ln w="190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68538" y="3789363"/>
            <a:ext cx="2519362" cy="0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687638" y="3143250"/>
            <a:ext cx="1608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Armature Flux </a:t>
            </a:r>
          </a:p>
          <a:p>
            <a:r>
              <a:rPr lang="en-US" b="1">
                <a:solidFill>
                  <a:srgbClr val="FF33CC"/>
                </a:solidFill>
              </a:rPr>
              <a:t>           </a:t>
            </a:r>
            <a:r>
              <a:rPr lang="el-GR" b="1">
                <a:solidFill>
                  <a:srgbClr val="FF33CC"/>
                </a:solidFill>
              </a:rPr>
              <a:t>Φ</a:t>
            </a:r>
            <a:r>
              <a:rPr lang="en-US" b="1">
                <a:solidFill>
                  <a:srgbClr val="FF33CC"/>
                </a:solidFill>
              </a:rPr>
              <a:t>a</a:t>
            </a:r>
            <a:endParaRPr lang="en-IN">
              <a:solidFill>
                <a:srgbClr val="FF33CC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16238" y="3573463"/>
            <a:ext cx="431800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4448176" y="3810000"/>
            <a:ext cx="392112" cy="2873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85825" y="4572000"/>
            <a:ext cx="1927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Load current </a:t>
            </a:r>
          </a:p>
          <a:p>
            <a:r>
              <a:rPr lang="en-US"/>
              <a:t>Lag the Voltage by</a:t>
            </a:r>
          </a:p>
          <a:p>
            <a:r>
              <a:rPr lang="en-US"/>
              <a:t>90</a:t>
            </a:r>
            <a:endParaRPr lang="en-IN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38225" y="5516563"/>
            <a:ext cx="147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Main Flux </a:t>
            </a:r>
          </a:p>
          <a:p>
            <a:r>
              <a:rPr lang="en-US"/>
              <a:t>Decreases </a:t>
            </a:r>
          </a:p>
          <a:p>
            <a:r>
              <a:rPr lang="en-US"/>
              <a:t>DC excitation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8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1" grpId="0"/>
      <p:bldP spid="13" grpId="0"/>
      <p:bldP spid="14" grpId="0"/>
      <p:bldP spid="20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188" y="168275"/>
            <a:ext cx="8532812" cy="772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b="1" dirty="0">
                <a:solidFill>
                  <a:srgbClr val="00B050"/>
                </a:solidFill>
                <a:latin typeface="+mn-lt"/>
                <a:cs typeface="+mn-cs"/>
              </a:rPr>
              <a:t>Advantages of stationary armature - rotating field:</a:t>
            </a: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IN" sz="2800" dirty="0">
                <a:latin typeface="+mn-lt"/>
                <a:cs typeface="+mn-cs"/>
              </a:rPr>
              <a:t>The High Voltage ac winding and its </a:t>
            </a:r>
            <a:r>
              <a:rPr lang="en-IN" sz="2800" dirty="0">
                <a:solidFill>
                  <a:srgbClr val="FF0000"/>
                </a:solidFill>
                <a:latin typeface="+mn-lt"/>
                <a:cs typeface="+mn-cs"/>
              </a:rPr>
              <a:t>insulation</a:t>
            </a:r>
            <a:r>
              <a:rPr lang="en-IN" sz="2800" dirty="0">
                <a:latin typeface="+mn-lt"/>
                <a:cs typeface="+mn-cs"/>
              </a:rPr>
              <a:t> not subjected to centrifugal forces.(11kV - 33 kV) </a:t>
            </a:r>
            <a:r>
              <a:rPr lang="en-IN" sz="2800" dirty="0">
                <a:solidFill>
                  <a:srgbClr val="FF0000"/>
                </a:solidFill>
                <a:latin typeface="+mn-lt"/>
                <a:cs typeface="+mn-cs"/>
              </a:rPr>
              <a:t>(BETTER INSULATION)</a:t>
            </a: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IN" sz="2800" dirty="0">
                <a:latin typeface="+mn-lt"/>
                <a:cs typeface="+mn-cs"/>
              </a:rPr>
              <a:t>Easier to </a:t>
            </a:r>
            <a:r>
              <a:rPr lang="en-IN" sz="2800" dirty="0">
                <a:solidFill>
                  <a:srgbClr val="FF0000"/>
                </a:solidFill>
                <a:latin typeface="+mn-lt"/>
                <a:cs typeface="+mn-cs"/>
              </a:rPr>
              <a:t>collect large currents </a:t>
            </a:r>
            <a:r>
              <a:rPr lang="en-IN" sz="2800" dirty="0">
                <a:latin typeface="+mn-lt"/>
                <a:cs typeface="+mn-cs"/>
              </a:rPr>
              <a:t>from a stationary member.</a:t>
            </a: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US" sz="2800" dirty="0">
                <a:latin typeface="+mn-lt"/>
                <a:cs typeface="+mn-cs"/>
              </a:rPr>
              <a:t>Rotating field makes overall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construction simple</a:t>
            </a:r>
            <a:r>
              <a:rPr lang="en-US" sz="2800" dirty="0">
                <a:latin typeface="+mn-lt"/>
                <a:cs typeface="+mn-cs"/>
              </a:rPr>
              <a:t>.</a:t>
            </a:r>
            <a:endParaRPr lang="en-IN" sz="2800" dirty="0">
              <a:latin typeface="+mn-lt"/>
              <a:cs typeface="+mn-cs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US" sz="2800" dirty="0">
                <a:latin typeface="+mn-lt"/>
                <a:cs typeface="+mn-cs"/>
              </a:rPr>
              <a:t>Problem of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sparking</a:t>
            </a:r>
            <a:r>
              <a:rPr lang="en-US" sz="2800" dirty="0">
                <a:latin typeface="+mn-lt"/>
                <a:cs typeface="+mn-cs"/>
              </a:rPr>
              <a:t> at the slip ring can be avoided.</a:t>
            </a:r>
            <a:endParaRPr lang="en-IN" sz="2800" dirty="0">
              <a:latin typeface="+mn-lt"/>
              <a:cs typeface="+mn-cs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Ventilation</a:t>
            </a:r>
            <a:r>
              <a:rPr lang="en-US" sz="2800" dirty="0">
                <a:latin typeface="+mn-lt"/>
                <a:cs typeface="+mn-cs"/>
              </a:rPr>
              <a:t> arrangement for HV can be Improved.</a:t>
            </a: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IN" sz="2800" dirty="0"/>
              <a:t>The LV(110 V – 220V) dc excitation easily supplied through slip rings and brushes to the rotor field winding.</a:t>
            </a: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Noiseless</a:t>
            </a:r>
            <a:r>
              <a:rPr lang="en-US" sz="2800" dirty="0"/>
              <a:t> running is possible.</a:t>
            </a: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US" sz="2800" dirty="0"/>
              <a:t>Air gap length is </a:t>
            </a:r>
            <a:r>
              <a:rPr lang="en-US" sz="2800" dirty="0">
                <a:solidFill>
                  <a:srgbClr val="FF0000"/>
                </a:solidFill>
              </a:rPr>
              <a:t>uniform</a:t>
            </a: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n-US" sz="2800" dirty="0"/>
              <a:t>Better mechanical </a:t>
            </a:r>
            <a:r>
              <a:rPr lang="en-US" sz="2800" dirty="0">
                <a:solidFill>
                  <a:srgbClr val="FF0000"/>
                </a:solidFill>
              </a:rPr>
              <a:t>balancing</a:t>
            </a:r>
            <a:r>
              <a:rPr lang="en-US" sz="2800" dirty="0"/>
              <a:t> of rotor</a:t>
            </a:r>
            <a:endParaRPr lang="en-IN" sz="28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endParaRPr lang="en-I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+mn-lt"/>
                <a:cs typeface="+mn-cs"/>
              </a:rPr>
              <a:t/>
            </a:r>
            <a:br>
              <a:rPr lang="en-IN" dirty="0">
                <a:latin typeface="+mn-lt"/>
                <a:cs typeface="+mn-cs"/>
              </a:rPr>
            </a:br>
            <a:endParaRPr lang="en-IN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8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755650" y="188913"/>
            <a:ext cx="4478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2400">
                <a:solidFill>
                  <a:srgbClr val="33CC33"/>
                </a:solidFill>
              </a:rPr>
              <a:t>Lead PF (Purely Capacitive  Load)</a:t>
            </a:r>
          </a:p>
          <a:p>
            <a:r>
              <a:rPr lang="en-IN"/>
              <a:t>Magnetizing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050" y="1773238"/>
            <a:ext cx="1512888" cy="504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140200" y="1773238"/>
            <a:ext cx="1511300" cy="504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</a:t>
            </a:r>
            <a:endParaRPr lang="en-IN" dirty="0"/>
          </a:p>
        </p:txBody>
      </p:sp>
      <p:sp>
        <p:nvSpPr>
          <p:cNvPr id="5" name="Freeform 4"/>
          <p:cNvSpPr/>
          <p:nvPr/>
        </p:nvSpPr>
        <p:spPr>
          <a:xfrm>
            <a:off x="1906588" y="1125538"/>
            <a:ext cx="3889375" cy="1871662"/>
          </a:xfrm>
          <a:custGeom>
            <a:avLst/>
            <a:gdLst>
              <a:gd name="connsiteX0" fmla="*/ 0 w 3588328"/>
              <a:gd name="connsiteY0" fmla="*/ 741259 h 1476015"/>
              <a:gd name="connsiteX1" fmla="*/ 900546 w 3588328"/>
              <a:gd name="connsiteY1" fmla="*/ 20823 h 1476015"/>
              <a:gd name="connsiteX2" fmla="*/ 2715491 w 3588328"/>
              <a:gd name="connsiteY2" fmla="*/ 1461696 h 1476015"/>
              <a:gd name="connsiteX3" fmla="*/ 3588328 w 3588328"/>
              <a:gd name="connsiteY3" fmla="*/ 741259 h 14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328" h="1476015">
                <a:moveTo>
                  <a:pt x="0" y="741259"/>
                </a:moveTo>
                <a:cubicBezTo>
                  <a:pt x="223982" y="321004"/>
                  <a:pt x="447964" y="-99250"/>
                  <a:pt x="900546" y="20823"/>
                </a:cubicBezTo>
                <a:cubicBezTo>
                  <a:pt x="1353128" y="140896"/>
                  <a:pt x="2267527" y="1341623"/>
                  <a:pt x="2715491" y="1461696"/>
                </a:cubicBezTo>
                <a:cubicBezTo>
                  <a:pt x="3163455" y="1581769"/>
                  <a:pt x="3306619" y="912132"/>
                  <a:pt x="3588328" y="74125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ln>
                <a:solidFill>
                  <a:schemeClr val="tx1"/>
                </a:solidFill>
                <a:prstDash val="dash"/>
              </a:ln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3575" y="3789363"/>
            <a:ext cx="2881313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1863" y="3284538"/>
            <a:ext cx="115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Main Flux</a:t>
            </a:r>
          </a:p>
          <a:p>
            <a:r>
              <a:rPr lang="en-US">
                <a:solidFill>
                  <a:srgbClr val="0000FF"/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f</a:t>
            </a:r>
            <a:endParaRPr lang="en-IN" baseline="-2500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03575" y="3789363"/>
            <a:ext cx="0" cy="2303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59113" y="6092825"/>
            <a:ext cx="3411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Eph </a:t>
            </a:r>
          </a:p>
          <a:p>
            <a:r>
              <a:rPr lang="en-US">
                <a:solidFill>
                  <a:srgbClr val="0000FF"/>
                </a:solidFill>
              </a:rPr>
              <a:t>Induced EMF due to Main Flux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f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68688" y="3933825"/>
            <a:ext cx="36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Ia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63938" y="3143250"/>
            <a:ext cx="1608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Armature Flux </a:t>
            </a:r>
          </a:p>
          <a:p>
            <a:r>
              <a:rPr lang="en-US" b="1">
                <a:solidFill>
                  <a:srgbClr val="FF33CC"/>
                </a:solidFill>
              </a:rPr>
              <a:t>           </a:t>
            </a:r>
            <a:r>
              <a:rPr lang="el-GR" b="1">
                <a:solidFill>
                  <a:srgbClr val="FF33CC"/>
                </a:solidFill>
              </a:rPr>
              <a:t>Φ</a:t>
            </a:r>
            <a:r>
              <a:rPr lang="en-US" b="1">
                <a:solidFill>
                  <a:srgbClr val="FF33CC"/>
                </a:solidFill>
              </a:rPr>
              <a:t>a</a:t>
            </a:r>
            <a:endParaRPr lang="en-IN">
              <a:solidFill>
                <a:srgbClr val="FF33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11525" y="3930650"/>
            <a:ext cx="755650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08175" y="1341438"/>
            <a:ext cx="3889375" cy="1366837"/>
          </a:xfrm>
          <a:custGeom>
            <a:avLst/>
            <a:gdLst>
              <a:gd name="connsiteX0" fmla="*/ 0 w 3588328"/>
              <a:gd name="connsiteY0" fmla="*/ 741259 h 1476015"/>
              <a:gd name="connsiteX1" fmla="*/ 900546 w 3588328"/>
              <a:gd name="connsiteY1" fmla="*/ 20823 h 1476015"/>
              <a:gd name="connsiteX2" fmla="*/ 2715491 w 3588328"/>
              <a:gd name="connsiteY2" fmla="*/ 1461696 h 1476015"/>
              <a:gd name="connsiteX3" fmla="*/ 3588328 w 3588328"/>
              <a:gd name="connsiteY3" fmla="*/ 741259 h 14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328" h="1476015">
                <a:moveTo>
                  <a:pt x="0" y="741259"/>
                </a:moveTo>
                <a:cubicBezTo>
                  <a:pt x="223982" y="321004"/>
                  <a:pt x="447964" y="-99250"/>
                  <a:pt x="900546" y="20823"/>
                </a:cubicBezTo>
                <a:cubicBezTo>
                  <a:pt x="1353128" y="140896"/>
                  <a:pt x="2267527" y="1341623"/>
                  <a:pt x="2715491" y="1461696"/>
                </a:cubicBezTo>
                <a:cubicBezTo>
                  <a:pt x="3163455" y="1581769"/>
                  <a:pt x="3306619" y="912132"/>
                  <a:pt x="3588328" y="741259"/>
                </a:cubicBezTo>
              </a:path>
            </a:pathLst>
          </a:custGeom>
          <a:ln w="28575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1413" y="755650"/>
            <a:ext cx="150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Main Flux 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aseline="-25000">
                <a:solidFill>
                  <a:srgbClr val="0000FF"/>
                </a:solidFill>
                <a:latin typeface="Segoe UI Symbol" pitchFamily="34" charset="0"/>
              </a:rPr>
              <a:t>f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97550" y="2024063"/>
            <a:ext cx="191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Armature Flux </a:t>
            </a:r>
            <a:r>
              <a:rPr lang="el-GR" b="1">
                <a:solidFill>
                  <a:srgbClr val="FF33CC"/>
                </a:solidFill>
              </a:rPr>
              <a:t>Φ</a:t>
            </a:r>
            <a:r>
              <a:rPr lang="en-US" b="1">
                <a:solidFill>
                  <a:srgbClr val="FF33CC"/>
                </a:solidFill>
              </a:rPr>
              <a:t>a</a:t>
            </a:r>
            <a:endParaRPr lang="en-IN">
              <a:solidFill>
                <a:srgbClr val="FF33CC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03575" y="3608388"/>
            <a:ext cx="1009650" cy="0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85825" y="4005263"/>
            <a:ext cx="2030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Load current </a:t>
            </a:r>
          </a:p>
          <a:p>
            <a:r>
              <a:rPr lang="en-US"/>
              <a:t>Lead the Voltage by</a:t>
            </a:r>
          </a:p>
          <a:p>
            <a:r>
              <a:rPr lang="en-US"/>
              <a:t>90</a:t>
            </a:r>
            <a:endParaRPr lang="en-IN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52488" y="5170488"/>
            <a:ext cx="1473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Main Flux </a:t>
            </a:r>
          </a:p>
          <a:p>
            <a:r>
              <a:rPr lang="en-US"/>
              <a:t>Increases</a:t>
            </a:r>
          </a:p>
          <a:p>
            <a:r>
              <a:rPr lang="en-US"/>
              <a:t>DC excitation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3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9" grpId="0"/>
      <p:bldP spid="10" grpId="0"/>
      <p:bldP spid="13" grpId="0"/>
      <p:bldP spid="19" grpId="0"/>
      <p:bldP spid="20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1550" y="3716338"/>
            <a:ext cx="817245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400" dirty="0"/>
              <a:t>1</a:t>
            </a:r>
            <a:r>
              <a:rPr lang="en-IN" sz="3600" dirty="0"/>
              <a:t>.</a:t>
            </a:r>
            <a:r>
              <a:rPr lang="en-IN" sz="2800" dirty="0"/>
              <a:t>Direct loading method</a:t>
            </a:r>
          </a:p>
          <a:p>
            <a:r>
              <a:rPr lang="en-IN" sz="2800" dirty="0"/>
              <a:t>2. Synchronous impedance method or E.M.F. method</a:t>
            </a:r>
          </a:p>
          <a:p>
            <a:r>
              <a:rPr lang="en-IN" sz="2800" dirty="0"/>
              <a:t>3. Ampere-turns method or M.M.F. method</a:t>
            </a:r>
          </a:p>
          <a:p>
            <a:r>
              <a:rPr lang="en-IN" sz="2800" dirty="0"/>
              <a:t>4. Zero power factor method or </a:t>
            </a:r>
            <a:r>
              <a:rPr lang="en-IN" sz="2800" dirty="0" err="1"/>
              <a:t>Potier</a:t>
            </a:r>
            <a:r>
              <a:rPr lang="en-IN" sz="2800" dirty="0"/>
              <a:t> triangle method</a:t>
            </a:r>
          </a:p>
          <a:p>
            <a:r>
              <a:rPr lang="en-IN" sz="2800" dirty="0"/>
              <a:t>5. ASA modified from of M.M.F. method</a:t>
            </a:r>
          </a:p>
          <a:p>
            <a:r>
              <a:rPr lang="en-IN" sz="2800" dirty="0"/>
              <a:t>6. Two reaction theory</a:t>
            </a:r>
          </a:p>
        </p:txBody>
      </p:sp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728663" y="41275"/>
            <a:ext cx="382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33CC33"/>
                </a:solidFill>
              </a:rPr>
              <a:t>VOLTAGE </a:t>
            </a:r>
            <a:r>
              <a:rPr lang="en-US" sz="2400" b="1" dirty="0" smtClean="0">
                <a:solidFill>
                  <a:srgbClr val="33CC33"/>
                </a:solidFill>
              </a:rPr>
              <a:t>REGULATION</a:t>
            </a:r>
            <a:endParaRPr lang="en-IN" b="1" dirty="0">
              <a:solidFill>
                <a:srgbClr val="33CC33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560388"/>
            <a:ext cx="8281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dirty="0"/>
              <a:t>Voltage </a:t>
            </a:r>
            <a:r>
              <a:rPr lang="en-US" sz="2400" dirty="0" smtClean="0"/>
              <a:t>Regulation </a:t>
            </a:r>
            <a:r>
              <a:rPr lang="en-US" sz="2400" dirty="0"/>
              <a:t>of an alternator is defined as the change in terminal voltage from </a:t>
            </a:r>
            <a:r>
              <a:rPr lang="en-US" sz="2400" dirty="0">
                <a:solidFill>
                  <a:srgbClr val="FF0000"/>
                </a:solidFill>
              </a:rPr>
              <a:t>NO load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FF0000"/>
                </a:solidFill>
              </a:rPr>
              <a:t>full load </a:t>
            </a:r>
            <a:r>
              <a:rPr lang="en-US" sz="2400" dirty="0"/>
              <a:t>divided by </a:t>
            </a:r>
            <a:r>
              <a:rPr lang="en-US" sz="2400" dirty="0">
                <a:solidFill>
                  <a:srgbClr val="FF0000"/>
                </a:solidFill>
              </a:rPr>
              <a:t>full-load voltage.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95513" y="2422525"/>
            <a:ext cx="3799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% Voltage </a:t>
            </a:r>
            <a:r>
              <a:rPr lang="en-US" dirty="0" smtClean="0"/>
              <a:t>Regulation   </a:t>
            </a:r>
            <a:r>
              <a:rPr lang="en-US" dirty="0"/>
              <a:t>=  </a:t>
            </a:r>
            <a:r>
              <a:rPr lang="en-US" u="sng" dirty="0"/>
              <a:t>E</a:t>
            </a:r>
            <a:r>
              <a:rPr lang="en-US" u="sng" baseline="-25000" dirty="0"/>
              <a:t>0</a:t>
            </a:r>
            <a:r>
              <a:rPr lang="en-US" u="sng" dirty="0"/>
              <a:t> – V</a:t>
            </a:r>
            <a:r>
              <a:rPr lang="en-US" dirty="0"/>
              <a:t>    x 100</a:t>
            </a:r>
          </a:p>
          <a:p>
            <a:r>
              <a:rPr lang="en-US" dirty="0"/>
              <a:t>                                             V</a:t>
            </a:r>
            <a:endParaRPr lang="en-IN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550" y="3068638"/>
            <a:ext cx="7994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400">
                <a:solidFill>
                  <a:srgbClr val="00B0F0"/>
                </a:solidFill>
              </a:rPr>
              <a:t>There are different methods available to determine the voltage regulation of an alternator,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93757" y="1897478"/>
            <a:ext cx="6572440" cy="5708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19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774700" y="188913"/>
            <a:ext cx="3411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2800">
                <a:solidFill>
                  <a:srgbClr val="00B050"/>
                </a:solidFill>
              </a:rPr>
              <a:t>Direct loading method</a:t>
            </a:r>
          </a:p>
        </p:txBody>
      </p:sp>
      <p:pic>
        <p:nvPicPr>
          <p:cNvPr id="60419" name="Picture 45" descr="Description: http://3.bp.blogspot.com/-kjmYTLOiXa4/T0jlcEHjJRI/AAAAAAAADrg/ylonJmniRUY/s1600/ccc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85328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0113" y="1844675"/>
            <a:ext cx="712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/>
              <a:t>The </a:t>
            </a:r>
            <a:r>
              <a:rPr lang="en-IN">
                <a:solidFill>
                  <a:srgbClr val="0000FF"/>
                </a:solidFill>
              </a:rPr>
              <a:t>prime mover  </a:t>
            </a:r>
            <a:r>
              <a:rPr lang="en-IN"/>
              <a:t>drives  the alternator at its </a:t>
            </a:r>
            <a:r>
              <a:rPr lang="en-IN">
                <a:solidFill>
                  <a:srgbClr val="0000FF"/>
                </a:solidFill>
              </a:rPr>
              <a:t>synchronous speed.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3" y="119063"/>
            <a:ext cx="820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/>
              <a:t>The star connected </a:t>
            </a:r>
            <a:r>
              <a:rPr lang="en-IN">
                <a:solidFill>
                  <a:srgbClr val="FF0000"/>
                </a:solidFill>
              </a:rPr>
              <a:t>armature </a:t>
            </a:r>
            <a:r>
              <a:rPr lang="en-IN"/>
              <a:t>is to be connected to a </a:t>
            </a:r>
            <a:r>
              <a:rPr lang="en-IN">
                <a:solidFill>
                  <a:srgbClr val="FF0000"/>
                </a:solidFill>
              </a:rPr>
              <a:t>three phase load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" y="477838"/>
            <a:ext cx="626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/>
              <a:t>The </a:t>
            </a:r>
            <a:r>
              <a:rPr lang="en-IN">
                <a:solidFill>
                  <a:srgbClr val="0000FF"/>
                </a:solidFill>
              </a:rPr>
              <a:t>field winding </a:t>
            </a:r>
            <a:r>
              <a:rPr lang="en-IN"/>
              <a:t>is excited by separate </a:t>
            </a:r>
            <a:r>
              <a:rPr lang="en-IN">
                <a:solidFill>
                  <a:srgbClr val="0000FF"/>
                </a:solidFill>
              </a:rPr>
              <a:t>d.c. supply.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650" y="9810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/>
              <a:t>To </a:t>
            </a:r>
            <a:r>
              <a:rPr lang="en-IN">
                <a:solidFill>
                  <a:srgbClr val="FF0000"/>
                </a:solidFill>
              </a:rPr>
              <a:t>control the flux </a:t>
            </a:r>
            <a:r>
              <a:rPr lang="en-IN"/>
              <a:t>i.e. the current through field winding, a </a:t>
            </a:r>
            <a:r>
              <a:rPr lang="en-IN">
                <a:solidFill>
                  <a:srgbClr val="FF0000"/>
                </a:solidFill>
              </a:rPr>
              <a:t>rheostat is inserted in series </a:t>
            </a:r>
            <a:r>
              <a:rPr lang="en-IN"/>
              <a:t>with the field winding.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16175" y="2420938"/>
            <a:ext cx="1738313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3200">
                <a:solidFill>
                  <a:srgbClr val="C00000"/>
                </a:solidFill>
              </a:rPr>
              <a:t>E</a:t>
            </a:r>
            <a:r>
              <a:rPr lang="en-IN" sz="3200" baseline="-25000">
                <a:solidFill>
                  <a:srgbClr val="C00000"/>
                </a:solidFill>
              </a:rPr>
              <a:t>ph   </a:t>
            </a:r>
            <a:r>
              <a:rPr lang="en-IN" sz="3200">
                <a:solidFill>
                  <a:srgbClr val="C00000"/>
                </a:solidFill>
              </a:rPr>
              <a:t>α</a:t>
            </a:r>
            <a:r>
              <a:rPr lang="en-IN" sz="3200" baseline="-25000">
                <a:solidFill>
                  <a:srgbClr val="C00000"/>
                </a:solidFill>
              </a:rPr>
              <a:t>   </a:t>
            </a:r>
            <a:r>
              <a:rPr lang="en-IN" sz="3200">
                <a:solidFill>
                  <a:srgbClr val="C00000"/>
                </a:solidFill>
              </a:rPr>
              <a:t>Φ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64050" y="2528888"/>
            <a:ext cx="2627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/>
              <a:t>..... (From e.m.f. equation)</a:t>
            </a:r>
          </a:p>
        </p:txBody>
      </p:sp>
      <p:pic>
        <p:nvPicPr>
          <p:cNvPr id="90114" name="Picture 44" descr="Description: http://2.bp.blogspot.com/-U224Q8uKHEU/T0jlrie6UOI/AAAAAAAADro/ta5nggxxr6M/s1600/ccc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357563"/>
            <a:ext cx="3943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68488" y="49418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/>
              <a:t>For </a:t>
            </a:r>
            <a:r>
              <a:rPr lang="en-IN">
                <a:solidFill>
                  <a:srgbClr val="FF0000"/>
                </a:solidFill>
              </a:rPr>
              <a:t>high capacity </a:t>
            </a:r>
            <a:r>
              <a:rPr lang="en-IN"/>
              <a:t>alternators, that much </a:t>
            </a:r>
            <a:r>
              <a:rPr lang="en-IN">
                <a:solidFill>
                  <a:srgbClr val="0000FF"/>
                </a:solidFill>
              </a:rPr>
              <a:t>full load </a:t>
            </a:r>
            <a:r>
              <a:rPr lang="en-IN">
                <a:solidFill>
                  <a:srgbClr val="FF0000"/>
                </a:solidFill>
              </a:rPr>
              <a:t>can not </a:t>
            </a:r>
            <a:r>
              <a:rPr lang="en-IN"/>
              <a:t>be simulated or directly connected to the alternator. Hence method is </a:t>
            </a:r>
            <a:r>
              <a:rPr lang="en-IN" b="1">
                <a:solidFill>
                  <a:srgbClr val="FFC000"/>
                </a:solidFill>
              </a:rPr>
              <a:t>restricted only for small capacity alternators.</a:t>
            </a:r>
          </a:p>
        </p:txBody>
      </p:sp>
    </p:spTree>
    <p:extLst>
      <p:ext uri="{BB962C8B-B14F-4D97-AF65-F5344CB8AC3E}">
        <p14:creationId xmlns:p14="http://schemas.microsoft.com/office/powerpoint/2010/main" val="1331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715963" y="203200"/>
            <a:ext cx="752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400" b="1">
                <a:solidFill>
                  <a:srgbClr val="33CC33"/>
                </a:solidFill>
              </a:rPr>
              <a:t>Synchronous Impedance Method or E.M.F. Method</a:t>
            </a:r>
          </a:p>
        </p:txBody>
      </p:sp>
      <p:pic>
        <p:nvPicPr>
          <p:cNvPr id="63491" name="Picture 21" descr="Description: http://4.bp.blogspot.com/-99zmKESO04I/T0wcJ2g2N0I/AAAAAAAADtQ/-erQ4yJQGqA/s1600/ccc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538"/>
            <a:ext cx="815657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4213" y="188913"/>
            <a:ext cx="398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/>
              <a:t>The method is also called </a:t>
            </a:r>
            <a:r>
              <a:rPr lang="en-IN">
                <a:solidFill>
                  <a:srgbClr val="0000FF"/>
                </a:solidFill>
              </a:rPr>
              <a:t>E.M.F. method</a:t>
            </a:r>
          </a:p>
        </p:txBody>
      </p:sp>
      <p:sp>
        <p:nvSpPr>
          <p:cNvPr id="3" name="Rectangle 2"/>
          <p:cNvSpPr/>
          <p:nvPr/>
        </p:nvSpPr>
        <p:spPr>
          <a:xfrm>
            <a:off x="684213" y="620713"/>
            <a:ext cx="82089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N" dirty="0"/>
              <a:t>The method requires following data to calculate the regulation.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armature resistance per phase (R</a:t>
            </a:r>
            <a:r>
              <a:rPr lang="en-IN" baseline="-25000" dirty="0">
                <a:solidFill>
                  <a:srgbClr val="FF0000"/>
                </a:solidFill>
              </a:rPr>
              <a:t>a</a:t>
            </a:r>
            <a:r>
              <a:rPr lang="en-IN" dirty="0">
                <a:solidFill>
                  <a:srgbClr val="FF0000"/>
                </a:solidFill>
              </a:rPr>
              <a:t>).</a:t>
            </a:r>
          </a:p>
          <a:p>
            <a:pPr>
              <a:defRPr/>
            </a:pPr>
            <a:endParaRPr lang="en-IN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IN" dirty="0"/>
              <a:t>2. Open circuit characteristics which is the graph of </a:t>
            </a:r>
            <a:r>
              <a:rPr lang="en-IN" dirty="0">
                <a:solidFill>
                  <a:srgbClr val="0000FF"/>
                </a:solidFill>
              </a:rPr>
              <a:t>open circuit voltage </a:t>
            </a:r>
            <a:r>
              <a:rPr lang="en-IN" dirty="0"/>
              <a:t>against the </a:t>
            </a:r>
            <a:r>
              <a:rPr lang="en-IN" dirty="0">
                <a:solidFill>
                  <a:srgbClr val="0000FF"/>
                </a:solidFill>
              </a:rPr>
              <a:t>field current</a:t>
            </a:r>
            <a:r>
              <a:rPr lang="en-IN" dirty="0"/>
              <a:t>. This is possible by conducting </a:t>
            </a:r>
            <a:r>
              <a:rPr lang="en-IN" dirty="0">
                <a:solidFill>
                  <a:srgbClr val="0000FF"/>
                </a:solidFill>
              </a:rPr>
              <a:t>open circuit test </a:t>
            </a:r>
            <a:r>
              <a:rPr lang="en-IN" dirty="0"/>
              <a:t>on the alternator.</a:t>
            </a:r>
          </a:p>
          <a:p>
            <a:pPr>
              <a:defRPr/>
            </a:pPr>
            <a:endParaRPr lang="en-IN" dirty="0"/>
          </a:p>
          <a:p>
            <a:pPr>
              <a:defRPr/>
            </a:pPr>
            <a:r>
              <a:rPr lang="en-IN" dirty="0"/>
              <a:t>3. Short circuit characteristics which is the graph of </a:t>
            </a:r>
            <a:r>
              <a:rPr lang="en-IN" b="1" dirty="0">
                <a:solidFill>
                  <a:srgbClr val="33CC33"/>
                </a:solidFill>
              </a:rPr>
              <a:t>short circuit current</a:t>
            </a:r>
            <a:r>
              <a:rPr lang="en-IN" dirty="0">
                <a:solidFill>
                  <a:srgbClr val="33CC33"/>
                </a:solidFill>
              </a:rPr>
              <a:t> </a:t>
            </a:r>
            <a:r>
              <a:rPr lang="en-IN" dirty="0"/>
              <a:t>against </a:t>
            </a:r>
            <a:r>
              <a:rPr lang="en-IN" dirty="0">
                <a:solidFill>
                  <a:srgbClr val="33CC33"/>
                </a:solidFill>
              </a:rPr>
              <a:t>field current.</a:t>
            </a:r>
            <a:r>
              <a:rPr lang="en-IN" dirty="0"/>
              <a:t> This is possible by conducting </a:t>
            </a:r>
            <a:r>
              <a:rPr lang="en-IN" dirty="0">
                <a:solidFill>
                  <a:srgbClr val="33CC33"/>
                </a:solidFill>
              </a:rPr>
              <a:t>short circuit test </a:t>
            </a:r>
            <a:r>
              <a:rPr lang="en-IN" dirty="0"/>
              <a:t>on the alternator.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00113" y="3284538"/>
            <a:ext cx="7272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000"/>
              <a:t>Zs is calculated.</a:t>
            </a:r>
          </a:p>
          <a:p>
            <a:r>
              <a:rPr lang="en-IN" sz="2000"/>
              <a:t>Ra measured and Xs obtained.</a:t>
            </a:r>
          </a:p>
          <a:p>
            <a:r>
              <a:rPr lang="en-IN" sz="2000"/>
              <a:t>For a given armature current and power factor, Eph  determined - regulation is calculated.</a:t>
            </a:r>
          </a:p>
        </p:txBody>
      </p:sp>
    </p:spTree>
    <p:extLst>
      <p:ext uri="{BB962C8B-B14F-4D97-AF65-F5344CB8AC3E}">
        <p14:creationId xmlns:p14="http://schemas.microsoft.com/office/powerpoint/2010/main" val="40956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843213" y="4868863"/>
            <a:ext cx="4681537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43213" y="836613"/>
            <a:ext cx="73025" cy="403225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7147507">
            <a:off x="920750" y="3033713"/>
            <a:ext cx="8728075" cy="5000625"/>
          </a:xfrm>
          <a:prstGeom prst="arc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29200" y="4941888"/>
            <a:ext cx="248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>
                <a:solidFill>
                  <a:srgbClr val="0000FF"/>
                </a:solidFill>
              </a:rPr>
              <a:t>field current. I</a:t>
            </a:r>
            <a:r>
              <a:rPr lang="en-IN" baseline="-25000">
                <a:solidFill>
                  <a:srgbClr val="0000FF"/>
                </a:solidFill>
              </a:rPr>
              <a:t>f</a:t>
            </a:r>
            <a:r>
              <a:rPr lang="en-IN">
                <a:solidFill>
                  <a:srgbClr val="0000FF"/>
                </a:solidFill>
              </a:rPr>
              <a:t> in Amps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02363" y="755650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OCC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13025" y="476250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(Voc)</a:t>
            </a:r>
            <a:r>
              <a:rPr lang="en-US" baseline="-25000">
                <a:solidFill>
                  <a:srgbClr val="0000FF"/>
                </a:solidFill>
              </a:rPr>
              <a:t>ph</a:t>
            </a:r>
            <a:endParaRPr lang="en-IN" baseline="-2500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879725" y="3213100"/>
            <a:ext cx="1893888" cy="1606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73613" y="1700213"/>
            <a:ext cx="1758950" cy="15128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91288" y="1403350"/>
            <a:ext cx="62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SCC</a:t>
            </a:r>
            <a:endParaRPr lang="en-IN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918075" y="1628775"/>
            <a:ext cx="0" cy="3240088"/>
          </a:xfrm>
          <a:prstGeom prst="line">
            <a:avLst/>
          </a:prstGeom>
          <a:ln w="28575">
            <a:solidFill>
              <a:srgbClr val="FF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16238" y="1628775"/>
            <a:ext cx="2001837" cy="0"/>
          </a:xfrm>
          <a:prstGeom prst="line">
            <a:avLst/>
          </a:prstGeom>
          <a:ln w="28575">
            <a:solidFill>
              <a:srgbClr val="FF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84463" y="4859338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IN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10113" y="4797425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en-IN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181225" y="836613"/>
            <a:ext cx="71438" cy="40322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181225" y="4859338"/>
            <a:ext cx="5329238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9" name="TextBox 31"/>
          <p:cNvSpPr txBox="1">
            <a:spLocks noChangeArrowheads="1"/>
          </p:cNvSpPr>
          <p:nvPr/>
        </p:nvSpPr>
        <p:spPr bwMode="auto">
          <a:xfrm>
            <a:off x="1765300" y="466725"/>
            <a:ext cx="70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(Ia)</a:t>
            </a:r>
            <a:r>
              <a:rPr lang="en-US" baseline="-25000">
                <a:solidFill>
                  <a:srgbClr val="0000FF"/>
                </a:solidFill>
              </a:rPr>
              <a:t>SC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02175" y="1258888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  <a:endParaRPr lang="en-IN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54575" y="298767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en-IN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549525" y="14033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  <a:endParaRPr lang="en-IN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181225" y="3141663"/>
            <a:ext cx="2720975" cy="0"/>
          </a:xfrm>
          <a:prstGeom prst="line">
            <a:avLst/>
          </a:prstGeom>
          <a:ln w="28575">
            <a:solidFill>
              <a:srgbClr val="FF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893888" y="2924175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  <a:endParaRPr lang="en-IN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98613" y="2185988"/>
            <a:ext cx="717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Full </a:t>
            </a:r>
          </a:p>
          <a:p>
            <a:pPr eaLnBrk="1" hangingPunct="1"/>
            <a:r>
              <a:rPr lang="en-US">
                <a:solidFill>
                  <a:srgbClr val="33CC33"/>
                </a:solidFill>
              </a:rPr>
              <a:t>Load </a:t>
            </a:r>
          </a:p>
          <a:p>
            <a:pPr eaLnBrk="1" hangingPunct="1"/>
            <a:r>
              <a:rPr lang="en-US">
                <a:solidFill>
                  <a:srgbClr val="33CC33"/>
                </a:solidFill>
              </a:rPr>
              <a:t>I</a:t>
            </a:r>
            <a:r>
              <a:rPr lang="en-US" baseline="-25000">
                <a:solidFill>
                  <a:srgbClr val="33CC33"/>
                </a:solidFill>
              </a:rPr>
              <a:t>asc</a:t>
            </a:r>
            <a:endParaRPr lang="en-IN" baseline="-2500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0" grpId="0"/>
      <p:bldP spid="27" grpId="0"/>
      <p:bldP spid="28" grpId="0"/>
      <p:bldP spid="33" grpId="0"/>
      <p:bldP spid="34" grpId="0"/>
      <p:bldP spid="35" grpId="0"/>
      <p:bldP spid="38" grpId="0"/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7" descr="Description: http://4.bp.blogspot.com/-vFT4MCtCIxY/T0wbafaLYXI/AAAAAAAADs4/cV-0iw-A6dg/s1600/ccc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644900"/>
            <a:ext cx="3276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3902" y="920923"/>
            <a:ext cx="1797030" cy="619978"/>
          </a:xfrm>
          <a:prstGeom prst="rect">
            <a:avLst/>
          </a:prstGeom>
          <a:blipFill rotWithShape="1">
            <a:blip r:embed="rId3"/>
            <a:stretch>
              <a:fillRect r="-4422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11125"/>
            <a:ext cx="46196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3763" y="549275"/>
            <a:ext cx="246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Synchronous Impedance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210" y="1588855"/>
            <a:ext cx="4196983" cy="618952"/>
          </a:xfrm>
          <a:prstGeom prst="rect">
            <a:avLst/>
          </a:prstGeom>
          <a:blipFill rotWithShape="1">
            <a:blip r:embed="rId5"/>
            <a:stretch>
              <a:fillRect r="-1451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2963" y="2965450"/>
            <a:ext cx="237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Regulation Calculation 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14413" y="3573463"/>
            <a:ext cx="204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Zs = √(Ra)</a:t>
            </a:r>
            <a:r>
              <a:rPr lang="en-US" baseline="30000"/>
              <a:t>2</a:t>
            </a:r>
            <a:r>
              <a:rPr lang="en-US"/>
              <a:t> + (Xs)</a:t>
            </a:r>
            <a:r>
              <a:rPr lang="en-US" baseline="30000"/>
              <a:t>2</a:t>
            </a:r>
            <a:endParaRPr lang="en-IN" baseline="30000"/>
          </a:p>
        </p:txBody>
      </p:sp>
      <p:cxnSp>
        <p:nvCxnSpPr>
          <p:cNvPr id="9" name="Straight Connector 8"/>
          <p:cNvCxnSpPr/>
          <p:nvPr/>
        </p:nvCxnSpPr>
        <p:spPr>
          <a:xfrm>
            <a:off x="1692275" y="3644900"/>
            <a:ext cx="12239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66813" y="4572000"/>
            <a:ext cx="2011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Xs = √(Zs)</a:t>
            </a:r>
            <a:r>
              <a:rPr lang="en-US" baseline="30000"/>
              <a:t>2</a:t>
            </a:r>
            <a:r>
              <a:rPr lang="en-US"/>
              <a:t> -  (Ra)</a:t>
            </a:r>
            <a:r>
              <a:rPr lang="en-US" baseline="30000"/>
              <a:t>2</a:t>
            </a:r>
            <a:endParaRPr lang="en-IN" baseline="300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44675" y="4643438"/>
            <a:ext cx="12239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8" name="Rectangle 9"/>
          <p:cNvSpPr>
            <a:spLocks noChangeArrowheads="1"/>
          </p:cNvSpPr>
          <p:nvPr/>
        </p:nvSpPr>
        <p:spPr bwMode="auto">
          <a:xfrm>
            <a:off x="1106488" y="40052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Xs</a:t>
            </a:r>
            <a:endParaRPr lang="en-I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550" y="5373688"/>
            <a:ext cx="691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Eph = √ (Vph Cos</a:t>
            </a:r>
            <a:r>
              <a:rPr lang="en-IN" sz="2400">
                <a:solidFill>
                  <a:srgbClr val="0000FF"/>
                </a:solidFill>
              </a:rPr>
              <a:t> Φ</a:t>
            </a:r>
            <a:r>
              <a:rPr lang="en-US" sz="2400">
                <a:solidFill>
                  <a:srgbClr val="0000FF"/>
                </a:solidFill>
              </a:rPr>
              <a:t> + Ia Ra)</a:t>
            </a:r>
            <a:r>
              <a:rPr lang="en-US" sz="2400" baseline="30000">
                <a:solidFill>
                  <a:srgbClr val="0000FF"/>
                </a:solidFill>
              </a:rPr>
              <a:t>2 </a:t>
            </a:r>
            <a:r>
              <a:rPr lang="en-US" sz="2400">
                <a:solidFill>
                  <a:srgbClr val="0000FF"/>
                </a:solidFill>
              </a:rPr>
              <a:t> + (Vph Sin</a:t>
            </a:r>
            <a:r>
              <a:rPr lang="en-IN" sz="2400">
                <a:solidFill>
                  <a:srgbClr val="0000FF"/>
                </a:solidFill>
              </a:rPr>
              <a:t> Φ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±</a:t>
            </a:r>
            <a:r>
              <a:rPr lang="en-US" sz="2400">
                <a:solidFill>
                  <a:srgbClr val="0000FF"/>
                </a:solidFill>
              </a:rPr>
              <a:t> Ia Xs)</a:t>
            </a:r>
            <a:r>
              <a:rPr lang="en-US" sz="2400" baseline="30000">
                <a:solidFill>
                  <a:srgbClr val="0000FF"/>
                </a:solidFill>
              </a:rPr>
              <a:t>2</a:t>
            </a:r>
            <a:endParaRPr lang="en-IN" sz="2400" baseline="30000">
              <a:solidFill>
                <a:srgbClr val="0000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62163" y="5383213"/>
            <a:ext cx="561498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5551" name="Picture 9" descr="Description: http://3.bp.blogspot.com/-3mEE0PnLM7w/T0waVxg8ngI/AAAAAAAADr4/gcXI2I4tkAg/s1600/ccc11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6021388"/>
            <a:ext cx="36322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5565" y="2346165"/>
            <a:ext cx="2170851" cy="669094"/>
          </a:xfrm>
          <a:prstGeom prst="rect">
            <a:avLst/>
          </a:prstGeom>
          <a:blipFill rotWithShape="1">
            <a:blip r:embed="rId7"/>
            <a:stretch>
              <a:fillRect r="-3371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79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755650" y="309563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Phasor Diagram of  a loaded Alternator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Unity PF Load</a:t>
            </a:r>
            <a:endParaRPr lang="en-IN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85975" y="3357563"/>
            <a:ext cx="3754438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24075" y="3357563"/>
            <a:ext cx="24399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60713" y="3395663"/>
            <a:ext cx="36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Ia</a:t>
            </a:r>
            <a:endParaRPr lang="en-IN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40413" y="3357563"/>
            <a:ext cx="1144587" cy="0"/>
          </a:xfrm>
          <a:prstGeom prst="straightConnector1">
            <a:avLst/>
          </a:prstGeom>
          <a:ln w="38100">
            <a:solidFill>
              <a:srgbClr val="33CC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83313" y="3284538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IaRa</a:t>
            </a:r>
            <a:endParaRPr lang="en-IN">
              <a:solidFill>
                <a:srgbClr val="33CC33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932613" y="2360613"/>
            <a:ext cx="0" cy="987425"/>
          </a:xfrm>
          <a:prstGeom prst="straightConnector1">
            <a:avLst/>
          </a:prstGeom>
          <a:ln w="38100">
            <a:solidFill>
              <a:srgbClr val="33CC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19938" y="2176463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IaXs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97275" y="1931988"/>
            <a:ext cx="55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Eph</a:t>
            </a:r>
            <a:endParaRPr lang="en-IN">
              <a:solidFill>
                <a:srgbClr val="33CC33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10388" y="877888"/>
            <a:ext cx="0" cy="1497012"/>
          </a:xfrm>
          <a:prstGeom prst="straightConnector1">
            <a:avLst/>
          </a:prstGeom>
          <a:ln w="38100">
            <a:solidFill>
              <a:srgbClr val="33CC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76825" y="34194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Vph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10238" y="2205038"/>
            <a:ext cx="59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IaZ</a:t>
            </a:r>
            <a:r>
              <a:rPr lang="en-US" baseline="-25000">
                <a:solidFill>
                  <a:srgbClr val="33CC33"/>
                </a:solidFill>
              </a:rPr>
              <a:t>S</a:t>
            </a:r>
            <a:endParaRPr lang="en-IN" baseline="-25000">
              <a:solidFill>
                <a:srgbClr val="33CC33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24075" y="877888"/>
            <a:ext cx="4860925" cy="24796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865813" y="908050"/>
            <a:ext cx="1009650" cy="2471738"/>
          </a:xfrm>
          <a:prstGeom prst="straightConnector1">
            <a:avLst/>
          </a:prstGeom>
          <a:ln w="28575">
            <a:solidFill>
              <a:srgbClr val="33CC33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908175" y="3284538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IN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0075" y="3395663"/>
            <a:ext cx="27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en-IN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16725" y="3398838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en-IN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669088" y="46672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  <a:endParaRPr lang="en-IN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3779838"/>
            <a:ext cx="2676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Reference as </a:t>
            </a:r>
            <a:r>
              <a:rPr lang="en-US">
                <a:solidFill>
                  <a:srgbClr val="FF0000"/>
                </a:solidFill>
              </a:rPr>
              <a:t>Voltage (V) </a:t>
            </a:r>
            <a:r>
              <a:rPr lang="en-US"/>
              <a:t>  </a:t>
            </a:r>
            <a:endParaRPr lang="en-I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4076700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OA – </a:t>
            </a:r>
            <a:r>
              <a:rPr lang="en-US">
                <a:solidFill>
                  <a:srgbClr val="0000FF"/>
                </a:solidFill>
              </a:rPr>
              <a:t>Vph</a:t>
            </a:r>
            <a:r>
              <a:rPr lang="en-US"/>
              <a:t> </a:t>
            </a:r>
            <a:endParaRPr lang="en-IN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7088" y="4356100"/>
            <a:ext cx="1230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AB – </a:t>
            </a:r>
            <a:r>
              <a:rPr lang="en-US">
                <a:solidFill>
                  <a:srgbClr val="33CC33"/>
                </a:solidFill>
              </a:rPr>
              <a:t>IaRa</a:t>
            </a:r>
            <a:r>
              <a:rPr lang="en-US"/>
              <a:t> </a:t>
            </a:r>
            <a:endParaRPr lang="en-IN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27088" y="4716463"/>
            <a:ext cx="1217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BC – </a:t>
            </a:r>
            <a:r>
              <a:rPr lang="en-US">
                <a:solidFill>
                  <a:srgbClr val="33CC33"/>
                </a:solidFill>
              </a:rPr>
              <a:t>IaXs</a:t>
            </a:r>
            <a:r>
              <a:rPr lang="en-US"/>
              <a:t> </a:t>
            </a:r>
            <a:endParaRPr lang="en-IN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5025" y="5003800"/>
            <a:ext cx="120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AC – </a:t>
            </a:r>
            <a:r>
              <a:rPr lang="en-US">
                <a:solidFill>
                  <a:srgbClr val="33CC33"/>
                </a:solidFill>
              </a:rPr>
              <a:t>IaZs</a:t>
            </a:r>
            <a:r>
              <a:rPr lang="en-US"/>
              <a:t> </a:t>
            </a:r>
            <a:endParaRPr lang="en-IN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4388" y="5291138"/>
            <a:ext cx="116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OC – </a:t>
            </a:r>
            <a:r>
              <a:rPr lang="en-US">
                <a:solidFill>
                  <a:srgbClr val="33CC33"/>
                </a:solidFill>
              </a:rPr>
              <a:t>Eph</a:t>
            </a:r>
            <a:r>
              <a:rPr lang="en-US"/>
              <a:t> </a:t>
            </a:r>
            <a:endParaRPr lang="en-IN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94200" y="3933825"/>
            <a:ext cx="2554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Consider   </a:t>
            </a:r>
            <a:r>
              <a:rPr lang="el-GR" sz="2400"/>
              <a:t>Δ</a:t>
            </a:r>
            <a:r>
              <a:rPr lang="en-US" sz="2400"/>
              <a:t>   OBC</a:t>
            </a:r>
            <a:endParaRPr lang="en-IN" sz="24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06913" y="4437063"/>
            <a:ext cx="241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(OC)</a:t>
            </a:r>
            <a:r>
              <a:rPr lang="en-US" baseline="30000"/>
              <a:t>2</a:t>
            </a:r>
            <a:r>
              <a:rPr lang="en-US"/>
              <a:t>  = (OB)</a:t>
            </a:r>
            <a:r>
              <a:rPr lang="en-US" baseline="30000"/>
              <a:t>2 </a:t>
            </a:r>
            <a:r>
              <a:rPr lang="en-US">
                <a:solidFill>
                  <a:srgbClr val="33CC33"/>
                </a:solidFill>
              </a:rPr>
              <a:t> + </a:t>
            </a:r>
            <a:r>
              <a:rPr lang="en-US"/>
              <a:t>(BC)</a:t>
            </a:r>
            <a:r>
              <a:rPr lang="en-US" baseline="30000"/>
              <a:t>2</a:t>
            </a:r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56125" y="4859338"/>
            <a:ext cx="299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(Eph)</a:t>
            </a:r>
            <a:r>
              <a:rPr lang="en-US" baseline="30000"/>
              <a:t>2  </a:t>
            </a:r>
            <a:r>
              <a:rPr lang="en-US"/>
              <a:t>= (OA</a:t>
            </a:r>
            <a:r>
              <a:rPr lang="en-US" baseline="30000"/>
              <a:t> </a:t>
            </a:r>
            <a:r>
              <a:rPr lang="en-US"/>
              <a:t>+ AB)</a:t>
            </a:r>
            <a:r>
              <a:rPr lang="en-US" baseline="30000"/>
              <a:t>2</a:t>
            </a:r>
            <a:r>
              <a:rPr lang="en-US"/>
              <a:t> + (BC)</a:t>
            </a:r>
            <a:r>
              <a:rPr lang="en-US" baseline="30000"/>
              <a:t> 2 </a:t>
            </a:r>
            <a:endParaRPr lang="en-IN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00563" y="5291138"/>
            <a:ext cx="333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(Eph)</a:t>
            </a:r>
            <a:r>
              <a:rPr lang="en-US" baseline="30000"/>
              <a:t>2  </a:t>
            </a:r>
            <a:r>
              <a:rPr lang="en-US"/>
              <a:t>= (Vph</a:t>
            </a:r>
            <a:r>
              <a:rPr lang="en-US" baseline="30000"/>
              <a:t> </a:t>
            </a:r>
            <a:r>
              <a:rPr lang="en-US"/>
              <a:t>+ IaRa)</a:t>
            </a:r>
            <a:r>
              <a:rPr lang="en-US" baseline="30000"/>
              <a:t>2</a:t>
            </a:r>
            <a:r>
              <a:rPr lang="en-US"/>
              <a:t> + (IaXs)</a:t>
            </a:r>
            <a:r>
              <a:rPr lang="en-US" baseline="30000"/>
              <a:t> 2 </a:t>
            </a:r>
            <a:endParaRPr lang="en-IN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00563" y="5940425"/>
            <a:ext cx="3392487" cy="9223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Eph</a:t>
            </a:r>
            <a:r>
              <a:rPr lang="en-US" b="1" baseline="30000">
                <a:solidFill>
                  <a:srgbClr val="FF0000"/>
                </a:solidFill>
              </a:rPr>
              <a:t>  </a:t>
            </a:r>
            <a:r>
              <a:rPr lang="en-US" b="1">
                <a:solidFill>
                  <a:srgbClr val="FF0000"/>
                </a:solidFill>
              </a:rPr>
              <a:t>= √ (Vph</a:t>
            </a:r>
            <a:r>
              <a:rPr lang="en-US" b="1" baseline="30000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+ IaRa)</a:t>
            </a:r>
            <a:r>
              <a:rPr lang="en-US" b="1" baseline="30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 + (IaXs)</a:t>
            </a:r>
            <a:r>
              <a:rPr lang="en-US" b="1" baseline="30000">
                <a:solidFill>
                  <a:srgbClr val="FF0000"/>
                </a:solidFill>
              </a:rPr>
              <a:t> 2</a:t>
            </a:r>
          </a:p>
          <a:p>
            <a:r>
              <a:rPr lang="en-US" baseline="30000"/>
              <a:t> </a:t>
            </a:r>
            <a:endParaRPr lang="en-IN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89563" y="6227763"/>
            <a:ext cx="2422525" cy="952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8" grpId="0"/>
      <p:bldP spid="33" grpId="0"/>
      <p:bldP spid="42" grpId="0"/>
      <p:bldP spid="48" grpId="0"/>
      <p:bldP spid="49" grpId="0"/>
      <p:bldP spid="50" grpId="0"/>
      <p:bldP spid="51" grpId="0"/>
      <p:bldP spid="3" grpId="0"/>
      <p:bldP spid="5" grpId="0"/>
      <p:bldP spid="23" grpId="0"/>
      <p:bldP spid="24" grpId="0"/>
      <p:bldP spid="25" grpId="0"/>
      <p:bldP spid="26" grpId="0"/>
      <p:bldP spid="6" grpId="0"/>
      <p:bldP spid="30" grpId="0"/>
      <p:bldP spid="8" grpId="0"/>
      <p:bldP spid="31" grpId="0"/>
      <p:bldP spid="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962025" y="333375"/>
            <a:ext cx="38147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Phasor Diagram of  a loaded Alternator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Lagging PF Load</a:t>
            </a:r>
            <a:endParaRPr lang="en-IN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085975" y="4351338"/>
            <a:ext cx="2270125" cy="63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2093913" y="2895600"/>
            <a:ext cx="2622550" cy="14557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95713" y="2860675"/>
            <a:ext cx="58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Vph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6175" y="304165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IaRa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1916113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IaXs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9838" y="183515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Eph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36988" y="4000500"/>
            <a:ext cx="36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Ia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87900" y="1690688"/>
            <a:ext cx="59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IaZ</a:t>
            </a:r>
            <a:r>
              <a:rPr lang="en-US" baseline="-25000">
                <a:solidFill>
                  <a:srgbClr val="33CC33"/>
                </a:solidFill>
              </a:rPr>
              <a:t>S</a:t>
            </a:r>
            <a:endParaRPr lang="en-IN" baseline="-25000">
              <a:solidFill>
                <a:srgbClr val="33CC33"/>
              </a:solidFill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flipV="1">
            <a:off x="2084388" y="868363"/>
            <a:ext cx="3751262" cy="34163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8175" y="42846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IN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00563" y="4292600"/>
            <a:ext cx="27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en-IN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51500" y="435451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en-IN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35638" y="49847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835650" y="854075"/>
            <a:ext cx="0" cy="2041525"/>
          </a:xfrm>
          <a:prstGeom prst="line">
            <a:avLst/>
          </a:prstGeom>
          <a:ln w="28575">
            <a:solidFill>
              <a:srgbClr val="92D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716463" y="868363"/>
            <a:ext cx="1119187" cy="2039937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265698">
            <a:off x="2536825" y="3771900"/>
            <a:ext cx="863600" cy="854075"/>
          </a:xfrm>
          <a:prstGeom prst="arc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21038" y="3786188"/>
            <a:ext cx="37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Φ</a:t>
            </a:r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4356100" y="4354513"/>
            <a:ext cx="285908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16463" y="2908300"/>
            <a:ext cx="1101725" cy="0"/>
          </a:xfrm>
          <a:prstGeom prst="line">
            <a:avLst/>
          </a:prstGeom>
          <a:ln w="28575">
            <a:solidFill>
              <a:srgbClr val="33CC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795963" y="2868613"/>
            <a:ext cx="17462" cy="1500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99000" y="2924175"/>
            <a:ext cx="17463" cy="143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109663" y="5516563"/>
            <a:ext cx="691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Eph = √ (Vph Cos</a:t>
            </a:r>
            <a:r>
              <a:rPr lang="en-IN" sz="2400">
                <a:solidFill>
                  <a:srgbClr val="0000FF"/>
                </a:solidFill>
              </a:rPr>
              <a:t> Φ</a:t>
            </a:r>
            <a:r>
              <a:rPr lang="en-US" sz="2400">
                <a:solidFill>
                  <a:srgbClr val="0000FF"/>
                </a:solidFill>
              </a:rPr>
              <a:t> + Ia Ra)</a:t>
            </a:r>
            <a:r>
              <a:rPr lang="en-US" sz="2400" baseline="30000">
                <a:solidFill>
                  <a:srgbClr val="0000FF"/>
                </a:solidFill>
              </a:rPr>
              <a:t>2 </a:t>
            </a:r>
            <a:r>
              <a:rPr lang="en-US" sz="2400">
                <a:solidFill>
                  <a:srgbClr val="0000FF"/>
                </a:solidFill>
              </a:rPr>
              <a:t> + (Vph Sin</a:t>
            </a:r>
            <a:r>
              <a:rPr lang="en-IN" sz="2400">
                <a:solidFill>
                  <a:srgbClr val="0000FF"/>
                </a:solidFill>
              </a:rPr>
              <a:t> Φ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+</a:t>
            </a:r>
            <a:r>
              <a:rPr lang="en-US" sz="2400">
                <a:solidFill>
                  <a:srgbClr val="0000FF"/>
                </a:solidFill>
              </a:rPr>
              <a:t> Ia Xs)</a:t>
            </a:r>
            <a:r>
              <a:rPr lang="en-US" sz="2400" baseline="30000">
                <a:solidFill>
                  <a:srgbClr val="0000FF"/>
                </a:solidFill>
              </a:rPr>
              <a:t>2</a:t>
            </a:r>
            <a:endParaRPr lang="en-IN" sz="2400" baseline="30000">
              <a:solidFill>
                <a:srgbClr val="0000FF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198688" y="5526088"/>
            <a:ext cx="561657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634" name="Rectangle 47"/>
          <p:cNvSpPr>
            <a:spLocks noChangeArrowheads="1"/>
          </p:cNvSpPr>
          <p:nvPr/>
        </p:nvSpPr>
        <p:spPr bwMode="auto">
          <a:xfrm>
            <a:off x="2579688" y="4384675"/>
            <a:ext cx="128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Vph Cos</a:t>
            </a:r>
            <a:r>
              <a:rPr lang="en-IN">
                <a:solidFill>
                  <a:srgbClr val="0000FF"/>
                </a:solidFill>
              </a:rPr>
              <a:t> Φ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en-IN"/>
          </a:p>
        </p:txBody>
      </p:sp>
      <p:sp>
        <p:nvSpPr>
          <p:cNvPr id="68635" name="Rectangle 48"/>
          <p:cNvSpPr>
            <a:spLocks noChangeArrowheads="1"/>
          </p:cNvSpPr>
          <p:nvPr/>
        </p:nvSpPr>
        <p:spPr bwMode="auto">
          <a:xfrm>
            <a:off x="5795963" y="3244850"/>
            <a:ext cx="123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Vph Sin</a:t>
            </a:r>
            <a:r>
              <a:rPr lang="en-IN">
                <a:solidFill>
                  <a:srgbClr val="0000FF"/>
                </a:solidFill>
              </a:rPr>
              <a:t> Φ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en-IN"/>
          </a:p>
        </p:txBody>
      </p:sp>
      <p:sp>
        <p:nvSpPr>
          <p:cNvPr id="68636" name="Rectangle 49"/>
          <p:cNvSpPr>
            <a:spLocks noChangeArrowheads="1"/>
          </p:cNvSpPr>
          <p:nvPr/>
        </p:nvSpPr>
        <p:spPr bwMode="auto">
          <a:xfrm>
            <a:off x="4887913" y="4365625"/>
            <a:ext cx="62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IaRa</a:t>
            </a:r>
            <a:endParaRPr lang="en-IN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20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11188" y="188913"/>
            <a:ext cx="8532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CONSTRUCTION OF ALTERNATOR</a:t>
            </a:r>
            <a:r>
              <a:rPr lang="en-US" sz="2400" b="1">
                <a:solidFill>
                  <a:srgbClr val="00B050"/>
                </a:solidFill>
              </a:rPr>
              <a:t> </a:t>
            </a:r>
          </a:p>
          <a:p>
            <a:r>
              <a:rPr lang="en-IN" sz="2400" b="1">
                <a:solidFill>
                  <a:srgbClr val="FFC000"/>
                </a:solidFill>
              </a:rPr>
              <a:t>Stationary Armature - Rotating Field</a:t>
            </a:r>
            <a:endParaRPr lang="en-IN" sz="240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981075"/>
            <a:ext cx="7745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2800"/>
              <a:t>An alternator has </a:t>
            </a:r>
            <a:r>
              <a:rPr lang="en-IN" sz="2800">
                <a:solidFill>
                  <a:srgbClr val="FF0000"/>
                </a:solidFill>
              </a:rPr>
              <a:t>3 phase winding</a:t>
            </a:r>
            <a:r>
              <a:rPr lang="en-IN" sz="2800"/>
              <a:t> on the </a:t>
            </a:r>
            <a:r>
              <a:rPr lang="en-IN" sz="2800">
                <a:solidFill>
                  <a:srgbClr val="00B0F0"/>
                </a:solidFill>
              </a:rPr>
              <a:t>stator</a:t>
            </a:r>
            <a:r>
              <a:rPr lang="en-IN" sz="2800"/>
              <a:t>  and </a:t>
            </a:r>
          </a:p>
          <a:p>
            <a:r>
              <a:rPr lang="en-IN" sz="2800">
                <a:solidFill>
                  <a:srgbClr val="FF0000"/>
                </a:solidFill>
              </a:rPr>
              <a:t>DC field winding </a:t>
            </a:r>
            <a:r>
              <a:rPr lang="en-IN" sz="2800"/>
              <a:t>on the </a:t>
            </a:r>
            <a:r>
              <a:rPr lang="en-IN" sz="2800">
                <a:solidFill>
                  <a:srgbClr val="00B0F0"/>
                </a:solidFill>
              </a:rPr>
              <a:t>rotor.  </a:t>
            </a:r>
          </a:p>
        </p:txBody>
      </p:sp>
      <p:pic>
        <p:nvPicPr>
          <p:cNvPr id="4" name="Picture 2" descr="http://www.ustudy.in/sites/default/files/non%20salient%20po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213100"/>
            <a:ext cx="40417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1916113"/>
            <a:ext cx="77041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3200" b="1">
                <a:solidFill>
                  <a:srgbClr val="00B050"/>
                </a:solidFill>
              </a:rPr>
              <a:t>STATOR</a:t>
            </a:r>
            <a:r>
              <a:rPr lang="en-IN"/>
              <a:t> </a:t>
            </a:r>
          </a:p>
          <a:p>
            <a:r>
              <a:rPr lang="en-US" sz="2000">
                <a:solidFill>
                  <a:srgbClr val="FF0000"/>
                </a:solidFill>
              </a:rPr>
              <a:t>Stationary</a:t>
            </a:r>
            <a:r>
              <a:rPr lang="en-US" sz="2000"/>
              <a:t> part of the machine.</a:t>
            </a:r>
          </a:p>
          <a:p>
            <a:r>
              <a:rPr lang="en-US" sz="2000"/>
              <a:t>It is built up of </a:t>
            </a:r>
            <a:r>
              <a:rPr lang="en-US" sz="2000">
                <a:solidFill>
                  <a:srgbClr val="FF0000"/>
                </a:solidFill>
              </a:rPr>
              <a:t>Sheet-Steel Lamination Core (Stampings)</a:t>
            </a:r>
            <a:r>
              <a:rPr lang="en-US" sz="2000"/>
              <a:t> with slots </a:t>
            </a:r>
          </a:p>
          <a:p>
            <a:pPr algn="just"/>
            <a:r>
              <a:rPr lang="en-US" sz="2000"/>
              <a:t>to hold the </a:t>
            </a:r>
            <a:r>
              <a:rPr lang="en-US" sz="2000">
                <a:solidFill>
                  <a:srgbClr val="FF0000"/>
                </a:solidFill>
              </a:rPr>
              <a:t>armature Conductor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" y="3635375"/>
            <a:ext cx="395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/>
              <a:t>Armature winding is connected in </a:t>
            </a:r>
            <a:r>
              <a:rPr lang="en-IN">
                <a:solidFill>
                  <a:srgbClr val="FF0000"/>
                </a:solidFill>
              </a:rPr>
              <a:t>STAR</a:t>
            </a:r>
          </a:p>
        </p:txBody>
      </p:sp>
    </p:spTree>
    <p:extLst>
      <p:ext uri="{BB962C8B-B14F-4D97-AF65-F5344CB8AC3E}">
        <p14:creationId xmlns:p14="http://schemas.microsoft.com/office/powerpoint/2010/main" val="34400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962025" y="115888"/>
            <a:ext cx="3814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Phasor Diagram of  a loaded Alternator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Leading  PF Load</a:t>
            </a:r>
            <a:endParaRPr lang="en-IN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085975" y="4611688"/>
            <a:ext cx="2270125" cy="63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12" idx="0"/>
          </p:cNvCxnSpPr>
          <p:nvPr/>
        </p:nvCxnSpPr>
        <p:spPr>
          <a:xfrm flipV="1">
            <a:off x="2084388" y="3305175"/>
            <a:ext cx="2554287" cy="12398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95713" y="3121025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IN" dirty="0" err="1" smtClean="0">
                <a:solidFill>
                  <a:srgbClr val="FF0000"/>
                </a:solidFill>
              </a:rPr>
              <a:t>Vph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6175" y="330200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IaRa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2176463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IaXs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9838" y="2093913"/>
            <a:ext cx="557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Eph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4425" y="4606925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Ia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7900" y="1951038"/>
            <a:ext cx="59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IaZ</a:t>
            </a:r>
            <a:r>
              <a:rPr lang="en-US" baseline="-25000">
                <a:solidFill>
                  <a:srgbClr val="33CC33"/>
                </a:solidFill>
              </a:rPr>
              <a:t>S</a:t>
            </a:r>
            <a:endParaRPr lang="en-IN" baseline="-25000">
              <a:solidFill>
                <a:srgbClr val="33CC33"/>
              </a:solidFill>
            </a:endParaRPr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2084388" y="1127125"/>
            <a:ext cx="3751262" cy="34178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8175" y="454501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IN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00563" y="4552950"/>
            <a:ext cx="27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en-IN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51500" y="46148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en-IN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35638" y="757238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835650" y="1112838"/>
            <a:ext cx="0" cy="2041525"/>
          </a:xfrm>
          <a:prstGeom prst="line">
            <a:avLst/>
          </a:prstGeom>
          <a:ln w="28575">
            <a:solidFill>
              <a:srgbClr val="92D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57725" y="1127125"/>
            <a:ext cx="1177925" cy="217805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1265698">
            <a:off x="2536825" y="4032250"/>
            <a:ext cx="863600" cy="854075"/>
          </a:xfrm>
          <a:prstGeom prst="arc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21038" y="4046538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Φ</a:t>
            </a:r>
            <a:endParaRPr lang="en-IN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56100" y="4614863"/>
            <a:ext cx="285908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16463" y="3284538"/>
            <a:ext cx="2735262" cy="0"/>
          </a:xfrm>
          <a:prstGeom prst="line">
            <a:avLst/>
          </a:prstGeom>
          <a:ln w="28575">
            <a:solidFill>
              <a:srgbClr val="33CC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95963" y="3127375"/>
            <a:ext cx="17462" cy="150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40263" y="3284538"/>
            <a:ext cx="17462" cy="1433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09663" y="5949950"/>
            <a:ext cx="691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Eph = √ (Vph Cos</a:t>
            </a:r>
            <a:r>
              <a:rPr lang="en-IN" sz="2400">
                <a:solidFill>
                  <a:srgbClr val="0000FF"/>
                </a:solidFill>
              </a:rPr>
              <a:t> Φ</a:t>
            </a:r>
            <a:r>
              <a:rPr lang="en-US" sz="2400">
                <a:solidFill>
                  <a:srgbClr val="0000FF"/>
                </a:solidFill>
              </a:rPr>
              <a:t> + Ia Ra)</a:t>
            </a:r>
            <a:r>
              <a:rPr lang="en-US" sz="2400" baseline="30000">
                <a:solidFill>
                  <a:srgbClr val="0000FF"/>
                </a:solidFill>
              </a:rPr>
              <a:t>2 </a:t>
            </a:r>
            <a:r>
              <a:rPr lang="en-US" sz="2400">
                <a:solidFill>
                  <a:srgbClr val="0000FF"/>
                </a:solidFill>
              </a:rPr>
              <a:t> + (Vph Sin</a:t>
            </a:r>
            <a:r>
              <a:rPr lang="en-IN" sz="2400">
                <a:solidFill>
                  <a:srgbClr val="0000FF"/>
                </a:solidFill>
              </a:rPr>
              <a:t> Φ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-</a:t>
            </a:r>
            <a:r>
              <a:rPr lang="en-US" sz="2400">
                <a:solidFill>
                  <a:srgbClr val="0000FF"/>
                </a:solidFill>
              </a:rPr>
              <a:t> Ia Xs)</a:t>
            </a:r>
            <a:r>
              <a:rPr lang="en-US" sz="2400" baseline="30000">
                <a:solidFill>
                  <a:srgbClr val="0000FF"/>
                </a:solidFill>
              </a:rPr>
              <a:t>2</a:t>
            </a:r>
            <a:endParaRPr lang="en-IN" sz="2400" baseline="30000">
              <a:solidFill>
                <a:srgbClr val="0000FF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198688" y="6021388"/>
            <a:ext cx="561657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9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4213" y="476250"/>
            <a:ext cx="82804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400" u="sng">
                <a:solidFill>
                  <a:srgbClr val="33CC33"/>
                </a:solidFill>
              </a:rPr>
              <a:t>Advantages of Synchronous Impedance Method</a:t>
            </a:r>
            <a:endParaRPr lang="en-IN" sz="2400">
              <a:solidFill>
                <a:srgbClr val="33CC33"/>
              </a:solidFill>
            </a:endParaRPr>
          </a:p>
          <a:p>
            <a:pPr algn="just"/>
            <a:r>
              <a:rPr lang="en-IN"/>
              <a:t>       The main advantages of this method is the value of </a:t>
            </a:r>
            <a:r>
              <a:rPr lang="en-IN">
                <a:solidFill>
                  <a:srgbClr val="FF0000"/>
                </a:solidFill>
              </a:rPr>
              <a:t>synchronous impedance Z</a:t>
            </a:r>
            <a:r>
              <a:rPr lang="en-IN" baseline="-25000">
                <a:solidFill>
                  <a:srgbClr val="FF0000"/>
                </a:solidFill>
              </a:rPr>
              <a:t>s </a:t>
            </a:r>
            <a:r>
              <a:rPr lang="en-IN"/>
              <a:t>for </a:t>
            </a:r>
            <a:r>
              <a:rPr lang="en-IN">
                <a:solidFill>
                  <a:srgbClr val="0000FF"/>
                </a:solidFill>
              </a:rPr>
              <a:t>any load condition </a:t>
            </a:r>
            <a:r>
              <a:rPr lang="en-IN"/>
              <a:t>can be calculated. </a:t>
            </a:r>
          </a:p>
          <a:p>
            <a:pPr algn="just"/>
            <a:endParaRPr lang="en-IN"/>
          </a:p>
          <a:p>
            <a:pPr algn="just"/>
            <a:r>
              <a:rPr lang="en-IN"/>
              <a:t>	Regulation of the alternator at </a:t>
            </a:r>
            <a:r>
              <a:rPr lang="en-IN">
                <a:solidFill>
                  <a:srgbClr val="0000FF"/>
                </a:solidFill>
              </a:rPr>
              <a:t>any load condition and load power factor </a:t>
            </a:r>
            <a:r>
              <a:rPr lang="en-IN"/>
              <a:t>can be determined. </a:t>
            </a:r>
          </a:p>
          <a:p>
            <a:pPr algn="just"/>
            <a:endParaRPr lang="en-IN"/>
          </a:p>
          <a:p>
            <a:pPr algn="just"/>
            <a:r>
              <a:rPr lang="en-IN"/>
              <a:t>	Actual </a:t>
            </a:r>
            <a:r>
              <a:rPr lang="en-IN">
                <a:solidFill>
                  <a:srgbClr val="FF0000"/>
                </a:solidFill>
              </a:rPr>
              <a:t>load need not be connected </a:t>
            </a:r>
            <a:r>
              <a:rPr lang="en-IN"/>
              <a:t>to the alternator </a:t>
            </a:r>
          </a:p>
          <a:p>
            <a:pPr algn="just"/>
            <a:r>
              <a:rPr lang="en-IN"/>
              <a:t>              This method can be </a:t>
            </a:r>
            <a:r>
              <a:rPr lang="en-IN">
                <a:solidFill>
                  <a:srgbClr val="0000FF"/>
                </a:solidFill>
              </a:rPr>
              <a:t>used for very high capacity alternators</a:t>
            </a:r>
            <a:endParaRPr lang="en-IN"/>
          </a:p>
          <a:p>
            <a:pPr algn="just"/>
            <a:endParaRPr lang="en-IN" u="sng">
              <a:solidFill>
                <a:srgbClr val="33CC33"/>
              </a:solidFill>
            </a:endParaRPr>
          </a:p>
          <a:p>
            <a:pPr algn="just"/>
            <a:r>
              <a:rPr lang="en-IN" sz="2400" u="sng">
                <a:solidFill>
                  <a:srgbClr val="33CC33"/>
                </a:solidFill>
              </a:rPr>
              <a:t>Limitations of Synchronous Impedance Method</a:t>
            </a:r>
            <a:endParaRPr lang="en-IN" sz="2400">
              <a:solidFill>
                <a:srgbClr val="33CC33"/>
              </a:solidFill>
            </a:endParaRPr>
          </a:p>
          <a:p>
            <a:pPr algn="just"/>
            <a:endParaRPr lang="en-IN"/>
          </a:p>
          <a:p>
            <a:pPr algn="just"/>
            <a:r>
              <a:rPr lang="en-IN"/>
              <a:t>       The </a:t>
            </a:r>
            <a:r>
              <a:rPr lang="en-IN">
                <a:solidFill>
                  <a:srgbClr val="0000FF"/>
                </a:solidFill>
              </a:rPr>
              <a:t>main limitation </a:t>
            </a:r>
            <a:r>
              <a:rPr lang="en-IN"/>
              <a:t>of this method is that this method gives </a:t>
            </a:r>
            <a:r>
              <a:rPr lang="en-IN">
                <a:solidFill>
                  <a:srgbClr val="FF0000"/>
                </a:solidFill>
              </a:rPr>
              <a:t>large values of synchronous reactance</a:t>
            </a:r>
            <a:r>
              <a:rPr lang="en-IN"/>
              <a:t>. </a:t>
            </a:r>
          </a:p>
          <a:p>
            <a:pPr algn="just"/>
            <a:endParaRPr lang="en-IN"/>
          </a:p>
          <a:p>
            <a:pPr algn="just"/>
            <a:r>
              <a:rPr lang="en-IN"/>
              <a:t>This leads to </a:t>
            </a:r>
            <a:r>
              <a:rPr lang="en-IN">
                <a:solidFill>
                  <a:srgbClr val="FF0000"/>
                </a:solidFill>
              </a:rPr>
              <a:t>high values of percentage regulation </a:t>
            </a:r>
            <a:r>
              <a:rPr lang="en-IN"/>
              <a:t>than the actual results. </a:t>
            </a:r>
          </a:p>
          <a:p>
            <a:pPr algn="just"/>
            <a:endParaRPr lang="en-IN"/>
          </a:p>
          <a:p>
            <a:pPr algn="just"/>
            <a:r>
              <a:rPr lang="en-IN"/>
              <a:t>Hence this method is called </a:t>
            </a:r>
            <a:r>
              <a:rPr lang="en-IN">
                <a:solidFill>
                  <a:srgbClr val="0000FF"/>
                </a:solidFill>
              </a:rPr>
              <a:t>pessimistic method</a:t>
            </a:r>
            <a:r>
              <a:rPr lang="en-I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5975" y="260350"/>
            <a:ext cx="492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2400">
                <a:solidFill>
                  <a:srgbClr val="33CC33"/>
                </a:solidFill>
              </a:rPr>
              <a:t>MMF method (Ampere turns method)</a:t>
            </a:r>
            <a:r>
              <a:rPr lang="en-IN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188" y="908050"/>
            <a:ext cx="80057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/>
              <a:t>This method of determining the </a:t>
            </a:r>
            <a:r>
              <a:rPr lang="en-IN">
                <a:solidFill>
                  <a:srgbClr val="0000FF"/>
                </a:solidFill>
              </a:rPr>
              <a:t>regulation of an alternator</a:t>
            </a:r>
            <a:r>
              <a:rPr lang="en-IN"/>
              <a:t> is also called </a:t>
            </a:r>
            <a:r>
              <a:rPr lang="en-IN" sz="2400" b="1">
                <a:solidFill>
                  <a:srgbClr val="C00000"/>
                </a:solidFill>
              </a:rPr>
              <a:t>Ampere-turn method or Rothert's M.M.F. method. </a:t>
            </a:r>
          </a:p>
          <a:p>
            <a:pPr algn="just"/>
            <a:endParaRPr lang="en-IN" sz="2400" b="1">
              <a:solidFill>
                <a:srgbClr val="C00000"/>
              </a:solidFill>
            </a:endParaRPr>
          </a:p>
          <a:p>
            <a:pPr algn="just"/>
            <a:r>
              <a:rPr lang="en-IN"/>
              <a:t>The method is based on the results of </a:t>
            </a:r>
            <a:r>
              <a:rPr lang="en-IN">
                <a:solidFill>
                  <a:srgbClr val="FF0000"/>
                </a:solidFill>
              </a:rPr>
              <a:t>open circuit test and short circuit test</a:t>
            </a:r>
            <a:r>
              <a:rPr lang="en-IN"/>
              <a:t> on an alternator.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2188" y="3068638"/>
            <a:ext cx="77565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IN" dirty="0"/>
              <a:t>For any synchronous generator i.e. alternator, it requires </a:t>
            </a:r>
            <a:r>
              <a:rPr lang="en-IN" dirty="0">
                <a:solidFill>
                  <a:srgbClr val="FF0000"/>
                </a:solidFill>
              </a:rPr>
              <a:t>M.M.F.</a:t>
            </a:r>
            <a:r>
              <a:rPr lang="en-IN" dirty="0"/>
              <a:t> which is product of </a:t>
            </a:r>
            <a:r>
              <a:rPr lang="en-IN" dirty="0">
                <a:solidFill>
                  <a:srgbClr val="FF0000"/>
                </a:solidFill>
              </a:rPr>
              <a:t>field current   </a:t>
            </a:r>
            <a:r>
              <a:rPr lang="en-IN" dirty="0"/>
              <a:t>and turns of </a:t>
            </a:r>
            <a:r>
              <a:rPr lang="en-IN" dirty="0">
                <a:solidFill>
                  <a:srgbClr val="0000FF"/>
                </a:solidFill>
              </a:rPr>
              <a:t>field winding </a:t>
            </a:r>
            <a:r>
              <a:rPr lang="en-IN" dirty="0"/>
              <a:t>for </a:t>
            </a:r>
            <a:r>
              <a:rPr lang="en-IN" dirty="0">
                <a:solidFill>
                  <a:srgbClr val="0000FF"/>
                </a:solidFill>
              </a:rPr>
              <a:t>two separate purposes.</a:t>
            </a:r>
          </a:p>
          <a:p>
            <a:pPr algn="just">
              <a:defRPr/>
            </a:pPr>
            <a:endParaRPr lang="en-IN" dirty="0">
              <a:solidFill>
                <a:srgbClr val="0000FF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en-IN" dirty="0"/>
              <a:t>It must have an </a:t>
            </a:r>
            <a:r>
              <a:rPr lang="en-IN" dirty="0">
                <a:solidFill>
                  <a:srgbClr val="0000FF"/>
                </a:solidFill>
              </a:rPr>
              <a:t>M.M.F.</a:t>
            </a:r>
            <a:r>
              <a:rPr lang="en-IN" dirty="0"/>
              <a:t> necessary to </a:t>
            </a:r>
            <a:r>
              <a:rPr lang="en-IN" dirty="0">
                <a:solidFill>
                  <a:srgbClr val="0000FF"/>
                </a:solidFill>
              </a:rPr>
              <a:t>induce the rated terminal voltage </a:t>
            </a:r>
            <a:r>
              <a:rPr lang="en-IN" dirty="0"/>
              <a:t>on open circuit.</a:t>
            </a:r>
          </a:p>
          <a:p>
            <a:pPr algn="just">
              <a:defRPr/>
            </a:pPr>
            <a:endParaRPr lang="en-IN" dirty="0"/>
          </a:p>
          <a:p>
            <a:pPr algn="just">
              <a:defRPr/>
            </a:pPr>
            <a:r>
              <a:rPr lang="en-IN" dirty="0"/>
              <a:t>2. It must have an </a:t>
            </a:r>
            <a:r>
              <a:rPr lang="en-IN" dirty="0">
                <a:solidFill>
                  <a:srgbClr val="FF0000"/>
                </a:solidFill>
              </a:rPr>
              <a:t>M.M.F. equal and opposite </a:t>
            </a:r>
            <a:r>
              <a:rPr lang="en-IN" dirty="0"/>
              <a:t>to that of </a:t>
            </a:r>
            <a:r>
              <a:rPr lang="en-IN" dirty="0">
                <a:solidFill>
                  <a:srgbClr val="FF0000"/>
                </a:solidFill>
              </a:rPr>
              <a:t>armature reaction </a:t>
            </a:r>
            <a:r>
              <a:rPr lang="en-IN" dirty="0" err="1">
                <a:solidFill>
                  <a:srgbClr val="FF0000"/>
                </a:solidFill>
              </a:rPr>
              <a:t>m.m.f</a:t>
            </a:r>
            <a:r>
              <a:rPr lang="en-IN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3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900113" y="1412875"/>
            <a:ext cx="7632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/>
              <a:t>OC &amp; SC tests conducted.</a:t>
            </a:r>
          </a:p>
          <a:p>
            <a:endParaRPr lang="en-IN"/>
          </a:p>
          <a:p>
            <a:pPr algn="just"/>
            <a:r>
              <a:rPr lang="en-IN"/>
              <a:t>field currents </a:t>
            </a:r>
          </a:p>
          <a:p>
            <a:pPr algn="just"/>
            <a:r>
              <a:rPr lang="en-IN">
                <a:solidFill>
                  <a:srgbClr val="0000FF"/>
                </a:solidFill>
              </a:rPr>
              <a:t>If1</a:t>
            </a:r>
            <a:r>
              <a:rPr lang="en-IN"/>
              <a:t> (field current required to </a:t>
            </a:r>
            <a:r>
              <a:rPr lang="en-IN" b="1">
                <a:solidFill>
                  <a:srgbClr val="F31A03"/>
                </a:solidFill>
              </a:rPr>
              <a:t>produce a voltage </a:t>
            </a:r>
            <a:r>
              <a:rPr lang="en-IN"/>
              <a:t>of </a:t>
            </a:r>
            <a:r>
              <a:rPr lang="en-IN">
                <a:solidFill>
                  <a:srgbClr val="FF0000"/>
                </a:solidFill>
              </a:rPr>
              <a:t>(Vph + Iaph Ra cosΦ) </a:t>
            </a:r>
            <a:r>
              <a:rPr lang="en-IN"/>
              <a:t>on </a:t>
            </a:r>
            <a:r>
              <a:rPr lang="en-IN" b="1">
                <a:solidFill>
                  <a:srgbClr val="00B050"/>
                </a:solidFill>
              </a:rPr>
              <a:t>OC) </a:t>
            </a:r>
          </a:p>
          <a:p>
            <a:endParaRPr lang="en-IN"/>
          </a:p>
          <a:p>
            <a:r>
              <a:rPr lang="en-IN">
                <a:solidFill>
                  <a:srgbClr val="FF0000"/>
                </a:solidFill>
              </a:rPr>
              <a:t> If2 </a:t>
            </a:r>
            <a:r>
              <a:rPr lang="en-IN"/>
              <a:t>(field current required to produce the given </a:t>
            </a:r>
            <a:r>
              <a:rPr lang="en-IN" b="1">
                <a:solidFill>
                  <a:srgbClr val="FF0000"/>
                </a:solidFill>
              </a:rPr>
              <a:t>armature current </a:t>
            </a:r>
            <a:r>
              <a:rPr lang="en-IN"/>
              <a:t>on SC) are added at an angle of</a:t>
            </a:r>
            <a:r>
              <a:rPr lang="en-IN">
                <a:solidFill>
                  <a:srgbClr val="0000FF"/>
                </a:solidFill>
              </a:rPr>
              <a:t> (90±Φ).</a:t>
            </a:r>
          </a:p>
          <a:p>
            <a:endParaRPr lang="en-IN"/>
          </a:p>
          <a:p>
            <a:r>
              <a:rPr lang="en-IN"/>
              <a:t>For this total field current, Eph found from OCC and regulation calculated.</a:t>
            </a:r>
          </a:p>
          <a:p>
            <a:r>
              <a:rPr lang="en-IN"/>
              <a:t/>
            </a:r>
            <a:br>
              <a:rPr lang="en-IN"/>
            </a:b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>
            <a:off x="2843213" y="4868863"/>
            <a:ext cx="4681537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43213" y="836613"/>
            <a:ext cx="73025" cy="403225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7147507">
            <a:off x="1025525" y="2886075"/>
            <a:ext cx="8818563" cy="5434013"/>
          </a:xfrm>
          <a:prstGeom prst="arc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3733" name="Rectangle 25"/>
          <p:cNvSpPr>
            <a:spLocks noChangeArrowheads="1"/>
          </p:cNvSpPr>
          <p:nvPr/>
        </p:nvSpPr>
        <p:spPr bwMode="auto">
          <a:xfrm>
            <a:off x="5764213" y="4941888"/>
            <a:ext cx="247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>
                <a:solidFill>
                  <a:srgbClr val="0000FF"/>
                </a:solidFill>
              </a:rPr>
              <a:t>field current. I</a:t>
            </a:r>
            <a:r>
              <a:rPr lang="en-IN" baseline="-25000">
                <a:solidFill>
                  <a:srgbClr val="0000FF"/>
                </a:solidFill>
              </a:rPr>
              <a:t>f</a:t>
            </a:r>
            <a:r>
              <a:rPr lang="en-IN">
                <a:solidFill>
                  <a:srgbClr val="0000FF"/>
                </a:solidFill>
              </a:rPr>
              <a:t> in Amps </a:t>
            </a:r>
          </a:p>
        </p:txBody>
      </p:sp>
      <p:sp>
        <p:nvSpPr>
          <p:cNvPr id="73734" name="TextBox 26"/>
          <p:cNvSpPr txBox="1">
            <a:spLocks noChangeArrowheads="1"/>
          </p:cNvSpPr>
          <p:nvPr/>
        </p:nvSpPr>
        <p:spPr bwMode="auto">
          <a:xfrm>
            <a:off x="6173788" y="1006475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OCC</a:t>
            </a:r>
            <a:endParaRPr lang="en-IN">
              <a:solidFill>
                <a:srgbClr val="0000FF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836863" y="2600325"/>
            <a:ext cx="4068762" cy="2233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6" name="TextBox 30"/>
          <p:cNvSpPr txBox="1">
            <a:spLocks noChangeArrowheads="1"/>
          </p:cNvSpPr>
          <p:nvPr/>
        </p:nvSpPr>
        <p:spPr bwMode="auto">
          <a:xfrm>
            <a:off x="7019925" y="2276475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SCC</a:t>
            </a:r>
            <a:endParaRPr lang="en-IN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918075" y="1700213"/>
            <a:ext cx="0" cy="3168650"/>
          </a:xfrm>
          <a:prstGeom prst="line">
            <a:avLst/>
          </a:prstGeom>
          <a:ln w="28575">
            <a:solidFill>
              <a:srgbClr val="FF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916238" y="1700213"/>
            <a:ext cx="2001837" cy="0"/>
          </a:xfrm>
          <a:prstGeom prst="line">
            <a:avLst/>
          </a:prstGeom>
          <a:ln w="28575">
            <a:solidFill>
              <a:srgbClr val="FF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9" name="TextBox 34"/>
          <p:cNvSpPr txBox="1">
            <a:spLocks noChangeArrowheads="1"/>
          </p:cNvSpPr>
          <p:nvPr/>
        </p:nvSpPr>
        <p:spPr bwMode="auto">
          <a:xfrm>
            <a:off x="4710113" y="4797425"/>
            <a:ext cx="42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F</a:t>
            </a:r>
            <a:r>
              <a:rPr lang="en-US" baseline="-25000"/>
              <a:t>O</a:t>
            </a:r>
            <a:endParaRPr lang="en-IN" baseline="-25000"/>
          </a:p>
        </p:txBody>
      </p:sp>
      <p:sp>
        <p:nvSpPr>
          <p:cNvPr id="73740" name="TextBox 37"/>
          <p:cNvSpPr txBox="1">
            <a:spLocks noChangeArrowheads="1"/>
          </p:cNvSpPr>
          <p:nvPr/>
        </p:nvSpPr>
        <p:spPr bwMode="auto">
          <a:xfrm>
            <a:off x="1844675" y="131763"/>
            <a:ext cx="2195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Short Circuit Current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 Open Circuit Voltage</a:t>
            </a:r>
            <a:endParaRPr lang="en-IN" baseline="-25000">
              <a:solidFill>
                <a:srgbClr val="0000FF"/>
              </a:solidFill>
            </a:endParaRPr>
          </a:p>
          <a:p>
            <a:pPr eaLnBrk="1" hangingPunct="1"/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73741" name="TextBox 43"/>
          <p:cNvSpPr txBox="1">
            <a:spLocks noChangeArrowheads="1"/>
          </p:cNvSpPr>
          <p:nvPr/>
        </p:nvSpPr>
        <p:spPr bwMode="auto">
          <a:xfrm>
            <a:off x="827088" y="3716338"/>
            <a:ext cx="1435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33CC33"/>
                </a:solidFill>
              </a:rPr>
              <a:t>Full Load </a:t>
            </a:r>
          </a:p>
          <a:p>
            <a:pPr algn="r" eaLnBrk="1" hangingPunct="1"/>
            <a:r>
              <a:rPr lang="en-US">
                <a:solidFill>
                  <a:srgbClr val="33CC33"/>
                </a:solidFill>
              </a:rPr>
              <a:t>Short circuit Current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995738" y="4221163"/>
            <a:ext cx="0" cy="647700"/>
          </a:xfrm>
          <a:prstGeom prst="line">
            <a:avLst/>
          </a:prstGeom>
          <a:ln w="28575">
            <a:solidFill>
              <a:srgbClr val="FF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60675" y="4221163"/>
            <a:ext cx="1135063" cy="0"/>
          </a:xfrm>
          <a:prstGeom prst="line">
            <a:avLst/>
          </a:prstGeom>
          <a:ln w="28575">
            <a:solidFill>
              <a:srgbClr val="FF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4" name="TextBox 50"/>
          <p:cNvSpPr txBox="1">
            <a:spLocks noChangeArrowheads="1"/>
          </p:cNvSpPr>
          <p:nvPr/>
        </p:nvSpPr>
        <p:spPr bwMode="auto">
          <a:xfrm>
            <a:off x="1403350" y="1343025"/>
            <a:ext cx="938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33CC33"/>
                </a:solidFill>
              </a:rPr>
              <a:t>Rated Voltage</a:t>
            </a:r>
            <a:endParaRPr lang="en-IN" baseline="-25000">
              <a:solidFill>
                <a:srgbClr val="33CC33"/>
              </a:solidFill>
            </a:endParaRPr>
          </a:p>
        </p:txBody>
      </p:sp>
      <p:sp>
        <p:nvSpPr>
          <p:cNvPr id="73745" name="TextBox 54"/>
          <p:cNvSpPr txBox="1">
            <a:spLocks noChangeArrowheads="1"/>
          </p:cNvSpPr>
          <p:nvPr/>
        </p:nvSpPr>
        <p:spPr bwMode="auto">
          <a:xfrm>
            <a:off x="3708400" y="4859338"/>
            <a:ext cx="50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F</a:t>
            </a:r>
            <a:r>
              <a:rPr lang="en-US" baseline="-25000"/>
              <a:t>AR</a:t>
            </a:r>
            <a:endParaRPr lang="en-IN" baseline="-2500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341563" y="1700213"/>
            <a:ext cx="519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95513" y="4221163"/>
            <a:ext cx="519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755650" y="115888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400" b="1">
                <a:solidFill>
                  <a:srgbClr val="33CC33"/>
                </a:solidFill>
              </a:rPr>
              <a:t>Zero Power Factor Method (ZPF Method) or Potier  </a:t>
            </a:r>
            <a:r>
              <a:rPr lang="en-US" sz="2400" b="1">
                <a:solidFill>
                  <a:srgbClr val="33CC33"/>
                </a:solidFill>
              </a:rPr>
              <a:t>method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928688" y="4797425"/>
            <a:ext cx="720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/>
              <a:t>The  ZPF  method is based on the Separation  of </a:t>
            </a:r>
          </a:p>
          <a:p>
            <a:pPr eaLnBrk="1" hangingPunct="1"/>
            <a:r>
              <a:rPr lang="en-US" sz="2000" b="1">
                <a:solidFill>
                  <a:srgbClr val="F31A03"/>
                </a:solidFill>
              </a:rPr>
              <a:t>Armature leakage reactance (X</a:t>
            </a:r>
            <a:r>
              <a:rPr lang="en-US" sz="2000" b="1" baseline="-25000">
                <a:solidFill>
                  <a:srgbClr val="F31A03"/>
                </a:solidFill>
              </a:rPr>
              <a:t>L</a:t>
            </a:r>
            <a:r>
              <a:rPr lang="en-US" sz="2000" b="1">
                <a:solidFill>
                  <a:srgbClr val="F31A03"/>
                </a:solidFill>
              </a:rPr>
              <a:t>)</a:t>
            </a:r>
            <a:r>
              <a:rPr lang="en-US" sz="2000" b="1"/>
              <a:t> </a:t>
            </a:r>
            <a:r>
              <a:rPr lang="en-US" sz="2000"/>
              <a:t>and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Armature reaction effect                                                                             </a:t>
            </a:r>
            <a:endParaRPr lang="en-IN" sz="2000" b="1" baseline="-25000">
              <a:solidFill>
                <a:srgbClr val="0000FF"/>
              </a:solidFill>
            </a:endParaRPr>
          </a:p>
        </p:txBody>
      </p:sp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879475" y="1196975"/>
            <a:ext cx="67976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IN" sz="2400">
                <a:solidFill>
                  <a:srgbClr val="0000FF"/>
                </a:solidFill>
              </a:rPr>
              <a:t>In the operation of any alternator</a:t>
            </a:r>
            <a:r>
              <a:rPr lang="en-IN" sz="2000"/>
              <a:t>, Voltage drop occurs in  </a:t>
            </a:r>
          </a:p>
          <a:p>
            <a:pPr eaLnBrk="1" hangingPunct="1"/>
            <a:endParaRPr lang="en-IN" sz="2000"/>
          </a:p>
          <a:p>
            <a:pPr eaLnBrk="1" hangingPunct="1"/>
            <a:r>
              <a:rPr lang="en-IN" sz="2400" b="1">
                <a:solidFill>
                  <a:srgbClr val="FF0000"/>
                </a:solidFill>
              </a:rPr>
              <a:t>Armature resistance drop(IRa)</a:t>
            </a:r>
            <a:r>
              <a:rPr lang="en-IN" sz="2400"/>
              <a:t>  </a:t>
            </a:r>
          </a:p>
          <a:p>
            <a:pPr eaLnBrk="1" hangingPunct="1"/>
            <a:r>
              <a:rPr lang="en-IN" sz="2400" b="1">
                <a:solidFill>
                  <a:srgbClr val="FF0000"/>
                </a:solidFill>
              </a:rPr>
              <a:t>Armature leakage reactance drop IX</a:t>
            </a:r>
            <a:r>
              <a:rPr lang="en-IN" sz="2400" b="1" baseline="-25000">
                <a:solidFill>
                  <a:srgbClr val="FF0000"/>
                </a:solidFill>
              </a:rPr>
              <a:t>L</a:t>
            </a:r>
            <a:r>
              <a:rPr lang="en-IN" sz="2400" baseline="-25000"/>
              <a:t> </a:t>
            </a:r>
          </a:p>
          <a:p>
            <a:pPr eaLnBrk="1" hangingPunct="1"/>
            <a:endParaRPr lang="en-IN" sz="2400" b="1">
              <a:solidFill>
                <a:srgbClr val="FF0000"/>
              </a:solidFill>
            </a:endParaRPr>
          </a:p>
          <a:p>
            <a:pPr eaLnBrk="1" hangingPunct="1"/>
            <a:r>
              <a:rPr lang="en-IN" sz="2400" b="1">
                <a:solidFill>
                  <a:srgbClr val="FF0000"/>
                </a:solidFill>
              </a:rPr>
              <a:t>Armature reaction</a:t>
            </a:r>
            <a:r>
              <a:rPr lang="en-IN" sz="2400"/>
              <a:t>.</a:t>
            </a:r>
          </a:p>
        </p:txBody>
      </p:sp>
      <p:sp>
        <p:nvSpPr>
          <p:cNvPr id="75781" name="Rectangle 1"/>
          <p:cNvSpPr>
            <a:spLocks noChangeArrowheads="1"/>
          </p:cNvSpPr>
          <p:nvPr/>
        </p:nvSpPr>
        <p:spPr bwMode="auto">
          <a:xfrm>
            <a:off x="900113" y="765175"/>
            <a:ext cx="534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2400"/>
              <a:t>This method is also called </a:t>
            </a:r>
            <a:r>
              <a:rPr lang="en-IN" sz="2400">
                <a:solidFill>
                  <a:srgbClr val="FF0000"/>
                </a:solidFill>
              </a:rPr>
              <a:t>Potier method</a:t>
            </a:r>
            <a:r>
              <a:rPr lang="en-IN" sz="2400"/>
              <a:t>.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651500" y="1773238"/>
            <a:ext cx="720725" cy="1008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5783" name="Rectangle 3"/>
          <p:cNvSpPr>
            <a:spLocks noChangeArrowheads="1"/>
          </p:cNvSpPr>
          <p:nvPr/>
        </p:nvSpPr>
        <p:spPr bwMode="auto">
          <a:xfrm>
            <a:off x="6516688" y="1916113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000"/>
              <a:t>Mainly  due </a:t>
            </a:r>
            <a:r>
              <a:rPr lang="en-IN" sz="2000">
                <a:solidFill>
                  <a:srgbClr val="0000FF"/>
                </a:solidFill>
              </a:rPr>
              <a:t>EMF</a:t>
            </a:r>
            <a:r>
              <a:rPr lang="en-IN" sz="2000"/>
              <a:t> quantity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30650" y="3284538"/>
            <a:ext cx="3540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5" name="Rectangle 6"/>
          <p:cNvSpPr>
            <a:spLocks noChangeArrowheads="1"/>
          </p:cNvSpPr>
          <p:nvPr/>
        </p:nvSpPr>
        <p:spPr bwMode="auto">
          <a:xfrm>
            <a:off x="4597400" y="3059113"/>
            <a:ext cx="278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/>
              <a:t>is basically </a:t>
            </a:r>
            <a:r>
              <a:rPr lang="en-IN">
                <a:solidFill>
                  <a:srgbClr val="0000FF"/>
                </a:solidFill>
              </a:rPr>
              <a:t>M.M.F. </a:t>
            </a:r>
            <a:r>
              <a:rPr lang="en-IN"/>
              <a:t>quantity</a:t>
            </a:r>
          </a:p>
        </p:txBody>
      </p:sp>
      <p:sp>
        <p:nvSpPr>
          <p:cNvPr id="75786" name="Rectangle 8"/>
          <p:cNvSpPr>
            <a:spLocks noChangeArrowheads="1"/>
          </p:cNvSpPr>
          <p:nvPr/>
        </p:nvSpPr>
        <p:spPr bwMode="auto">
          <a:xfrm>
            <a:off x="927100" y="3573463"/>
            <a:ext cx="8108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/>
              <a:t>In the </a:t>
            </a:r>
            <a:r>
              <a:rPr lang="en-IN" sz="2000" b="1">
                <a:solidFill>
                  <a:srgbClr val="0000FF"/>
                </a:solidFill>
              </a:rPr>
              <a:t>synchronous impedance</a:t>
            </a:r>
            <a:r>
              <a:rPr lang="en-IN" b="1"/>
              <a:t>  </a:t>
            </a:r>
            <a:r>
              <a:rPr lang="en-IN"/>
              <a:t>method all the quantities are treated as </a:t>
            </a:r>
            <a:r>
              <a:rPr lang="en-IN" sz="2000" b="1">
                <a:solidFill>
                  <a:srgbClr val="0000FF"/>
                </a:solidFill>
              </a:rPr>
              <a:t>E.M.F. quantities</a:t>
            </a:r>
            <a:endParaRPr lang="en-IN" b="1">
              <a:solidFill>
                <a:srgbClr val="0000FF"/>
              </a:solidFill>
            </a:endParaRPr>
          </a:p>
        </p:txBody>
      </p:sp>
      <p:sp>
        <p:nvSpPr>
          <p:cNvPr id="75787" name="Rectangle 13"/>
          <p:cNvSpPr>
            <a:spLocks noChangeArrowheads="1"/>
          </p:cNvSpPr>
          <p:nvPr/>
        </p:nvSpPr>
        <p:spPr bwMode="auto">
          <a:xfrm>
            <a:off x="928688" y="4292600"/>
            <a:ext cx="8107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/>
              <a:t>In the </a:t>
            </a:r>
            <a:r>
              <a:rPr lang="en-IN" sz="2000" b="1">
                <a:solidFill>
                  <a:srgbClr val="0000FF"/>
                </a:solidFill>
              </a:rPr>
              <a:t>MMF Method </a:t>
            </a:r>
            <a:r>
              <a:rPr lang="en-IN"/>
              <a:t>all the quantities are treated as </a:t>
            </a:r>
            <a:r>
              <a:rPr lang="en-IN" sz="2000" b="1">
                <a:solidFill>
                  <a:srgbClr val="0000FF"/>
                </a:solidFill>
              </a:rPr>
              <a:t>M.M.F. quantities</a:t>
            </a:r>
            <a:endParaRPr lang="en-IN" b="1">
              <a:solidFill>
                <a:srgbClr val="0000FF"/>
              </a:solidFill>
            </a:endParaRPr>
          </a:p>
        </p:txBody>
      </p:sp>
      <p:sp>
        <p:nvSpPr>
          <p:cNvPr id="75788" name="Rectangle 9"/>
          <p:cNvSpPr>
            <a:spLocks noChangeArrowheads="1"/>
          </p:cNvSpPr>
          <p:nvPr/>
        </p:nvSpPr>
        <p:spPr bwMode="auto">
          <a:xfrm>
            <a:off x="900113" y="5807075"/>
            <a:ext cx="7993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/>
              <a:t>The armature leakage reactance X</a:t>
            </a:r>
            <a:r>
              <a:rPr lang="en-IN" baseline="-25000"/>
              <a:t>L </a:t>
            </a:r>
            <a:r>
              <a:rPr lang="en-IN"/>
              <a:t>is called </a:t>
            </a:r>
            <a:r>
              <a:rPr lang="en-IN" sz="2400" b="1">
                <a:solidFill>
                  <a:srgbClr val="33CC33"/>
                </a:solidFill>
              </a:rPr>
              <a:t>Potier reactance</a:t>
            </a:r>
          </a:p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00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/>
      <p:bldP spid="75781" grpId="0"/>
      <p:bldP spid="3" grpId="0" animBg="1"/>
      <p:bldP spid="75783" grpId="0"/>
      <p:bldP spid="75785" grpId="0"/>
      <p:bldP spid="75786" grpId="0"/>
      <p:bldP spid="75787" grpId="0"/>
      <p:bldP spid="7578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113" y="188913"/>
            <a:ext cx="7848600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IN" sz="2400" dirty="0"/>
              <a:t>To determine </a:t>
            </a:r>
            <a:r>
              <a:rPr lang="en-IN" sz="2400" dirty="0">
                <a:solidFill>
                  <a:srgbClr val="FF0000"/>
                </a:solidFill>
              </a:rPr>
              <a:t>armature leakage reactance (EMF) </a:t>
            </a:r>
            <a:r>
              <a:rPr lang="en-IN" sz="2400" dirty="0"/>
              <a:t>and </a:t>
            </a:r>
            <a:r>
              <a:rPr lang="en-IN" sz="2400" dirty="0">
                <a:solidFill>
                  <a:srgbClr val="0000FF"/>
                </a:solidFill>
              </a:rPr>
              <a:t>armature reaction (MMF)</a:t>
            </a:r>
            <a:r>
              <a:rPr lang="en-IN" sz="2400" dirty="0"/>
              <a:t> </a:t>
            </a:r>
            <a:r>
              <a:rPr lang="en-IN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separately</a:t>
            </a:r>
            <a:r>
              <a:rPr lang="en-IN" sz="2400" dirty="0"/>
              <a:t>, two tests are performed on the  alternator</a:t>
            </a: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2538413" y="11271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>
                <a:solidFill>
                  <a:srgbClr val="FFC000"/>
                </a:solidFill>
              </a:rPr>
              <a:t>1. Open circuit test</a:t>
            </a:r>
          </a:p>
          <a:p>
            <a:r>
              <a:rPr lang="en-IN">
                <a:solidFill>
                  <a:srgbClr val="FFC000"/>
                </a:solidFill>
              </a:rPr>
              <a:t>2. Zero power factor test</a:t>
            </a:r>
          </a:p>
        </p:txBody>
      </p:sp>
      <p:pic>
        <p:nvPicPr>
          <p:cNvPr id="76804" name="Picture 39" descr="Description: http://1.bp.blogspot.com/-gaLML1bjYv8/T25hWYFipyI/AAAAAAAAD1Q/wg67P8QCY44/s1600/ccc1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8388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755650" y="184150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>
                <a:solidFill>
                  <a:srgbClr val="FFC000"/>
                </a:solidFill>
              </a:rPr>
              <a:t>Open circuit test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19713" y="4365625"/>
            <a:ext cx="386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 u="sng">
                <a:solidFill>
                  <a:srgbClr val="33CC33"/>
                </a:solidFill>
              </a:rPr>
              <a:t>Open circuit test</a:t>
            </a:r>
          </a:p>
          <a:p>
            <a:r>
              <a:rPr lang="en-US">
                <a:solidFill>
                  <a:srgbClr val="33CC33"/>
                </a:solidFill>
              </a:rPr>
              <a:t>Switch Open</a:t>
            </a:r>
          </a:p>
          <a:p>
            <a:r>
              <a:rPr lang="en-US">
                <a:solidFill>
                  <a:srgbClr val="33CC33"/>
                </a:solidFill>
              </a:rPr>
              <a:t>P.M. to drive Ns</a:t>
            </a:r>
          </a:p>
          <a:p>
            <a:r>
              <a:rPr lang="en-US">
                <a:solidFill>
                  <a:srgbClr val="33CC33"/>
                </a:solidFill>
              </a:rPr>
              <a:t>Potential Divider from 0 to Rated Value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35600" y="5516563"/>
            <a:ext cx="36925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 u="sng">
                <a:solidFill>
                  <a:srgbClr val="0000FF"/>
                </a:solidFill>
              </a:rPr>
              <a:t>Zero power factor test</a:t>
            </a:r>
          </a:p>
          <a:p>
            <a:r>
              <a:rPr lang="en-US">
                <a:solidFill>
                  <a:srgbClr val="0000FF"/>
                </a:solidFill>
              </a:rPr>
              <a:t>Switch Closed</a:t>
            </a:r>
          </a:p>
          <a:p>
            <a:r>
              <a:rPr lang="en-US">
                <a:solidFill>
                  <a:srgbClr val="0000FF"/>
                </a:solidFill>
              </a:rPr>
              <a:t>Purely Inductive Load </a:t>
            </a:r>
          </a:p>
          <a:p>
            <a:r>
              <a:rPr lang="en-US">
                <a:solidFill>
                  <a:srgbClr val="0000FF"/>
                </a:solidFill>
              </a:rPr>
              <a:t>Purely Inductive Load  has PF Cos 90</a:t>
            </a:r>
          </a:p>
        </p:txBody>
      </p:sp>
    </p:spTree>
    <p:extLst>
      <p:ext uri="{BB962C8B-B14F-4D97-AF65-F5344CB8AC3E}">
        <p14:creationId xmlns:p14="http://schemas.microsoft.com/office/powerpoint/2010/main" val="16518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803" grpId="0"/>
      <p:bldP spid="7680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2266950" y="4781550"/>
            <a:ext cx="4681538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2266950" y="749300"/>
            <a:ext cx="73025" cy="403225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187950" y="4854575"/>
            <a:ext cx="247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>
                <a:solidFill>
                  <a:srgbClr val="0000FF"/>
                </a:solidFill>
              </a:rPr>
              <a:t>field current. I</a:t>
            </a:r>
            <a:r>
              <a:rPr lang="en-IN" baseline="-25000">
                <a:solidFill>
                  <a:srgbClr val="0000FF"/>
                </a:solidFill>
              </a:rPr>
              <a:t>f</a:t>
            </a:r>
            <a:r>
              <a:rPr lang="en-IN">
                <a:solidFill>
                  <a:srgbClr val="0000FF"/>
                </a:solidFill>
              </a:rPr>
              <a:t> in Amps </a:t>
            </a:r>
          </a:p>
        </p:txBody>
      </p:sp>
      <p:sp>
        <p:nvSpPr>
          <p:cNvPr id="76805" name="TextBox 5"/>
          <p:cNvSpPr txBox="1">
            <a:spLocks noChangeArrowheads="1"/>
          </p:cNvSpPr>
          <p:nvPr/>
        </p:nvSpPr>
        <p:spPr bwMode="auto">
          <a:xfrm>
            <a:off x="4675188" y="682625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OCC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76806" name="TextBox 6"/>
          <p:cNvSpPr txBox="1">
            <a:spLocks noChangeArrowheads="1"/>
          </p:cNvSpPr>
          <p:nvPr/>
        </p:nvSpPr>
        <p:spPr bwMode="auto">
          <a:xfrm>
            <a:off x="1268413" y="44450"/>
            <a:ext cx="2195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 Open Circuit Voltage</a:t>
            </a:r>
            <a:endParaRPr lang="en-IN" baseline="-25000">
              <a:solidFill>
                <a:srgbClr val="0000FF"/>
              </a:solidFill>
            </a:endParaRPr>
          </a:p>
          <a:p>
            <a:pPr eaLnBrk="1" hangingPunct="1"/>
            <a:r>
              <a:rPr lang="en-IN"/>
              <a:t>             </a:t>
            </a:r>
            <a:r>
              <a:rPr lang="en-IN">
                <a:solidFill>
                  <a:srgbClr val="0000FF"/>
                </a:solidFill>
              </a:rPr>
              <a:t>(V</a:t>
            </a:r>
            <a:r>
              <a:rPr lang="en-IN" baseline="-25000">
                <a:solidFill>
                  <a:srgbClr val="0000FF"/>
                </a:solidFill>
              </a:rPr>
              <a:t>oc</a:t>
            </a:r>
            <a:r>
              <a:rPr lang="en-IN">
                <a:solidFill>
                  <a:srgbClr val="0000FF"/>
                </a:solidFill>
              </a:rPr>
              <a:t>)</a:t>
            </a:r>
            <a:endParaRPr lang="en-IN" baseline="-25000">
              <a:solidFill>
                <a:srgbClr val="0000FF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7638575">
            <a:off x="-807243" y="3377406"/>
            <a:ext cx="10521950" cy="4722813"/>
          </a:xfrm>
          <a:prstGeom prst="arc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Arc 9"/>
          <p:cNvSpPr/>
          <p:nvPr/>
        </p:nvSpPr>
        <p:spPr>
          <a:xfrm rot="17638575">
            <a:off x="1971675" y="2790825"/>
            <a:ext cx="9753600" cy="6756400"/>
          </a:xfrm>
          <a:prstGeom prst="arc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6809" name="TextBox 10"/>
          <p:cNvSpPr txBox="1">
            <a:spLocks noChangeArrowheads="1"/>
          </p:cNvSpPr>
          <p:nvPr/>
        </p:nvSpPr>
        <p:spPr bwMode="auto">
          <a:xfrm>
            <a:off x="5003800" y="5222875"/>
            <a:ext cx="474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Zero </a:t>
            </a:r>
            <a:r>
              <a:rPr lang="en-US"/>
              <a:t>Terminal Voltage at SC Full load Zero pf  Ia</a:t>
            </a:r>
            <a:endParaRPr lang="en-IN"/>
          </a:p>
        </p:txBody>
      </p:sp>
      <p:sp>
        <p:nvSpPr>
          <p:cNvPr id="76810" name="TextBox 11"/>
          <p:cNvSpPr txBox="1">
            <a:spLocks noChangeArrowheads="1"/>
          </p:cNvSpPr>
          <p:nvPr/>
        </p:nvSpPr>
        <p:spPr bwMode="auto">
          <a:xfrm>
            <a:off x="3563938" y="47244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en-IN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14775" y="5038725"/>
            <a:ext cx="103822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2" name="TextBox 14"/>
          <p:cNvSpPr txBox="1">
            <a:spLocks noChangeArrowheads="1"/>
          </p:cNvSpPr>
          <p:nvPr/>
        </p:nvSpPr>
        <p:spPr bwMode="auto">
          <a:xfrm>
            <a:off x="4643438" y="155575"/>
            <a:ext cx="4459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Rated </a:t>
            </a:r>
            <a:r>
              <a:rPr lang="en-US"/>
              <a:t>Terminal Voltage at Full load Current at</a:t>
            </a:r>
          </a:p>
          <a:p>
            <a:pPr eaLnBrk="1" hangingPunct="1"/>
            <a:r>
              <a:rPr lang="en-US"/>
              <a:t> Zero pf  lagging</a:t>
            </a:r>
            <a:endParaRPr lang="en-IN"/>
          </a:p>
        </p:txBody>
      </p:sp>
      <p:sp>
        <p:nvSpPr>
          <p:cNvPr id="76813" name="TextBox 15"/>
          <p:cNvSpPr txBox="1">
            <a:spLocks noChangeArrowheads="1"/>
          </p:cNvSpPr>
          <p:nvPr/>
        </p:nvSpPr>
        <p:spPr bwMode="auto">
          <a:xfrm>
            <a:off x="6227763" y="18446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P</a:t>
            </a:r>
            <a:endParaRPr lang="en-IN"/>
          </a:p>
        </p:txBody>
      </p:sp>
      <p:sp>
        <p:nvSpPr>
          <p:cNvPr id="18" name="Flowchart: Connector 17"/>
          <p:cNvSpPr/>
          <p:nvPr/>
        </p:nvSpPr>
        <p:spPr>
          <a:xfrm>
            <a:off x="6119813" y="1954213"/>
            <a:ext cx="107950" cy="1063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427788" y="781050"/>
            <a:ext cx="698500" cy="116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6" name="TextBox 26"/>
          <p:cNvSpPr txBox="1">
            <a:spLocks noChangeArrowheads="1"/>
          </p:cNvSpPr>
          <p:nvPr/>
        </p:nvSpPr>
        <p:spPr bwMode="auto">
          <a:xfrm>
            <a:off x="7402513" y="1103313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Full Load ZPF</a:t>
            </a:r>
            <a:endParaRPr lang="en-IN"/>
          </a:p>
        </p:txBody>
      </p:sp>
      <p:sp>
        <p:nvSpPr>
          <p:cNvPr id="28" name="Flowchart: Connector 27"/>
          <p:cNvSpPr/>
          <p:nvPr/>
        </p:nvSpPr>
        <p:spPr>
          <a:xfrm>
            <a:off x="3708400" y="4724400"/>
            <a:ext cx="107950" cy="1063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6818" name="TextBox 31"/>
          <p:cNvSpPr txBox="1">
            <a:spLocks noChangeArrowheads="1"/>
          </p:cNvSpPr>
          <p:nvPr/>
        </p:nvSpPr>
        <p:spPr bwMode="auto">
          <a:xfrm>
            <a:off x="2060575" y="4724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303463" y="1079500"/>
            <a:ext cx="1611312" cy="3698875"/>
          </a:xfrm>
          <a:prstGeom prst="line">
            <a:avLst/>
          </a:prstGeom>
          <a:ln w="19050">
            <a:solidFill>
              <a:srgbClr val="F31A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20" name="TextBox 41"/>
          <p:cNvSpPr txBox="1">
            <a:spLocks noChangeArrowheads="1"/>
          </p:cNvSpPr>
          <p:nvPr/>
        </p:nvSpPr>
        <p:spPr bwMode="auto">
          <a:xfrm>
            <a:off x="2660650" y="755650"/>
            <a:ext cx="1695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Tangent to OCC</a:t>
            </a:r>
          </a:p>
          <a:p>
            <a:pPr eaLnBrk="1" hangingPunct="1"/>
            <a:r>
              <a:rPr lang="en-US"/>
              <a:t>      Airline</a:t>
            </a:r>
            <a:endParaRPr lang="en-IN"/>
          </a:p>
        </p:txBody>
      </p:sp>
      <p:sp>
        <p:nvSpPr>
          <p:cNvPr id="76821" name="TextBox 42"/>
          <p:cNvSpPr txBox="1">
            <a:spLocks noChangeArrowheads="1"/>
          </p:cNvSpPr>
          <p:nvPr/>
        </p:nvSpPr>
        <p:spPr bwMode="auto">
          <a:xfrm>
            <a:off x="2360613" y="3708400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en-IN"/>
          </a:p>
        </p:txBody>
      </p:sp>
      <p:sp>
        <p:nvSpPr>
          <p:cNvPr id="44" name="Flowchart: Connector 43"/>
          <p:cNvSpPr/>
          <p:nvPr/>
        </p:nvSpPr>
        <p:spPr>
          <a:xfrm>
            <a:off x="2627313" y="3898900"/>
            <a:ext cx="109537" cy="1063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8" name="Flowchart: Connector 47"/>
          <p:cNvSpPr/>
          <p:nvPr/>
        </p:nvSpPr>
        <p:spPr>
          <a:xfrm>
            <a:off x="4572000" y="1954213"/>
            <a:ext cx="109538" cy="1063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606925" y="1989138"/>
            <a:ext cx="15668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25" name="TextBox 54"/>
          <p:cNvSpPr txBox="1">
            <a:spLocks noChangeArrowheads="1"/>
          </p:cNvSpPr>
          <p:nvPr/>
        </p:nvSpPr>
        <p:spPr bwMode="auto">
          <a:xfrm>
            <a:off x="4356100" y="197961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Q</a:t>
            </a:r>
            <a:endParaRPr lang="en-IN"/>
          </a:p>
        </p:txBody>
      </p:sp>
      <p:sp>
        <p:nvSpPr>
          <p:cNvPr id="76826" name="TextBox 55"/>
          <p:cNvSpPr txBox="1">
            <a:spLocks noChangeArrowheads="1"/>
          </p:cNvSpPr>
          <p:nvPr/>
        </p:nvSpPr>
        <p:spPr bwMode="auto">
          <a:xfrm>
            <a:off x="5884863" y="2352675"/>
            <a:ext cx="144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OA = QP</a:t>
            </a:r>
          </a:p>
          <a:p>
            <a:pPr eaLnBrk="1" hangingPunct="1"/>
            <a:r>
              <a:rPr lang="en-US"/>
              <a:t>Horr Parallel </a:t>
            </a:r>
            <a:endParaRPr lang="en-IN"/>
          </a:p>
        </p:txBody>
      </p:sp>
      <p:cxnSp>
        <p:nvCxnSpPr>
          <p:cNvPr id="63" name="Straight Connector 62"/>
          <p:cNvCxnSpPr>
            <a:endCxn id="65" idx="7"/>
          </p:cNvCxnSpPr>
          <p:nvPr/>
        </p:nvCxnSpPr>
        <p:spPr>
          <a:xfrm flipV="1">
            <a:off x="4643438" y="1250950"/>
            <a:ext cx="309562" cy="738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Connector 64"/>
          <p:cNvSpPr/>
          <p:nvPr/>
        </p:nvSpPr>
        <p:spPr>
          <a:xfrm>
            <a:off x="4859338" y="1235075"/>
            <a:ext cx="109537" cy="1063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6829" name="TextBox 65"/>
          <p:cNvSpPr txBox="1">
            <a:spLocks noChangeArrowheads="1"/>
          </p:cNvSpPr>
          <p:nvPr/>
        </p:nvSpPr>
        <p:spPr bwMode="auto">
          <a:xfrm>
            <a:off x="4552950" y="981075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/>
              <a:t>R</a:t>
            </a:r>
            <a:endParaRPr lang="en-IN"/>
          </a:p>
        </p:txBody>
      </p:sp>
      <p:cxnSp>
        <p:nvCxnSpPr>
          <p:cNvPr id="68" name="Straight Connector 67"/>
          <p:cNvCxnSpPr>
            <a:stCxn id="65" idx="0"/>
            <a:endCxn id="18" idx="1"/>
          </p:cNvCxnSpPr>
          <p:nvPr/>
        </p:nvCxnSpPr>
        <p:spPr>
          <a:xfrm>
            <a:off x="4914900" y="1235075"/>
            <a:ext cx="1220788" cy="735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1" name="TextBox 69"/>
          <p:cNvSpPr txBox="1">
            <a:spLocks noChangeArrowheads="1"/>
          </p:cNvSpPr>
          <p:nvPr/>
        </p:nvSpPr>
        <p:spPr bwMode="auto">
          <a:xfrm>
            <a:off x="7745413" y="1706563"/>
            <a:ext cx="1563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C000"/>
                </a:solidFill>
              </a:rPr>
              <a:t> </a:t>
            </a:r>
            <a:r>
              <a:rPr lang="el-GR">
                <a:solidFill>
                  <a:srgbClr val="FFC000"/>
                </a:solidFill>
              </a:rPr>
              <a:t>Δ</a:t>
            </a:r>
            <a:r>
              <a:rPr lang="en-US">
                <a:solidFill>
                  <a:srgbClr val="FFC000"/>
                </a:solidFill>
              </a:rPr>
              <a:t> PQR </a:t>
            </a:r>
          </a:p>
          <a:p>
            <a:pPr eaLnBrk="1" hangingPunct="1"/>
            <a:r>
              <a:rPr lang="en-US">
                <a:solidFill>
                  <a:srgbClr val="FFC000"/>
                </a:solidFill>
              </a:rPr>
              <a:t>Potier Triangle</a:t>
            </a:r>
            <a:endParaRPr lang="en-IN">
              <a:solidFill>
                <a:srgbClr val="FFC000"/>
              </a:solidFill>
            </a:endParaRPr>
          </a:p>
        </p:txBody>
      </p:sp>
      <p:cxnSp>
        <p:nvCxnSpPr>
          <p:cNvPr id="74" name="Elbow Connector 73"/>
          <p:cNvCxnSpPr/>
          <p:nvPr/>
        </p:nvCxnSpPr>
        <p:spPr>
          <a:xfrm>
            <a:off x="5795963" y="1401763"/>
            <a:ext cx="1871662" cy="442912"/>
          </a:xfrm>
          <a:prstGeom prst="bentConnector3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5" idx="7"/>
          </p:cNvCxnSpPr>
          <p:nvPr/>
        </p:nvCxnSpPr>
        <p:spPr>
          <a:xfrm>
            <a:off x="4953000" y="1250950"/>
            <a:ext cx="0" cy="738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4" name="TextBox 78"/>
          <p:cNvSpPr txBox="1">
            <a:spLocks noChangeArrowheads="1"/>
          </p:cNvSpPr>
          <p:nvPr/>
        </p:nvSpPr>
        <p:spPr bwMode="auto">
          <a:xfrm>
            <a:off x="4868863" y="19161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</a:t>
            </a:r>
            <a:endParaRPr lang="en-IN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2268538" y="1989138"/>
            <a:ext cx="232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6" name="TextBox 82"/>
          <p:cNvSpPr txBox="1">
            <a:spLocks noChangeArrowheads="1"/>
          </p:cNvSpPr>
          <p:nvPr/>
        </p:nvSpPr>
        <p:spPr bwMode="auto">
          <a:xfrm>
            <a:off x="1547813" y="1700213"/>
            <a:ext cx="781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/>
              <a:t>Rated </a:t>
            </a:r>
          </a:p>
          <a:p>
            <a:pPr algn="r" eaLnBrk="1" hangingPunct="1"/>
            <a:r>
              <a:rPr lang="en-US"/>
              <a:t>Vph</a:t>
            </a:r>
            <a:endParaRPr lang="en-IN"/>
          </a:p>
        </p:txBody>
      </p:sp>
      <p:cxnSp>
        <p:nvCxnSpPr>
          <p:cNvPr id="84" name="Straight Connector 83"/>
          <p:cNvCxnSpPr>
            <a:stCxn id="44" idx="1"/>
            <a:endCxn id="28" idx="0"/>
          </p:cNvCxnSpPr>
          <p:nvPr/>
        </p:nvCxnSpPr>
        <p:spPr>
          <a:xfrm>
            <a:off x="2643188" y="3914775"/>
            <a:ext cx="1119187" cy="8096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700338" y="4005263"/>
            <a:ext cx="0" cy="73818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9" name="TextBox 89"/>
          <p:cNvSpPr txBox="1">
            <a:spLocks noChangeArrowheads="1"/>
          </p:cNvSpPr>
          <p:nvPr/>
        </p:nvSpPr>
        <p:spPr bwMode="auto">
          <a:xfrm>
            <a:off x="5245100" y="2636838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P’</a:t>
            </a:r>
            <a:endParaRPr lang="en-IN"/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3743325" y="2771775"/>
            <a:ext cx="1543050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41" name="TextBox 91"/>
          <p:cNvSpPr txBox="1">
            <a:spLocks noChangeArrowheads="1"/>
          </p:cNvSpPr>
          <p:nvPr/>
        </p:nvSpPr>
        <p:spPr bwMode="auto">
          <a:xfrm>
            <a:off x="3492500" y="2771775"/>
            <a:ext cx="42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Q’</a:t>
            </a:r>
            <a:endParaRPr lang="en-IN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3779838" y="2043113"/>
            <a:ext cx="309562" cy="738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43" name="TextBox 93"/>
          <p:cNvSpPr txBox="1">
            <a:spLocks noChangeArrowheads="1"/>
          </p:cNvSpPr>
          <p:nvPr/>
        </p:nvSpPr>
        <p:spPr bwMode="auto">
          <a:xfrm>
            <a:off x="3613150" y="1773238"/>
            <a:ext cx="41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/>
              <a:t>R’</a:t>
            </a:r>
            <a:endParaRPr lang="en-IN"/>
          </a:p>
        </p:txBody>
      </p:sp>
      <p:cxnSp>
        <p:nvCxnSpPr>
          <p:cNvPr id="95" name="Straight Connector 94"/>
          <p:cNvCxnSpPr/>
          <p:nvPr/>
        </p:nvCxnSpPr>
        <p:spPr>
          <a:xfrm>
            <a:off x="4049713" y="2027238"/>
            <a:ext cx="1236662" cy="754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089400" y="2043113"/>
            <a:ext cx="0" cy="7381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46" name="TextBox 96"/>
          <p:cNvSpPr txBox="1">
            <a:spLocks noChangeArrowheads="1"/>
          </p:cNvSpPr>
          <p:nvPr/>
        </p:nvSpPr>
        <p:spPr bwMode="auto">
          <a:xfrm>
            <a:off x="4005263" y="2708275"/>
            <a:ext cx="38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S’</a:t>
            </a:r>
            <a:endParaRPr lang="en-IN"/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2236788" y="4797425"/>
            <a:ext cx="15255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48" name="TextBox 106"/>
          <p:cNvSpPr txBox="1">
            <a:spLocks noChangeArrowheads="1"/>
          </p:cNvSpPr>
          <p:nvPr/>
        </p:nvSpPr>
        <p:spPr bwMode="auto">
          <a:xfrm>
            <a:off x="655638" y="5483225"/>
            <a:ext cx="5233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RS Voltage Drop Armature Leakage Reactance (IX</a:t>
            </a:r>
            <a:r>
              <a:rPr lang="en-US" baseline="-25000"/>
              <a:t>L</a:t>
            </a:r>
            <a:r>
              <a:rPr lang="en-US"/>
              <a:t>)</a:t>
            </a:r>
            <a:endParaRPr lang="en-IN"/>
          </a:p>
        </p:txBody>
      </p:sp>
      <p:sp>
        <p:nvSpPr>
          <p:cNvPr id="76849" name="TextBox 107"/>
          <p:cNvSpPr txBox="1">
            <a:spLocks noChangeArrowheads="1"/>
          </p:cNvSpPr>
          <p:nvPr/>
        </p:nvSpPr>
        <p:spPr bwMode="auto">
          <a:xfrm>
            <a:off x="755650" y="5853113"/>
            <a:ext cx="6602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PS Gives I</a:t>
            </a:r>
            <a:r>
              <a:rPr lang="en-US" baseline="-25000"/>
              <a:t>f</a:t>
            </a:r>
            <a:r>
              <a:rPr lang="en-US"/>
              <a:t> necessary to overcome Demagnetizing Armature Reaction</a:t>
            </a:r>
            <a:endParaRPr lang="en-IN"/>
          </a:p>
        </p:txBody>
      </p:sp>
      <p:sp>
        <p:nvSpPr>
          <p:cNvPr id="76850" name="TextBox 109"/>
          <p:cNvSpPr txBox="1">
            <a:spLocks noChangeArrowheads="1"/>
          </p:cNvSpPr>
          <p:nvPr/>
        </p:nvSpPr>
        <p:spPr bwMode="auto">
          <a:xfrm>
            <a:off x="798513" y="6327775"/>
            <a:ext cx="701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SQ rep I</a:t>
            </a:r>
            <a:r>
              <a:rPr lang="en-US" baseline="-25000"/>
              <a:t>f</a:t>
            </a:r>
            <a:r>
              <a:rPr lang="en-US"/>
              <a:t>  required to induce an EMF balancing of leakage reactance (RS)</a:t>
            </a:r>
            <a:endParaRPr lang="en-IN"/>
          </a:p>
        </p:txBody>
      </p:sp>
      <p:sp>
        <p:nvSpPr>
          <p:cNvPr id="76851" name="TextBox 110"/>
          <p:cNvSpPr txBox="1">
            <a:spLocks noChangeArrowheads="1"/>
          </p:cNvSpPr>
          <p:nvPr/>
        </p:nvSpPr>
        <p:spPr bwMode="auto">
          <a:xfrm>
            <a:off x="2563813" y="47244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2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4213" y="765175"/>
            <a:ext cx="806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400" b="1">
                <a:solidFill>
                  <a:srgbClr val="33CC33"/>
                </a:solidFill>
              </a:rPr>
              <a:t>American Standards Association Method (ASA Method)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2800" y="139700"/>
            <a:ext cx="4056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2000"/>
              <a:t>ASA Modification of M.M.F. Method</a:t>
            </a:r>
            <a:endParaRPr lang="en-IN" sz="2000" b="1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0738" y="1490663"/>
            <a:ext cx="749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/>
              <a:t>The two methods, </a:t>
            </a:r>
            <a:r>
              <a:rPr lang="en-IN">
                <a:solidFill>
                  <a:srgbClr val="FF0000"/>
                </a:solidFill>
              </a:rPr>
              <a:t>M.M.F. method and E.M.F. method</a:t>
            </a:r>
            <a:r>
              <a:rPr lang="en-IN"/>
              <a:t> is capable of giving the </a:t>
            </a:r>
            <a:r>
              <a:rPr lang="en-IN">
                <a:solidFill>
                  <a:srgbClr val="0000FF"/>
                </a:solidFill>
              </a:rPr>
              <a:t>reliable values</a:t>
            </a:r>
            <a:r>
              <a:rPr lang="en-IN"/>
              <a:t> of the voltage regulation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2276475"/>
            <a:ext cx="6767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/>
              <a:t>the magnetic circuit is assumed to be </a:t>
            </a:r>
            <a:r>
              <a:rPr lang="en-IN" b="1">
                <a:solidFill>
                  <a:srgbClr val="FF0000"/>
                </a:solidFill>
              </a:rPr>
              <a:t>unsaturated. </a:t>
            </a:r>
          </a:p>
          <a:p>
            <a:pPr algn="just"/>
            <a:r>
              <a:rPr lang="en-IN"/>
              <a:t>This assumption is </a:t>
            </a:r>
            <a:r>
              <a:rPr lang="en-IN">
                <a:solidFill>
                  <a:srgbClr val="FF0000"/>
                </a:solidFill>
              </a:rPr>
              <a:t>unrealistic</a:t>
            </a:r>
            <a:r>
              <a:rPr lang="en-IN"/>
              <a:t> as in practice. </a:t>
            </a:r>
          </a:p>
          <a:p>
            <a:pPr algn="just"/>
            <a:r>
              <a:rPr lang="en-IN"/>
              <a:t>It is not possible to have completely unsaturated magnetic circuit.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550" y="378936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IN"/>
              <a:t>In salient pole alternators, it is </a:t>
            </a:r>
            <a:r>
              <a:rPr lang="en-IN" b="1">
                <a:solidFill>
                  <a:srgbClr val="0000FF"/>
                </a:solidFill>
              </a:rPr>
              <a:t>not correct</a:t>
            </a:r>
            <a:r>
              <a:rPr lang="en-IN"/>
              <a:t> to combine </a:t>
            </a:r>
            <a:r>
              <a:rPr lang="en-IN">
                <a:solidFill>
                  <a:srgbClr val="FF0000"/>
                </a:solidFill>
              </a:rPr>
              <a:t>field ampere turns and armature ampere turns.</a:t>
            </a:r>
          </a:p>
          <a:p>
            <a:pPr algn="just"/>
            <a:endParaRPr lang="en-IN">
              <a:solidFill>
                <a:srgbClr val="FF0000"/>
              </a:solidFill>
            </a:endParaRPr>
          </a:p>
          <a:p>
            <a:pPr algn="just"/>
            <a:r>
              <a:rPr lang="en-IN">
                <a:solidFill>
                  <a:srgbClr val="FF0000"/>
                </a:solidFill>
              </a:rPr>
              <a:t>field winding</a:t>
            </a:r>
            <a:r>
              <a:rPr lang="en-IN"/>
              <a:t> is always </a:t>
            </a:r>
            <a:r>
              <a:rPr lang="en-IN">
                <a:solidFill>
                  <a:srgbClr val="0000FF"/>
                </a:solidFill>
              </a:rPr>
              <a:t>concentrated </a:t>
            </a:r>
          </a:p>
          <a:p>
            <a:pPr algn="just"/>
            <a:r>
              <a:rPr lang="en-IN">
                <a:solidFill>
                  <a:srgbClr val="FF0000"/>
                </a:solidFill>
              </a:rPr>
              <a:t>Armature winding</a:t>
            </a:r>
            <a:r>
              <a:rPr lang="en-IN"/>
              <a:t> is always </a:t>
            </a:r>
            <a:r>
              <a:rPr lang="en-IN">
                <a:solidFill>
                  <a:srgbClr val="0000FF"/>
                </a:solidFill>
              </a:rPr>
              <a:t>distributed</a:t>
            </a:r>
            <a:r>
              <a:rPr lang="en-IN"/>
              <a:t>. </a:t>
            </a:r>
          </a:p>
          <a:p>
            <a:pPr algn="just"/>
            <a:r>
              <a:rPr lang="en-IN"/>
              <a:t>Similarly the </a:t>
            </a:r>
            <a:r>
              <a:rPr lang="en-IN">
                <a:solidFill>
                  <a:srgbClr val="FF0000"/>
                </a:solidFill>
              </a:rPr>
              <a:t>field </a:t>
            </a:r>
          </a:p>
          <a:p>
            <a:pPr algn="just"/>
            <a:r>
              <a:rPr lang="en-IN"/>
              <a:t>field and armature m.m.f. is not fully justified.</a:t>
            </a:r>
          </a:p>
        </p:txBody>
      </p:sp>
    </p:spTree>
    <p:extLst>
      <p:ext uri="{BB962C8B-B14F-4D97-AF65-F5344CB8AC3E}">
        <p14:creationId xmlns:p14="http://schemas.microsoft.com/office/powerpoint/2010/main" val="22938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684213" y="115888"/>
            <a:ext cx="845978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4000" b="1">
                <a:solidFill>
                  <a:srgbClr val="33CC33"/>
                </a:solidFill>
              </a:rPr>
              <a:t>American Standards Association Method (ASA Method)</a:t>
            </a:r>
          </a:p>
          <a:p>
            <a:endParaRPr lang="en-IN"/>
          </a:p>
          <a:p>
            <a:pPr algn="just"/>
            <a:r>
              <a:rPr lang="en-IN" sz="2800"/>
              <a:t>Load induced EMF calculated as was done in the ZPF method - Corresponding to this EMF, the additional field current (If3) due to saturation obtained from OCC and air gap line - If3 added to the resultant of If1 and If2 -For this total field current, Eph found from OCC and regulation calculated.</a:t>
            </a: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46037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876925"/>
            <a:ext cx="36147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42" descr="Description: http://1.bp.blogspot.com/-GSD9LQ9QUw4/T28NEcVqlBI/AAAAAAAAD1o/Er-67trA3jw/s1600/ccc1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302125"/>
            <a:ext cx="35401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2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888"/>
            <a:ext cx="8388350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2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266950" y="4778375"/>
            <a:ext cx="5761038" cy="31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266950" y="539750"/>
            <a:ext cx="84138" cy="424180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5187950" y="4854575"/>
            <a:ext cx="247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>
                <a:solidFill>
                  <a:srgbClr val="0000FF"/>
                </a:solidFill>
              </a:rPr>
              <a:t>field current. I</a:t>
            </a:r>
            <a:r>
              <a:rPr lang="en-IN" baseline="-25000">
                <a:solidFill>
                  <a:srgbClr val="0000FF"/>
                </a:solidFill>
              </a:rPr>
              <a:t>f</a:t>
            </a:r>
            <a:r>
              <a:rPr lang="en-IN">
                <a:solidFill>
                  <a:srgbClr val="0000FF"/>
                </a:solidFill>
              </a:rPr>
              <a:t> in Amps </a:t>
            </a:r>
          </a:p>
        </p:txBody>
      </p:sp>
      <p:sp>
        <p:nvSpPr>
          <p:cNvPr id="79877" name="TextBox 6"/>
          <p:cNvSpPr txBox="1">
            <a:spLocks noChangeArrowheads="1"/>
          </p:cNvSpPr>
          <p:nvPr/>
        </p:nvSpPr>
        <p:spPr bwMode="auto">
          <a:xfrm>
            <a:off x="6542088" y="485775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OCC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7638575">
            <a:off x="-807243" y="3377406"/>
            <a:ext cx="10521950" cy="4722813"/>
          </a:xfrm>
          <a:prstGeom prst="arc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9879" name="TextBox 19"/>
          <p:cNvSpPr txBox="1">
            <a:spLocks noChangeArrowheads="1"/>
          </p:cNvSpPr>
          <p:nvPr/>
        </p:nvSpPr>
        <p:spPr bwMode="auto">
          <a:xfrm>
            <a:off x="2060575" y="4724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en-IN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303463" y="855663"/>
            <a:ext cx="1754187" cy="3922712"/>
          </a:xfrm>
          <a:prstGeom prst="line">
            <a:avLst/>
          </a:prstGeom>
          <a:ln w="19050">
            <a:solidFill>
              <a:srgbClr val="F31A0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1" name="TextBox 21"/>
          <p:cNvSpPr txBox="1">
            <a:spLocks noChangeArrowheads="1"/>
          </p:cNvSpPr>
          <p:nvPr/>
        </p:nvSpPr>
        <p:spPr bwMode="auto">
          <a:xfrm>
            <a:off x="2760663" y="1651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Airline</a:t>
            </a:r>
            <a:endParaRPr lang="en-IN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2351088" y="2884488"/>
            <a:ext cx="3733800" cy="1839912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/>
          <p:nvPr/>
        </p:nvSpPr>
        <p:spPr>
          <a:xfrm rot="1265698">
            <a:off x="2752725" y="4248150"/>
            <a:ext cx="863600" cy="854075"/>
          </a:xfrm>
          <a:prstGeom prst="arc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9884" name="Rectangle 66"/>
          <p:cNvSpPr>
            <a:spLocks noChangeArrowheads="1"/>
          </p:cNvSpPr>
          <p:nvPr/>
        </p:nvSpPr>
        <p:spPr bwMode="auto">
          <a:xfrm>
            <a:off x="3508375" y="4262438"/>
            <a:ext cx="37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Φ</a:t>
            </a:r>
            <a:endParaRPr lang="en-IN"/>
          </a:p>
        </p:txBody>
      </p:sp>
      <p:sp>
        <p:nvSpPr>
          <p:cNvPr id="79885" name="TextBox 67"/>
          <p:cNvSpPr txBox="1">
            <a:spLocks noChangeArrowheads="1"/>
          </p:cNvSpPr>
          <p:nvPr/>
        </p:nvSpPr>
        <p:spPr bwMode="auto">
          <a:xfrm>
            <a:off x="5514975" y="3141663"/>
            <a:ext cx="58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Vph</a:t>
            </a:r>
            <a:endParaRPr lang="en-IN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084888" y="2882900"/>
            <a:ext cx="8921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084888" y="139700"/>
            <a:ext cx="0" cy="46418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Connector 75"/>
          <p:cNvSpPr/>
          <p:nvPr/>
        </p:nvSpPr>
        <p:spPr>
          <a:xfrm>
            <a:off x="6046788" y="803275"/>
            <a:ext cx="109537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7" name="Flowchart: Connector 76"/>
          <p:cNvSpPr/>
          <p:nvPr/>
        </p:nvSpPr>
        <p:spPr>
          <a:xfrm>
            <a:off x="5148263" y="1052513"/>
            <a:ext cx="107950" cy="1063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80" name="Straight Connector 79"/>
          <p:cNvCxnSpPr>
            <a:stCxn id="76" idx="0"/>
          </p:cNvCxnSpPr>
          <p:nvPr/>
        </p:nvCxnSpPr>
        <p:spPr>
          <a:xfrm flipH="1">
            <a:off x="2411413" y="803275"/>
            <a:ext cx="369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339975" y="1052513"/>
            <a:ext cx="291623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6942138" y="2068513"/>
            <a:ext cx="0" cy="8604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236788" y="2065338"/>
            <a:ext cx="4740275" cy="27320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94" name="TextBox 98"/>
          <p:cNvSpPr txBox="1">
            <a:spLocks noChangeArrowheads="1"/>
          </p:cNvSpPr>
          <p:nvPr/>
        </p:nvSpPr>
        <p:spPr bwMode="auto">
          <a:xfrm>
            <a:off x="6221413" y="1835150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E1ph</a:t>
            </a:r>
            <a:endParaRPr lang="en-IN"/>
          </a:p>
        </p:txBody>
      </p:sp>
      <p:sp>
        <p:nvSpPr>
          <p:cNvPr id="79895" name="TextBox 99"/>
          <p:cNvSpPr txBox="1">
            <a:spLocks noChangeArrowheads="1"/>
          </p:cNvSpPr>
          <p:nvPr/>
        </p:nvSpPr>
        <p:spPr bwMode="auto">
          <a:xfrm>
            <a:off x="6372225" y="2843213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IaRa</a:t>
            </a:r>
            <a:endParaRPr lang="en-IN"/>
          </a:p>
        </p:txBody>
      </p:sp>
      <p:sp>
        <p:nvSpPr>
          <p:cNvPr id="79896" name="TextBox 100"/>
          <p:cNvSpPr txBox="1">
            <a:spLocks noChangeArrowheads="1"/>
          </p:cNvSpPr>
          <p:nvPr/>
        </p:nvSpPr>
        <p:spPr bwMode="auto">
          <a:xfrm>
            <a:off x="6975475" y="2266950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IaX</a:t>
            </a:r>
            <a:r>
              <a:rPr lang="en-US" baseline="-25000"/>
              <a:t>L</a:t>
            </a:r>
            <a:endParaRPr lang="en-IN" baseline="-25000"/>
          </a:p>
        </p:txBody>
      </p:sp>
      <p:sp>
        <p:nvSpPr>
          <p:cNvPr id="102" name="Arc 101"/>
          <p:cNvSpPr/>
          <p:nvPr/>
        </p:nvSpPr>
        <p:spPr>
          <a:xfrm>
            <a:off x="-2557463" y="1125538"/>
            <a:ext cx="9937751" cy="3565525"/>
          </a:xfrm>
          <a:prstGeom prst="arc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4" name="Flowchart: Connector 103"/>
          <p:cNvSpPr/>
          <p:nvPr/>
        </p:nvSpPr>
        <p:spPr>
          <a:xfrm>
            <a:off x="3887788" y="1052513"/>
            <a:ext cx="107950" cy="1063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9899" name="TextBox 104"/>
          <p:cNvSpPr txBox="1">
            <a:spLocks noChangeArrowheads="1"/>
          </p:cNvSpPr>
          <p:nvPr/>
        </p:nvSpPr>
        <p:spPr bwMode="auto">
          <a:xfrm>
            <a:off x="1827213" y="9715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E1</a:t>
            </a:r>
            <a:endParaRPr lang="en-IN"/>
          </a:p>
        </p:txBody>
      </p:sp>
      <p:sp>
        <p:nvSpPr>
          <p:cNvPr id="79900" name="TextBox 105"/>
          <p:cNvSpPr txBox="1">
            <a:spLocks noChangeArrowheads="1"/>
          </p:cNvSpPr>
          <p:nvPr/>
        </p:nvSpPr>
        <p:spPr bwMode="auto">
          <a:xfrm>
            <a:off x="1763713" y="611188"/>
            <a:ext cx="557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Eph</a:t>
            </a:r>
            <a:endParaRPr lang="en-IN"/>
          </a:p>
        </p:txBody>
      </p:sp>
      <p:sp>
        <p:nvSpPr>
          <p:cNvPr id="79901" name="Rectangle 106"/>
          <p:cNvSpPr>
            <a:spLocks noChangeArrowheads="1"/>
          </p:cNvSpPr>
          <p:nvPr/>
        </p:nvSpPr>
        <p:spPr bwMode="auto">
          <a:xfrm>
            <a:off x="2813050" y="-34925"/>
            <a:ext cx="255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>
                <a:solidFill>
                  <a:srgbClr val="0000FF"/>
                </a:solidFill>
              </a:rPr>
              <a:t>Open circuit Voltage Voc </a:t>
            </a:r>
          </a:p>
        </p:txBody>
      </p:sp>
      <p:sp>
        <p:nvSpPr>
          <p:cNvPr id="79902" name="TextBox 107"/>
          <p:cNvSpPr txBox="1">
            <a:spLocks noChangeArrowheads="1"/>
          </p:cNvSpPr>
          <p:nvPr/>
        </p:nvSpPr>
        <p:spPr bwMode="auto">
          <a:xfrm>
            <a:off x="3708400" y="7556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en-IN"/>
          </a:p>
        </p:txBody>
      </p:sp>
      <p:sp>
        <p:nvSpPr>
          <p:cNvPr id="79903" name="TextBox 108"/>
          <p:cNvSpPr txBox="1">
            <a:spLocks noChangeArrowheads="1"/>
          </p:cNvSpPr>
          <p:nvPr/>
        </p:nvSpPr>
        <p:spPr bwMode="auto">
          <a:xfrm>
            <a:off x="5219700" y="97155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B’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0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900" b="1">
                <a:solidFill>
                  <a:srgbClr val="00B050"/>
                </a:solidFill>
                <a:latin typeface="ff12"/>
              </a:rPr>
              <a:t>American Standards AssociationMethod (ASA Method)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4400">
                <a:solidFill>
                  <a:srgbClr val="00B050"/>
                </a:solidFill>
                <a:latin typeface="ff7"/>
              </a:rPr>
              <a:t> 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6600">
                <a:solidFill>
                  <a:srgbClr val="660000"/>
                </a:solidFill>
                <a:latin typeface="ff3"/>
              </a:rPr>
              <a:t>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2500">
                <a:solidFill>
                  <a:srgbClr val="000000"/>
                </a:solidFill>
                <a:latin typeface="ff7"/>
              </a:rPr>
              <a:t>The field currents If1 (field current requiredto produce the rated voltage of V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8400">
                <a:solidFill>
                  <a:srgbClr val="000000"/>
                </a:solidFill>
                <a:latin typeface="ff7"/>
              </a:rPr>
              <a:t>ph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2500">
                <a:solidFill>
                  <a:srgbClr val="000000"/>
                </a:solidFill>
                <a:latin typeface="ff7"/>
              </a:rPr>
              <a:t>from theair gap line).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6600">
                <a:solidFill>
                  <a:srgbClr val="660000"/>
                </a:solidFill>
                <a:latin typeface="ff3"/>
              </a:rPr>
              <a:t>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2500">
                <a:solidFill>
                  <a:srgbClr val="000000"/>
                </a:solidFill>
                <a:latin typeface="ff7"/>
              </a:rPr>
              <a:t>If2 (field current required to produce thegiven armature current on short circuit)added at an angle of (90±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4800">
                <a:solidFill>
                  <a:srgbClr val="000000"/>
                </a:solidFill>
                <a:latin typeface="ff16"/>
              </a:rPr>
              <a:t>Φ</a:t>
            </a:r>
            <a:endParaRPr lang="en-US" sz="1200">
              <a:solidFill>
                <a:srgbClr val="000000"/>
              </a:solidFill>
              <a:latin typeface="Sofia Pro"/>
            </a:endParaRPr>
          </a:p>
          <a:p>
            <a:pPr eaLnBrk="0" hangingPunct="0"/>
            <a:r>
              <a:rPr lang="en-US" sz="12500">
                <a:solidFill>
                  <a:srgbClr val="000000"/>
                </a:solidFill>
                <a:latin typeface="ff7"/>
              </a:rPr>
              <a:t>).</a:t>
            </a:r>
            <a:endParaRPr lang="en-US" sz="800">
              <a:latin typeface="Arial" pitchFamily="34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Sofia Pro"/>
              </a:rPr>
              <a:t>  </a:t>
            </a:r>
            <a:r>
              <a:rPr lang="en-US" sz="1900">
                <a:solidFill>
                  <a:srgbClr val="000000"/>
                </a:solidFill>
                <a:latin typeface="Sofia Pro"/>
              </a:rPr>
              <a:t> </a:t>
            </a:r>
            <a:r>
              <a:rPr lang="en-US" sz="1200">
                <a:solidFill>
                  <a:srgbClr val="000000"/>
                </a:solidFill>
                <a:latin typeface="Sofia Pro"/>
              </a:rPr>
              <a:t>      </a:t>
            </a:r>
          </a:p>
        </p:txBody>
      </p:sp>
      <p:sp>
        <p:nvSpPr>
          <p:cNvPr id="80899" name="AutoShape 2" descr="https://html1-f.scribdassets.com/4jl8sols5c1v529s/images/17-f700382bc6.jpg"/>
          <p:cNvSpPr>
            <a:spLocks noChangeAspect="1" noChangeArrowheads="1"/>
          </p:cNvSpPr>
          <p:nvPr/>
        </p:nvSpPr>
        <p:spPr bwMode="auto">
          <a:xfrm>
            <a:off x="42863" y="1935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611188" y="1166813"/>
            <a:ext cx="853281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American Standards Association Method (ASA Method)</a:t>
            </a:r>
            <a:endParaRPr lang="en-IN"/>
          </a:p>
          <a:p>
            <a:r>
              <a:rPr lang="en-IN"/>
              <a:t> </a:t>
            </a:r>
          </a:p>
          <a:p>
            <a:r>
              <a:rPr lang="en-IN"/>
              <a:t>The field currents If1 (field current required to produce the rated voltage of Vph from the air gap line).</a:t>
            </a:r>
          </a:p>
          <a:p>
            <a:endParaRPr lang="en-IN"/>
          </a:p>
          <a:p>
            <a:r>
              <a:rPr lang="en-IN"/>
              <a:t> If2 (field current required to produce the given armature current on short circuit)added at an angle of (90±Φ).</a:t>
            </a:r>
          </a:p>
          <a:p>
            <a:r>
              <a:rPr lang="en-IN"/>
              <a:t/>
            </a:r>
            <a:br>
              <a:rPr lang="en-IN"/>
            </a:b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2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8013" y="44450"/>
            <a:ext cx="5360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CC33"/>
                </a:solidFill>
              </a:rPr>
              <a:t>Synchronizing and Parallel operation  </a:t>
            </a:r>
          </a:p>
          <a:p>
            <a:pPr eaLnBrk="1" hangingPunct="1"/>
            <a:r>
              <a:rPr lang="en-US" sz="2400">
                <a:solidFill>
                  <a:srgbClr val="33CC33"/>
                </a:solidFill>
              </a:rPr>
              <a:t>Necessary Condition for Synchronization </a:t>
            </a:r>
            <a:endParaRPr lang="en-IN" sz="2400">
              <a:solidFill>
                <a:srgbClr val="33CC33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8975" y="1004888"/>
            <a:ext cx="820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The process of switching of an alternator to another alternator or with a common Bus bar </a:t>
            </a:r>
            <a:r>
              <a:rPr lang="en-US" sz="2400">
                <a:solidFill>
                  <a:srgbClr val="33CC33"/>
                </a:solidFill>
              </a:rPr>
              <a:t>without any interruption </a:t>
            </a:r>
            <a:r>
              <a:rPr lang="en-US" sz="2400"/>
              <a:t>is called </a:t>
            </a:r>
            <a:r>
              <a:rPr lang="en-US" sz="2400">
                <a:solidFill>
                  <a:srgbClr val="F31A03"/>
                </a:solidFill>
              </a:rPr>
              <a:t>Synchronization </a:t>
            </a:r>
            <a:endParaRPr lang="en-IN" sz="2400">
              <a:solidFill>
                <a:srgbClr val="F31A03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2339975"/>
            <a:ext cx="499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CC33"/>
                </a:solidFill>
              </a:rPr>
              <a:t>CONDITIONS FOR PARALLEL OPERATION </a:t>
            </a:r>
            <a:endParaRPr lang="en-IN" b="1">
              <a:solidFill>
                <a:srgbClr val="33CC33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1375" y="2752725"/>
            <a:ext cx="8204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1. The </a:t>
            </a:r>
            <a:r>
              <a:rPr lang="en-US" sz="2400">
                <a:solidFill>
                  <a:srgbClr val="F31A03"/>
                </a:solidFill>
              </a:rPr>
              <a:t>terminal voltage</a:t>
            </a:r>
            <a:r>
              <a:rPr lang="en-US" sz="2400"/>
              <a:t> of the </a:t>
            </a:r>
            <a:r>
              <a:rPr lang="en-US" sz="2400">
                <a:solidFill>
                  <a:srgbClr val="0000FF"/>
                </a:solidFill>
              </a:rPr>
              <a:t>incoming machine</a:t>
            </a:r>
            <a:r>
              <a:rPr lang="en-US" sz="2400"/>
              <a:t> must be </a:t>
            </a:r>
            <a:r>
              <a:rPr lang="en-US" sz="2800" b="1">
                <a:solidFill>
                  <a:srgbClr val="33CC33"/>
                </a:solidFill>
              </a:rPr>
              <a:t>same</a:t>
            </a:r>
            <a:r>
              <a:rPr lang="en-US" sz="2400"/>
              <a:t> as that of </a:t>
            </a:r>
            <a:r>
              <a:rPr lang="en-US" sz="2400">
                <a:solidFill>
                  <a:srgbClr val="0000FF"/>
                </a:solidFill>
              </a:rPr>
              <a:t>bus bar Voltage</a:t>
            </a:r>
            <a:r>
              <a:rPr lang="en-US" sz="2400"/>
              <a:t>.</a:t>
            </a:r>
            <a:endParaRPr lang="en-IN" sz="2400">
              <a:solidFill>
                <a:srgbClr val="F31A03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3438" y="3760788"/>
            <a:ext cx="8202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2. The </a:t>
            </a:r>
            <a:r>
              <a:rPr lang="en-US" sz="2400">
                <a:solidFill>
                  <a:srgbClr val="FF0000"/>
                </a:solidFill>
              </a:rPr>
              <a:t>frequency</a:t>
            </a:r>
            <a:r>
              <a:rPr lang="en-US" sz="2400"/>
              <a:t> of the generated voltage of the </a:t>
            </a:r>
            <a:r>
              <a:rPr lang="en-US" sz="2400">
                <a:solidFill>
                  <a:srgbClr val="0000FF"/>
                </a:solidFill>
              </a:rPr>
              <a:t>incoming machine</a:t>
            </a:r>
            <a:r>
              <a:rPr lang="en-US" sz="2400"/>
              <a:t> must be </a:t>
            </a:r>
            <a:r>
              <a:rPr lang="en-US" sz="2800" b="1">
                <a:solidFill>
                  <a:srgbClr val="33CC33"/>
                </a:solidFill>
              </a:rPr>
              <a:t>same</a:t>
            </a:r>
            <a:r>
              <a:rPr lang="en-US" sz="2400"/>
              <a:t> as that </a:t>
            </a:r>
            <a:r>
              <a:rPr lang="en-US" sz="2400">
                <a:solidFill>
                  <a:srgbClr val="0000FF"/>
                </a:solidFill>
              </a:rPr>
              <a:t>of bus bar frequency</a:t>
            </a:r>
            <a:r>
              <a:rPr lang="en-US" sz="2400"/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41375" y="5056188"/>
            <a:ext cx="8204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3. The </a:t>
            </a:r>
            <a:r>
              <a:rPr lang="en-US" sz="2400">
                <a:solidFill>
                  <a:srgbClr val="FF0000"/>
                </a:solidFill>
              </a:rPr>
              <a:t>phase Sequence </a:t>
            </a:r>
            <a:r>
              <a:rPr lang="en-US" sz="2400"/>
              <a:t>voltage  of the incoming machine must be </a:t>
            </a:r>
            <a:r>
              <a:rPr lang="en-US" sz="2800" b="1">
                <a:solidFill>
                  <a:srgbClr val="33CC33"/>
                </a:solidFill>
              </a:rPr>
              <a:t>same</a:t>
            </a:r>
            <a:r>
              <a:rPr lang="en-US" sz="2400"/>
              <a:t> as that of bus bar.(</a:t>
            </a:r>
            <a:r>
              <a:rPr lang="en-US" sz="2400">
                <a:solidFill>
                  <a:srgbClr val="F31A03"/>
                </a:solidFill>
              </a:rPr>
              <a:t>R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Y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</a:rPr>
              <a:t>B</a:t>
            </a:r>
            <a:r>
              <a:rPr lang="en-US" sz="2400"/>
              <a:t>).</a:t>
            </a:r>
            <a:endParaRPr lang="en-IN" sz="2400">
              <a:solidFill>
                <a:srgbClr val="F31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260350"/>
            <a:ext cx="429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CC33"/>
                </a:solidFill>
              </a:rPr>
              <a:t>Advantages of Parallel operation </a:t>
            </a:r>
            <a:endParaRPr lang="en-IN">
              <a:solidFill>
                <a:srgbClr val="33CC33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90805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31A03"/>
                </a:solidFill>
              </a:rPr>
              <a:t>Continuity of supply is possible </a:t>
            </a:r>
            <a:r>
              <a:rPr lang="en-US" sz="2400"/>
              <a:t>when Breakdown or  Shut down for maintenance of  alternator  in generating station </a:t>
            </a:r>
            <a:endParaRPr lang="en-IN" sz="24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1916113"/>
            <a:ext cx="8281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Repair and Maintenance</a:t>
            </a:r>
            <a:r>
              <a:rPr lang="en-US" sz="2400"/>
              <a:t> of individual machine can be carried out one after the other without effecting the normal routine work</a:t>
            </a:r>
            <a:endParaRPr lang="en-IN" sz="24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0113" y="2814638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Depending upon the </a:t>
            </a:r>
            <a:r>
              <a:rPr lang="en-US" sz="2400">
                <a:solidFill>
                  <a:srgbClr val="FF0000"/>
                </a:solidFill>
              </a:rPr>
              <a:t>load requirement </a:t>
            </a:r>
            <a:r>
              <a:rPr lang="en-US" sz="2400"/>
              <a:t>any number of alternator can be operated and the remaining can be put off </a:t>
            </a:r>
            <a:endParaRPr lang="en-IN" sz="2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0113" y="364490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It is </a:t>
            </a:r>
            <a:r>
              <a:rPr lang="en-US" sz="2400">
                <a:solidFill>
                  <a:srgbClr val="FF0000"/>
                </a:solidFill>
              </a:rPr>
              <a:t>economical and improves the efficiency</a:t>
            </a:r>
            <a:r>
              <a:rPr lang="en-US" sz="2400"/>
              <a:t> of the generating station </a:t>
            </a:r>
            <a:endParaRPr lang="en-IN" sz="2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4437063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New alternator</a:t>
            </a:r>
            <a:r>
              <a:rPr lang="en-US" sz="2400"/>
              <a:t> can be connected in parallel, when the demand increases. This reduces the capital cost of the system.</a:t>
            </a: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4255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714375" y="171450"/>
            <a:ext cx="527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CC33"/>
                </a:solidFill>
              </a:rPr>
              <a:t>Methods of Synchronization of alternator</a:t>
            </a:r>
            <a:endParaRPr lang="en-IN" sz="2400">
              <a:solidFill>
                <a:srgbClr val="33CC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13" y="836613"/>
            <a:ext cx="3290887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Three Methods</a:t>
            </a:r>
            <a:endParaRPr lang="en-US" sz="2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/>
              <a:t>Dark lamp method.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/>
              <a:t>Bright Lamp Method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/>
              <a:t>Synchroscope Method</a:t>
            </a:r>
            <a:endParaRPr lang="en-IN" dirty="0"/>
          </a:p>
        </p:txBody>
      </p:sp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863600" y="3573463"/>
            <a:ext cx="34909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Conditions Should Satisfy </a:t>
            </a:r>
          </a:p>
          <a:p>
            <a:pPr eaLnBrk="1" hangingPunct="1"/>
            <a:r>
              <a:rPr lang="en-US" sz="2400"/>
              <a:t>1. Voltage </a:t>
            </a:r>
            <a:br>
              <a:rPr lang="en-US" sz="2400"/>
            </a:br>
            <a:r>
              <a:rPr lang="en-US" sz="2400"/>
              <a:t>2. Frequency</a:t>
            </a:r>
          </a:p>
          <a:p>
            <a:pPr eaLnBrk="1" hangingPunct="1"/>
            <a:r>
              <a:rPr lang="en-US" sz="2400"/>
              <a:t>3. Phase Sequence</a:t>
            </a:r>
          </a:p>
        </p:txBody>
      </p:sp>
    </p:spTree>
    <p:extLst>
      <p:ext uri="{BB962C8B-B14F-4D97-AF65-F5344CB8AC3E}">
        <p14:creationId xmlns:p14="http://schemas.microsoft.com/office/powerpoint/2010/main" val="33257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499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58888" y="188913"/>
            <a:ext cx="5976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258888" y="765175"/>
            <a:ext cx="59769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58888" y="1412875"/>
            <a:ext cx="59769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/>
          <p:cNvSpPr/>
          <p:nvPr/>
        </p:nvSpPr>
        <p:spPr>
          <a:xfrm>
            <a:off x="1692275" y="5157788"/>
            <a:ext cx="1511300" cy="143986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Existing Alternator</a:t>
            </a:r>
            <a:endParaRPr lang="en-IN" sz="1600" dirty="0"/>
          </a:p>
        </p:txBody>
      </p:sp>
      <p:cxnSp>
        <p:nvCxnSpPr>
          <p:cNvPr id="9" name="Straight Connector 8"/>
          <p:cNvCxnSpPr>
            <a:stCxn id="6" idx="0"/>
          </p:cNvCxnSpPr>
          <p:nvPr/>
        </p:nvCxnSpPr>
        <p:spPr>
          <a:xfrm flipV="1">
            <a:off x="2447925" y="3933825"/>
            <a:ext cx="0" cy="12239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1"/>
          </p:cNvCxnSpPr>
          <p:nvPr/>
        </p:nvCxnSpPr>
        <p:spPr>
          <a:xfrm flipV="1">
            <a:off x="1912938" y="3933825"/>
            <a:ext cx="0" cy="1433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7"/>
          </p:cNvCxnSpPr>
          <p:nvPr/>
        </p:nvCxnSpPr>
        <p:spPr>
          <a:xfrm flipV="1">
            <a:off x="2982913" y="3933825"/>
            <a:ext cx="0" cy="14335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1912938" y="3933825"/>
            <a:ext cx="46037" cy="4445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" name="Flowchart: Connector 19"/>
          <p:cNvSpPr/>
          <p:nvPr/>
        </p:nvSpPr>
        <p:spPr>
          <a:xfrm>
            <a:off x="2438400" y="3933825"/>
            <a:ext cx="46038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941638" y="3933825"/>
            <a:ext cx="46037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22" name="Flowchart: Connector 21"/>
          <p:cNvSpPr/>
          <p:nvPr/>
        </p:nvSpPr>
        <p:spPr>
          <a:xfrm>
            <a:off x="1862138" y="3022600"/>
            <a:ext cx="46037" cy="460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6" name="Flowchart: Connector 25"/>
          <p:cNvSpPr/>
          <p:nvPr/>
        </p:nvSpPr>
        <p:spPr>
          <a:xfrm>
            <a:off x="2979738" y="1412875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7" name="Flowchart: Connector 26"/>
          <p:cNvSpPr/>
          <p:nvPr/>
        </p:nvSpPr>
        <p:spPr>
          <a:xfrm>
            <a:off x="2438400" y="765175"/>
            <a:ext cx="46038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1908175" y="188913"/>
            <a:ext cx="46038" cy="460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1" name="Flowchart: Connector 40"/>
          <p:cNvSpPr/>
          <p:nvPr/>
        </p:nvSpPr>
        <p:spPr>
          <a:xfrm>
            <a:off x="1835150" y="1628775"/>
            <a:ext cx="114300" cy="114300"/>
          </a:xfrm>
          <a:prstGeom prst="flowChartConnector">
            <a:avLst/>
          </a:prstGeom>
          <a:ln>
            <a:solidFill>
              <a:srgbClr val="F31A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" name="Flowchart: Connector 41"/>
          <p:cNvSpPr/>
          <p:nvPr/>
        </p:nvSpPr>
        <p:spPr>
          <a:xfrm>
            <a:off x="1835150" y="2162175"/>
            <a:ext cx="114300" cy="114300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43" name="Straight Connector 42"/>
          <p:cNvCxnSpPr>
            <a:stCxn id="42" idx="2"/>
            <a:endCxn id="41" idx="6"/>
          </p:cNvCxnSpPr>
          <p:nvPr/>
        </p:nvCxnSpPr>
        <p:spPr>
          <a:xfrm flipV="1">
            <a:off x="1835150" y="1685925"/>
            <a:ext cx="1143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835150" y="1700213"/>
            <a:ext cx="114300" cy="534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4"/>
          </p:cNvCxnSpPr>
          <p:nvPr/>
        </p:nvCxnSpPr>
        <p:spPr>
          <a:xfrm flipH="1">
            <a:off x="1892300" y="234950"/>
            <a:ext cx="38100" cy="139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051050" y="3357563"/>
            <a:ext cx="1081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2" idx="4"/>
          </p:cNvCxnSpPr>
          <p:nvPr/>
        </p:nvCxnSpPr>
        <p:spPr>
          <a:xfrm>
            <a:off x="1892300" y="2276475"/>
            <a:ext cx="0" cy="7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Connector 49"/>
          <p:cNvSpPr/>
          <p:nvPr/>
        </p:nvSpPr>
        <p:spPr>
          <a:xfrm>
            <a:off x="2395538" y="3022600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2370138" y="16287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52" name="Flowchart: Connector 51"/>
          <p:cNvSpPr/>
          <p:nvPr/>
        </p:nvSpPr>
        <p:spPr>
          <a:xfrm>
            <a:off x="2370138" y="21621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cxnSp>
        <p:nvCxnSpPr>
          <p:cNvPr id="53" name="Straight Connector 52"/>
          <p:cNvCxnSpPr>
            <a:stCxn id="52" idx="2"/>
            <a:endCxn id="51" idx="6"/>
          </p:cNvCxnSpPr>
          <p:nvPr/>
        </p:nvCxnSpPr>
        <p:spPr>
          <a:xfrm flipV="1">
            <a:off x="237013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6"/>
            <a:endCxn id="51" idx="2"/>
          </p:cNvCxnSpPr>
          <p:nvPr/>
        </p:nvCxnSpPr>
        <p:spPr>
          <a:xfrm flipH="1" flipV="1">
            <a:off x="237013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7" idx="4"/>
          </p:cNvCxnSpPr>
          <p:nvPr/>
        </p:nvCxnSpPr>
        <p:spPr>
          <a:xfrm flipH="1">
            <a:off x="2427288" y="811213"/>
            <a:ext cx="33337" cy="8175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4"/>
          </p:cNvCxnSpPr>
          <p:nvPr/>
        </p:nvCxnSpPr>
        <p:spPr>
          <a:xfrm>
            <a:off x="2427288" y="2276475"/>
            <a:ext cx="0" cy="7207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/>
          <p:cNvSpPr/>
          <p:nvPr/>
        </p:nvSpPr>
        <p:spPr>
          <a:xfrm>
            <a:off x="2941638" y="3049588"/>
            <a:ext cx="46037" cy="46037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8" name="Flowchart: Connector 57"/>
          <p:cNvSpPr/>
          <p:nvPr/>
        </p:nvSpPr>
        <p:spPr>
          <a:xfrm>
            <a:off x="2916238" y="16557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9" name="Flowchart: Connector 58"/>
          <p:cNvSpPr/>
          <p:nvPr/>
        </p:nvSpPr>
        <p:spPr>
          <a:xfrm>
            <a:off x="2916238" y="21891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60" name="Straight Connector 59"/>
          <p:cNvCxnSpPr>
            <a:stCxn id="59" idx="2"/>
          </p:cNvCxnSpPr>
          <p:nvPr/>
        </p:nvCxnSpPr>
        <p:spPr>
          <a:xfrm flipV="1">
            <a:off x="291623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9" idx="6"/>
          </p:cNvCxnSpPr>
          <p:nvPr/>
        </p:nvCxnSpPr>
        <p:spPr>
          <a:xfrm flipH="1" flipV="1">
            <a:off x="291623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4"/>
          </p:cNvCxnSpPr>
          <p:nvPr/>
        </p:nvCxnSpPr>
        <p:spPr>
          <a:xfrm>
            <a:off x="2973388" y="2303463"/>
            <a:ext cx="0" cy="7191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8" idx="0"/>
            <a:endCxn id="26" idx="2"/>
          </p:cNvCxnSpPr>
          <p:nvPr/>
        </p:nvCxnSpPr>
        <p:spPr>
          <a:xfrm flipV="1">
            <a:off x="2973388" y="1435100"/>
            <a:ext cx="6350" cy="2206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owchart: Connector 99"/>
          <p:cNvSpPr/>
          <p:nvPr/>
        </p:nvSpPr>
        <p:spPr>
          <a:xfrm>
            <a:off x="5724525" y="5157788"/>
            <a:ext cx="1511300" cy="143986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Incoming Alternator</a:t>
            </a:r>
            <a:endParaRPr lang="en-IN" sz="1600" dirty="0"/>
          </a:p>
        </p:txBody>
      </p:sp>
      <p:cxnSp>
        <p:nvCxnSpPr>
          <p:cNvPr id="101" name="Straight Connector 100"/>
          <p:cNvCxnSpPr>
            <a:stCxn id="100" idx="0"/>
          </p:cNvCxnSpPr>
          <p:nvPr/>
        </p:nvCxnSpPr>
        <p:spPr>
          <a:xfrm flipV="1">
            <a:off x="6480175" y="3933825"/>
            <a:ext cx="0" cy="12239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1"/>
          </p:cNvCxnSpPr>
          <p:nvPr/>
        </p:nvCxnSpPr>
        <p:spPr>
          <a:xfrm flipV="1">
            <a:off x="5945188" y="3933825"/>
            <a:ext cx="0" cy="1433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00" idx="7"/>
          </p:cNvCxnSpPr>
          <p:nvPr/>
        </p:nvCxnSpPr>
        <p:spPr>
          <a:xfrm flipV="1">
            <a:off x="7015163" y="3933825"/>
            <a:ext cx="0" cy="14335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lowchart: Connector 103"/>
          <p:cNvSpPr/>
          <p:nvPr/>
        </p:nvSpPr>
        <p:spPr>
          <a:xfrm>
            <a:off x="5945188" y="3933825"/>
            <a:ext cx="46037" cy="4445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5" name="Flowchart: Connector 104"/>
          <p:cNvSpPr/>
          <p:nvPr/>
        </p:nvSpPr>
        <p:spPr>
          <a:xfrm>
            <a:off x="6470650" y="3933825"/>
            <a:ext cx="46038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106" name="Flowchart: Connector 105"/>
          <p:cNvSpPr/>
          <p:nvPr/>
        </p:nvSpPr>
        <p:spPr>
          <a:xfrm>
            <a:off x="6973888" y="3933825"/>
            <a:ext cx="46037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107" name="Flowchart: Connector 106"/>
          <p:cNvSpPr/>
          <p:nvPr/>
        </p:nvSpPr>
        <p:spPr>
          <a:xfrm>
            <a:off x="5894388" y="3022600"/>
            <a:ext cx="46037" cy="460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8" name="Flowchart: Connector 107"/>
          <p:cNvSpPr/>
          <p:nvPr/>
        </p:nvSpPr>
        <p:spPr>
          <a:xfrm>
            <a:off x="7011988" y="1412875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9" name="Flowchart: Connector 108"/>
          <p:cNvSpPr/>
          <p:nvPr/>
        </p:nvSpPr>
        <p:spPr>
          <a:xfrm>
            <a:off x="6470650" y="765175"/>
            <a:ext cx="46038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110" name="Flowchart: Connector 109"/>
          <p:cNvSpPr/>
          <p:nvPr/>
        </p:nvSpPr>
        <p:spPr>
          <a:xfrm>
            <a:off x="5940425" y="188913"/>
            <a:ext cx="46038" cy="460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1" name="Flowchart: Connector 110"/>
          <p:cNvSpPr/>
          <p:nvPr/>
        </p:nvSpPr>
        <p:spPr>
          <a:xfrm>
            <a:off x="5867400" y="1628775"/>
            <a:ext cx="114300" cy="114300"/>
          </a:xfrm>
          <a:prstGeom prst="flowChartConnector">
            <a:avLst/>
          </a:prstGeom>
          <a:ln>
            <a:solidFill>
              <a:srgbClr val="F31A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2" name="Flowchart: Connector 111"/>
          <p:cNvSpPr/>
          <p:nvPr/>
        </p:nvSpPr>
        <p:spPr>
          <a:xfrm>
            <a:off x="5867400" y="2162175"/>
            <a:ext cx="114300" cy="114300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13" name="Straight Connector 112"/>
          <p:cNvCxnSpPr>
            <a:stCxn id="112" idx="2"/>
            <a:endCxn id="111" idx="6"/>
          </p:cNvCxnSpPr>
          <p:nvPr/>
        </p:nvCxnSpPr>
        <p:spPr>
          <a:xfrm flipV="1">
            <a:off x="5867400" y="1685925"/>
            <a:ext cx="1143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5867400" y="1700213"/>
            <a:ext cx="114300" cy="534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0" idx="4"/>
          </p:cNvCxnSpPr>
          <p:nvPr/>
        </p:nvCxnSpPr>
        <p:spPr>
          <a:xfrm flipH="1">
            <a:off x="5924550" y="234950"/>
            <a:ext cx="38100" cy="139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2" idx="4"/>
          </p:cNvCxnSpPr>
          <p:nvPr/>
        </p:nvCxnSpPr>
        <p:spPr>
          <a:xfrm>
            <a:off x="5924550" y="2276475"/>
            <a:ext cx="0" cy="7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lowchart: Connector 116"/>
          <p:cNvSpPr/>
          <p:nvPr/>
        </p:nvSpPr>
        <p:spPr>
          <a:xfrm>
            <a:off x="6427788" y="3022600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118" name="Flowchart: Connector 117"/>
          <p:cNvSpPr/>
          <p:nvPr/>
        </p:nvSpPr>
        <p:spPr>
          <a:xfrm>
            <a:off x="6402388" y="16287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119" name="Flowchart: Connector 118"/>
          <p:cNvSpPr/>
          <p:nvPr/>
        </p:nvSpPr>
        <p:spPr>
          <a:xfrm>
            <a:off x="6402388" y="21621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cxnSp>
        <p:nvCxnSpPr>
          <p:cNvPr id="120" name="Straight Connector 119"/>
          <p:cNvCxnSpPr>
            <a:stCxn id="119" idx="2"/>
            <a:endCxn id="118" idx="6"/>
          </p:cNvCxnSpPr>
          <p:nvPr/>
        </p:nvCxnSpPr>
        <p:spPr>
          <a:xfrm flipV="1">
            <a:off x="640238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9" idx="6"/>
            <a:endCxn id="118" idx="2"/>
          </p:cNvCxnSpPr>
          <p:nvPr/>
        </p:nvCxnSpPr>
        <p:spPr>
          <a:xfrm flipH="1" flipV="1">
            <a:off x="640238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9" idx="4"/>
          </p:cNvCxnSpPr>
          <p:nvPr/>
        </p:nvCxnSpPr>
        <p:spPr>
          <a:xfrm flipH="1">
            <a:off x="6459538" y="811213"/>
            <a:ext cx="33337" cy="8175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9" idx="4"/>
          </p:cNvCxnSpPr>
          <p:nvPr/>
        </p:nvCxnSpPr>
        <p:spPr>
          <a:xfrm>
            <a:off x="6459538" y="2276475"/>
            <a:ext cx="0" cy="7207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Connector 123"/>
          <p:cNvSpPr/>
          <p:nvPr/>
        </p:nvSpPr>
        <p:spPr>
          <a:xfrm>
            <a:off x="6973888" y="3049588"/>
            <a:ext cx="46037" cy="46037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5" name="Flowchart: Connector 124"/>
          <p:cNvSpPr/>
          <p:nvPr/>
        </p:nvSpPr>
        <p:spPr>
          <a:xfrm>
            <a:off x="6948488" y="16557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6" name="Flowchart: Connector 125"/>
          <p:cNvSpPr/>
          <p:nvPr/>
        </p:nvSpPr>
        <p:spPr>
          <a:xfrm>
            <a:off x="6948488" y="21891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27" name="Straight Connector 126"/>
          <p:cNvCxnSpPr>
            <a:stCxn id="126" idx="2"/>
          </p:cNvCxnSpPr>
          <p:nvPr/>
        </p:nvCxnSpPr>
        <p:spPr>
          <a:xfrm flipV="1">
            <a:off x="694848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6" idx="6"/>
          </p:cNvCxnSpPr>
          <p:nvPr/>
        </p:nvCxnSpPr>
        <p:spPr>
          <a:xfrm flipH="1" flipV="1">
            <a:off x="694848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6" idx="4"/>
          </p:cNvCxnSpPr>
          <p:nvPr/>
        </p:nvCxnSpPr>
        <p:spPr>
          <a:xfrm>
            <a:off x="7005638" y="2303463"/>
            <a:ext cx="0" cy="7191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5" idx="0"/>
            <a:endCxn id="108" idx="2"/>
          </p:cNvCxnSpPr>
          <p:nvPr/>
        </p:nvCxnSpPr>
        <p:spPr>
          <a:xfrm flipV="1">
            <a:off x="7005638" y="1435100"/>
            <a:ext cx="6350" cy="2206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9" idx="0"/>
          </p:cNvCxnSpPr>
          <p:nvPr/>
        </p:nvCxnSpPr>
        <p:spPr>
          <a:xfrm flipV="1">
            <a:off x="1936750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2484438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2987675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5995988" y="3095625"/>
            <a:ext cx="188912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6516688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019925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051050" y="3509963"/>
            <a:ext cx="1081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084888" y="3357563"/>
            <a:ext cx="1079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084888" y="3509963"/>
            <a:ext cx="1079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Connector 148"/>
          <p:cNvSpPr/>
          <p:nvPr/>
        </p:nvSpPr>
        <p:spPr>
          <a:xfrm>
            <a:off x="5003800" y="3213100"/>
            <a:ext cx="504825" cy="5032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  <a:endParaRPr lang="en-IN" dirty="0"/>
          </a:p>
        </p:txBody>
      </p:sp>
      <p:cxnSp>
        <p:nvCxnSpPr>
          <p:cNvPr id="151" name="Straight Connector 150"/>
          <p:cNvCxnSpPr>
            <a:stCxn id="149" idx="0"/>
          </p:cNvCxnSpPr>
          <p:nvPr/>
        </p:nvCxnSpPr>
        <p:spPr>
          <a:xfrm flipV="1">
            <a:off x="5256213" y="2663825"/>
            <a:ext cx="0" cy="549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endCxn id="107" idx="3"/>
          </p:cNvCxnSpPr>
          <p:nvPr/>
        </p:nvCxnSpPr>
        <p:spPr>
          <a:xfrm>
            <a:off x="5256213" y="2663825"/>
            <a:ext cx="644525" cy="398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49" idx="4"/>
          </p:cNvCxnSpPr>
          <p:nvPr/>
        </p:nvCxnSpPr>
        <p:spPr>
          <a:xfrm>
            <a:off x="5256213" y="3716338"/>
            <a:ext cx="0" cy="576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04" idx="1"/>
          </p:cNvCxnSpPr>
          <p:nvPr/>
        </p:nvCxnSpPr>
        <p:spPr>
          <a:xfrm flipH="1">
            <a:off x="5256213" y="3940175"/>
            <a:ext cx="695325" cy="352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Flowchart: Connector 159"/>
          <p:cNvSpPr/>
          <p:nvPr/>
        </p:nvSpPr>
        <p:spPr>
          <a:xfrm>
            <a:off x="4211638" y="3186113"/>
            <a:ext cx="504825" cy="504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  <a:endParaRPr lang="en-IN" dirty="0"/>
          </a:p>
        </p:txBody>
      </p:sp>
      <p:cxnSp>
        <p:nvCxnSpPr>
          <p:cNvPr id="161" name="Straight Connector 160"/>
          <p:cNvCxnSpPr>
            <a:stCxn id="160" idx="0"/>
          </p:cNvCxnSpPr>
          <p:nvPr/>
        </p:nvCxnSpPr>
        <p:spPr>
          <a:xfrm flipV="1">
            <a:off x="4464050" y="1952625"/>
            <a:ext cx="0" cy="12334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17" idx="7"/>
          </p:cNvCxnSpPr>
          <p:nvPr/>
        </p:nvCxnSpPr>
        <p:spPr>
          <a:xfrm>
            <a:off x="4464050" y="1966913"/>
            <a:ext cx="2003425" cy="10636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60" idx="4"/>
          </p:cNvCxnSpPr>
          <p:nvPr/>
        </p:nvCxnSpPr>
        <p:spPr>
          <a:xfrm>
            <a:off x="4464050" y="3690938"/>
            <a:ext cx="0" cy="13223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05" idx="0"/>
          </p:cNvCxnSpPr>
          <p:nvPr/>
        </p:nvCxnSpPr>
        <p:spPr>
          <a:xfrm flipH="1">
            <a:off x="4464050" y="3933825"/>
            <a:ext cx="2028825" cy="10795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owchart: Connector 169"/>
          <p:cNvSpPr/>
          <p:nvPr/>
        </p:nvSpPr>
        <p:spPr>
          <a:xfrm>
            <a:off x="7583488" y="3186113"/>
            <a:ext cx="504825" cy="504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L3</a:t>
            </a:r>
            <a:endParaRPr lang="en-IN" dirty="0"/>
          </a:p>
        </p:txBody>
      </p:sp>
      <p:cxnSp>
        <p:nvCxnSpPr>
          <p:cNvPr id="171" name="Straight Connector 170"/>
          <p:cNvCxnSpPr>
            <a:stCxn id="170" idx="0"/>
          </p:cNvCxnSpPr>
          <p:nvPr/>
        </p:nvCxnSpPr>
        <p:spPr>
          <a:xfrm flipV="1">
            <a:off x="7835900" y="2636838"/>
            <a:ext cx="0" cy="5492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endCxn id="124" idx="4"/>
          </p:cNvCxnSpPr>
          <p:nvPr/>
        </p:nvCxnSpPr>
        <p:spPr>
          <a:xfrm flipH="1">
            <a:off x="6997700" y="2636838"/>
            <a:ext cx="838200" cy="4587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70" idx="4"/>
          </p:cNvCxnSpPr>
          <p:nvPr/>
        </p:nvCxnSpPr>
        <p:spPr>
          <a:xfrm>
            <a:off x="7835900" y="3690938"/>
            <a:ext cx="0" cy="5762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06" idx="6"/>
          </p:cNvCxnSpPr>
          <p:nvPr/>
        </p:nvCxnSpPr>
        <p:spPr>
          <a:xfrm>
            <a:off x="7019925" y="3956050"/>
            <a:ext cx="815975" cy="3111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84" name="TextBox 178"/>
          <p:cNvSpPr txBox="1">
            <a:spLocks noChangeArrowheads="1"/>
          </p:cNvSpPr>
          <p:nvPr/>
        </p:nvSpPr>
        <p:spPr bwMode="auto">
          <a:xfrm>
            <a:off x="3059113" y="6021388"/>
            <a:ext cx="130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Alternator 1</a:t>
            </a:r>
            <a:endParaRPr lang="en-IN"/>
          </a:p>
        </p:txBody>
      </p:sp>
      <p:sp>
        <p:nvSpPr>
          <p:cNvPr id="85085" name="TextBox 179"/>
          <p:cNvSpPr txBox="1">
            <a:spLocks noChangeArrowheads="1"/>
          </p:cNvSpPr>
          <p:nvPr/>
        </p:nvSpPr>
        <p:spPr bwMode="auto">
          <a:xfrm>
            <a:off x="7164388" y="6021388"/>
            <a:ext cx="1306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Alternator 2</a:t>
            </a:r>
            <a:endParaRPr lang="en-IN"/>
          </a:p>
        </p:txBody>
      </p:sp>
      <p:sp>
        <p:nvSpPr>
          <p:cNvPr id="85086" name="TextBox 180"/>
          <p:cNvSpPr txBox="1">
            <a:spLocks noChangeArrowheads="1"/>
          </p:cNvSpPr>
          <p:nvPr/>
        </p:nvSpPr>
        <p:spPr bwMode="auto">
          <a:xfrm>
            <a:off x="7258050" y="-26988"/>
            <a:ext cx="338138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31A03"/>
                </a:solidFill>
              </a:rPr>
              <a:t>R</a:t>
            </a:r>
            <a:endParaRPr lang="en-IN">
              <a:solidFill>
                <a:srgbClr val="F31A03"/>
              </a:solidFill>
            </a:endParaRPr>
          </a:p>
        </p:txBody>
      </p:sp>
      <p:sp>
        <p:nvSpPr>
          <p:cNvPr id="85087" name="TextBox 181"/>
          <p:cNvSpPr txBox="1">
            <a:spLocks noChangeArrowheads="1"/>
          </p:cNvSpPr>
          <p:nvPr/>
        </p:nvSpPr>
        <p:spPr bwMode="auto">
          <a:xfrm>
            <a:off x="1641475" y="50847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31A03"/>
                </a:solidFill>
              </a:rPr>
              <a:t>R</a:t>
            </a:r>
            <a:endParaRPr lang="en-IN">
              <a:solidFill>
                <a:srgbClr val="F31A03"/>
              </a:solidFill>
            </a:endParaRPr>
          </a:p>
        </p:txBody>
      </p:sp>
      <p:sp>
        <p:nvSpPr>
          <p:cNvPr id="85088" name="TextBox 182"/>
          <p:cNvSpPr txBox="1">
            <a:spLocks noChangeArrowheads="1"/>
          </p:cNvSpPr>
          <p:nvPr/>
        </p:nvSpPr>
        <p:spPr bwMode="auto">
          <a:xfrm>
            <a:off x="5580063" y="5003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31A03"/>
                </a:solidFill>
              </a:rPr>
              <a:t>R’</a:t>
            </a:r>
            <a:endParaRPr lang="en-IN">
              <a:solidFill>
                <a:srgbClr val="F31A03"/>
              </a:solidFill>
            </a:endParaRPr>
          </a:p>
        </p:txBody>
      </p:sp>
      <p:sp>
        <p:nvSpPr>
          <p:cNvPr id="85089" name="TextBox 183"/>
          <p:cNvSpPr txBox="1">
            <a:spLocks noChangeArrowheads="1"/>
          </p:cNvSpPr>
          <p:nvPr/>
        </p:nvSpPr>
        <p:spPr bwMode="auto">
          <a:xfrm>
            <a:off x="7258050" y="549275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Y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85090" name="TextBox 184"/>
          <p:cNvSpPr txBox="1">
            <a:spLocks noChangeArrowheads="1"/>
          </p:cNvSpPr>
          <p:nvPr/>
        </p:nvSpPr>
        <p:spPr bwMode="auto">
          <a:xfrm>
            <a:off x="6453188" y="4797425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Y’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85091" name="TextBox 185"/>
          <p:cNvSpPr txBox="1">
            <a:spLocks noChangeArrowheads="1"/>
          </p:cNvSpPr>
          <p:nvPr/>
        </p:nvSpPr>
        <p:spPr bwMode="auto">
          <a:xfrm>
            <a:off x="2411413" y="4859338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Y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85092" name="TextBox 186"/>
          <p:cNvSpPr txBox="1">
            <a:spLocks noChangeArrowheads="1"/>
          </p:cNvSpPr>
          <p:nvPr/>
        </p:nvSpPr>
        <p:spPr bwMode="auto">
          <a:xfrm>
            <a:off x="7235825" y="119697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85093" name="TextBox 187"/>
          <p:cNvSpPr txBox="1">
            <a:spLocks noChangeArrowheads="1"/>
          </p:cNvSpPr>
          <p:nvPr/>
        </p:nvSpPr>
        <p:spPr bwMode="auto">
          <a:xfrm>
            <a:off x="7019925" y="5148263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B’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85094" name="TextBox 188"/>
          <p:cNvSpPr txBox="1">
            <a:spLocks noChangeArrowheads="1"/>
          </p:cNvSpPr>
          <p:nvPr/>
        </p:nvSpPr>
        <p:spPr bwMode="auto">
          <a:xfrm>
            <a:off x="2936875" y="5075238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85095" name="TextBox 189"/>
          <p:cNvSpPr txBox="1">
            <a:spLocks noChangeArrowheads="1"/>
          </p:cNvSpPr>
          <p:nvPr/>
        </p:nvSpPr>
        <p:spPr bwMode="auto">
          <a:xfrm>
            <a:off x="681038" y="3213100"/>
            <a:ext cx="1370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Main Switch</a:t>
            </a:r>
            <a:endParaRPr lang="en-IN"/>
          </a:p>
        </p:txBody>
      </p:sp>
      <p:sp>
        <p:nvSpPr>
          <p:cNvPr id="85096" name="TextBox 190"/>
          <p:cNvSpPr txBox="1">
            <a:spLocks noChangeArrowheads="1"/>
          </p:cNvSpPr>
          <p:nvPr/>
        </p:nvSpPr>
        <p:spPr bwMode="auto">
          <a:xfrm>
            <a:off x="7308850" y="1916113"/>
            <a:ext cx="1589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Synchronizing </a:t>
            </a:r>
          </a:p>
          <a:p>
            <a:pPr eaLnBrk="1" hangingPunct="1"/>
            <a:r>
              <a:rPr lang="en-US"/>
              <a:t>Switch</a:t>
            </a:r>
            <a:endParaRPr lang="en-IN"/>
          </a:p>
        </p:txBody>
      </p:sp>
      <p:cxnSp>
        <p:nvCxnSpPr>
          <p:cNvPr id="193" name="Straight Arrow Connector 192"/>
          <p:cNvCxnSpPr/>
          <p:nvPr/>
        </p:nvCxnSpPr>
        <p:spPr>
          <a:xfrm flipV="1">
            <a:off x="7207250" y="2498725"/>
            <a:ext cx="228600" cy="85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98" name="TextBox 193"/>
          <p:cNvSpPr txBox="1">
            <a:spLocks noChangeArrowheads="1"/>
          </p:cNvSpPr>
          <p:nvPr/>
        </p:nvSpPr>
        <p:spPr bwMode="auto">
          <a:xfrm>
            <a:off x="3924300" y="39528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Bus Bar</a:t>
            </a:r>
            <a:endParaRPr lang="en-IN"/>
          </a:p>
        </p:txBody>
      </p:sp>
      <p:sp>
        <p:nvSpPr>
          <p:cNvPr id="195" name="Flowchart: Connector 194"/>
          <p:cNvSpPr/>
          <p:nvPr/>
        </p:nvSpPr>
        <p:spPr>
          <a:xfrm>
            <a:off x="6669088" y="2457450"/>
            <a:ext cx="206375" cy="250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  <a:endParaRPr lang="en-IN" dirty="0"/>
          </a:p>
        </p:txBody>
      </p:sp>
      <p:sp>
        <p:nvSpPr>
          <p:cNvPr id="204" name="Flowchart: Connector 203"/>
          <p:cNvSpPr/>
          <p:nvPr/>
        </p:nvSpPr>
        <p:spPr>
          <a:xfrm>
            <a:off x="6659563" y="4365625"/>
            <a:ext cx="207962" cy="250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  <a:endParaRPr lang="en-IN" dirty="0"/>
          </a:p>
        </p:txBody>
      </p:sp>
      <p:cxnSp>
        <p:nvCxnSpPr>
          <p:cNvPr id="208" name="Straight Connector 207"/>
          <p:cNvCxnSpPr>
            <a:stCxn id="195" idx="2"/>
          </p:cNvCxnSpPr>
          <p:nvPr/>
        </p:nvCxnSpPr>
        <p:spPr>
          <a:xfrm flipH="1">
            <a:off x="6473825" y="2582863"/>
            <a:ext cx="195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H="1">
            <a:off x="6443663" y="4508500"/>
            <a:ext cx="195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95" idx="6"/>
          </p:cNvCxnSpPr>
          <p:nvPr/>
        </p:nvCxnSpPr>
        <p:spPr>
          <a:xfrm>
            <a:off x="6875463" y="2582863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6875463" y="4437063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105" name="TextBox 214"/>
          <p:cNvSpPr txBox="1">
            <a:spLocks noChangeArrowheads="1"/>
          </p:cNvSpPr>
          <p:nvPr/>
        </p:nvSpPr>
        <p:spPr bwMode="auto">
          <a:xfrm>
            <a:off x="7524750" y="1501775"/>
            <a:ext cx="168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Bus Bar Voltage</a:t>
            </a:r>
            <a:endParaRPr lang="en-IN"/>
          </a:p>
        </p:txBody>
      </p:sp>
      <p:cxnSp>
        <p:nvCxnSpPr>
          <p:cNvPr id="217" name="Straight Arrow Connector 216"/>
          <p:cNvCxnSpPr>
            <a:stCxn id="195" idx="7"/>
          </p:cNvCxnSpPr>
          <p:nvPr/>
        </p:nvCxnSpPr>
        <p:spPr>
          <a:xfrm flipV="1">
            <a:off x="6845300" y="1770063"/>
            <a:ext cx="73025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107" name="TextBox 217"/>
          <p:cNvSpPr txBox="1">
            <a:spLocks noChangeArrowheads="1"/>
          </p:cNvSpPr>
          <p:nvPr/>
        </p:nvSpPr>
        <p:spPr bwMode="auto">
          <a:xfrm>
            <a:off x="7410450" y="4365625"/>
            <a:ext cx="1824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Incoming Voltage</a:t>
            </a:r>
            <a:endParaRPr lang="en-IN"/>
          </a:p>
        </p:txBody>
      </p:sp>
      <p:cxnSp>
        <p:nvCxnSpPr>
          <p:cNvPr id="221" name="Straight Arrow Connector 220"/>
          <p:cNvCxnSpPr>
            <a:stCxn id="204" idx="5"/>
            <a:endCxn id="85107" idx="1"/>
          </p:cNvCxnSpPr>
          <p:nvPr/>
        </p:nvCxnSpPr>
        <p:spPr>
          <a:xfrm flipV="1">
            <a:off x="6837363" y="4549775"/>
            <a:ext cx="573087" cy="30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109" name="Rectangle 221"/>
          <p:cNvSpPr>
            <a:spLocks noChangeArrowheads="1"/>
          </p:cNvSpPr>
          <p:nvPr/>
        </p:nvSpPr>
        <p:spPr bwMode="auto">
          <a:xfrm>
            <a:off x="34925" y="260350"/>
            <a:ext cx="1800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Dark lamp </a:t>
            </a:r>
          </a:p>
          <a:p>
            <a:r>
              <a:rPr lang="en-US" sz="2800">
                <a:solidFill>
                  <a:srgbClr val="FF0000"/>
                </a:solidFill>
              </a:rPr>
              <a:t>method</a:t>
            </a:r>
            <a:endParaRPr lang="en-I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541338" y="188913"/>
            <a:ext cx="871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Alternator 1 is </a:t>
            </a:r>
            <a:r>
              <a:rPr lang="en-US" b="1">
                <a:solidFill>
                  <a:srgbClr val="FF0000"/>
                </a:solidFill>
              </a:rPr>
              <a:t>already</a:t>
            </a:r>
            <a:r>
              <a:rPr lang="en-US"/>
              <a:t> (Exciting) connected with the Bus Bar and </a:t>
            </a:r>
            <a:r>
              <a:rPr lang="en-US" b="1">
                <a:solidFill>
                  <a:srgbClr val="0000FF"/>
                </a:solidFill>
              </a:rPr>
              <a:t>Supplying power to load</a:t>
            </a:r>
            <a:endParaRPr lang="en-IN" b="1">
              <a:solidFill>
                <a:srgbClr val="0000FF"/>
              </a:solidFill>
            </a:endParaRPr>
          </a:p>
        </p:txBody>
      </p: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611188" y="620713"/>
            <a:ext cx="367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Alternator 2 is </a:t>
            </a:r>
            <a:r>
              <a:rPr lang="en-US" b="1">
                <a:solidFill>
                  <a:srgbClr val="FF0000"/>
                </a:solidFill>
              </a:rPr>
              <a:t>Incoming</a:t>
            </a:r>
            <a:r>
              <a:rPr lang="en-US"/>
              <a:t> Alternator </a:t>
            </a:r>
            <a:endParaRPr lang="en-IN" b="1">
              <a:solidFill>
                <a:srgbClr val="0000FF"/>
              </a:solidFill>
            </a:endParaRPr>
          </a:p>
        </p:txBody>
      </p:sp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611188" y="1042988"/>
            <a:ext cx="7964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Voltage of  </a:t>
            </a:r>
            <a:r>
              <a:rPr lang="en-US" b="1">
                <a:solidFill>
                  <a:srgbClr val="F31A03"/>
                </a:solidFill>
              </a:rPr>
              <a:t>Incoming</a:t>
            </a:r>
            <a:r>
              <a:rPr lang="en-US">
                <a:solidFill>
                  <a:srgbClr val="F31A03"/>
                </a:solidFill>
              </a:rPr>
              <a:t> Alternator  </a:t>
            </a:r>
            <a:r>
              <a:rPr lang="en-US" b="1">
                <a:solidFill>
                  <a:srgbClr val="33CC33"/>
                </a:solidFill>
              </a:rPr>
              <a:t>SHOULD be same </a:t>
            </a:r>
            <a:r>
              <a:rPr lang="en-US"/>
              <a:t>to that of </a:t>
            </a:r>
            <a:r>
              <a:rPr lang="en-US" b="1">
                <a:solidFill>
                  <a:srgbClr val="0000FF"/>
                </a:solidFill>
              </a:rPr>
              <a:t>Exciting</a:t>
            </a:r>
            <a:r>
              <a:rPr lang="en-US">
                <a:solidFill>
                  <a:srgbClr val="0000FF"/>
                </a:solidFill>
              </a:rPr>
              <a:t> Alternator</a:t>
            </a:r>
            <a:r>
              <a:rPr lang="en-US" b="1">
                <a:solidFill>
                  <a:srgbClr val="33CC33"/>
                </a:solidFill>
              </a:rPr>
              <a:t> </a:t>
            </a:r>
            <a:endParaRPr lang="en-IN" b="1">
              <a:solidFill>
                <a:srgbClr val="33CC33"/>
              </a:solidFill>
            </a:endParaRPr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763588" y="1484313"/>
            <a:ext cx="255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V1 = V2   Voltage SAME</a:t>
            </a:r>
            <a:endParaRPr lang="en-IN" b="1">
              <a:solidFill>
                <a:srgbClr val="0000FF"/>
              </a:solidFill>
            </a:endParaRPr>
          </a:p>
        </p:txBody>
      </p:sp>
      <p:sp>
        <p:nvSpPr>
          <p:cNvPr id="86022" name="TextBox 6"/>
          <p:cNvSpPr txBox="1">
            <a:spLocks noChangeArrowheads="1"/>
          </p:cNvSpPr>
          <p:nvPr/>
        </p:nvSpPr>
        <p:spPr bwMode="auto">
          <a:xfrm>
            <a:off x="827088" y="1844675"/>
            <a:ext cx="8423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Phase Sequence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</a:rPr>
              <a:t>3 Lamps Glowing Uniformly together and becoming dark together </a:t>
            </a:r>
            <a:r>
              <a:rPr lang="en-US"/>
              <a:t>Phase Sequence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</a:rPr>
              <a:t> is correct</a:t>
            </a:r>
            <a:endParaRPr lang="en-IN" b="1">
              <a:solidFill>
                <a:srgbClr val="0000FF"/>
              </a:solidFill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852488" y="2874963"/>
            <a:ext cx="367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LAMP Flickering together in uniform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63588" y="3333750"/>
            <a:ext cx="7480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  <a:p>
            <a:r>
              <a:rPr lang="en-US"/>
              <a:t>Difference in frequency Lamp will be glow </a:t>
            </a:r>
            <a:r>
              <a:rPr lang="en-US">
                <a:solidFill>
                  <a:srgbClr val="FF0000"/>
                </a:solidFill>
              </a:rPr>
              <a:t>DARK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BRIGHT</a:t>
            </a:r>
            <a:r>
              <a:rPr lang="en-US"/>
              <a:t> alternatively 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835025" y="4090988"/>
            <a:ext cx="394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Speed of alternator 2 should be adjusted 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57250" y="4652963"/>
            <a:ext cx="103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Demerits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912813" y="5073650"/>
            <a:ext cx="6872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It is not possible to judge whether the incoming alternator is fast or slow.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900113" y="5580063"/>
            <a:ext cx="7929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lamp can  be dark even through a small value of voltage may present across the</a:t>
            </a:r>
          </a:p>
          <a:p>
            <a:r>
              <a:rPr lang="en-US"/>
              <a:t>Terminals.</a:t>
            </a:r>
          </a:p>
        </p:txBody>
      </p:sp>
    </p:spTree>
    <p:extLst>
      <p:ext uri="{BB962C8B-B14F-4D97-AF65-F5344CB8AC3E}">
        <p14:creationId xmlns:p14="http://schemas.microsoft.com/office/powerpoint/2010/main" val="5160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03350" y="1200150"/>
            <a:ext cx="927100" cy="1146175"/>
          </a:xfrm>
          <a:custGeom>
            <a:avLst/>
            <a:gdLst>
              <a:gd name="connsiteX0" fmla="*/ 0 w 6941127"/>
              <a:gd name="connsiteY0" fmla="*/ 1579423 h 3186550"/>
              <a:gd name="connsiteX1" fmla="*/ 1704109 w 6941127"/>
              <a:gd name="connsiteY1" fmla="*/ 5 h 3186550"/>
              <a:gd name="connsiteX2" fmla="*/ 3477491 w 6941127"/>
              <a:gd name="connsiteY2" fmla="*/ 1593277 h 3186550"/>
              <a:gd name="connsiteX3" fmla="*/ 5264727 w 6941127"/>
              <a:gd name="connsiteY3" fmla="*/ 3186550 h 3186550"/>
              <a:gd name="connsiteX4" fmla="*/ 6941127 w 6941127"/>
              <a:gd name="connsiteY4" fmla="*/ 1593277 h 31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127" h="3186550">
                <a:moveTo>
                  <a:pt x="0" y="1579423"/>
                </a:moveTo>
                <a:cubicBezTo>
                  <a:pt x="562263" y="788559"/>
                  <a:pt x="1124527" y="-2304"/>
                  <a:pt x="1704109" y="5"/>
                </a:cubicBezTo>
                <a:cubicBezTo>
                  <a:pt x="2283691" y="2314"/>
                  <a:pt x="3477491" y="1593277"/>
                  <a:pt x="3477491" y="1593277"/>
                </a:cubicBezTo>
                <a:cubicBezTo>
                  <a:pt x="4070927" y="2124368"/>
                  <a:pt x="4687454" y="3186550"/>
                  <a:pt x="5264727" y="3186550"/>
                </a:cubicBezTo>
                <a:cubicBezTo>
                  <a:pt x="5842000" y="3186550"/>
                  <a:pt x="6500091" y="2209804"/>
                  <a:pt x="6941127" y="1593277"/>
                </a:cubicBezTo>
              </a:path>
            </a:pathLst>
          </a:custGeom>
          <a:ln w="38100">
            <a:solidFill>
              <a:srgbClr val="F31A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03350" y="1200150"/>
            <a:ext cx="927100" cy="1146175"/>
          </a:xfrm>
          <a:custGeom>
            <a:avLst/>
            <a:gdLst>
              <a:gd name="connsiteX0" fmla="*/ 0 w 6982691"/>
              <a:gd name="connsiteY0" fmla="*/ 1565564 h 3144984"/>
              <a:gd name="connsiteX1" fmla="*/ 1731818 w 6982691"/>
              <a:gd name="connsiteY1" fmla="*/ 3144982 h 3144984"/>
              <a:gd name="connsiteX2" fmla="*/ 3477491 w 6982691"/>
              <a:gd name="connsiteY2" fmla="*/ 1579418 h 3144984"/>
              <a:gd name="connsiteX3" fmla="*/ 5278581 w 6982691"/>
              <a:gd name="connsiteY3" fmla="*/ 0 h 3144984"/>
              <a:gd name="connsiteX4" fmla="*/ 6982691 w 6982691"/>
              <a:gd name="connsiteY4" fmla="*/ 1579418 h 314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3144984">
                <a:moveTo>
                  <a:pt x="0" y="1565564"/>
                </a:moveTo>
                <a:cubicBezTo>
                  <a:pt x="576118" y="2354118"/>
                  <a:pt x="1152236" y="3142673"/>
                  <a:pt x="1731818" y="3144982"/>
                </a:cubicBezTo>
                <a:cubicBezTo>
                  <a:pt x="2311400" y="3147291"/>
                  <a:pt x="3477491" y="1579418"/>
                  <a:pt x="3477491" y="1579418"/>
                </a:cubicBezTo>
                <a:cubicBezTo>
                  <a:pt x="4068618" y="1055254"/>
                  <a:pt x="4694381" y="0"/>
                  <a:pt x="5278581" y="0"/>
                </a:cubicBezTo>
                <a:cubicBezTo>
                  <a:pt x="5862781" y="0"/>
                  <a:pt x="6550891" y="1378527"/>
                  <a:pt x="6982691" y="1579418"/>
                </a:cubicBezTo>
              </a:path>
            </a:pathLst>
          </a:cu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Freeform 3"/>
          <p:cNvSpPr/>
          <p:nvPr/>
        </p:nvSpPr>
        <p:spPr>
          <a:xfrm>
            <a:off x="2349500" y="1196975"/>
            <a:ext cx="927100" cy="1146175"/>
          </a:xfrm>
          <a:custGeom>
            <a:avLst/>
            <a:gdLst>
              <a:gd name="connsiteX0" fmla="*/ 0 w 6941127"/>
              <a:gd name="connsiteY0" fmla="*/ 1579423 h 3186550"/>
              <a:gd name="connsiteX1" fmla="*/ 1704109 w 6941127"/>
              <a:gd name="connsiteY1" fmla="*/ 5 h 3186550"/>
              <a:gd name="connsiteX2" fmla="*/ 3477491 w 6941127"/>
              <a:gd name="connsiteY2" fmla="*/ 1593277 h 3186550"/>
              <a:gd name="connsiteX3" fmla="*/ 5264727 w 6941127"/>
              <a:gd name="connsiteY3" fmla="*/ 3186550 h 3186550"/>
              <a:gd name="connsiteX4" fmla="*/ 6941127 w 6941127"/>
              <a:gd name="connsiteY4" fmla="*/ 1593277 h 31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127" h="3186550">
                <a:moveTo>
                  <a:pt x="0" y="1579423"/>
                </a:moveTo>
                <a:cubicBezTo>
                  <a:pt x="562263" y="788559"/>
                  <a:pt x="1124527" y="-2304"/>
                  <a:pt x="1704109" y="5"/>
                </a:cubicBezTo>
                <a:cubicBezTo>
                  <a:pt x="2283691" y="2314"/>
                  <a:pt x="3477491" y="1593277"/>
                  <a:pt x="3477491" y="1593277"/>
                </a:cubicBezTo>
                <a:cubicBezTo>
                  <a:pt x="4070927" y="2124368"/>
                  <a:pt x="4687454" y="3186550"/>
                  <a:pt x="5264727" y="3186550"/>
                </a:cubicBezTo>
                <a:cubicBezTo>
                  <a:pt x="5842000" y="3186550"/>
                  <a:pt x="6500091" y="2209804"/>
                  <a:pt x="6941127" y="1593277"/>
                </a:cubicBezTo>
              </a:path>
            </a:pathLst>
          </a:custGeom>
          <a:ln w="38100">
            <a:solidFill>
              <a:srgbClr val="F31A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349500" y="1196975"/>
            <a:ext cx="927100" cy="1146175"/>
          </a:xfrm>
          <a:custGeom>
            <a:avLst/>
            <a:gdLst>
              <a:gd name="connsiteX0" fmla="*/ 0 w 6982691"/>
              <a:gd name="connsiteY0" fmla="*/ 1565564 h 3144984"/>
              <a:gd name="connsiteX1" fmla="*/ 1731818 w 6982691"/>
              <a:gd name="connsiteY1" fmla="*/ 3144982 h 3144984"/>
              <a:gd name="connsiteX2" fmla="*/ 3477491 w 6982691"/>
              <a:gd name="connsiteY2" fmla="*/ 1579418 h 3144984"/>
              <a:gd name="connsiteX3" fmla="*/ 5278581 w 6982691"/>
              <a:gd name="connsiteY3" fmla="*/ 0 h 3144984"/>
              <a:gd name="connsiteX4" fmla="*/ 6982691 w 6982691"/>
              <a:gd name="connsiteY4" fmla="*/ 1579418 h 314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3144984">
                <a:moveTo>
                  <a:pt x="0" y="1565564"/>
                </a:moveTo>
                <a:cubicBezTo>
                  <a:pt x="576118" y="2354118"/>
                  <a:pt x="1152236" y="3142673"/>
                  <a:pt x="1731818" y="3144982"/>
                </a:cubicBezTo>
                <a:cubicBezTo>
                  <a:pt x="2311400" y="3147291"/>
                  <a:pt x="3477491" y="1579418"/>
                  <a:pt x="3477491" y="1579418"/>
                </a:cubicBezTo>
                <a:cubicBezTo>
                  <a:pt x="4068618" y="1055254"/>
                  <a:pt x="4694381" y="0"/>
                  <a:pt x="5278581" y="0"/>
                </a:cubicBezTo>
                <a:cubicBezTo>
                  <a:pt x="5862781" y="0"/>
                  <a:pt x="6550891" y="1378527"/>
                  <a:pt x="6982691" y="1579418"/>
                </a:cubicBezTo>
              </a:path>
            </a:pathLst>
          </a:cu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3286125" y="1196975"/>
            <a:ext cx="925513" cy="1146175"/>
          </a:xfrm>
          <a:custGeom>
            <a:avLst/>
            <a:gdLst>
              <a:gd name="connsiteX0" fmla="*/ 0 w 6941127"/>
              <a:gd name="connsiteY0" fmla="*/ 1579423 h 3186550"/>
              <a:gd name="connsiteX1" fmla="*/ 1704109 w 6941127"/>
              <a:gd name="connsiteY1" fmla="*/ 5 h 3186550"/>
              <a:gd name="connsiteX2" fmla="*/ 3477491 w 6941127"/>
              <a:gd name="connsiteY2" fmla="*/ 1593277 h 3186550"/>
              <a:gd name="connsiteX3" fmla="*/ 5264727 w 6941127"/>
              <a:gd name="connsiteY3" fmla="*/ 3186550 h 3186550"/>
              <a:gd name="connsiteX4" fmla="*/ 6941127 w 6941127"/>
              <a:gd name="connsiteY4" fmla="*/ 1593277 h 31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127" h="3186550">
                <a:moveTo>
                  <a:pt x="0" y="1579423"/>
                </a:moveTo>
                <a:cubicBezTo>
                  <a:pt x="562263" y="788559"/>
                  <a:pt x="1124527" y="-2304"/>
                  <a:pt x="1704109" y="5"/>
                </a:cubicBezTo>
                <a:cubicBezTo>
                  <a:pt x="2283691" y="2314"/>
                  <a:pt x="3477491" y="1593277"/>
                  <a:pt x="3477491" y="1593277"/>
                </a:cubicBezTo>
                <a:cubicBezTo>
                  <a:pt x="4070927" y="2124368"/>
                  <a:pt x="4687454" y="3186550"/>
                  <a:pt x="5264727" y="3186550"/>
                </a:cubicBezTo>
                <a:cubicBezTo>
                  <a:pt x="5842000" y="3186550"/>
                  <a:pt x="6500091" y="2209804"/>
                  <a:pt x="6941127" y="1593277"/>
                </a:cubicBezTo>
              </a:path>
            </a:pathLst>
          </a:custGeom>
          <a:ln w="38100">
            <a:solidFill>
              <a:srgbClr val="F31A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86125" y="1196975"/>
            <a:ext cx="925513" cy="1146175"/>
          </a:xfrm>
          <a:custGeom>
            <a:avLst/>
            <a:gdLst>
              <a:gd name="connsiteX0" fmla="*/ 0 w 6982691"/>
              <a:gd name="connsiteY0" fmla="*/ 1565564 h 3144984"/>
              <a:gd name="connsiteX1" fmla="*/ 1731818 w 6982691"/>
              <a:gd name="connsiteY1" fmla="*/ 3144982 h 3144984"/>
              <a:gd name="connsiteX2" fmla="*/ 3477491 w 6982691"/>
              <a:gd name="connsiteY2" fmla="*/ 1579418 h 3144984"/>
              <a:gd name="connsiteX3" fmla="*/ 5278581 w 6982691"/>
              <a:gd name="connsiteY3" fmla="*/ 0 h 3144984"/>
              <a:gd name="connsiteX4" fmla="*/ 6982691 w 6982691"/>
              <a:gd name="connsiteY4" fmla="*/ 1579418 h 314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3144984">
                <a:moveTo>
                  <a:pt x="0" y="1565564"/>
                </a:moveTo>
                <a:cubicBezTo>
                  <a:pt x="576118" y="2354118"/>
                  <a:pt x="1152236" y="3142673"/>
                  <a:pt x="1731818" y="3144982"/>
                </a:cubicBezTo>
                <a:cubicBezTo>
                  <a:pt x="2311400" y="3147291"/>
                  <a:pt x="3477491" y="1579418"/>
                  <a:pt x="3477491" y="1579418"/>
                </a:cubicBezTo>
                <a:cubicBezTo>
                  <a:pt x="4068618" y="1055254"/>
                  <a:pt x="4694381" y="0"/>
                  <a:pt x="5278581" y="0"/>
                </a:cubicBezTo>
                <a:cubicBezTo>
                  <a:pt x="5862781" y="0"/>
                  <a:pt x="6550891" y="1378527"/>
                  <a:pt x="6982691" y="1579418"/>
                </a:cubicBezTo>
              </a:path>
            </a:pathLst>
          </a:cu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4221163" y="1196975"/>
            <a:ext cx="927100" cy="1146175"/>
          </a:xfrm>
          <a:custGeom>
            <a:avLst/>
            <a:gdLst>
              <a:gd name="connsiteX0" fmla="*/ 0 w 6941127"/>
              <a:gd name="connsiteY0" fmla="*/ 1579423 h 3186550"/>
              <a:gd name="connsiteX1" fmla="*/ 1704109 w 6941127"/>
              <a:gd name="connsiteY1" fmla="*/ 5 h 3186550"/>
              <a:gd name="connsiteX2" fmla="*/ 3477491 w 6941127"/>
              <a:gd name="connsiteY2" fmla="*/ 1593277 h 3186550"/>
              <a:gd name="connsiteX3" fmla="*/ 5264727 w 6941127"/>
              <a:gd name="connsiteY3" fmla="*/ 3186550 h 3186550"/>
              <a:gd name="connsiteX4" fmla="*/ 6941127 w 6941127"/>
              <a:gd name="connsiteY4" fmla="*/ 1593277 h 31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127" h="3186550">
                <a:moveTo>
                  <a:pt x="0" y="1579423"/>
                </a:moveTo>
                <a:cubicBezTo>
                  <a:pt x="562263" y="788559"/>
                  <a:pt x="1124527" y="-2304"/>
                  <a:pt x="1704109" y="5"/>
                </a:cubicBezTo>
                <a:cubicBezTo>
                  <a:pt x="2283691" y="2314"/>
                  <a:pt x="3477491" y="1593277"/>
                  <a:pt x="3477491" y="1593277"/>
                </a:cubicBezTo>
                <a:cubicBezTo>
                  <a:pt x="4070927" y="2124368"/>
                  <a:pt x="4687454" y="3186550"/>
                  <a:pt x="5264727" y="3186550"/>
                </a:cubicBezTo>
                <a:cubicBezTo>
                  <a:pt x="5842000" y="3186550"/>
                  <a:pt x="6500091" y="2209804"/>
                  <a:pt x="6941127" y="1593277"/>
                </a:cubicBezTo>
              </a:path>
            </a:pathLst>
          </a:custGeom>
          <a:ln w="38100">
            <a:solidFill>
              <a:srgbClr val="F31A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21163" y="1196975"/>
            <a:ext cx="927100" cy="1146175"/>
          </a:xfrm>
          <a:custGeom>
            <a:avLst/>
            <a:gdLst>
              <a:gd name="connsiteX0" fmla="*/ 0 w 6982691"/>
              <a:gd name="connsiteY0" fmla="*/ 1565564 h 3144984"/>
              <a:gd name="connsiteX1" fmla="*/ 1731818 w 6982691"/>
              <a:gd name="connsiteY1" fmla="*/ 3144982 h 3144984"/>
              <a:gd name="connsiteX2" fmla="*/ 3477491 w 6982691"/>
              <a:gd name="connsiteY2" fmla="*/ 1579418 h 3144984"/>
              <a:gd name="connsiteX3" fmla="*/ 5278581 w 6982691"/>
              <a:gd name="connsiteY3" fmla="*/ 0 h 3144984"/>
              <a:gd name="connsiteX4" fmla="*/ 6982691 w 6982691"/>
              <a:gd name="connsiteY4" fmla="*/ 1579418 h 314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3144984">
                <a:moveTo>
                  <a:pt x="0" y="1565564"/>
                </a:moveTo>
                <a:cubicBezTo>
                  <a:pt x="576118" y="2354118"/>
                  <a:pt x="1152236" y="3142673"/>
                  <a:pt x="1731818" y="3144982"/>
                </a:cubicBezTo>
                <a:cubicBezTo>
                  <a:pt x="2311400" y="3147291"/>
                  <a:pt x="3477491" y="1579418"/>
                  <a:pt x="3477491" y="1579418"/>
                </a:cubicBezTo>
                <a:cubicBezTo>
                  <a:pt x="4068618" y="1055254"/>
                  <a:pt x="4694381" y="0"/>
                  <a:pt x="5278581" y="0"/>
                </a:cubicBezTo>
                <a:cubicBezTo>
                  <a:pt x="5862781" y="0"/>
                  <a:pt x="6550891" y="1378527"/>
                  <a:pt x="6982691" y="1579418"/>
                </a:cubicBezTo>
              </a:path>
            </a:pathLst>
          </a:cu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97088" y="188913"/>
            <a:ext cx="1179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E1 voltage</a:t>
            </a:r>
            <a:endParaRPr lang="en-I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12988" y="2843213"/>
            <a:ext cx="1179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E2 voltage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2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8888" y="188913"/>
            <a:ext cx="5976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258888" y="765175"/>
            <a:ext cx="59769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258888" y="1412875"/>
            <a:ext cx="59769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/>
          <p:cNvSpPr/>
          <p:nvPr/>
        </p:nvSpPr>
        <p:spPr>
          <a:xfrm>
            <a:off x="1692275" y="5157788"/>
            <a:ext cx="1511300" cy="143986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Existing Alternator</a:t>
            </a:r>
            <a:endParaRPr lang="en-IN" sz="1600" dirty="0"/>
          </a:p>
        </p:txBody>
      </p:sp>
      <p:cxnSp>
        <p:nvCxnSpPr>
          <p:cNvPr id="6" name="Straight Connector 5"/>
          <p:cNvCxnSpPr>
            <a:stCxn id="5" idx="0"/>
          </p:cNvCxnSpPr>
          <p:nvPr/>
        </p:nvCxnSpPr>
        <p:spPr>
          <a:xfrm flipV="1">
            <a:off x="2447925" y="3933825"/>
            <a:ext cx="0" cy="12239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1"/>
          </p:cNvCxnSpPr>
          <p:nvPr/>
        </p:nvCxnSpPr>
        <p:spPr>
          <a:xfrm flipV="1">
            <a:off x="1912938" y="3933825"/>
            <a:ext cx="0" cy="1433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7"/>
          </p:cNvCxnSpPr>
          <p:nvPr/>
        </p:nvCxnSpPr>
        <p:spPr>
          <a:xfrm flipV="1">
            <a:off x="2982913" y="3933825"/>
            <a:ext cx="0" cy="14335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1912938" y="3933825"/>
            <a:ext cx="46037" cy="4445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Flowchart: Connector 9"/>
          <p:cNvSpPr/>
          <p:nvPr/>
        </p:nvSpPr>
        <p:spPr>
          <a:xfrm>
            <a:off x="2438400" y="3933825"/>
            <a:ext cx="46038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941638" y="3933825"/>
            <a:ext cx="46037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12" name="Flowchart: Connector 11"/>
          <p:cNvSpPr/>
          <p:nvPr/>
        </p:nvSpPr>
        <p:spPr>
          <a:xfrm>
            <a:off x="1862138" y="3022600"/>
            <a:ext cx="46037" cy="460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Flowchart: Connector 12"/>
          <p:cNvSpPr/>
          <p:nvPr/>
        </p:nvSpPr>
        <p:spPr>
          <a:xfrm>
            <a:off x="2979738" y="1412875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Flowchart: Connector 13"/>
          <p:cNvSpPr/>
          <p:nvPr/>
        </p:nvSpPr>
        <p:spPr>
          <a:xfrm>
            <a:off x="2438400" y="765175"/>
            <a:ext cx="46038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908175" y="188913"/>
            <a:ext cx="46038" cy="460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6" name="Flowchart: Connector 15"/>
          <p:cNvSpPr/>
          <p:nvPr/>
        </p:nvSpPr>
        <p:spPr>
          <a:xfrm>
            <a:off x="1835150" y="1628775"/>
            <a:ext cx="114300" cy="114300"/>
          </a:xfrm>
          <a:prstGeom prst="flowChartConnector">
            <a:avLst/>
          </a:prstGeom>
          <a:ln>
            <a:solidFill>
              <a:srgbClr val="F31A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Flowchart: Connector 16"/>
          <p:cNvSpPr/>
          <p:nvPr/>
        </p:nvSpPr>
        <p:spPr>
          <a:xfrm>
            <a:off x="1835150" y="2162175"/>
            <a:ext cx="114300" cy="114300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8" name="Straight Connector 17"/>
          <p:cNvCxnSpPr>
            <a:stCxn id="17" idx="2"/>
            <a:endCxn id="16" idx="6"/>
          </p:cNvCxnSpPr>
          <p:nvPr/>
        </p:nvCxnSpPr>
        <p:spPr>
          <a:xfrm flipV="1">
            <a:off x="1835150" y="1685925"/>
            <a:ext cx="1143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835150" y="1700213"/>
            <a:ext cx="114300" cy="534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4"/>
          </p:cNvCxnSpPr>
          <p:nvPr/>
        </p:nvCxnSpPr>
        <p:spPr>
          <a:xfrm flipH="1">
            <a:off x="1892300" y="234950"/>
            <a:ext cx="38100" cy="139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1050" y="3357563"/>
            <a:ext cx="1081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4"/>
          </p:cNvCxnSpPr>
          <p:nvPr/>
        </p:nvCxnSpPr>
        <p:spPr>
          <a:xfrm>
            <a:off x="1892300" y="2276475"/>
            <a:ext cx="0" cy="7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>
            <a:off x="2395538" y="3022600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2370138" y="16287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370138" y="21621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cxnSp>
        <p:nvCxnSpPr>
          <p:cNvPr id="26" name="Straight Connector 25"/>
          <p:cNvCxnSpPr>
            <a:stCxn id="25" idx="2"/>
            <a:endCxn id="24" idx="6"/>
          </p:cNvCxnSpPr>
          <p:nvPr/>
        </p:nvCxnSpPr>
        <p:spPr>
          <a:xfrm flipV="1">
            <a:off x="237013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6"/>
            <a:endCxn id="24" idx="2"/>
          </p:cNvCxnSpPr>
          <p:nvPr/>
        </p:nvCxnSpPr>
        <p:spPr>
          <a:xfrm flipH="1" flipV="1">
            <a:off x="237013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4"/>
          </p:cNvCxnSpPr>
          <p:nvPr/>
        </p:nvCxnSpPr>
        <p:spPr>
          <a:xfrm flipH="1">
            <a:off x="2427288" y="811213"/>
            <a:ext cx="33337" cy="8175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4"/>
          </p:cNvCxnSpPr>
          <p:nvPr/>
        </p:nvCxnSpPr>
        <p:spPr>
          <a:xfrm>
            <a:off x="2427288" y="2276475"/>
            <a:ext cx="0" cy="7207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29"/>
          <p:cNvSpPr/>
          <p:nvPr/>
        </p:nvSpPr>
        <p:spPr>
          <a:xfrm>
            <a:off x="2941638" y="3049588"/>
            <a:ext cx="46037" cy="46037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1" name="Flowchart: Connector 30"/>
          <p:cNvSpPr/>
          <p:nvPr/>
        </p:nvSpPr>
        <p:spPr>
          <a:xfrm>
            <a:off x="2916238" y="16557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Flowchart: Connector 31"/>
          <p:cNvSpPr/>
          <p:nvPr/>
        </p:nvSpPr>
        <p:spPr>
          <a:xfrm>
            <a:off x="2916238" y="21891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33" name="Straight Connector 32"/>
          <p:cNvCxnSpPr>
            <a:stCxn id="32" idx="2"/>
          </p:cNvCxnSpPr>
          <p:nvPr/>
        </p:nvCxnSpPr>
        <p:spPr>
          <a:xfrm flipV="1">
            <a:off x="291623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6"/>
          </p:cNvCxnSpPr>
          <p:nvPr/>
        </p:nvCxnSpPr>
        <p:spPr>
          <a:xfrm flipH="1" flipV="1">
            <a:off x="291623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4"/>
          </p:cNvCxnSpPr>
          <p:nvPr/>
        </p:nvCxnSpPr>
        <p:spPr>
          <a:xfrm>
            <a:off x="2973388" y="2303463"/>
            <a:ext cx="0" cy="7191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0"/>
            <a:endCxn id="13" idx="2"/>
          </p:cNvCxnSpPr>
          <p:nvPr/>
        </p:nvCxnSpPr>
        <p:spPr>
          <a:xfrm flipV="1">
            <a:off x="2973388" y="1435100"/>
            <a:ext cx="6350" cy="2206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5724525" y="5157788"/>
            <a:ext cx="1511300" cy="143986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Incoming Alternator</a:t>
            </a:r>
            <a:endParaRPr lang="en-IN" sz="1600" dirty="0"/>
          </a:p>
        </p:txBody>
      </p:sp>
      <p:cxnSp>
        <p:nvCxnSpPr>
          <p:cNvPr id="38" name="Straight Connector 37"/>
          <p:cNvCxnSpPr>
            <a:stCxn id="37" idx="0"/>
          </p:cNvCxnSpPr>
          <p:nvPr/>
        </p:nvCxnSpPr>
        <p:spPr>
          <a:xfrm flipV="1">
            <a:off x="6480175" y="3933825"/>
            <a:ext cx="0" cy="12239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7" idx="1"/>
          </p:cNvCxnSpPr>
          <p:nvPr/>
        </p:nvCxnSpPr>
        <p:spPr>
          <a:xfrm flipV="1">
            <a:off x="5945188" y="3933825"/>
            <a:ext cx="0" cy="1433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7"/>
          </p:cNvCxnSpPr>
          <p:nvPr/>
        </p:nvCxnSpPr>
        <p:spPr>
          <a:xfrm flipV="1">
            <a:off x="7015163" y="3933825"/>
            <a:ext cx="0" cy="14335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40"/>
          <p:cNvSpPr/>
          <p:nvPr/>
        </p:nvSpPr>
        <p:spPr>
          <a:xfrm>
            <a:off x="5945188" y="3933825"/>
            <a:ext cx="46037" cy="4445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" name="Flowchart: Connector 41"/>
          <p:cNvSpPr/>
          <p:nvPr/>
        </p:nvSpPr>
        <p:spPr>
          <a:xfrm>
            <a:off x="6470650" y="3933825"/>
            <a:ext cx="46038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6973888" y="3933825"/>
            <a:ext cx="46037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44" name="Flowchart: Connector 43"/>
          <p:cNvSpPr/>
          <p:nvPr/>
        </p:nvSpPr>
        <p:spPr>
          <a:xfrm>
            <a:off x="5894388" y="3022600"/>
            <a:ext cx="46037" cy="460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5" name="Flowchart: Connector 44"/>
          <p:cNvSpPr/>
          <p:nvPr/>
        </p:nvSpPr>
        <p:spPr>
          <a:xfrm>
            <a:off x="7011988" y="1412875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6" name="Flowchart: Connector 45"/>
          <p:cNvSpPr/>
          <p:nvPr/>
        </p:nvSpPr>
        <p:spPr>
          <a:xfrm>
            <a:off x="6470650" y="765175"/>
            <a:ext cx="46038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47" name="Flowchart: Connector 46"/>
          <p:cNvSpPr/>
          <p:nvPr/>
        </p:nvSpPr>
        <p:spPr>
          <a:xfrm>
            <a:off x="5940425" y="188913"/>
            <a:ext cx="46038" cy="460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8" name="Flowchart: Connector 47"/>
          <p:cNvSpPr/>
          <p:nvPr/>
        </p:nvSpPr>
        <p:spPr>
          <a:xfrm>
            <a:off x="5867400" y="1628775"/>
            <a:ext cx="114300" cy="114300"/>
          </a:xfrm>
          <a:prstGeom prst="flowChartConnector">
            <a:avLst/>
          </a:prstGeom>
          <a:ln>
            <a:solidFill>
              <a:srgbClr val="F31A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9" name="Flowchart: Connector 48"/>
          <p:cNvSpPr/>
          <p:nvPr/>
        </p:nvSpPr>
        <p:spPr>
          <a:xfrm>
            <a:off x="5867400" y="2162175"/>
            <a:ext cx="114300" cy="114300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50" name="Straight Connector 49"/>
          <p:cNvCxnSpPr>
            <a:stCxn id="49" idx="2"/>
            <a:endCxn id="48" idx="6"/>
          </p:cNvCxnSpPr>
          <p:nvPr/>
        </p:nvCxnSpPr>
        <p:spPr>
          <a:xfrm flipV="1">
            <a:off x="5867400" y="1685925"/>
            <a:ext cx="1143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867400" y="1700213"/>
            <a:ext cx="114300" cy="534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7" idx="4"/>
          </p:cNvCxnSpPr>
          <p:nvPr/>
        </p:nvCxnSpPr>
        <p:spPr>
          <a:xfrm flipH="1">
            <a:off x="5924550" y="234950"/>
            <a:ext cx="38100" cy="139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4"/>
          </p:cNvCxnSpPr>
          <p:nvPr/>
        </p:nvCxnSpPr>
        <p:spPr>
          <a:xfrm>
            <a:off x="5924550" y="2276475"/>
            <a:ext cx="0" cy="7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Connector 53"/>
          <p:cNvSpPr/>
          <p:nvPr/>
        </p:nvSpPr>
        <p:spPr>
          <a:xfrm>
            <a:off x="6427788" y="3022600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55" name="Flowchart: Connector 54"/>
          <p:cNvSpPr/>
          <p:nvPr/>
        </p:nvSpPr>
        <p:spPr>
          <a:xfrm>
            <a:off x="6402388" y="16287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56" name="Flowchart: Connector 55"/>
          <p:cNvSpPr/>
          <p:nvPr/>
        </p:nvSpPr>
        <p:spPr>
          <a:xfrm>
            <a:off x="6402388" y="21621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cxnSp>
        <p:nvCxnSpPr>
          <p:cNvPr id="57" name="Straight Connector 56"/>
          <p:cNvCxnSpPr>
            <a:stCxn id="56" idx="2"/>
            <a:endCxn id="55" idx="6"/>
          </p:cNvCxnSpPr>
          <p:nvPr/>
        </p:nvCxnSpPr>
        <p:spPr>
          <a:xfrm flipV="1">
            <a:off x="640238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6" idx="6"/>
            <a:endCxn id="55" idx="2"/>
          </p:cNvCxnSpPr>
          <p:nvPr/>
        </p:nvCxnSpPr>
        <p:spPr>
          <a:xfrm flipH="1" flipV="1">
            <a:off x="640238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</p:cNvCxnSpPr>
          <p:nvPr/>
        </p:nvCxnSpPr>
        <p:spPr>
          <a:xfrm flipH="1">
            <a:off x="6459538" y="811213"/>
            <a:ext cx="33337" cy="8175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6" idx="4"/>
          </p:cNvCxnSpPr>
          <p:nvPr/>
        </p:nvCxnSpPr>
        <p:spPr>
          <a:xfrm>
            <a:off x="6459538" y="2276475"/>
            <a:ext cx="0" cy="7207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Connector 60"/>
          <p:cNvSpPr/>
          <p:nvPr/>
        </p:nvSpPr>
        <p:spPr>
          <a:xfrm>
            <a:off x="6973888" y="3049588"/>
            <a:ext cx="46037" cy="46037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2" name="Flowchart: Connector 61"/>
          <p:cNvSpPr/>
          <p:nvPr/>
        </p:nvSpPr>
        <p:spPr>
          <a:xfrm>
            <a:off x="6948488" y="16557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" name="Flowchart: Connector 62"/>
          <p:cNvSpPr/>
          <p:nvPr/>
        </p:nvSpPr>
        <p:spPr>
          <a:xfrm>
            <a:off x="6948488" y="21891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64" name="Straight Connector 63"/>
          <p:cNvCxnSpPr>
            <a:stCxn id="63" idx="2"/>
          </p:cNvCxnSpPr>
          <p:nvPr/>
        </p:nvCxnSpPr>
        <p:spPr>
          <a:xfrm flipV="1">
            <a:off x="694848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6"/>
          </p:cNvCxnSpPr>
          <p:nvPr/>
        </p:nvCxnSpPr>
        <p:spPr>
          <a:xfrm flipH="1" flipV="1">
            <a:off x="694848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3" idx="4"/>
          </p:cNvCxnSpPr>
          <p:nvPr/>
        </p:nvCxnSpPr>
        <p:spPr>
          <a:xfrm>
            <a:off x="7005638" y="2303463"/>
            <a:ext cx="0" cy="7191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2" idx="0"/>
            <a:endCxn id="45" idx="2"/>
          </p:cNvCxnSpPr>
          <p:nvPr/>
        </p:nvCxnSpPr>
        <p:spPr>
          <a:xfrm flipV="1">
            <a:off x="7005638" y="1435100"/>
            <a:ext cx="6350" cy="2206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0"/>
          </p:cNvCxnSpPr>
          <p:nvPr/>
        </p:nvCxnSpPr>
        <p:spPr>
          <a:xfrm flipV="1">
            <a:off x="1936750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484438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87675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995988" y="3095625"/>
            <a:ext cx="188912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516688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019925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051050" y="3509963"/>
            <a:ext cx="1081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084888" y="3357563"/>
            <a:ext cx="1079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84888" y="3509963"/>
            <a:ext cx="1079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Connector 76"/>
          <p:cNvSpPr/>
          <p:nvPr/>
        </p:nvSpPr>
        <p:spPr>
          <a:xfrm>
            <a:off x="5003800" y="3213100"/>
            <a:ext cx="504825" cy="5032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  <a:endParaRPr lang="en-IN" dirty="0"/>
          </a:p>
        </p:txBody>
      </p:sp>
      <p:cxnSp>
        <p:nvCxnSpPr>
          <p:cNvPr id="78" name="Straight Connector 77"/>
          <p:cNvCxnSpPr>
            <a:stCxn id="77" idx="0"/>
          </p:cNvCxnSpPr>
          <p:nvPr/>
        </p:nvCxnSpPr>
        <p:spPr>
          <a:xfrm flipV="1">
            <a:off x="5256213" y="2663825"/>
            <a:ext cx="0" cy="549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44" idx="3"/>
          </p:cNvCxnSpPr>
          <p:nvPr/>
        </p:nvCxnSpPr>
        <p:spPr>
          <a:xfrm>
            <a:off x="5256213" y="2663825"/>
            <a:ext cx="644525" cy="398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7" idx="4"/>
          </p:cNvCxnSpPr>
          <p:nvPr/>
        </p:nvCxnSpPr>
        <p:spPr>
          <a:xfrm>
            <a:off x="5256213" y="3716338"/>
            <a:ext cx="0" cy="5762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3" idx="1"/>
          </p:cNvCxnSpPr>
          <p:nvPr/>
        </p:nvCxnSpPr>
        <p:spPr>
          <a:xfrm flipH="1">
            <a:off x="4464050" y="3940175"/>
            <a:ext cx="2517775" cy="106362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Connector 81"/>
          <p:cNvSpPr/>
          <p:nvPr/>
        </p:nvSpPr>
        <p:spPr>
          <a:xfrm>
            <a:off x="4211638" y="3186113"/>
            <a:ext cx="504825" cy="504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  <a:endParaRPr lang="en-IN" dirty="0"/>
          </a:p>
        </p:txBody>
      </p:sp>
      <p:cxnSp>
        <p:nvCxnSpPr>
          <p:cNvPr id="83" name="Straight Connector 82"/>
          <p:cNvCxnSpPr>
            <a:stCxn id="82" idx="0"/>
          </p:cNvCxnSpPr>
          <p:nvPr/>
        </p:nvCxnSpPr>
        <p:spPr>
          <a:xfrm flipV="1">
            <a:off x="4464050" y="1952625"/>
            <a:ext cx="0" cy="12334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54" idx="7"/>
          </p:cNvCxnSpPr>
          <p:nvPr/>
        </p:nvCxnSpPr>
        <p:spPr>
          <a:xfrm>
            <a:off x="4464050" y="1966913"/>
            <a:ext cx="2003425" cy="10636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2" idx="4"/>
          </p:cNvCxnSpPr>
          <p:nvPr/>
        </p:nvCxnSpPr>
        <p:spPr>
          <a:xfrm>
            <a:off x="4464050" y="3690938"/>
            <a:ext cx="0" cy="13223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2" idx="0"/>
          </p:cNvCxnSpPr>
          <p:nvPr/>
        </p:nvCxnSpPr>
        <p:spPr>
          <a:xfrm flipH="1">
            <a:off x="5256213" y="3933825"/>
            <a:ext cx="1236662" cy="3587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Connector 86"/>
          <p:cNvSpPr/>
          <p:nvPr/>
        </p:nvSpPr>
        <p:spPr>
          <a:xfrm>
            <a:off x="7583488" y="3186113"/>
            <a:ext cx="504825" cy="504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L3</a:t>
            </a:r>
            <a:endParaRPr lang="en-IN" dirty="0"/>
          </a:p>
        </p:txBody>
      </p:sp>
      <p:cxnSp>
        <p:nvCxnSpPr>
          <p:cNvPr id="88" name="Straight Connector 87"/>
          <p:cNvCxnSpPr>
            <a:stCxn id="87" idx="0"/>
          </p:cNvCxnSpPr>
          <p:nvPr/>
        </p:nvCxnSpPr>
        <p:spPr>
          <a:xfrm flipV="1">
            <a:off x="7835900" y="2636838"/>
            <a:ext cx="0" cy="5492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61" idx="4"/>
          </p:cNvCxnSpPr>
          <p:nvPr/>
        </p:nvCxnSpPr>
        <p:spPr>
          <a:xfrm flipH="1">
            <a:off x="6997700" y="2636838"/>
            <a:ext cx="838200" cy="4587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7" idx="4"/>
          </p:cNvCxnSpPr>
          <p:nvPr/>
        </p:nvCxnSpPr>
        <p:spPr>
          <a:xfrm>
            <a:off x="7835900" y="3690938"/>
            <a:ext cx="0" cy="5762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42" idx="3"/>
          </p:cNvCxnSpPr>
          <p:nvPr/>
        </p:nvCxnSpPr>
        <p:spPr>
          <a:xfrm>
            <a:off x="6477000" y="3971925"/>
            <a:ext cx="1358900" cy="2952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56" name="TextBox 91"/>
          <p:cNvSpPr txBox="1">
            <a:spLocks noChangeArrowheads="1"/>
          </p:cNvSpPr>
          <p:nvPr/>
        </p:nvSpPr>
        <p:spPr bwMode="auto">
          <a:xfrm>
            <a:off x="3059113" y="6021388"/>
            <a:ext cx="130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Alternator 1</a:t>
            </a:r>
            <a:endParaRPr lang="en-IN"/>
          </a:p>
        </p:txBody>
      </p:sp>
      <p:sp>
        <p:nvSpPr>
          <p:cNvPr id="88157" name="TextBox 92"/>
          <p:cNvSpPr txBox="1">
            <a:spLocks noChangeArrowheads="1"/>
          </p:cNvSpPr>
          <p:nvPr/>
        </p:nvSpPr>
        <p:spPr bwMode="auto">
          <a:xfrm>
            <a:off x="7164388" y="6021388"/>
            <a:ext cx="1306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Alternator 2</a:t>
            </a:r>
            <a:endParaRPr lang="en-IN"/>
          </a:p>
        </p:txBody>
      </p:sp>
      <p:sp>
        <p:nvSpPr>
          <p:cNvPr id="88158" name="TextBox 93"/>
          <p:cNvSpPr txBox="1">
            <a:spLocks noChangeArrowheads="1"/>
          </p:cNvSpPr>
          <p:nvPr/>
        </p:nvSpPr>
        <p:spPr bwMode="auto">
          <a:xfrm>
            <a:off x="7258050" y="-26988"/>
            <a:ext cx="338138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31A03"/>
                </a:solidFill>
              </a:rPr>
              <a:t>R</a:t>
            </a:r>
            <a:endParaRPr lang="en-IN">
              <a:solidFill>
                <a:srgbClr val="F31A03"/>
              </a:solidFill>
            </a:endParaRPr>
          </a:p>
        </p:txBody>
      </p:sp>
      <p:sp>
        <p:nvSpPr>
          <p:cNvPr id="88159" name="TextBox 94"/>
          <p:cNvSpPr txBox="1">
            <a:spLocks noChangeArrowheads="1"/>
          </p:cNvSpPr>
          <p:nvPr/>
        </p:nvSpPr>
        <p:spPr bwMode="auto">
          <a:xfrm>
            <a:off x="1641475" y="50847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31A03"/>
                </a:solidFill>
              </a:rPr>
              <a:t>R</a:t>
            </a:r>
            <a:endParaRPr lang="en-IN">
              <a:solidFill>
                <a:srgbClr val="F31A03"/>
              </a:solidFill>
            </a:endParaRPr>
          </a:p>
        </p:txBody>
      </p:sp>
      <p:sp>
        <p:nvSpPr>
          <p:cNvPr id="88160" name="TextBox 95"/>
          <p:cNvSpPr txBox="1">
            <a:spLocks noChangeArrowheads="1"/>
          </p:cNvSpPr>
          <p:nvPr/>
        </p:nvSpPr>
        <p:spPr bwMode="auto">
          <a:xfrm>
            <a:off x="5580063" y="5003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31A03"/>
                </a:solidFill>
              </a:rPr>
              <a:t>R’</a:t>
            </a:r>
            <a:endParaRPr lang="en-IN">
              <a:solidFill>
                <a:srgbClr val="F31A03"/>
              </a:solidFill>
            </a:endParaRPr>
          </a:p>
        </p:txBody>
      </p:sp>
      <p:sp>
        <p:nvSpPr>
          <p:cNvPr id="88161" name="TextBox 96"/>
          <p:cNvSpPr txBox="1">
            <a:spLocks noChangeArrowheads="1"/>
          </p:cNvSpPr>
          <p:nvPr/>
        </p:nvSpPr>
        <p:spPr bwMode="auto">
          <a:xfrm>
            <a:off x="7258050" y="549275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Y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88162" name="TextBox 97"/>
          <p:cNvSpPr txBox="1">
            <a:spLocks noChangeArrowheads="1"/>
          </p:cNvSpPr>
          <p:nvPr/>
        </p:nvSpPr>
        <p:spPr bwMode="auto">
          <a:xfrm>
            <a:off x="6453188" y="4797425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Y’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88163" name="TextBox 98"/>
          <p:cNvSpPr txBox="1">
            <a:spLocks noChangeArrowheads="1"/>
          </p:cNvSpPr>
          <p:nvPr/>
        </p:nvSpPr>
        <p:spPr bwMode="auto">
          <a:xfrm>
            <a:off x="2411413" y="4859338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Y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88164" name="TextBox 99"/>
          <p:cNvSpPr txBox="1">
            <a:spLocks noChangeArrowheads="1"/>
          </p:cNvSpPr>
          <p:nvPr/>
        </p:nvSpPr>
        <p:spPr bwMode="auto">
          <a:xfrm>
            <a:off x="7235825" y="119697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88165" name="TextBox 100"/>
          <p:cNvSpPr txBox="1">
            <a:spLocks noChangeArrowheads="1"/>
          </p:cNvSpPr>
          <p:nvPr/>
        </p:nvSpPr>
        <p:spPr bwMode="auto">
          <a:xfrm>
            <a:off x="7019925" y="5148263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B’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88166" name="TextBox 101"/>
          <p:cNvSpPr txBox="1">
            <a:spLocks noChangeArrowheads="1"/>
          </p:cNvSpPr>
          <p:nvPr/>
        </p:nvSpPr>
        <p:spPr bwMode="auto">
          <a:xfrm>
            <a:off x="2936875" y="5075238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88167" name="TextBox 102"/>
          <p:cNvSpPr txBox="1">
            <a:spLocks noChangeArrowheads="1"/>
          </p:cNvSpPr>
          <p:nvPr/>
        </p:nvSpPr>
        <p:spPr bwMode="auto">
          <a:xfrm>
            <a:off x="681038" y="3213100"/>
            <a:ext cx="1370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Main Switch</a:t>
            </a:r>
            <a:endParaRPr lang="en-IN"/>
          </a:p>
        </p:txBody>
      </p:sp>
      <p:sp>
        <p:nvSpPr>
          <p:cNvPr id="88168" name="TextBox 103"/>
          <p:cNvSpPr txBox="1">
            <a:spLocks noChangeArrowheads="1"/>
          </p:cNvSpPr>
          <p:nvPr/>
        </p:nvSpPr>
        <p:spPr bwMode="auto">
          <a:xfrm>
            <a:off x="7308850" y="1916113"/>
            <a:ext cx="1589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Synchronizing </a:t>
            </a:r>
          </a:p>
          <a:p>
            <a:pPr eaLnBrk="1" hangingPunct="1"/>
            <a:r>
              <a:rPr lang="en-US"/>
              <a:t>Switch</a:t>
            </a:r>
            <a:endParaRPr lang="en-IN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7207250" y="2498725"/>
            <a:ext cx="228600" cy="85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70" name="TextBox 105"/>
          <p:cNvSpPr txBox="1">
            <a:spLocks noChangeArrowheads="1"/>
          </p:cNvSpPr>
          <p:nvPr/>
        </p:nvSpPr>
        <p:spPr bwMode="auto">
          <a:xfrm>
            <a:off x="3924300" y="39528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Bus Bar</a:t>
            </a:r>
            <a:endParaRPr lang="en-IN"/>
          </a:p>
        </p:txBody>
      </p:sp>
      <p:sp>
        <p:nvSpPr>
          <p:cNvPr id="107" name="Flowchart: Connector 106"/>
          <p:cNvSpPr/>
          <p:nvPr/>
        </p:nvSpPr>
        <p:spPr>
          <a:xfrm>
            <a:off x="6669088" y="2457450"/>
            <a:ext cx="206375" cy="250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  <a:endParaRPr lang="en-IN" dirty="0"/>
          </a:p>
        </p:txBody>
      </p:sp>
      <p:sp>
        <p:nvSpPr>
          <p:cNvPr id="108" name="Flowchart: Connector 107"/>
          <p:cNvSpPr/>
          <p:nvPr/>
        </p:nvSpPr>
        <p:spPr>
          <a:xfrm>
            <a:off x="6659563" y="4365625"/>
            <a:ext cx="207962" cy="250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  <a:endParaRPr lang="en-IN" dirty="0"/>
          </a:p>
        </p:txBody>
      </p:sp>
      <p:cxnSp>
        <p:nvCxnSpPr>
          <p:cNvPr id="109" name="Straight Connector 108"/>
          <p:cNvCxnSpPr>
            <a:stCxn id="107" idx="2"/>
          </p:cNvCxnSpPr>
          <p:nvPr/>
        </p:nvCxnSpPr>
        <p:spPr>
          <a:xfrm flipH="1">
            <a:off x="6473825" y="2582863"/>
            <a:ext cx="19526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6443663" y="4508500"/>
            <a:ext cx="19526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7" idx="6"/>
          </p:cNvCxnSpPr>
          <p:nvPr/>
        </p:nvCxnSpPr>
        <p:spPr>
          <a:xfrm>
            <a:off x="6875463" y="2582863"/>
            <a:ext cx="1444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75463" y="4437063"/>
            <a:ext cx="1444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77" name="TextBox 112"/>
          <p:cNvSpPr txBox="1">
            <a:spLocks noChangeArrowheads="1"/>
          </p:cNvSpPr>
          <p:nvPr/>
        </p:nvSpPr>
        <p:spPr bwMode="auto">
          <a:xfrm>
            <a:off x="7524750" y="1501775"/>
            <a:ext cx="168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Bus Bar Voltage</a:t>
            </a:r>
            <a:endParaRPr lang="en-IN"/>
          </a:p>
        </p:txBody>
      </p:sp>
      <p:cxnSp>
        <p:nvCxnSpPr>
          <p:cNvPr id="114" name="Straight Arrow Connector 113"/>
          <p:cNvCxnSpPr>
            <a:stCxn id="107" idx="7"/>
          </p:cNvCxnSpPr>
          <p:nvPr/>
        </p:nvCxnSpPr>
        <p:spPr>
          <a:xfrm flipV="1">
            <a:off x="6845300" y="1770063"/>
            <a:ext cx="73025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79" name="TextBox 114"/>
          <p:cNvSpPr txBox="1">
            <a:spLocks noChangeArrowheads="1"/>
          </p:cNvSpPr>
          <p:nvPr/>
        </p:nvSpPr>
        <p:spPr bwMode="auto">
          <a:xfrm>
            <a:off x="7410450" y="4365625"/>
            <a:ext cx="1824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Incoming Voltage</a:t>
            </a:r>
            <a:endParaRPr lang="en-IN"/>
          </a:p>
        </p:txBody>
      </p:sp>
      <p:cxnSp>
        <p:nvCxnSpPr>
          <p:cNvPr id="116" name="Straight Arrow Connector 115"/>
          <p:cNvCxnSpPr>
            <a:stCxn id="108" idx="5"/>
            <a:endCxn id="88179" idx="1"/>
          </p:cNvCxnSpPr>
          <p:nvPr/>
        </p:nvCxnSpPr>
        <p:spPr>
          <a:xfrm flipV="1">
            <a:off x="6837363" y="4549775"/>
            <a:ext cx="573087" cy="30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81" name="Rectangle 123"/>
          <p:cNvSpPr>
            <a:spLocks noChangeArrowheads="1"/>
          </p:cNvSpPr>
          <p:nvPr/>
        </p:nvSpPr>
        <p:spPr bwMode="auto">
          <a:xfrm>
            <a:off x="0" y="260350"/>
            <a:ext cx="1839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Bright Lamp </a:t>
            </a:r>
          </a:p>
          <a:p>
            <a:r>
              <a:rPr lang="en-US" sz="2400">
                <a:solidFill>
                  <a:srgbClr val="FF0000"/>
                </a:solidFill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7244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684213" y="404813"/>
            <a:ext cx="273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Lamps are cross connected </a:t>
            </a: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836613" y="827088"/>
            <a:ext cx="725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Lamps will GLOW the BRIGHTEST when two voltage are in PHASE  (V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89092" name="TextBox 3"/>
          <p:cNvSpPr txBox="1">
            <a:spLocks noChangeArrowheads="1"/>
          </p:cNvSpPr>
          <p:nvPr/>
        </p:nvSpPr>
        <p:spPr bwMode="auto">
          <a:xfrm>
            <a:off x="763588" y="1484313"/>
            <a:ext cx="255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V1 = V2   Voltage SAME</a:t>
            </a:r>
            <a:endParaRPr lang="en-IN" b="1">
              <a:solidFill>
                <a:srgbClr val="0000FF"/>
              </a:solidFill>
            </a:endParaRP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836613" y="2060575"/>
            <a:ext cx="6199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Phase sequence same LAMPS will start  Flickering  in uniform</a:t>
            </a: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852488" y="2874963"/>
            <a:ext cx="6199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Switch is closed at the middle of the Brightest period of the lamp</a:t>
            </a:r>
          </a:p>
        </p:txBody>
      </p:sp>
    </p:spTree>
    <p:extLst>
      <p:ext uri="{BB962C8B-B14F-4D97-AF65-F5344CB8AC3E}">
        <p14:creationId xmlns:p14="http://schemas.microsoft.com/office/powerpoint/2010/main" val="40324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57250"/>
            <a:ext cx="8388350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58888" y="188913"/>
            <a:ext cx="5976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258888" y="765175"/>
            <a:ext cx="59769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258888" y="1412875"/>
            <a:ext cx="59769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/>
          <p:cNvSpPr/>
          <p:nvPr/>
        </p:nvSpPr>
        <p:spPr>
          <a:xfrm>
            <a:off x="1692275" y="5157788"/>
            <a:ext cx="1511300" cy="143986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Existing Alternator</a:t>
            </a:r>
            <a:endParaRPr lang="en-IN" sz="1600" dirty="0"/>
          </a:p>
        </p:txBody>
      </p:sp>
      <p:cxnSp>
        <p:nvCxnSpPr>
          <p:cNvPr id="6" name="Straight Connector 5"/>
          <p:cNvCxnSpPr>
            <a:stCxn id="5" idx="0"/>
          </p:cNvCxnSpPr>
          <p:nvPr/>
        </p:nvCxnSpPr>
        <p:spPr>
          <a:xfrm flipV="1">
            <a:off x="2447925" y="3933825"/>
            <a:ext cx="0" cy="12239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1"/>
          </p:cNvCxnSpPr>
          <p:nvPr/>
        </p:nvCxnSpPr>
        <p:spPr>
          <a:xfrm flipV="1">
            <a:off x="1912938" y="3933825"/>
            <a:ext cx="0" cy="1433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7"/>
          </p:cNvCxnSpPr>
          <p:nvPr/>
        </p:nvCxnSpPr>
        <p:spPr>
          <a:xfrm flipV="1">
            <a:off x="2982913" y="3933825"/>
            <a:ext cx="0" cy="14335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1912938" y="3933825"/>
            <a:ext cx="46037" cy="4445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Flowchart: Connector 9"/>
          <p:cNvSpPr/>
          <p:nvPr/>
        </p:nvSpPr>
        <p:spPr>
          <a:xfrm>
            <a:off x="2438400" y="3933825"/>
            <a:ext cx="46038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941638" y="3933825"/>
            <a:ext cx="46037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12" name="Flowchart: Connector 11"/>
          <p:cNvSpPr/>
          <p:nvPr/>
        </p:nvSpPr>
        <p:spPr>
          <a:xfrm>
            <a:off x="1862138" y="3022600"/>
            <a:ext cx="46037" cy="460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Flowchart: Connector 12"/>
          <p:cNvSpPr/>
          <p:nvPr/>
        </p:nvSpPr>
        <p:spPr>
          <a:xfrm>
            <a:off x="2979738" y="1412875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Flowchart: Connector 13"/>
          <p:cNvSpPr/>
          <p:nvPr/>
        </p:nvSpPr>
        <p:spPr>
          <a:xfrm>
            <a:off x="2438400" y="765175"/>
            <a:ext cx="46038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908175" y="188913"/>
            <a:ext cx="46038" cy="460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6" name="Flowchart: Connector 15"/>
          <p:cNvSpPr/>
          <p:nvPr/>
        </p:nvSpPr>
        <p:spPr>
          <a:xfrm>
            <a:off x="1835150" y="1628775"/>
            <a:ext cx="114300" cy="114300"/>
          </a:xfrm>
          <a:prstGeom prst="flowChartConnector">
            <a:avLst/>
          </a:prstGeom>
          <a:ln>
            <a:solidFill>
              <a:srgbClr val="F31A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Flowchart: Connector 16"/>
          <p:cNvSpPr/>
          <p:nvPr/>
        </p:nvSpPr>
        <p:spPr>
          <a:xfrm>
            <a:off x="1835150" y="2162175"/>
            <a:ext cx="114300" cy="114300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8" name="Straight Connector 17"/>
          <p:cNvCxnSpPr>
            <a:stCxn id="17" idx="2"/>
            <a:endCxn id="16" idx="6"/>
          </p:cNvCxnSpPr>
          <p:nvPr/>
        </p:nvCxnSpPr>
        <p:spPr>
          <a:xfrm flipV="1">
            <a:off x="1835150" y="1685925"/>
            <a:ext cx="1143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835150" y="1700213"/>
            <a:ext cx="114300" cy="534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4"/>
          </p:cNvCxnSpPr>
          <p:nvPr/>
        </p:nvCxnSpPr>
        <p:spPr>
          <a:xfrm flipH="1">
            <a:off x="1892300" y="234950"/>
            <a:ext cx="38100" cy="139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1050" y="3357563"/>
            <a:ext cx="1081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4"/>
          </p:cNvCxnSpPr>
          <p:nvPr/>
        </p:nvCxnSpPr>
        <p:spPr>
          <a:xfrm>
            <a:off x="1892300" y="2276475"/>
            <a:ext cx="0" cy="7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>
            <a:off x="2395538" y="3022600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2370138" y="16287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370138" y="21621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cxnSp>
        <p:nvCxnSpPr>
          <p:cNvPr id="26" name="Straight Connector 25"/>
          <p:cNvCxnSpPr>
            <a:stCxn id="25" idx="2"/>
            <a:endCxn id="24" idx="6"/>
          </p:cNvCxnSpPr>
          <p:nvPr/>
        </p:nvCxnSpPr>
        <p:spPr>
          <a:xfrm flipV="1">
            <a:off x="237013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6"/>
            <a:endCxn id="24" idx="2"/>
          </p:cNvCxnSpPr>
          <p:nvPr/>
        </p:nvCxnSpPr>
        <p:spPr>
          <a:xfrm flipH="1" flipV="1">
            <a:off x="237013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4"/>
          </p:cNvCxnSpPr>
          <p:nvPr/>
        </p:nvCxnSpPr>
        <p:spPr>
          <a:xfrm flipH="1">
            <a:off x="2427288" y="811213"/>
            <a:ext cx="33337" cy="8175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4"/>
          </p:cNvCxnSpPr>
          <p:nvPr/>
        </p:nvCxnSpPr>
        <p:spPr>
          <a:xfrm>
            <a:off x="2427288" y="2276475"/>
            <a:ext cx="0" cy="7207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29"/>
          <p:cNvSpPr/>
          <p:nvPr/>
        </p:nvSpPr>
        <p:spPr>
          <a:xfrm>
            <a:off x="2941638" y="3049588"/>
            <a:ext cx="46037" cy="46037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1" name="Flowchart: Connector 30"/>
          <p:cNvSpPr/>
          <p:nvPr/>
        </p:nvSpPr>
        <p:spPr>
          <a:xfrm>
            <a:off x="2916238" y="16557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Flowchart: Connector 31"/>
          <p:cNvSpPr/>
          <p:nvPr/>
        </p:nvSpPr>
        <p:spPr>
          <a:xfrm>
            <a:off x="2916238" y="21891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33" name="Straight Connector 32"/>
          <p:cNvCxnSpPr>
            <a:stCxn id="32" idx="2"/>
          </p:cNvCxnSpPr>
          <p:nvPr/>
        </p:nvCxnSpPr>
        <p:spPr>
          <a:xfrm flipV="1">
            <a:off x="291623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6"/>
          </p:cNvCxnSpPr>
          <p:nvPr/>
        </p:nvCxnSpPr>
        <p:spPr>
          <a:xfrm flipH="1" flipV="1">
            <a:off x="291623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4"/>
          </p:cNvCxnSpPr>
          <p:nvPr/>
        </p:nvCxnSpPr>
        <p:spPr>
          <a:xfrm>
            <a:off x="2973388" y="2303463"/>
            <a:ext cx="0" cy="7191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0"/>
            <a:endCxn id="13" idx="2"/>
          </p:cNvCxnSpPr>
          <p:nvPr/>
        </p:nvCxnSpPr>
        <p:spPr>
          <a:xfrm flipV="1">
            <a:off x="2973388" y="1435100"/>
            <a:ext cx="6350" cy="2206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5724525" y="5157788"/>
            <a:ext cx="1511300" cy="143986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Incoming Alternator</a:t>
            </a:r>
            <a:endParaRPr lang="en-IN" sz="1600" dirty="0"/>
          </a:p>
        </p:txBody>
      </p:sp>
      <p:cxnSp>
        <p:nvCxnSpPr>
          <p:cNvPr id="38" name="Straight Connector 37"/>
          <p:cNvCxnSpPr>
            <a:stCxn id="37" idx="0"/>
          </p:cNvCxnSpPr>
          <p:nvPr/>
        </p:nvCxnSpPr>
        <p:spPr>
          <a:xfrm flipV="1">
            <a:off x="6480175" y="3933825"/>
            <a:ext cx="0" cy="12239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7" idx="1"/>
          </p:cNvCxnSpPr>
          <p:nvPr/>
        </p:nvCxnSpPr>
        <p:spPr>
          <a:xfrm flipV="1">
            <a:off x="5945188" y="3933825"/>
            <a:ext cx="0" cy="1433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7"/>
          </p:cNvCxnSpPr>
          <p:nvPr/>
        </p:nvCxnSpPr>
        <p:spPr>
          <a:xfrm flipV="1">
            <a:off x="7015163" y="3933825"/>
            <a:ext cx="0" cy="14335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40"/>
          <p:cNvSpPr/>
          <p:nvPr/>
        </p:nvSpPr>
        <p:spPr>
          <a:xfrm>
            <a:off x="5945188" y="3933825"/>
            <a:ext cx="46037" cy="4445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" name="Flowchart: Connector 41"/>
          <p:cNvSpPr/>
          <p:nvPr/>
        </p:nvSpPr>
        <p:spPr>
          <a:xfrm>
            <a:off x="6470650" y="3933825"/>
            <a:ext cx="46038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6973888" y="3933825"/>
            <a:ext cx="46037" cy="44450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44" name="Flowchart: Connector 43"/>
          <p:cNvSpPr/>
          <p:nvPr/>
        </p:nvSpPr>
        <p:spPr>
          <a:xfrm>
            <a:off x="5894388" y="3022600"/>
            <a:ext cx="46037" cy="460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5" name="Flowchart: Connector 44"/>
          <p:cNvSpPr/>
          <p:nvPr/>
        </p:nvSpPr>
        <p:spPr>
          <a:xfrm>
            <a:off x="7011988" y="1412875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6" name="Flowchart: Connector 45"/>
          <p:cNvSpPr/>
          <p:nvPr/>
        </p:nvSpPr>
        <p:spPr>
          <a:xfrm>
            <a:off x="6470650" y="765175"/>
            <a:ext cx="46038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47" name="Flowchart: Connector 46"/>
          <p:cNvSpPr/>
          <p:nvPr/>
        </p:nvSpPr>
        <p:spPr>
          <a:xfrm>
            <a:off x="5940425" y="188913"/>
            <a:ext cx="46038" cy="460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8" name="Flowchart: Connector 47"/>
          <p:cNvSpPr/>
          <p:nvPr/>
        </p:nvSpPr>
        <p:spPr>
          <a:xfrm>
            <a:off x="5867400" y="1628775"/>
            <a:ext cx="114300" cy="114300"/>
          </a:xfrm>
          <a:prstGeom prst="flowChartConnector">
            <a:avLst/>
          </a:prstGeom>
          <a:ln>
            <a:solidFill>
              <a:srgbClr val="F31A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9" name="Flowchart: Connector 48"/>
          <p:cNvSpPr/>
          <p:nvPr/>
        </p:nvSpPr>
        <p:spPr>
          <a:xfrm>
            <a:off x="5867400" y="2162175"/>
            <a:ext cx="114300" cy="114300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50" name="Straight Connector 49"/>
          <p:cNvCxnSpPr>
            <a:stCxn id="49" idx="2"/>
            <a:endCxn id="48" idx="6"/>
          </p:cNvCxnSpPr>
          <p:nvPr/>
        </p:nvCxnSpPr>
        <p:spPr>
          <a:xfrm flipV="1">
            <a:off x="5867400" y="1685925"/>
            <a:ext cx="1143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867400" y="1700213"/>
            <a:ext cx="114300" cy="534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7" idx="4"/>
          </p:cNvCxnSpPr>
          <p:nvPr/>
        </p:nvCxnSpPr>
        <p:spPr>
          <a:xfrm flipH="1">
            <a:off x="5924550" y="234950"/>
            <a:ext cx="38100" cy="139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4"/>
          </p:cNvCxnSpPr>
          <p:nvPr/>
        </p:nvCxnSpPr>
        <p:spPr>
          <a:xfrm>
            <a:off x="5924550" y="2276475"/>
            <a:ext cx="0" cy="7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Connector 53"/>
          <p:cNvSpPr/>
          <p:nvPr/>
        </p:nvSpPr>
        <p:spPr>
          <a:xfrm>
            <a:off x="6427788" y="3022600"/>
            <a:ext cx="46037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55" name="Flowchart: Connector 54"/>
          <p:cNvSpPr/>
          <p:nvPr/>
        </p:nvSpPr>
        <p:spPr>
          <a:xfrm>
            <a:off x="6402388" y="16287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56" name="Flowchart: Connector 55"/>
          <p:cNvSpPr/>
          <p:nvPr/>
        </p:nvSpPr>
        <p:spPr>
          <a:xfrm>
            <a:off x="6402388" y="2162175"/>
            <a:ext cx="114300" cy="114300"/>
          </a:xfrm>
          <a:prstGeom prst="flowChartConnector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cxnSp>
        <p:nvCxnSpPr>
          <p:cNvPr id="57" name="Straight Connector 56"/>
          <p:cNvCxnSpPr>
            <a:stCxn id="56" idx="2"/>
            <a:endCxn id="55" idx="6"/>
          </p:cNvCxnSpPr>
          <p:nvPr/>
        </p:nvCxnSpPr>
        <p:spPr>
          <a:xfrm flipV="1">
            <a:off x="640238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6" idx="6"/>
            <a:endCxn id="55" idx="2"/>
          </p:cNvCxnSpPr>
          <p:nvPr/>
        </p:nvCxnSpPr>
        <p:spPr>
          <a:xfrm flipH="1" flipV="1">
            <a:off x="6402388" y="1685925"/>
            <a:ext cx="1143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</p:cNvCxnSpPr>
          <p:nvPr/>
        </p:nvCxnSpPr>
        <p:spPr>
          <a:xfrm flipH="1">
            <a:off x="6459538" y="811213"/>
            <a:ext cx="33337" cy="8175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6" idx="4"/>
          </p:cNvCxnSpPr>
          <p:nvPr/>
        </p:nvCxnSpPr>
        <p:spPr>
          <a:xfrm>
            <a:off x="6459538" y="2276475"/>
            <a:ext cx="0" cy="7207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Connector 60"/>
          <p:cNvSpPr/>
          <p:nvPr/>
        </p:nvSpPr>
        <p:spPr>
          <a:xfrm>
            <a:off x="6973888" y="3049588"/>
            <a:ext cx="46037" cy="46037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2" name="Flowchart: Connector 61"/>
          <p:cNvSpPr/>
          <p:nvPr/>
        </p:nvSpPr>
        <p:spPr>
          <a:xfrm>
            <a:off x="6948488" y="16557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" name="Flowchart: Connector 62"/>
          <p:cNvSpPr/>
          <p:nvPr/>
        </p:nvSpPr>
        <p:spPr>
          <a:xfrm>
            <a:off x="6948488" y="2189163"/>
            <a:ext cx="114300" cy="114300"/>
          </a:xfrm>
          <a:prstGeom prst="flowChartConnector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64" name="Straight Connector 63"/>
          <p:cNvCxnSpPr>
            <a:stCxn id="63" idx="2"/>
          </p:cNvCxnSpPr>
          <p:nvPr/>
        </p:nvCxnSpPr>
        <p:spPr>
          <a:xfrm flipV="1">
            <a:off x="694848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6"/>
          </p:cNvCxnSpPr>
          <p:nvPr/>
        </p:nvCxnSpPr>
        <p:spPr>
          <a:xfrm flipH="1" flipV="1">
            <a:off x="6948488" y="1712913"/>
            <a:ext cx="114300" cy="533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3" idx="4"/>
          </p:cNvCxnSpPr>
          <p:nvPr/>
        </p:nvCxnSpPr>
        <p:spPr>
          <a:xfrm>
            <a:off x="7005638" y="2303463"/>
            <a:ext cx="0" cy="7191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2" idx="0"/>
            <a:endCxn id="45" idx="2"/>
          </p:cNvCxnSpPr>
          <p:nvPr/>
        </p:nvCxnSpPr>
        <p:spPr>
          <a:xfrm flipV="1">
            <a:off x="7005638" y="1435100"/>
            <a:ext cx="6350" cy="2206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0"/>
          </p:cNvCxnSpPr>
          <p:nvPr/>
        </p:nvCxnSpPr>
        <p:spPr>
          <a:xfrm flipV="1">
            <a:off x="1936750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484438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87675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995988" y="3095625"/>
            <a:ext cx="188912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516688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019925" y="3095625"/>
            <a:ext cx="18732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051050" y="3509963"/>
            <a:ext cx="1081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084888" y="3357563"/>
            <a:ext cx="1079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84888" y="3509963"/>
            <a:ext cx="1079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89" name="TextBox 91"/>
          <p:cNvSpPr txBox="1">
            <a:spLocks noChangeArrowheads="1"/>
          </p:cNvSpPr>
          <p:nvPr/>
        </p:nvSpPr>
        <p:spPr bwMode="auto">
          <a:xfrm>
            <a:off x="3059113" y="6021388"/>
            <a:ext cx="130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Alternator 1</a:t>
            </a:r>
            <a:endParaRPr lang="en-IN"/>
          </a:p>
        </p:txBody>
      </p:sp>
      <p:sp>
        <p:nvSpPr>
          <p:cNvPr id="90190" name="TextBox 92"/>
          <p:cNvSpPr txBox="1">
            <a:spLocks noChangeArrowheads="1"/>
          </p:cNvSpPr>
          <p:nvPr/>
        </p:nvSpPr>
        <p:spPr bwMode="auto">
          <a:xfrm>
            <a:off x="7164388" y="6021388"/>
            <a:ext cx="1306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Alternator 2</a:t>
            </a:r>
            <a:endParaRPr lang="en-IN"/>
          </a:p>
        </p:txBody>
      </p:sp>
      <p:sp>
        <p:nvSpPr>
          <p:cNvPr id="90191" name="TextBox 93"/>
          <p:cNvSpPr txBox="1">
            <a:spLocks noChangeArrowheads="1"/>
          </p:cNvSpPr>
          <p:nvPr/>
        </p:nvSpPr>
        <p:spPr bwMode="auto">
          <a:xfrm>
            <a:off x="7258050" y="-26988"/>
            <a:ext cx="338138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31A03"/>
                </a:solidFill>
              </a:rPr>
              <a:t>R</a:t>
            </a:r>
            <a:endParaRPr lang="en-IN">
              <a:solidFill>
                <a:srgbClr val="F31A03"/>
              </a:solidFill>
            </a:endParaRPr>
          </a:p>
        </p:txBody>
      </p:sp>
      <p:sp>
        <p:nvSpPr>
          <p:cNvPr id="90192" name="TextBox 94"/>
          <p:cNvSpPr txBox="1">
            <a:spLocks noChangeArrowheads="1"/>
          </p:cNvSpPr>
          <p:nvPr/>
        </p:nvSpPr>
        <p:spPr bwMode="auto">
          <a:xfrm>
            <a:off x="1641475" y="50847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31A03"/>
                </a:solidFill>
              </a:rPr>
              <a:t>R</a:t>
            </a:r>
            <a:endParaRPr lang="en-IN">
              <a:solidFill>
                <a:srgbClr val="F31A03"/>
              </a:solidFill>
            </a:endParaRPr>
          </a:p>
        </p:txBody>
      </p:sp>
      <p:sp>
        <p:nvSpPr>
          <p:cNvPr id="90193" name="TextBox 95"/>
          <p:cNvSpPr txBox="1">
            <a:spLocks noChangeArrowheads="1"/>
          </p:cNvSpPr>
          <p:nvPr/>
        </p:nvSpPr>
        <p:spPr bwMode="auto">
          <a:xfrm>
            <a:off x="5580063" y="5003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31A03"/>
                </a:solidFill>
              </a:rPr>
              <a:t>R’</a:t>
            </a:r>
            <a:endParaRPr lang="en-IN">
              <a:solidFill>
                <a:srgbClr val="F31A03"/>
              </a:solidFill>
            </a:endParaRPr>
          </a:p>
        </p:txBody>
      </p:sp>
      <p:sp>
        <p:nvSpPr>
          <p:cNvPr id="90194" name="TextBox 96"/>
          <p:cNvSpPr txBox="1">
            <a:spLocks noChangeArrowheads="1"/>
          </p:cNvSpPr>
          <p:nvPr/>
        </p:nvSpPr>
        <p:spPr bwMode="auto">
          <a:xfrm>
            <a:off x="7258050" y="549275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Y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90195" name="TextBox 97"/>
          <p:cNvSpPr txBox="1">
            <a:spLocks noChangeArrowheads="1"/>
          </p:cNvSpPr>
          <p:nvPr/>
        </p:nvSpPr>
        <p:spPr bwMode="auto">
          <a:xfrm>
            <a:off x="6453188" y="4797425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Y’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90196" name="TextBox 98"/>
          <p:cNvSpPr txBox="1">
            <a:spLocks noChangeArrowheads="1"/>
          </p:cNvSpPr>
          <p:nvPr/>
        </p:nvSpPr>
        <p:spPr bwMode="auto">
          <a:xfrm>
            <a:off x="2411413" y="4859338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Y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90197" name="TextBox 99"/>
          <p:cNvSpPr txBox="1">
            <a:spLocks noChangeArrowheads="1"/>
          </p:cNvSpPr>
          <p:nvPr/>
        </p:nvSpPr>
        <p:spPr bwMode="auto">
          <a:xfrm>
            <a:off x="7235825" y="119697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90198" name="TextBox 100"/>
          <p:cNvSpPr txBox="1">
            <a:spLocks noChangeArrowheads="1"/>
          </p:cNvSpPr>
          <p:nvPr/>
        </p:nvSpPr>
        <p:spPr bwMode="auto">
          <a:xfrm>
            <a:off x="7019925" y="5148263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B’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90199" name="TextBox 101"/>
          <p:cNvSpPr txBox="1">
            <a:spLocks noChangeArrowheads="1"/>
          </p:cNvSpPr>
          <p:nvPr/>
        </p:nvSpPr>
        <p:spPr bwMode="auto">
          <a:xfrm>
            <a:off x="2936875" y="5075238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</a:t>
            </a:r>
            <a:endParaRPr lang="en-IN">
              <a:solidFill>
                <a:srgbClr val="0000FF"/>
              </a:solidFill>
            </a:endParaRPr>
          </a:p>
        </p:txBody>
      </p:sp>
      <p:sp>
        <p:nvSpPr>
          <p:cNvPr id="90200" name="TextBox 102"/>
          <p:cNvSpPr txBox="1">
            <a:spLocks noChangeArrowheads="1"/>
          </p:cNvSpPr>
          <p:nvPr/>
        </p:nvSpPr>
        <p:spPr bwMode="auto">
          <a:xfrm>
            <a:off x="681038" y="3213100"/>
            <a:ext cx="1370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Main Switch</a:t>
            </a:r>
            <a:endParaRPr lang="en-IN"/>
          </a:p>
        </p:txBody>
      </p:sp>
      <p:sp>
        <p:nvSpPr>
          <p:cNvPr id="90201" name="TextBox 103"/>
          <p:cNvSpPr txBox="1">
            <a:spLocks noChangeArrowheads="1"/>
          </p:cNvSpPr>
          <p:nvPr/>
        </p:nvSpPr>
        <p:spPr bwMode="auto">
          <a:xfrm>
            <a:off x="7308850" y="1916113"/>
            <a:ext cx="1589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Synchronizing </a:t>
            </a:r>
          </a:p>
          <a:p>
            <a:pPr eaLnBrk="1" hangingPunct="1"/>
            <a:r>
              <a:rPr lang="en-US"/>
              <a:t>Switch</a:t>
            </a:r>
            <a:endParaRPr lang="en-IN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7207250" y="2498725"/>
            <a:ext cx="228600" cy="85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03" name="TextBox 105"/>
          <p:cNvSpPr txBox="1">
            <a:spLocks noChangeArrowheads="1"/>
          </p:cNvSpPr>
          <p:nvPr/>
        </p:nvSpPr>
        <p:spPr bwMode="auto">
          <a:xfrm>
            <a:off x="3924300" y="39528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Bus Bar</a:t>
            </a:r>
            <a:endParaRPr lang="en-IN"/>
          </a:p>
        </p:txBody>
      </p:sp>
      <p:sp>
        <p:nvSpPr>
          <p:cNvPr id="107" name="Flowchart: Connector 106"/>
          <p:cNvSpPr/>
          <p:nvPr/>
        </p:nvSpPr>
        <p:spPr>
          <a:xfrm>
            <a:off x="6669088" y="2457450"/>
            <a:ext cx="206375" cy="250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  <a:endParaRPr lang="en-IN" dirty="0"/>
          </a:p>
        </p:txBody>
      </p:sp>
      <p:sp>
        <p:nvSpPr>
          <p:cNvPr id="108" name="Flowchart: Connector 107"/>
          <p:cNvSpPr/>
          <p:nvPr/>
        </p:nvSpPr>
        <p:spPr>
          <a:xfrm>
            <a:off x="6659563" y="4365625"/>
            <a:ext cx="207962" cy="250825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  <a:endParaRPr lang="en-IN" dirty="0"/>
          </a:p>
        </p:txBody>
      </p:sp>
      <p:cxnSp>
        <p:nvCxnSpPr>
          <p:cNvPr id="109" name="Straight Connector 108"/>
          <p:cNvCxnSpPr>
            <a:stCxn id="107" idx="2"/>
          </p:cNvCxnSpPr>
          <p:nvPr/>
        </p:nvCxnSpPr>
        <p:spPr>
          <a:xfrm flipH="1">
            <a:off x="6473825" y="2582863"/>
            <a:ext cx="19526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6443663" y="4508500"/>
            <a:ext cx="19526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7" idx="6"/>
          </p:cNvCxnSpPr>
          <p:nvPr/>
        </p:nvCxnSpPr>
        <p:spPr>
          <a:xfrm>
            <a:off x="6875463" y="2582863"/>
            <a:ext cx="1444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75463" y="4437063"/>
            <a:ext cx="1444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10" name="TextBox 112"/>
          <p:cNvSpPr txBox="1">
            <a:spLocks noChangeArrowheads="1"/>
          </p:cNvSpPr>
          <p:nvPr/>
        </p:nvSpPr>
        <p:spPr bwMode="auto">
          <a:xfrm>
            <a:off x="7524750" y="1501775"/>
            <a:ext cx="168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Bus Bar Voltage</a:t>
            </a:r>
            <a:endParaRPr lang="en-IN"/>
          </a:p>
        </p:txBody>
      </p:sp>
      <p:cxnSp>
        <p:nvCxnSpPr>
          <p:cNvPr id="114" name="Straight Arrow Connector 113"/>
          <p:cNvCxnSpPr>
            <a:stCxn id="107" idx="7"/>
          </p:cNvCxnSpPr>
          <p:nvPr/>
        </p:nvCxnSpPr>
        <p:spPr>
          <a:xfrm flipV="1">
            <a:off x="6845300" y="1770063"/>
            <a:ext cx="73025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12" name="TextBox 114"/>
          <p:cNvSpPr txBox="1">
            <a:spLocks noChangeArrowheads="1"/>
          </p:cNvSpPr>
          <p:nvPr/>
        </p:nvSpPr>
        <p:spPr bwMode="auto">
          <a:xfrm>
            <a:off x="7410450" y="4365625"/>
            <a:ext cx="1824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Incoming Voltage</a:t>
            </a:r>
            <a:endParaRPr lang="en-IN"/>
          </a:p>
        </p:txBody>
      </p:sp>
      <p:cxnSp>
        <p:nvCxnSpPr>
          <p:cNvPr id="116" name="Straight Arrow Connector 115"/>
          <p:cNvCxnSpPr>
            <a:stCxn id="108" idx="5"/>
            <a:endCxn id="90212" idx="1"/>
          </p:cNvCxnSpPr>
          <p:nvPr/>
        </p:nvCxnSpPr>
        <p:spPr>
          <a:xfrm flipV="1">
            <a:off x="6837363" y="4549775"/>
            <a:ext cx="573087" cy="30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14" name="Rectangle 116"/>
          <p:cNvSpPr>
            <a:spLocks noChangeArrowheads="1"/>
          </p:cNvSpPr>
          <p:nvPr/>
        </p:nvSpPr>
        <p:spPr bwMode="auto">
          <a:xfrm>
            <a:off x="0" y="260350"/>
            <a:ext cx="1987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Synchroscope </a:t>
            </a:r>
          </a:p>
          <a:p>
            <a:r>
              <a:rPr lang="en-US" sz="2400">
                <a:solidFill>
                  <a:srgbClr val="FF0000"/>
                </a:solidFill>
              </a:rPr>
              <a:t>Method</a:t>
            </a:r>
          </a:p>
        </p:txBody>
      </p:sp>
      <p:sp>
        <p:nvSpPr>
          <p:cNvPr id="118" name="Flowchart: Connector 117"/>
          <p:cNvSpPr/>
          <p:nvPr/>
        </p:nvSpPr>
        <p:spPr>
          <a:xfrm>
            <a:off x="3851275" y="2678113"/>
            <a:ext cx="1512888" cy="143986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124" name="Elbow Connector 123"/>
          <p:cNvCxnSpPr>
            <a:endCxn id="118" idx="1"/>
          </p:cNvCxnSpPr>
          <p:nvPr/>
        </p:nvCxnSpPr>
        <p:spPr>
          <a:xfrm>
            <a:off x="1884363" y="2498725"/>
            <a:ext cx="2189162" cy="390525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>
            <a:off x="2447925" y="2708275"/>
            <a:ext cx="1476375" cy="387350"/>
          </a:xfrm>
          <a:prstGeom prst="bentConnector3">
            <a:avLst>
              <a:gd name="adj1" fmla="val 67698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>
          <a:xfrm rot="10800000">
            <a:off x="5275263" y="3789363"/>
            <a:ext cx="1241425" cy="841375"/>
          </a:xfrm>
          <a:prstGeom prst="bentConnector3">
            <a:avLst>
              <a:gd name="adj1" fmla="val 88574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0800000">
            <a:off x="5364163" y="3582988"/>
            <a:ext cx="604837" cy="59531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18" idx="2"/>
          </p:cNvCxnSpPr>
          <p:nvPr/>
        </p:nvCxnSpPr>
        <p:spPr>
          <a:xfrm>
            <a:off x="3851275" y="3397250"/>
            <a:ext cx="396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367213" y="3402013"/>
            <a:ext cx="395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4967288" y="3402013"/>
            <a:ext cx="396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4608513" y="2927350"/>
            <a:ext cx="0" cy="474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Arc 163"/>
          <p:cNvSpPr/>
          <p:nvPr/>
        </p:nvSpPr>
        <p:spPr>
          <a:xfrm>
            <a:off x="4518025" y="2852738"/>
            <a:ext cx="558800" cy="512762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67" name="Arc 166"/>
          <p:cNvSpPr/>
          <p:nvPr/>
        </p:nvSpPr>
        <p:spPr>
          <a:xfrm rot="17053007">
            <a:off x="4015581" y="2902744"/>
            <a:ext cx="588963" cy="498475"/>
          </a:xfrm>
          <a:prstGeom prst="arc">
            <a:avLst>
              <a:gd name="adj1" fmla="val 16200000"/>
              <a:gd name="adj2" fmla="val 432863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0226" name="TextBox 167"/>
          <p:cNvSpPr txBox="1">
            <a:spLocks noChangeArrowheads="1"/>
          </p:cNvSpPr>
          <p:nvPr/>
        </p:nvSpPr>
        <p:spPr bwMode="auto">
          <a:xfrm>
            <a:off x="3851275" y="3348038"/>
            <a:ext cx="66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Slow</a:t>
            </a:r>
            <a:endParaRPr lang="en-IN"/>
          </a:p>
        </p:txBody>
      </p:sp>
      <p:sp>
        <p:nvSpPr>
          <p:cNvPr id="90227" name="TextBox 169"/>
          <p:cNvSpPr txBox="1">
            <a:spLocks noChangeArrowheads="1"/>
          </p:cNvSpPr>
          <p:nvPr/>
        </p:nvSpPr>
        <p:spPr bwMode="auto">
          <a:xfrm>
            <a:off x="4737100" y="3348038"/>
            <a:ext cx="62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 Fast</a:t>
            </a:r>
            <a:endParaRPr lang="en-IN"/>
          </a:p>
        </p:txBody>
      </p:sp>
      <p:sp>
        <p:nvSpPr>
          <p:cNvPr id="90228" name="TextBox 170"/>
          <p:cNvSpPr txBox="1">
            <a:spLocks noChangeArrowheads="1"/>
          </p:cNvSpPr>
          <p:nvPr/>
        </p:nvSpPr>
        <p:spPr bwMode="auto">
          <a:xfrm>
            <a:off x="3924300" y="407670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Synchroscope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7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/>
          </p:cNvSpPr>
          <p:nvPr/>
        </p:nvSpPr>
        <p:spPr bwMode="auto">
          <a:xfrm>
            <a:off x="611188" y="260350"/>
            <a:ext cx="367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LAMP Flickering together in uniform</a:t>
            </a:r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611188" y="682625"/>
            <a:ext cx="4652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Synchroscope consists of STATOR and ROTOR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755650" y="1268413"/>
            <a:ext cx="534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ROTOR is connected to the INCOMING alternator</a:t>
            </a:r>
            <a:endParaRPr lang="en-IN"/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755650" y="1763713"/>
            <a:ext cx="535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STATOR is connected to the EXISTING alternator</a:t>
            </a:r>
            <a:endParaRPr lang="en-IN"/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908050" y="2266950"/>
            <a:ext cx="7681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pointer is attached to the rotor.   The pointer will indicate the correct time of </a:t>
            </a:r>
          </a:p>
          <a:p>
            <a:r>
              <a:rPr lang="en-US"/>
              <a:t>closing the switch. (12’O Position)</a:t>
            </a:r>
            <a:endParaRPr lang="en-IN"/>
          </a:p>
        </p:txBody>
      </p:sp>
      <p:sp>
        <p:nvSpPr>
          <p:cNvPr id="91143" name="Rectangle 6"/>
          <p:cNvSpPr>
            <a:spLocks noChangeArrowheads="1"/>
          </p:cNvSpPr>
          <p:nvPr/>
        </p:nvSpPr>
        <p:spPr bwMode="auto">
          <a:xfrm>
            <a:off x="769938" y="3141663"/>
            <a:ext cx="6357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 Different the pointer will rotate</a:t>
            </a:r>
          </a:p>
          <a:p>
            <a:endParaRPr lang="en-US"/>
          </a:p>
          <a:p>
            <a:r>
              <a:rPr lang="en-US"/>
              <a:t>Anti clock wise ---- Frequency of INCOMING alternator is LOW</a:t>
            </a:r>
          </a:p>
          <a:p>
            <a:r>
              <a:rPr lang="en-US"/>
              <a:t>Clock wise         ---- Frequency of INCOMING alternator is Higher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608013" y="44450"/>
            <a:ext cx="547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CC33"/>
                </a:solidFill>
              </a:rPr>
              <a:t>Synchronizing Current, Power and Torque </a:t>
            </a:r>
            <a:endParaRPr lang="en-IN" sz="2400">
              <a:solidFill>
                <a:srgbClr val="33CC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0950" y="1123950"/>
            <a:ext cx="215900" cy="1008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547938" y="1123950"/>
            <a:ext cx="215900" cy="1008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Flowchart: Connector 4"/>
          <p:cNvSpPr/>
          <p:nvPr/>
        </p:nvSpPr>
        <p:spPr>
          <a:xfrm>
            <a:off x="1035050" y="2781300"/>
            <a:ext cx="649288" cy="7191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E1</a:t>
            </a:r>
            <a:endParaRPr lang="en-IN" dirty="0"/>
          </a:p>
        </p:txBody>
      </p:sp>
      <p:sp>
        <p:nvSpPr>
          <p:cNvPr id="6" name="Flowchart: Connector 5"/>
          <p:cNvSpPr/>
          <p:nvPr/>
        </p:nvSpPr>
        <p:spPr>
          <a:xfrm>
            <a:off x="2332038" y="2781300"/>
            <a:ext cx="647700" cy="7191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E2</a:t>
            </a:r>
            <a:endParaRPr lang="en-IN" dirty="0"/>
          </a:p>
        </p:txBody>
      </p:sp>
      <p:cxnSp>
        <p:nvCxnSpPr>
          <p:cNvPr id="8" name="Straight Connector 7"/>
          <p:cNvCxnSpPr>
            <a:stCxn id="3" idx="2"/>
          </p:cNvCxnSpPr>
          <p:nvPr/>
        </p:nvCxnSpPr>
        <p:spPr>
          <a:xfrm>
            <a:off x="1358900" y="2132013"/>
            <a:ext cx="0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55888" y="2114550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23975" y="692150"/>
            <a:ext cx="316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03350" y="4292600"/>
            <a:ext cx="316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23975" y="692150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19375" y="692150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</p:cNvCxnSpPr>
          <p:nvPr/>
        </p:nvCxnSpPr>
        <p:spPr>
          <a:xfrm>
            <a:off x="1358900" y="3500438"/>
            <a:ext cx="0" cy="79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92400" y="3500438"/>
            <a:ext cx="0" cy="79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3" name="TextBox 18"/>
          <p:cNvSpPr txBox="1">
            <a:spLocks noChangeArrowheads="1"/>
          </p:cNvSpPr>
          <p:nvPr/>
        </p:nvSpPr>
        <p:spPr bwMode="auto">
          <a:xfrm>
            <a:off x="827584" y="924579"/>
            <a:ext cx="461665" cy="135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Z1 = Ra + </a:t>
            </a:r>
            <a:r>
              <a:rPr lang="en-US" dirty="0" err="1" smtClean="0"/>
              <a:t>Xs</a:t>
            </a:r>
            <a:endParaRPr lang="en-IN" dirty="0" smtClean="0"/>
          </a:p>
        </p:txBody>
      </p:sp>
      <p:sp>
        <p:nvSpPr>
          <p:cNvPr id="94224" name="TextBox 19"/>
          <p:cNvSpPr txBox="1">
            <a:spLocks noChangeArrowheads="1"/>
          </p:cNvSpPr>
          <p:nvPr/>
        </p:nvSpPr>
        <p:spPr bwMode="auto">
          <a:xfrm>
            <a:off x="2166119" y="980728"/>
            <a:ext cx="461665" cy="135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Z2 = Ra + </a:t>
            </a:r>
            <a:r>
              <a:rPr lang="en-US" dirty="0" err="1" smtClean="0"/>
              <a:t>Xs</a:t>
            </a:r>
            <a:endParaRPr lang="en-IN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00113" y="2870200"/>
            <a:ext cx="0" cy="828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05163" y="2924175"/>
            <a:ext cx="0" cy="828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08625" y="920750"/>
            <a:ext cx="0" cy="1654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08625" y="2646363"/>
            <a:ext cx="0" cy="1584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Connector 26"/>
          <p:cNvSpPr/>
          <p:nvPr/>
        </p:nvSpPr>
        <p:spPr>
          <a:xfrm>
            <a:off x="5508625" y="2574925"/>
            <a:ext cx="44450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92182" name="TextBox 12"/>
          <p:cNvSpPr txBox="1">
            <a:spLocks noChangeArrowheads="1"/>
          </p:cNvSpPr>
          <p:nvPr/>
        </p:nvSpPr>
        <p:spPr bwMode="auto">
          <a:xfrm>
            <a:off x="5292725" y="4375150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E2</a:t>
            </a:r>
            <a:endParaRPr lang="en-IN"/>
          </a:p>
        </p:txBody>
      </p:sp>
      <p:sp>
        <p:nvSpPr>
          <p:cNvPr id="92183" name="TextBox 23"/>
          <p:cNvSpPr txBox="1">
            <a:spLocks noChangeArrowheads="1"/>
          </p:cNvSpPr>
          <p:nvPr/>
        </p:nvSpPr>
        <p:spPr bwMode="auto">
          <a:xfrm>
            <a:off x="5292725" y="620713"/>
            <a:ext cx="43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E1</a:t>
            </a:r>
            <a:endParaRPr lang="en-IN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235950" y="1073150"/>
            <a:ext cx="0" cy="1654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35950" y="2798763"/>
            <a:ext cx="0" cy="158432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8235950" y="2727325"/>
            <a:ext cx="44450" cy="46038"/>
          </a:xfrm>
          <a:prstGeom prst="flowChartConnector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FF00"/>
              </a:solidFill>
            </a:endParaRPr>
          </a:p>
        </p:txBody>
      </p:sp>
      <p:sp>
        <p:nvSpPr>
          <p:cNvPr id="92187" name="TextBox 28"/>
          <p:cNvSpPr txBox="1">
            <a:spLocks noChangeArrowheads="1"/>
          </p:cNvSpPr>
          <p:nvPr/>
        </p:nvSpPr>
        <p:spPr bwMode="auto">
          <a:xfrm>
            <a:off x="7380288" y="43830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E2</a:t>
            </a:r>
            <a:endParaRPr lang="en-IN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269163" y="2798763"/>
            <a:ext cx="977900" cy="143192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8704291">
            <a:off x="7897813" y="2957513"/>
            <a:ext cx="476250" cy="4476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2190" name="Rectangle 31"/>
          <p:cNvSpPr>
            <a:spLocks noChangeArrowheads="1"/>
          </p:cNvSpPr>
          <p:nvPr/>
        </p:nvSpPr>
        <p:spPr bwMode="auto">
          <a:xfrm>
            <a:off x="7859713" y="342900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/>
              <a:t>α</a:t>
            </a:r>
            <a:endParaRPr lang="en-IN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259638" y="2505075"/>
            <a:ext cx="0" cy="165417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235825" y="2519363"/>
            <a:ext cx="1003300" cy="2619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3" name="TextBox 40"/>
          <p:cNvSpPr txBox="1">
            <a:spLocks noChangeArrowheads="1"/>
          </p:cNvSpPr>
          <p:nvPr/>
        </p:nvSpPr>
        <p:spPr bwMode="auto">
          <a:xfrm>
            <a:off x="6804025" y="227647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Er</a:t>
            </a:r>
            <a:endParaRPr lang="en-IN"/>
          </a:p>
        </p:txBody>
      </p:sp>
      <p:sp>
        <p:nvSpPr>
          <p:cNvPr id="92194" name="TextBox 41"/>
          <p:cNvSpPr txBox="1">
            <a:spLocks noChangeArrowheads="1"/>
          </p:cNvSpPr>
          <p:nvPr/>
        </p:nvSpPr>
        <p:spPr bwMode="auto">
          <a:xfrm>
            <a:off x="8020050" y="765175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E1</a:t>
            </a:r>
            <a:endParaRPr lang="en-IN"/>
          </a:p>
        </p:txBody>
      </p:sp>
      <p:sp>
        <p:nvSpPr>
          <p:cNvPr id="39" name="Arc 38"/>
          <p:cNvSpPr/>
          <p:nvPr/>
        </p:nvSpPr>
        <p:spPr>
          <a:xfrm rot="17091924">
            <a:off x="7891463" y="2481262"/>
            <a:ext cx="819150" cy="993775"/>
          </a:xfrm>
          <a:prstGeom prst="arc">
            <a:avLst>
              <a:gd name="adj1" fmla="val 12904248"/>
              <a:gd name="adj2" fmla="val 21085588"/>
            </a:avLst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7224713" y="1125538"/>
            <a:ext cx="977900" cy="143192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6"/>
          </p:cNvCxnSpPr>
          <p:nvPr/>
        </p:nvCxnSpPr>
        <p:spPr>
          <a:xfrm flipV="1">
            <a:off x="8280400" y="1341438"/>
            <a:ext cx="395288" cy="14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 rot="19331448">
            <a:off x="8112125" y="1874838"/>
            <a:ext cx="477838" cy="446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2199" name="TextBox 52"/>
          <p:cNvSpPr txBox="1">
            <a:spLocks noChangeArrowheads="1"/>
          </p:cNvSpPr>
          <p:nvPr/>
        </p:nvSpPr>
        <p:spPr bwMode="auto">
          <a:xfrm>
            <a:off x="8523288" y="917575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Isy</a:t>
            </a:r>
            <a:endParaRPr lang="en-IN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7758113" y="2276475"/>
            <a:ext cx="101600" cy="3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859713" y="2276475"/>
            <a:ext cx="490537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2" name="TextBox 57"/>
          <p:cNvSpPr txBox="1">
            <a:spLocks noChangeArrowheads="1"/>
          </p:cNvSpPr>
          <p:nvPr/>
        </p:nvSpPr>
        <p:spPr bwMode="auto">
          <a:xfrm>
            <a:off x="1238250" y="4962525"/>
            <a:ext cx="4476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Synchronizing Current      </a:t>
            </a:r>
            <a:r>
              <a:rPr lang="en-US"/>
              <a:t>Isy = Er / (Z1 + Z2)</a:t>
            </a:r>
            <a:endParaRPr lang="en-IN"/>
          </a:p>
        </p:txBody>
      </p:sp>
      <p:sp>
        <p:nvSpPr>
          <p:cNvPr id="92203" name="TextBox 60"/>
          <p:cNvSpPr txBox="1">
            <a:spLocks noChangeArrowheads="1"/>
          </p:cNvSpPr>
          <p:nvPr/>
        </p:nvSpPr>
        <p:spPr bwMode="auto">
          <a:xfrm>
            <a:off x="1258888" y="5508625"/>
            <a:ext cx="4478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Synchronizing Power    </a:t>
            </a:r>
            <a:r>
              <a:rPr lang="en-US"/>
              <a:t>Psy = E1 x Isy Cos </a:t>
            </a:r>
            <a:r>
              <a:rPr lang="el-GR"/>
              <a:t>Φ</a:t>
            </a:r>
            <a:r>
              <a:rPr lang="en-US" baseline="-25000"/>
              <a:t>1</a:t>
            </a:r>
            <a:endParaRPr lang="en-IN" baseline="-25000"/>
          </a:p>
        </p:txBody>
      </p:sp>
      <p:sp>
        <p:nvSpPr>
          <p:cNvPr id="92204" name="Rectangle 58"/>
          <p:cNvSpPr>
            <a:spLocks noChangeArrowheads="1"/>
          </p:cNvSpPr>
          <p:nvPr/>
        </p:nvSpPr>
        <p:spPr bwMode="auto">
          <a:xfrm>
            <a:off x="8247063" y="15303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/>
              <a:t>Φ</a:t>
            </a:r>
            <a:r>
              <a:rPr lang="en-US" baseline="-25000"/>
              <a:t>1</a:t>
            </a:r>
            <a:endParaRPr lang="en-IN"/>
          </a:p>
        </p:txBody>
      </p:sp>
      <p:sp>
        <p:nvSpPr>
          <p:cNvPr id="92205" name="TextBox 62"/>
          <p:cNvSpPr txBox="1">
            <a:spLocks noChangeArrowheads="1"/>
          </p:cNvSpPr>
          <p:nvPr/>
        </p:nvSpPr>
        <p:spPr bwMode="auto">
          <a:xfrm>
            <a:off x="1319213" y="6011863"/>
            <a:ext cx="466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Synchronizing Torque    </a:t>
            </a:r>
            <a:r>
              <a:rPr lang="en-US"/>
              <a:t>Tsy = Psy / </a:t>
            </a:r>
            <a:r>
              <a:rPr lang="en-US">
                <a:solidFill>
                  <a:srgbClr val="FF0000"/>
                </a:solidFill>
              </a:rPr>
              <a:t>( 2</a:t>
            </a:r>
            <a:r>
              <a:rPr lang="el-GR">
                <a:solidFill>
                  <a:srgbClr val="FF0000"/>
                </a:solidFill>
              </a:rPr>
              <a:t>π</a:t>
            </a:r>
            <a:r>
              <a:rPr lang="en-US">
                <a:solidFill>
                  <a:srgbClr val="FF0000"/>
                </a:solidFill>
              </a:rPr>
              <a:t>Ns / 60)</a:t>
            </a:r>
            <a:endParaRPr lang="en-IN" baseline="-25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6589713" y="2052638"/>
            <a:ext cx="0" cy="18716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589713" y="3924300"/>
            <a:ext cx="0" cy="18002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8" name="TextBox 7"/>
          <p:cNvSpPr txBox="1">
            <a:spLocks noChangeArrowheads="1"/>
          </p:cNvSpPr>
          <p:nvPr/>
        </p:nvSpPr>
        <p:spPr bwMode="auto">
          <a:xfrm>
            <a:off x="6084888" y="1836738"/>
            <a:ext cx="441325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E1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5424" y="5723964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0000FF"/>
                  </a:solidFill>
                </a:ln>
              </a:rPr>
              <a:t>E2</a:t>
            </a:r>
            <a:endParaRPr lang="en-IN" dirty="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93190" name="TextBox 10"/>
          <p:cNvSpPr txBox="1">
            <a:spLocks noChangeArrowheads="1"/>
          </p:cNvSpPr>
          <p:nvPr/>
        </p:nvSpPr>
        <p:spPr bwMode="auto">
          <a:xfrm>
            <a:off x="827088" y="4402138"/>
            <a:ext cx="266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 LOAD </a:t>
            </a:r>
          </a:p>
          <a:p>
            <a:pPr eaLnBrk="1" hangingPunct="1"/>
            <a:r>
              <a:rPr lang="en-US"/>
              <a:t>E1 = E2  NO local Current</a:t>
            </a:r>
            <a:endParaRPr lang="en-IN"/>
          </a:p>
        </p:txBody>
      </p:sp>
      <p:sp>
        <p:nvSpPr>
          <p:cNvPr id="93191" name="Rectangle 11"/>
          <p:cNvSpPr>
            <a:spLocks noChangeArrowheads="1"/>
          </p:cNvSpPr>
          <p:nvPr/>
        </p:nvSpPr>
        <p:spPr bwMode="auto">
          <a:xfrm>
            <a:off x="709613" y="5051425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Excitation of Alternator 1 </a:t>
            </a:r>
          </a:p>
          <a:p>
            <a:r>
              <a:rPr lang="en-US"/>
              <a:t>Increasing </a:t>
            </a:r>
          </a:p>
          <a:p>
            <a:r>
              <a:rPr lang="en-US"/>
              <a:t>E1 also increases &gt; E2</a:t>
            </a:r>
          </a:p>
          <a:p>
            <a:r>
              <a:rPr lang="en-US"/>
              <a:t>Resultant </a:t>
            </a:r>
            <a:r>
              <a:rPr lang="en-US">
                <a:solidFill>
                  <a:srgbClr val="FF0000"/>
                </a:solidFill>
              </a:rPr>
              <a:t>Er</a:t>
            </a:r>
            <a:r>
              <a:rPr lang="en-US"/>
              <a:t>.= E1-E2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589713" y="1130300"/>
            <a:ext cx="0" cy="930275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27377" y="720278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33CC33"/>
                  </a:solidFill>
                </a:ln>
              </a:rPr>
              <a:t>E1</a:t>
            </a:r>
            <a:endParaRPr lang="en-IN" dirty="0">
              <a:ln>
                <a:solidFill>
                  <a:srgbClr val="33CC33"/>
                </a:solidFill>
              </a:ln>
            </a:endParaRPr>
          </a:p>
        </p:txBody>
      </p:sp>
      <p:sp>
        <p:nvSpPr>
          <p:cNvPr id="93194" name="TextBox 18"/>
          <p:cNvSpPr txBox="1">
            <a:spLocks noChangeArrowheads="1"/>
          </p:cNvSpPr>
          <p:nvPr/>
        </p:nvSpPr>
        <p:spPr bwMode="auto">
          <a:xfrm>
            <a:off x="6748463" y="1889125"/>
            <a:ext cx="132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7030A0"/>
                </a:solidFill>
              </a:rPr>
              <a:t>E</a:t>
            </a:r>
            <a:r>
              <a:rPr lang="en-US" b="1" baseline="-25000">
                <a:solidFill>
                  <a:srgbClr val="7030A0"/>
                </a:solidFill>
              </a:rPr>
              <a:t>r</a:t>
            </a:r>
            <a:r>
              <a:rPr lang="en-US" baseline="-25000"/>
              <a:t> </a:t>
            </a:r>
            <a:r>
              <a:rPr lang="en-US"/>
              <a:t>=E1 – E2</a:t>
            </a:r>
            <a:endParaRPr lang="en-IN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69075" y="3924300"/>
            <a:ext cx="1901825" cy="0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6" name="TextBox 21"/>
          <p:cNvSpPr txBox="1">
            <a:spLocks noChangeArrowheads="1"/>
          </p:cNvSpPr>
          <p:nvPr/>
        </p:nvSpPr>
        <p:spPr bwMode="auto">
          <a:xfrm>
            <a:off x="8532813" y="3708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Isy</a:t>
            </a:r>
            <a:endParaRPr lang="en-IN"/>
          </a:p>
        </p:txBody>
      </p:sp>
      <p:cxnSp>
        <p:nvCxnSpPr>
          <p:cNvPr id="24" name="Straight Connector 23"/>
          <p:cNvCxnSpPr/>
          <p:nvPr/>
        </p:nvCxnSpPr>
        <p:spPr>
          <a:xfrm>
            <a:off x="6589713" y="3708400"/>
            <a:ext cx="296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86575" y="37084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9" name="TextBox 26"/>
          <p:cNvSpPr txBox="1">
            <a:spLocks noChangeArrowheads="1"/>
          </p:cNvSpPr>
          <p:nvPr/>
        </p:nvSpPr>
        <p:spPr bwMode="auto">
          <a:xfrm>
            <a:off x="6886575" y="3429000"/>
            <a:ext cx="41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90</a:t>
            </a:r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963613" y="1123950"/>
            <a:ext cx="215900" cy="10080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2260600" y="1123950"/>
            <a:ext cx="215900" cy="10080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" name="Flowchart: Connector 22"/>
          <p:cNvSpPr/>
          <p:nvPr/>
        </p:nvSpPr>
        <p:spPr>
          <a:xfrm>
            <a:off x="747713" y="2781300"/>
            <a:ext cx="649287" cy="719138"/>
          </a:xfrm>
          <a:prstGeom prst="flowChart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E1</a:t>
            </a:r>
            <a:endParaRPr lang="en-IN" dirty="0"/>
          </a:p>
        </p:txBody>
      </p:sp>
      <p:sp>
        <p:nvSpPr>
          <p:cNvPr id="25" name="Flowchart: Connector 24"/>
          <p:cNvSpPr/>
          <p:nvPr/>
        </p:nvSpPr>
        <p:spPr>
          <a:xfrm>
            <a:off x="2044700" y="2781300"/>
            <a:ext cx="647700" cy="719138"/>
          </a:xfrm>
          <a:prstGeom prst="flowChart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E2</a:t>
            </a:r>
            <a:endParaRPr lang="en-IN" dirty="0"/>
          </a:p>
        </p:txBody>
      </p:sp>
      <p:cxnSp>
        <p:nvCxnSpPr>
          <p:cNvPr id="28" name="Straight Connector 27"/>
          <p:cNvCxnSpPr>
            <a:stCxn id="17" idx="2"/>
          </p:cNvCxnSpPr>
          <p:nvPr/>
        </p:nvCxnSpPr>
        <p:spPr>
          <a:xfrm>
            <a:off x="1071563" y="2132013"/>
            <a:ext cx="0" cy="649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8550" y="2114550"/>
            <a:ext cx="0" cy="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36638" y="692150"/>
            <a:ext cx="2095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4575" y="4292600"/>
            <a:ext cx="2087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36638" y="692150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32038" y="692150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4"/>
          </p:cNvCxnSpPr>
          <p:nvPr/>
        </p:nvCxnSpPr>
        <p:spPr>
          <a:xfrm>
            <a:off x="1071563" y="3500438"/>
            <a:ext cx="0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05063" y="3500438"/>
            <a:ext cx="0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229197" y="1023842"/>
            <a:ext cx="461665" cy="135229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vert270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Z1 = Ra + </a:t>
            </a:r>
            <a:r>
              <a:rPr lang="en-US" dirty="0" err="1" smtClean="0"/>
              <a:t>Xs</a:t>
            </a:r>
            <a:endParaRPr lang="en-IN" dirty="0" smtClean="0"/>
          </a:p>
        </p:txBody>
      </p: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2525341" y="980504"/>
            <a:ext cx="461665" cy="135229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vert270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Z2 = Ra + </a:t>
            </a:r>
            <a:r>
              <a:rPr lang="en-US" dirty="0" err="1" smtClean="0"/>
              <a:t>Xs</a:t>
            </a:r>
            <a:endParaRPr lang="en-IN" dirty="0" smtClean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84213" y="2781300"/>
            <a:ext cx="0" cy="828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73363" y="2781300"/>
            <a:ext cx="0" cy="828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16" name="Rectangle 17"/>
          <p:cNvSpPr>
            <a:spLocks noChangeArrowheads="1"/>
          </p:cNvSpPr>
          <p:nvPr/>
        </p:nvSpPr>
        <p:spPr bwMode="auto">
          <a:xfrm>
            <a:off x="1071563" y="23939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1</a:t>
            </a:r>
            <a:endParaRPr lang="en-IN" baseline="-25000"/>
          </a:p>
        </p:txBody>
      </p:sp>
      <p:sp>
        <p:nvSpPr>
          <p:cNvPr id="93217" name="Rectangle 18"/>
          <p:cNvSpPr>
            <a:spLocks noChangeArrowheads="1"/>
          </p:cNvSpPr>
          <p:nvPr/>
        </p:nvSpPr>
        <p:spPr bwMode="auto">
          <a:xfrm>
            <a:off x="2324100" y="241141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2</a:t>
            </a:r>
            <a:endParaRPr lang="en-IN" baseline="-25000"/>
          </a:p>
        </p:txBody>
      </p:sp>
      <p:sp>
        <p:nvSpPr>
          <p:cNvPr id="93218" name="Rectangle 19"/>
          <p:cNvSpPr>
            <a:spLocks noChangeArrowheads="1"/>
          </p:cNvSpPr>
          <p:nvPr/>
        </p:nvSpPr>
        <p:spPr bwMode="auto">
          <a:xfrm>
            <a:off x="2628900" y="620713"/>
            <a:ext cx="37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2I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3219" name="TextBox 1"/>
          <p:cNvSpPr txBox="1">
            <a:spLocks noChangeArrowheads="1"/>
          </p:cNvSpPr>
          <p:nvPr/>
        </p:nvSpPr>
        <p:spPr bwMode="auto">
          <a:xfrm>
            <a:off x="833438" y="44450"/>
            <a:ext cx="697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CC33"/>
                </a:solidFill>
              </a:rPr>
              <a:t>Effect of Change in Excitation of Alternator in parallel </a:t>
            </a:r>
            <a:endParaRPr lang="en-IN" sz="2400">
              <a:solidFill>
                <a:srgbClr val="33CC33"/>
              </a:solidFill>
            </a:endParaRPr>
          </a:p>
        </p:txBody>
      </p:sp>
      <p:sp>
        <p:nvSpPr>
          <p:cNvPr id="93220" name="Rectangle 1"/>
          <p:cNvSpPr>
            <a:spLocks noChangeArrowheads="1"/>
          </p:cNvSpPr>
          <p:nvPr/>
        </p:nvSpPr>
        <p:spPr bwMode="auto">
          <a:xfrm>
            <a:off x="709613" y="625157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Circulating current  Isy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3221" name="Rectangle 4"/>
          <p:cNvSpPr>
            <a:spLocks noChangeArrowheads="1"/>
          </p:cNvSpPr>
          <p:nvPr/>
        </p:nvSpPr>
        <p:spPr bwMode="auto">
          <a:xfrm>
            <a:off x="3240088" y="5961063"/>
            <a:ext cx="568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sy</a:t>
            </a:r>
            <a:r>
              <a:rPr lang="en-US"/>
              <a:t> lags E</a:t>
            </a:r>
            <a:r>
              <a:rPr lang="en-US" baseline="-25000"/>
              <a:t>r</a:t>
            </a:r>
            <a:r>
              <a:rPr lang="en-US"/>
              <a:t> 90 </a:t>
            </a:r>
            <a:r>
              <a:rPr lang="en-US">
                <a:solidFill>
                  <a:srgbClr val="FF0000"/>
                </a:solidFill>
              </a:rPr>
              <a:t>Demagnetizing</a:t>
            </a:r>
            <a:r>
              <a:rPr lang="en-US"/>
              <a:t> Effect </a:t>
            </a:r>
            <a:r>
              <a:rPr lang="en-US">
                <a:solidFill>
                  <a:srgbClr val="FF0000"/>
                </a:solidFill>
              </a:rPr>
              <a:t>REDUCES </a:t>
            </a:r>
            <a:r>
              <a:rPr lang="en-US"/>
              <a:t>Eg Voltage </a:t>
            </a:r>
            <a:endParaRPr lang="en-IN"/>
          </a:p>
        </p:txBody>
      </p:sp>
      <p:sp>
        <p:nvSpPr>
          <p:cNvPr id="93222" name="Rectangle 43"/>
          <p:cNvSpPr>
            <a:spLocks noChangeArrowheads="1"/>
          </p:cNvSpPr>
          <p:nvPr/>
        </p:nvSpPr>
        <p:spPr bwMode="auto">
          <a:xfrm>
            <a:off x="3276600" y="6381750"/>
            <a:ext cx="539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sy</a:t>
            </a:r>
            <a:r>
              <a:rPr lang="en-US"/>
              <a:t> leads  E</a:t>
            </a:r>
            <a:r>
              <a:rPr lang="en-US" baseline="-25000"/>
              <a:t>r</a:t>
            </a:r>
            <a:r>
              <a:rPr lang="en-US"/>
              <a:t> 90 </a:t>
            </a:r>
            <a:r>
              <a:rPr lang="en-US">
                <a:solidFill>
                  <a:srgbClr val="FF0000"/>
                </a:solidFill>
              </a:rPr>
              <a:t>Magnetizing</a:t>
            </a:r>
            <a:r>
              <a:rPr lang="en-US"/>
              <a:t> Effect </a:t>
            </a:r>
            <a:r>
              <a:rPr lang="en-US">
                <a:solidFill>
                  <a:srgbClr val="FF0000"/>
                </a:solidFill>
              </a:rPr>
              <a:t>increases</a:t>
            </a:r>
            <a:r>
              <a:rPr lang="en-US"/>
              <a:t> Eg Voltage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8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58888" y="35718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58888" y="3571875"/>
            <a:ext cx="3313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58888" y="3571875"/>
            <a:ext cx="3313112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00363" y="3606800"/>
            <a:ext cx="14287" cy="1500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8888" y="5119688"/>
            <a:ext cx="1655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15" name="TextBox 24"/>
          <p:cNvSpPr txBox="1">
            <a:spLocks noChangeArrowheads="1"/>
          </p:cNvSpPr>
          <p:nvPr/>
        </p:nvSpPr>
        <p:spPr bwMode="auto">
          <a:xfrm>
            <a:off x="1979613" y="3238500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Load kVAR</a:t>
            </a:r>
            <a:endParaRPr lang="en-IN"/>
          </a:p>
        </p:txBody>
      </p:sp>
      <p:sp>
        <p:nvSpPr>
          <p:cNvPr id="94216" name="TextBox 25"/>
          <p:cNvSpPr txBox="1">
            <a:spLocks noChangeArrowheads="1"/>
          </p:cNvSpPr>
          <p:nvPr/>
        </p:nvSpPr>
        <p:spPr bwMode="auto">
          <a:xfrm>
            <a:off x="611188" y="4111625"/>
            <a:ext cx="69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kW/2</a:t>
            </a:r>
            <a:endParaRPr lang="en-IN"/>
          </a:p>
        </p:txBody>
      </p:sp>
      <p:sp>
        <p:nvSpPr>
          <p:cNvPr id="94217" name="TextBox 26"/>
          <p:cNvSpPr txBox="1">
            <a:spLocks noChangeArrowheads="1"/>
          </p:cNvSpPr>
          <p:nvPr/>
        </p:nvSpPr>
        <p:spPr bwMode="auto">
          <a:xfrm>
            <a:off x="539750" y="5695950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kW/2</a:t>
            </a:r>
            <a:endParaRPr lang="en-IN"/>
          </a:p>
        </p:txBody>
      </p:sp>
      <p:sp>
        <p:nvSpPr>
          <p:cNvPr id="94218" name="TextBox 27"/>
          <p:cNvSpPr txBox="1">
            <a:spLocks noChangeArrowheads="1"/>
          </p:cNvSpPr>
          <p:nvPr/>
        </p:nvSpPr>
        <p:spPr bwMode="auto">
          <a:xfrm>
            <a:off x="1403350" y="5305425"/>
            <a:ext cx="78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M/C 1</a:t>
            </a:r>
            <a:endParaRPr lang="en-IN"/>
          </a:p>
        </p:txBody>
      </p:sp>
      <p:sp>
        <p:nvSpPr>
          <p:cNvPr id="94219" name="TextBox 28"/>
          <p:cNvSpPr txBox="1">
            <a:spLocks noChangeArrowheads="1"/>
          </p:cNvSpPr>
          <p:nvPr/>
        </p:nvSpPr>
        <p:spPr bwMode="auto">
          <a:xfrm>
            <a:off x="3059113" y="3875088"/>
            <a:ext cx="78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M/C 2</a:t>
            </a:r>
            <a:endParaRPr lang="en-IN"/>
          </a:p>
        </p:txBody>
      </p:sp>
      <p:sp>
        <p:nvSpPr>
          <p:cNvPr id="30" name="Arc 29"/>
          <p:cNvSpPr/>
          <p:nvPr/>
        </p:nvSpPr>
        <p:spPr>
          <a:xfrm rot="769921">
            <a:off x="1098550" y="6175375"/>
            <a:ext cx="477838" cy="446088"/>
          </a:xfrm>
          <a:prstGeom prst="arc">
            <a:avLst>
              <a:gd name="adj1" fmla="val 14548881"/>
              <a:gd name="adj2" fmla="val 191998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4221" name="Rectangle 58"/>
          <p:cNvSpPr>
            <a:spLocks noChangeArrowheads="1"/>
          </p:cNvSpPr>
          <p:nvPr/>
        </p:nvSpPr>
        <p:spPr bwMode="auto">
          <a:xfrm>
            <a:off x="1333500" y="5884863"/>
            <a:ext cx="354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/>
              <a:t>Φ</a:t>
            </a:r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244600" y="3238500"/>
            <a:ext cx="0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72000" y="3211513"/>
            <a:ext cx="0" cy="369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4215" idx="3"/>
          </p:cNvCxnSpPr>
          <p:nvPr/>
        </p:nvCxnSpPr>
        <p:spPr>
          <a:xfrm>
            <a:off x="3268663" y="3422650"/>
            <a:ext cx="1303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4215" idx="1"/>
          </p:cNvCxnSpPr>
          <p:nvPr/>
        </p:nvCxnSpPr>
        <p:spPr>
          <a:xfrm flipH="1">
            <a:off x="1258888" y="342265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827088" y="3571875"/>
            <a:ext cx="41751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827088" y="5075238"/>
            <a:ext cx="41751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827088" y="6524625"/>
            <a:ext cx="41751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927100" y="5075238"/>
            <a:ext cx="0" cy="55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27100" y="6045200"/>
            <a:ext cx="47625" cy="47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971550" y="4427538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724525" y="3636963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24525" y="3636963"/>
            <a:ext cx="331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724525" y="3636963"/>
            <a:ext cx="3311525" cy="2952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885113" y="3636963"/>
            <a:ext cx="14287" cy="149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724525" y="5113338"/>
            <a:ext cx="2174875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37" name="TextBox 55"/>
          <p:cNvSpPr txBox="1">
            <a:spLocks noChangeArrowheads="1"/>
          </p:cNvSpPr>
          <p:nvPr/>
        </p:nvSpPr>
        <p:spPr bwMode="auto">
          <a:xfrm>
            <a:off x="8126413" y="3267075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kVAR 2</a:t>
            </a:r>
            <a:endParaRPr lang="en-IN"/>
          </a:p>
        </p:txBody>
      </p:sp>
      <p:sp>
        <p:nvSpPr>
          <p:cNvPr id="94238" name="TextBox 56"/>
          <p:cNvSpPr txBox="1">
            <a:spLocks noChangeArrowheads="1"/>
          </p:cNvSpPr>
          <p:nvPr/>
        </p:nvSpPr>
        <p:spPr bwMode="auto">
          <a:xfrm>
            <a:off x="5076825" y="4132263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kW/2</a:t>
            </a:r>
            <a:endParaRPr lang="en-IN"/>
          </a:p>
        </p:txBody>
      </p:sp>
      <p:sp>
        <p:nvSpPr>
          <p:cNvPr id="94239" name="TextBox 57"/>
          <p:cNvSpPr txBox="1">
            <a:spLocks noChangeArrowheads="1"/>
          </p:cNvSpPr>
          <p:nvPr/>
        </p:nvSpPr>
        <p:spPr bwMode="auto">
          <a:xfrm>
            <a:off x="5076825" y="5724525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kW/2</a:t>
            </a:r>
            <a:endParaRPr lang="en-IN"/>
          </a:p>
        </p:txBody>
      </p:sp>
      <p:sp>
        <p:nvSpPr>
          <p:cNvPr id="94240" name="TextBox 58"/>
          <p:cNvSpPr txBox="1">
            <a:spLocks noChangeArrowheads="1"/>
          </p:cNvSpPr>
          <p:nvPr/>
        </p:nvSpPr>
        <p:spPr bwMode="auto">
          <a:xfrm>
            <a:off x="5867400" y="5335588"/>
            <a:ext cx="78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M/C 1</a:t>
            </a:r>
            <a:endParaRPr lang="en-IN"/>
          </a:p>
        </p:txBody>
      </p:sp>
      <p:sp>
        <p:nvSpPr>
          <p:cNvPr id="94241" name="TextBox 59"/>
          <p:cNvSpPr txBox="1">
            <a:spLocks noChangeArrowheads="1"/>
          </p:cNvSpPr>
          <p:nvPr/>
        </p:nvSpPr>
        <p:spPr bwMode="auto">
          <a:xfrm>
            <a:off x="8039100" y="3627438"/>
            <a:ext cx="78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M/C 2</a:t>
            </a:r>
            <a:endParaRPr lang="en-IN"/>
          </a:p>
        </p:txBody>
      </p:sp>
      <p:sp>
        <p:nvSpPr>
          <p:cNvPr id="94242" name="Rectangle 58"/>
          <p:cNvSpPr>
            <a:spLocks noChangeArrowheads="1"/>
          </p:cNvSpPr>
          <p:nvPr/>
        </p:nvSpPr>
        <p:spPr bwMode="auto">
          <a:xfrm>
            <a:off x="5799138" y="59150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/>
              <a:t>Φ</a:t>
            </a:r>
            <a:endParaRPr lang="en-IN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5292725" y="3636963"/>
            <a:ext cx="417513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292725" y="5140325"/>
            <a:ext cx="417513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292725" y="6580188"/>
            <a:ext cx="417513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5392738" y="5149850"/>
            <a:ext cx="0" cy="55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4239" idx="2"/>
          </p:cNvCxnSpPr>
          <p:nvPr/>
        </p:nvCxnSpPr>
        <p:spPr>
          <a:xfrm flipH="1">
            <a:off x="5392738" y="6094413"/>
            <a:ext cx="31750" cy="51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364163" y="4491038"/>
            <a:ext cx="0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971550" y="3571875"/>
            <a:ext cx="3175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359400" y="3627438"/>
            <a:ext cx="4763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51" name="TextBox 78"/>
          <p:cNvSpPr txBox="1">
            <a:spLocks noChangeArrowheads="1"/>
          </p:cNvSpPr>
          <p:nvPr/>
        </p:nvSpPr>
        <p:spPr bwMode="auto">
          <a:xfrm>
            <a:off x="6024563" y="3168650"/>
            <a:ext cx="989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kVAR 1 </a:t>
            </a:r>
            <a:endParaRPr lang="en-IN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7885113" y="3646488"/>
            <a:ext cx="1150937" cy="146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724525" y="5113338"/>
            <a:ext cx="2174875" cy="1471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54" name="Rectangle 58"/>
          <p:cNvSpPr>
            <a:spLocks noChangeArrowheads="1"/>
          </p:cNvSpPr>
          <p:nvPr/>
        </p:nvSpPr>
        <p:spPr bwMode="auto">
          <a:xfrm>
            <a:off x="5946775" y="5580063"/>
            <a:ext cx="430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/>
              <a:t>Φ</a:t>
            </a:r>
            <a:r>
              <a:rPr lang="en-US" baseline="-25000"/>
              <a:t>1</a:t>
            </a:r>
            <a:endParaRPr lang="en-IN" baseline="-25000"/>
          </a:p>
        </p:txBody>
      </p:sp>
      <p:sp>
        <p:nvSpPr>
          <p:cNvPr id="89" name="Arc 88"/>
          <p:cNvSpPr/>
          <p:nvPr/>
        </p:nvSpPr>
        <p:spPr>
          <a:xfrm rot="769921">
            <a:off x="5562600" y="6230938"/>
            <a:ext cx="477838" cy="446087"/>
          </a:xfrm>
          <a:prstGeom prst="arc">
            <a:avLst>
              <a:gd name="adj1" fmla="val 14548881"/>
              <a:gd name="adj2" fmla="val 191998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2" name="Arc 91"/>
          <p:cNvSpPr/>
          <p:nvPr/>
        </p:nvSpPr>
        <p:spPr>
          <a:xfrm rot="1504715">
            <a:off x="5208588" y="5875338"/>
            <a:ext cx="1654175" cy="993775"/>
          </a:xfrm>
          <a:prstGeom prst="arc">
            <a:avLst>
              <a:gd name="adj1" fmla="val 13051030"/>
              <a:gd name="adj2" fmla="val 182839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4257" name="TextBox 92"/>
          <p:cNvSpPr txBox="1">
            <a:spLocks noChangeArrowheads="1"/>
          </p:cNvSpPr>
          <p:nvPr/>
        </p:nvSpPr>
        <p:spPr bwMode="auto">
          <a:xfrm>
            <a:off x="6610350" y="5876925"/>
            <a:ext cx="68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kVA</a:t>
            </a:r>
            <a:r>
              <a:rPr lang="en-US" baseline="-25000"/>
              <a:t>1</a:t>
            </a:r>
            <a:endParaRPr lang="en-IN" baseline="-25000"/>
          </a:p>
        </p:txBody>
      </p:sp>
      <p:sp>
        <p:nvSpPr>
          <p:cNvPr id="94258" name="TextBox 93"/>
          <p:cNvSpPr txBox="1">
            <a:spLocks noChangeArrowheads="1"/>
          </p:cNvSpPr>
          <p:nvPr/>
        </p:nvSpPr>
        <p:spPr bwMode="auto">
          <a:xfrm>
            <a:off x="8355013" y="4348163"/>
            <a:ext cx="68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kVA</a:t>
            </a:r>
            <a:r>
              <a:rPr lang="en-US" baseline="-25000"/>
              <a:t>2</a:t>
            </a:r>
            <a:endParaRPr lang="en-IN" baseline="-25000"/>
          </a:p>
        </p:txBody>
      </p:sp>
      <p:sp>
        <p:nvSpPr>
          <p:cNvPr id="94259" name="TextBox 1"/>
          <p:cNvSpPr txBox="1">
            <a:spLocks noChangeArrowheads="1"/>
          </p:cNvSpPr>
          <p:nvPr/>
        </p:nvSpPr>
        <p:spPr bwMode="auto">
          <a:xfrm>
            <a:off x="741363" y="115888"/>
            <a:ext cx="697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CC33"/>
                </a:solidFill>
              </a:rPr>
              <a:t>Effect of Change in Excitation of Alternator in parallel </a:t>
            </a:r>
            <a:endParaRPr lang="en-IN" sz="2400">
              <a:solidFill>
                <a:srgbClr val="33CC33"/>
              </a:solidFill>
            </a:endParaRPr>
          </a:p>
        </p:txBody>
      </p:sp>
      <p:sp>
        <p:nvSpPr>
          <p:cNvPr id="94260" name="TextBox 97"/>
          <p:cNvSpPr txBox="1">
            <a:spLocks noChangeArrowheads="1"/>
          </p:cNvSpPr>
          <p:nvPr/>
        </p:nvSpPr>
        <p:spPr bwMode="auto">
          <a:xfrm>
            <a:off x="5076825" y="692150"/>
            <a:ext cx="4175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Active  Power P = √3V</a:t>
            </a:r>
            <a:r>
              <a:rPr lang="en-US" b="1" baseline="-25000">
                <a:solidFill>
                  <a:srgbClr val="0000FF"/>
                </a:solidFill>
              </a:rPr>
              <a:t>L</a:t>
            </a:r>
            <a:r>
              <a:rPr lang="en-US" b="1">
                <a:solidFill>
                  <a:srgbClr val="0000FF"/>
                </a:solidFill>
              </a:rPr>
              <a:t>I</a:t>
            </a:r>
            <a:r>
              <a:rPr lang="en-US" b="1" baseline="-25000">
                <a:solidFill>
                  <a:srgbClr val="0000FF"/>
                </a:solidFill>
              </a:rPr>
              <a:t>L</a:t>
            </a:r>
            <a:r>
              <a:rPr lang="en-US" b="1">
                <a:solidFill>
                  <a:srgbClr val="0000FF"/>
                </a:solidFill>
              </a:rPr>
              <a:t> Cos</a:t>
            </a:r>
            <a:r>
              <a:rPr lang="el-GR" b="1">
                <a:solidFill>
                  <a:srgbClr val="0000FF"/>
                </a:solidFill>
              </a:rPr>
              <a:t>Φ</a:t>
            </a:r>
            <a:r>
              <a:rPr lang="en-US" b="1">
                <a:solidFill>
                  <a:srgbClr val="0000FF"/>
                </a:solidFill>
              </a:rPr>
              <a:t>     kW </a:t>
            </a:r>
          </a:p>
          <a:p>
            <a:pPr eaLnBrk="1" hangingPunct="1"/>
            <a:r>
              <a:rPr lang="en-US" b="1"/>
              <a:t>Reactive Power Q= √3V</a:t>
            </a:r>
            <a:r>
              <a:rPr lang="en-US" b="1" baseline="-25000"/>
              <a:t>L</a:t>
            </a:r>
            <a:r>
              <a:rPr lang="en-US" b="1"/>
              <a:t>I</a:t>
            </a:r>
            <a:r>
              <a:rPr lang="en-US" b="1" baseline="-25000"/>
              <a:t>L</a:t>
            </a:r>
            <a:r>
              <a:rPr lang="en-US" b="1"/>
              <a:t> Sin</a:t>
            </a:r>
            <a:r>
              <a:rPr lang="el-GR" b="1"/>
              <a:t>Φ</a:t>
            </a:r>
            <a:r>
              <a:rPr lang="en-US" b="1"/>
              <a:t>   kVAR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Apparent Power S = √3V</a:t>
            </a:r>
            <a:r>
              <a:rPr lang="en-US" b="1" baseline="-25000">
                <a:solidFill>
                  <a:srgbClr val="FF0000"/>
                </a:solidFill>
              </a:rPr>
              <a:t>L</a:t>
            </a:r>
            <a:r>
              <a:rPr lang="en-US" b="1">
                <a:solidFill>
                  <a:srgbClr val="FF0000"/>
                </a:solidFill>
              </a:rPr>
              <a:t>I</a:t>
            </a:r>
            <a:r>
              <a:rPr lang="en-US" b="1" baseline="-25000">
                <a:solidFill>
                  <a:srgbClr val="FF0000"/>
                </a:solidFill>
              </a:rPr>
              <a:t>L</a:t>
            </a:r>
            <a:r>
              <a:rPr lang="en-US" b="1">
                <a:solidFill>
                  <a:srgbClr val="FF0000"/>
                </a:solidFill>
              </a:rPr>
              <a:t>           kVA</a:t>
            </a:r>
          </a:p>
          <a:p>
            <a:pPr eaLnBrk="1" hangingPunct="1"/>
            <a:endParaRPr lang="en-IN"/>
          </a:p>
        </p:txBody>
      </p:sp>
      <p:sp>
        <p:nvSpPr>
          <p:cNvPr id="99" name="Rectangle 98"/>
          <p:cNvSpPr/>
          <p:nvPr/>
        </p:nvSpPr>
        <p:spPr>
          <a:xfrm>
            <a:off x="323528" y="4149080"/>
            <a:ext cx="461665" cy="170405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Active  Power P </a:t>
            </a:r>
            <a:endParaRPr lang="en-IN" dirty="0"/>
          </a:p>
        </p:txBody>
      </p:sp>
      <p:sp>
        <p:nvSpPr>
          <p:cNvPr id="94262" name="Rectangle 99"/>
          <p:cNvSpPr>
            <a:spLocks noChangeArrowheads="1"/>
          </p:cNvSpPr>
          <p:nvPr/>
        </p:nvSpPr>
        <p:spPr bwMode="auto">
          <a:xfrm>
            <a:off x="1917700" y="2886075"/>
            <a:ext cx="194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Reactive Power Q</a:t>
            </a:r>
            <a:endParaRPr lang="en-IN"/>
          </a:p>
        </p:txBody>
      </p:sp>
      <p:sp>
        <p:nvSpPr>
          <p:cNvPr id="94263" name="Rectangle 100"/>
          <p:cNvSpPr>
            <a:spLocks noChangeArrowheads="1"/>
          </p:cNvSpPr>
          <p:nvPr/>
        </p:nvSpPr>
        <p:spPr bwMode="auto">
          <a:xfrm rot="-2502871">
            <a:off x="2301875" y="4954588"/>
            <a:ext cx="199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Apparent Power S</a:t>
            </a:r>
            <a:endParaRPr lang="en-IN"/>
          </a:p>
        </p:txBody>
      </p:sp>
      <p:sp>
        <p:nvSpPr>
          <p:cNvPr id="4" name="Right Triangle 3"/>
          <p:cNvSpPr/>
          <p:nvPr/>
        </p:nvSpPr>
        <p:spPr>
          <a:xfrm rot="5400000">
            <a:off x="2114551" y="531812"/>
            <a:ext cx="1484312" cy="2043113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1302023" y="836712"/>
            <a:ext cx="461665" cy="170405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b="1" dirty="0"/>
              <a:t>Active  Power P </a:t>
            </a:r>
            <a:endParaRPr lang="en-IN" b="1" dirty="0"/>
          </a:p>
        </p:txBody>
      </p:sp>
      <p:sp>
        <p:nvSpPr>
          <p:cNvPr id="94266" name="Rectangle 58"/>
          <p:cNvSpPr>
            <a:spLocks noChangeArrowheads="1"/>
          </p:cNvSpPr>
          <p:nvPr/>
        </p:nvSpPr>
        <p:spPr bwMode="auto">
          <a:xfrm>
            <a:off x="1835150" y="476250"/>
            <a:ext cx="194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Reactive Power Q</a:t>
            </a:r>
            <a:endParaRPr lang="en-IN"/>
          </a:p>
        </p:txBody>
      </p:sp>
      <p:sp>
        <p:nvSpPr>
          <p:cNvPr id="94267" name="Rectangle 59"/>
          <p:cNvSpPr>
            <a:spLocks noChangeArrowheads="1"/>
          </p:cNvSpPr>
          <p:nvPr/>
        </p:nvSpPr>
        <p:spPr bwMode="auto">
          <a:xfrm rot="-2167340">
            <a:off x="2041525" y="1570038"/>
            <a:ext cx="199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Apparent Power S</a:t>
            </a:r>
            <a:endParaRPr lang="en-IN"/>
          </a:p>
        </p:txBody>
      </p:sp>
      <p:sp>
        <p:nvSpPr>
          <p:cNvPr id="94268" name="Rectangle 58"/>
          <p:cNvSpPr>
            <a:spLocks noChangeArrowheads="1"/>
          </p:cNvSpPr>
          <p:nvPr/>
        </p:nvSpPr>
        <p:spPr bwMode="auto">
          <a:xfrm>
            <a:off x="8101013" y="46434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/>
              <a:t>Φ</a:t>
            </a:r>
            <a:r>
              <a:rPr lang="en-US" baseline="-25000"/>
              <a:t>2</a:t>
            </a:r>
            <a:endParaRPr lang="en-IN" baseline="-25000"/>
          </a:p>
        </p:txBody>
      </p:sp>
      <p:sp>
        <p:nvSpPr>
          <p:cNvPr id="62" name="Arc 61"/>
          <p:cNvSpPr/>
          <p:nvPr/>
        </p:nvSpPr>
        <p:spPr>
          <a:xfrm rot="769921">
            <a:off x="7723188" y="4700588"/>
            <a:ext cx="477837" cy="446087"/>
          </a:xfrm>
          <a:prstGeom prst="arc">
            <a:avLst>
              <a:gd name="adj1" fmla="val 14548881"/>
              <a:gd name="adj2" fmla="val 191998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5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1"/>
          <p:cNvSpPr txBox="1">
            <a:spLocks noChangeArrowheads="1"/>
          </p:cNvSpPr>
          <p:nvPr/>
        </p:nvSpPr>
        <p:spPr bwMode="auto">
          <a:xfrm>
            <a:off x="738188" y="44450"/>
            <a:ext cx="697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CC33"/>
                </a:solidFill>
              </a:rPr>
              <a:t>Effect of Change in Excitation of Alternator in parallel </a:t>
            </a:r>
            <a:endParaRPr lang="en-IN" sz="2400">
              <a:solidFill>
                <a:srgbClr val="33CC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5050" y="1123950"/>
            <a:ext cx="215900" cy="10080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2332038" y="1123950"/>
            <a:ext cx="215900" cy="10080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Flowchart: Connector 16"/>
          <p:cNvSpPr/>
          <p:nvPr/>
        </p:nvSpPr>
        <p:spPr>
          <a:xfrm>
            <a:off x="819150" y="2781300"/>
            <a:ext cx="649288" cy="719138"/>
          </a:xfrm>
          <a:prstGeom prst="flowChart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E1</a:t>
            </a:r>
            <a:endParaRPr lang="en-IN" dirty="0"/>
          </a:p>
        </p:txBody>
      </p:sp>
      <p:sp>
        <p:nvSpPr>
          <p:cNvPr id="18" name="Flowchart: Connector 17"/>
          <p:cNvSpPr/>
          <p:nvPr/>
        </p:nvSpPr>
        <p:spPr>
          <a:xfrm>
            <a:off x="2116138" y="2781300"/>
            <a:ext cx="647700" cy="719138"/>
          </a:xfrm>
          <a:prstGeom prst="flowChart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E2</a:t>
            </a:r>
            <a:endParaRPr lang="en-IN" dirty="0"/>
          </a:p>
        </p:txBody>
      </p:sp>
      <p:cxnSp>
        <p:nvCxnSpPr>
          <p:cNvPr id="19" name="Straight Connector 18"/>
          <p:cNvCxnSpPr>
            <a:stCxn id="15" idx="2"/>
          </p:cNvCxnSpPr>
          <p:nvPr/>
        </p:nvCxnSpPr>
        <p:spPr>
          <a:xfrm>
            <a:off x="1143000" y="2132013"/>
            <a:ext cx="0" cy="649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9988" y="2114550"/>
            <a:ext cx="0" cy="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08075" y="692150"/>
            <a:ext cx="2095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16013" y="4292600"/>
            <a:ext cx="2087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08075" y="692150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03475" y="692150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</p:cNvCxnSpPr>
          <p:nvPr/>
        </p:nvCxnSpPr>
        <p:spPr>
          <a:xfrm>
            <a:off x="1143000" y="3500438"/>
            <a:ext cx="0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76500" y="3500438"/>
            <a:ext cx="0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1302023" y="1024066"/>
            <a:ext cx="461665" cy="135229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vert270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Z1 = Ra + </a:t>
            </a:r>
            <a:r>
              <a:rPr lang="en-US" dirty="0" err="1" smtClean="0"/>
              <a:t>Xs</a:t>
            </a:r>
            <a:endParaRPr lang="en-IN" dirty="0" smtClean="0"/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2598167" y="980728"/>
            <a:ext cx="461665" cy="135229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vert270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Z2 = Ra + </a:t>
            </a:r>
            <a:r>
              <a:rPr lang="en-US" dirty="0" err="1" smtClean="0"/>
              <a:t>Xs</a:t>
            </a:r>
            <a:endParaRPr lang="en-IN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55650" y="2781300"/>
            <a:ext cx="0" cy="828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44800" y="2781300"/>
            <a:ext cx="0" cy="828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51" name="Rectangle 32"/>
          <p:cNvSpPr>
            <a:spLocks noChangeArrowheads="1"/>
          </p:cNvSpPr>
          <p:nvPr/>
        </p:nvSpPr>
        <p:spPr bwMode="auto">
          <a:xfrm>
            <a:off x="1143000" y="23939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1</a:t>
            </a:r>
            <a:endParaRPr lang="en-IN" baseline="-25000"/>
          </a:p>
        </p:txBody>
      </p:sp>
      <p:sp>
        <p:nvSpPr>
          <p:cNvPr id="95252" name="Rectangle 33"/>
          <p:cNvSpPr>
            <a:spLocks noChangeArrowheads="1"/>
          </p:cNvSpPr>
          <p:nvPr/>
        </p:nvSpPr>
        <p:spPr bwMode="auto">
          <a:xfrm>
            <a:off x="2395538" y="241141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2</a:t>
            </a:r>
            <a:endParaRPr lang="en-IN" baseline="-25000"/>
          </a:p>
        </p:txBody>
      </p:sp>
      <p:sp>
        <p:nvSpPr>
          <p:cNvPr id="95253" name="Rectangle 35"/>
          <p:cNvSpPr>
            <a:spLocks noChangeArrowheads="1"/>
          </p:cNvSpPr>
          <p:nvPr/>
        </p:nvSpPr>
        <p:spPr bwMode="auto">
          <a:xfrm>
            <a:off x="873125" y="4427538"/>
            <a:ext cx="1497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 = I</a:t>
            </a:r>
            <a:r>
              <a:rPr lang="en-US" baseline="-25000"/>
              <a:t>2</a:t>
            </a:r>
            <a:r>
              <a:rPr lang="en-US"/>
              <a:t> = I = </a:t>
            </a:r>
            <a:r>
              <a:rPr lang="en-US">
                <a:solidFill>
                  <a:srgbClr val="FF0000"/>
                </a:solidFill>
              </a:rPr>
              <a:t>2I</a:t>
            </a:r>
            <a:endParaRPr lang="en-IN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56100" y="2565400"/>
            <a:ext cx="374491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56100" y="2565400"/>
            <a:ext cx="1871663" cy="1044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156325" y="3573463"/>
            <a:ext cx="936625" cy="506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57" name="Rectangle 46"/>
          <p:cNvSpPr>
            <a:spLocks noChangeArrowheads="1"/>
          </p:cNvSpPr>
          <p:nvPr/>
        </p:nvSpPr>
        <p:spPr bwMode="auto">
          <a:xfrm>
            <a:off x="8104188" y="2379663"/>
            <a:ext cx="352425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  <a:endParaRPr lang="en-IN"/>
          </a:p>
        </p:txBody>
      </p:sp>
      <p:sp>
        <p:nvSpPr>
          <p:cNvPr id="95258" name="Rectangle 47"/>
          <p:cNvSpPr>
            <a:spLocks noChangeArrowheads="1"/>
          </p:cNvSpPr>
          <p:nvPr/>
        </p:nvSpPr>
        <p:spPr bwMode="auto">
          <a:xfrm>
            <a:off x="6249988" y="3213100"/>
            <a:ext cx="338137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1</a:t>
            </a:r>
            <a:endParaRPr lang="en-IN" baseline="-25000"/>
          </a:p>
        </p:txBody>
      </p:sp>
      <p:sp>
        <p:nvSpPr>
          <p:cNvPr id="95259" name="Rectangle 48"/>
          <p:cNvSpPr>
            <a:spLocks noChangeArrowheads="1"/>
          </p:cNvSpPr>
          <p:nvPr/>
        </p:nvSpPr>
        <p:spPr bwMode="auto">
          <a:xfrm>
            <a:off x="7092950" y="3860800"/>
            <a:ext cx="376238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2I</a:t>
            </a:r>
            <a:endParaRPr lang="en-IN"/>
          </a:p>
        </p:txBody>
      </p:sp>
      <p:sp>
        <p:nvSpPr>
          <p:cNvPr id="95260" name="Rectangle 49"/>
          <p:cNvSpPr>
            <a:spLocks noChangeArrowheads="1"/>
          </p:cNvSpPr>
          <p:nvPr/>
        </p:nvSpPr>
        <p:spPr bwMode="auto">
          <a:xfrm>
            <a:off x="838200" y="5867400"/>
            <a:ext cx="189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Is = </a:t>
            </a:r>
            <a:r>
              <a:rPr lang="en-US">
                <a:solidFill>
                  <a:srgbClr val="FF0000"/>
                </a:solidFill>
              </a:rPr>
              <a:t>(E1 - E2)</a:t>
            </a:r>
            <a:r>
              <a:rPr lang="en-US"/>
              <a:t> / 2Z</a:t>
            </a:r>
            <a:endParaRPr lang="en-IN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356100" y="2563813"/>
            <a:ext cx="0" cy="1333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62" name="Rectangle 52"/>
          <p:cNvSpPr>
            <a:spLocks noChangeArrowheads="1"/>
          </p:cNvSpPr>
          <p:nvPr/>
        </p:nvSpPr>
        <p:spPr bwMode="auto">
          <a:xfrm>
            <a:off x="3944938" y="3656013"/>
            <a:ext cx="352425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Is</a:t>
            </a:r>
            <a:endParaRPr lang="en-IN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356100" y="3860800"/>
            <a:ext cx="1871663" cy="104457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227763" y="3573463"/>
            <a:ext cx="0" cy="133191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356100" y="2595563"/>
            <a:ext cx="1871663" cy="2309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66" name="Rectangle 57"/>
          <p:cNvSpPr>
            <a:spLocks noChangeArrowheads="1"/>
          </p:cNvSpPr>
          <p:nvPr/>
        </p:nvSpPr>
        <p:spPr bwMode="auto">
          <a:xfrm>
            <a:off x="6092825" y="4859338"/>
            <a:ext cx="41592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’</a:t>
            </a:r>
            <a:endParaRPr lang="en-IN"/>
          </a:p>
        </p:txBody>
      </p:sp>
      <p:sp>
        <p:nvSpPr>
          <p:cNvPr id="95267" name="Rectangle 60"/>
          <p:cNvSpPr>
            <a:spLocks noChangeArrowheads="1"/>
          </p:cNvSpPr>
          <p:nvPr/>
        </p:nvSpPr>
        <p:spPr bwMode="auto">
          <a:xfrm>
            <a:off x="4097338" y="1331913"/>
            <a:ext cx="352425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Is</a:t>
            </a:r>
            <a:endParaRPr lang="en-IN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6227763" y="2762250"/>
            <a:ext cx="0" cy="823913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356100" y="1741488"/>
            <a:ext cx="0" cy="8239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356100" y="1736725"/>
            <a:ext cx="1871663" cy="1044575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71" name="Rectangle 65"/>
          <p:cNvSpPr>
            <a:spLocks noChangeArrowheads="1"/>
          </p:cNvSpPr>
          <p:nvPr/>
        </p:nvSpPr>
        <p:spPr bwMode="auto">
          <a:xfrm>
            <a:off x="6245225" y="2627313"/>
            <a:ext cx="41592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2</a:t>
            </a:r>
            <a:r>
              <a:rPr lang="en-US"/>
              <a:t>’</a:t>
            </a:r>
            <a:endParaRPr lang="en-IN"/>
          </a:p>
        </p:txBody>
      </p:sp>
      <p:sp>
        <p:nvSpPr>
          <p:cNvPr id="95272" name="Rectangle 1"/>
          <p:cNvSpPr>
            <a:spLocks noChangeArrowheads="1"/>
          </p:cNvSpPr>
          <p:nvPr/>
        </p:nvSpPr>
        <p:spPr bwMode="auto">
          <a:xfrm>
            <a:off x="2700338" y="620713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2I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5273" name="Rectangle 40"/>
          <p:cNvSpPr>
            <a:spLocks noChangeArrowheads="1"/>
          </p:cNvSpPr>
          <p:nvPr/>
        </p:nvSpPr>
        <p:spPr bwMode="auto">
          <a:xfrm>
            <a:off x="704850" y="4868863"/>
            <a:ext cx="4162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Alternator 1 field excitation</a:t>
            </a:r>
          </a:p>
          <a:p>
            <a:r>
              <a:rPr lang="en-US"/>
              <a:t>Increasing the I</a:t>
            </a:r>
            <a:r>
              <a:rPr lang="en-US" baseline="-25000"/>
              <a:t>F</a:t>
            </a:r>
            <a:r>
              <a:rPr lang="en-US"/>
              <a:t> Induced voltage Increases</a:t>
            </a:r>
          </a:p>
          <a:p>
            <a:r>
              <a:rPr lang="en-US">
                <a:solidFill>
                  <a:srgbClr val="FF0000"/>
                </a:solidFill>
              </a:rPr>
              <a:t>There is a circulating current 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5274" name="TextBox 2"/>
          <p:cNvSpPr txBox="1">
            <a:spLocks noChangeArrowheads="1"/>
          </p:cNvSpPr>
          <p:nvPr/>
        </p:nvSpPr>
        <p:spPr bwMode="auto">
          <a:xfrm>
            <a:off x="827088" y="6308725"/>
            <a:ext cx="146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90 Lagging V</a:t>
            </a:r>
            <a:endParaRPr lang="en-IN"/>
          </a:p>
        </p:txBody>
      </p:sp>
      <p:sp>
        <p:nvSpPr>
          <p:cNvPr id="95275" name="Rectangle 3"/>
          <p:cNvSpPr>
            <a:spLocks noChangeArrowheads="1"/>
          </p:cNvSpPr>
          <p:nvPr/>
        </p:nvSpPr>
        <p:spPr bwMode="auto">
          <a:xfrm>
            <a:off x="6516688" y="320357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2</a:t>
            </a:r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27538" y="2619375"/>
            <a:ext cx="1800225" cy="233363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77" name="Rectangle 57"/>
          <p:cNvSpPr>
            <a:spLocks noChangeArrowheads="1"/>
          </p:cNvSpPr>
          <p:nvPr/>
        </p:nvSpPr>
        <p:spPr bwMode="auto">
          <a:xfrm>
            <a:off x="6851650" y="4868863"/>
            <a:ext cx="1249363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’ = Is + I</a:t>
            </a:r>
            <a:r>
              <a:rPr lang="en-US" baseline="-25000"/>
              <a:t>1</a:t>
            </a:r>
            <a:endParaRPr lang="en-IN" baseline="-25000"/>
          </a:p>
        </p:txBody>
      </p:sp>
      <p:sp>
        <p:nvSpPr>
          <p:cNvPr id="95278" name="Rectangle 57"/>
          <p:cNvSpPr>
            <a:spLocks noChangeArrowheads="1"/>
          </p:cNvSpPr>
          <p:nvPr/>
        </p:nvSpPr>
        <p:spPr bwMode="auto">
          <a:xfrm>
            <a:off x="7015163" y="2771775"/>
            <a:ext cx="1157287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2</a:t>
            </a:r>
            <a:r>
              <a:rPr lang="en-US"/>
              <a:t>’ = I</a:t>
            </a:r>
            <a:r>
              <a:rPr lang="en-US" baseline="-25000"/>
              <a:t>2</a:t>
            </a:r>
            <a:r>
              <a:rPr lang="en-US"/>
              <a:t> - Is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6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6022975" y="3860800"/>
            <a:ext cx="0" cy="259238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22975" y="6453188"/>
            <a:ext cx="1871663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0" name="TextBox 7"/>
          <p:cNvSpPr txBox="1">
            <a:spLocks noChangeArrowheads="1"/>
          </p:cNvSpPr>
          <p:nvPr/>
        </p:nvSpPr>
        <p:spPr bwMode="auto">
          <a:xfrm>
            <a:off x="6094413" y="370681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V</a:t>
            </a:r>
            <a:endParaRPr lang="en-IN"/>
          </a:p>
        </p:txBody>
      </p:sp>
      <p:sp>
        <p:nvSpPr>
          <p:cNvPr id="96261" name="TextBox 8"/>
          <p:cNvSpPr txBox="1">
            <a:spLocks noChangeArrowheads="1"/>
          </p:cNvSpPr>
          <p:nvPr/>
        </p:nvSpPr>
        <p:spPr bwMode="auto">
          <a:xfrm>
            <a:off x="7823200" y="63007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SY</a:t>
            </a:r>
            <a:endParaRPr lang="en-IN" baseline="-250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64250" y="5445125"/>
            <a:ext cx="1987550" cy="1008063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575050" y="1700213"/>
            <a:ext cx="2447925" cy="4784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75050" y="0"/>
            <a:ext cx="0" cy="302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575050" y="2997200"/>
            <a:ext cx="2447925" cy="34559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575050" y="333375"/>
            <a:ext cx="2447925" cy="6119813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75050" y="2997200"/>
            <a:ext cx="2447925" cy="1008063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575050" y="333375"/>
            <a:ext cx="2489200" cy="36718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575050" y="1700213"/>
            <a:ext cx="2489200" cy="230505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018213" y="101600"/>
            <a:ext cx="4762" cy="3903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64250" y="5445125"/>
            <a:ext cx="350838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415088" y="5445125"/>
            <a:ext cx="16367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411913" y="4437063"/>
            <a:ext cx="1987550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048625" y="4437063"/>
            <a:ext cx="350838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064250" y="4437063"/>
            <a:ext cx="2335213" cy="201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6" name="TextBox 20"/>
          <p:cNvSpPr txBox="1">
            <a:spLocks noChangeArrowheads="1"/>
          </p:cNvSpPr>
          <p:nvPr/>
        </p:nvSpPr>
        <p:spPr bwMode="auto">
          <a:xfrm>
            <a:off x="2638425" y="1516063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E1 = E2</a:t>
            </a:r>
            <a:endParaRPr lang="en-IN" baseline="-25000"/>
          </a:p>
        </p:txBody>
      </p:sp>
      <p:sp>
        <p:nvSpPr>
          <p:cNvPr id="96277" name="Rectangle 1"/>
          <p:cNvSpPr>
            <a:spLocks noChangeArrowheads="1"/>
          </p:cNvSpPr>
          <p:nvPr/>
        </p:nvSpPr>
        <p:spPr bwMode="auto">
          <a:xfrm>
            <a:off x="3133725" y="28432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E2’</a:t>
            </a:r>
            <a:endParaRPr lang="en-IN"/>
          </a:p>
        </p:txBody>
      </p:sp>
      <p:sp>
        <p:nvSpPr>
          <p:cNvPr id="96278" name="Rectangle 2"/>
          <p:cNvSpPr>
            <a:spLocks noChangeArrowheads="1"/>
          </p:cNvSpPr>
          <p:nvPr/>
        </p:nvSpPr>
        <p:spPr bwMode="auto">
          <a:xfrm>
            <a:off x="3143250" y="26035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E1’</a:t>
            </a:r>
            <a:endParaRPr lang="en-IN"/>
          </a:p>
        </p:txBody>
      </p:sp>
      <p:sp>
        <p:nvSpPr>
          <p:cNvPr id="23" name="Arc 22"/>
          <p:cNvSpPr/>
          <p:nvPr/>
        </p:nvSpPr>
        <p:spPr>
          <a:xfrm rot="20117807">
            <a:off x="5427663" y="5124450"/>
            <a:ext cx="855662" cy="1054100"/>
          </a:xfrm>
          <a:prstGeom prst="arc">
            <a:avLst>
              <a:gd name="adj1" fmla="val 14311881"/>
              <a:gd name="adj2" fmla="val 18817329"/>
            </a:avLst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6280" name="Rectangle 3"/>
          <p:cNvSpPr>
            <a:spLocks noChangeArrowheads="1"/>
          </p:cNvSpPr>
          <p:nvPr/>
        </p:nvSpPr>
        <p:spPr bwMode="auto">
          <a:xfrm>
            <a:off x="5584825" y="4797425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/>
              <a:t>δ</a:t>
            </a:r>
          </a:p>
        </p:txBody>
      </p:sp>
      <p:sp>
        <p:nvSpPr>
          <p:cNvPr id="26" name="Arc 25"/>
          <p:cNvSpPr/>
          <p:nvPr/>
        </p:nvSpPr>
        <p:spPr>
          <a:xfrm rot="20117807">
            <a:off x="5495925" y="5507038"/>
            <a:ext cx="746125" cy="1054100"/>
          </a:xfrm>
          <a:prstGeom prst="arc">
            <a:avLst>
              <a:gd name="adj1" fmla="val 14677846"/>
              <a:gd name="adj2" fmla="val 18817329"/>
            </a:avLst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648325" y="5157788"/>
            <a:ext cx="369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/>
              <a:t>δ</a:t>
            </a:r>
            <a:r>
              <a:rPr lang="en-IN" baseline="-25000"/>
              <a:t>2</a:t>
            </a:r>
          </a:p>
        </p:txBody>
      </p:sp>
      <p:sp>
        <p:nvSpPr>
          <p:cNvPr id="28" name="Arc 27"/>
          <p:cNvSpPr/>
          <p:nvPr/>
        </p:nvSpPr>
        <p:spPr>
          <a:xfrm rot="20117807">
            <a:off x="5418138" y="4764088"/>
            <a:ext cx="855662" cy="1054100"/>
          </a:xfrm>
          <a:prstGeom prst="arc">
            <a:avLst>
              <a:gd name="adj1" fmla="val 14311881"/>
              <a:gd name="adj2" fmla="val 18817329"/>
            </a:avLst>
          </a:prstGeom>
          <a:ln w="28575">
            <a:solidFill>
              <a:srgbClr val="FF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6284" name="Rectangle 29"/>
          <p:cNvSpPr>
            <a:spLocks noChangeArrowheads="1"/>
          </p:cNvSpPr>
          <p:nvPr/>
        </p:nvSpPr>
        <p:spPr bwMode="auto">
          <a:xfrm>
            <a:off x="5576888" y="443706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/>
              <a:t>δ</a:t>
            </a:r>
            <a:r>
              <a:rPr lang="en-IN" baseline="-25000"/>
              <a:t>1</a:t>
            </a:r>
          </a:p>
        </p:txBody>
      </p:sp>
      <p:sp>
        <p:nvSpPr>
          <p:cNvPr id="96285" name="TextBox 35"/>
          <p:cNvSpPr txBox="1">
            <a:spLocks noChangeArrowheads="1"/>
          </p:cNvSpPr>
          <p:nvPr/>
        </p:nvSpPr>
        <p:spPr bwMode="auto">
          <a:xfrm>
            <a:off x="4727575" y="33337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 Sin </a:t>
            </a:r>
            <a:r>
              <a:rPr lang="en-IN"/>
              <a:t>δ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75050" y="260350"/>
            <a:ext cx="2443163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87" name="Rectangle 14"/>
          <p:cNvSpPr>
            <a:spLocks noChangeArrowheads="1"/>
          </p:cNvSpPr>
          <p:nvPr/>
        </p:nvSpPr>
        <p:spPr bwMode="auto">
          <a:xfrm>
            <a:off x="6270625" y="3036888"/>
            <a:ext cx="666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2</a:t>
            </a:r>
            <a:r>
              <a:rPr lang="en-US"/>
              <a:t>’X</a:t>
            </a:r>
            <a:r>
              <a:rPr lang="en-US" baseline="-25000"/>
              <a:t>S</a:t>
            </a:r>
            <a:endParaRPr lang="en-IN" baseline="-25000"/>
          </a:p>
        </p:txBody>
      </p:sp>
      <p:sp>
        <p:nvSpPr>
          <p:cNvPr id="96288" name="Rectangle 39"/>
          <p:cNvSpPr>
            <a:spLocks noChangeArrowheads="1"/>
          </p:cNvSpPr>
          <p:nvPr/>
        </p:nvSpPr>
        <p:spPr bwMode="auto">
          <a:xfrm>
            <a:off x="4643438" y="1268413"/>
            <a:ext cx="668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’X</a:t>
            </a:r>
            <a:r>
              <a:rPr lang="en-US" baseline="-25000"/>
              <a:t>S</a:t>
            </a:r>
            <a:endParaRPr lang="en-IN" baseline="-25000"/>
          </a:p>
        </p:txBody>
      </p:sp>
      <p:sp>
        <p:nvSpPr>
          <p:cNvPr id="96289" name="Rectangle 40"/>
          <p:cNvSpPr>
            <a:spLocks noChangeArrowheads="1"/>
          </p:cNvSpPr>
          <p:nvPr/>
        </p:nvSpPr>
        <p:spPr bwMode="auto">
          <a:xfrm>
            <a:off x="6454775" y="2195513"/>
            <a:ext cx="124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S</a:t>
            </a:r>
            <a:r>
              <a:rPr lang="en-US"/>
              <a:t> = I</a:t>
            </a:r>
            <a:r>
              <a:rPr lang="en-US" baseline="-25000"/>
              <a:t>2</a:t>
            </a:r>
            <a:r>
              <a:rPr lang="en-US"/>
              <a:t>X</a:t>
            </a:r>
            <a:r>
              <a:rPr lang="en-US" baseline="-25000"/>
              <a:t>S</a:t>
            </a:r>
            <a:endParaRPr lang="en-IN" baseline="-25000"/>
          </a:p>
        </p:txBody>
      </p:sp>
      <p:cxnSp>
        <p:nvCxnSpPr>
          <p:cNvPr id="43" name="Straight Arrow Connector 42"/>
          <p:cNvCxnSpPr>
            <a:endCxn id="96289" idx="1"/>
          </p:cNvCxnSpPr>
          <p:nvPr/>
        </p:nvCxnSpPr>
        <p:spPr>
          <a:xfrm flipV="1">
            <a:off x="4767263" y="2379663"/>
            <a:ext cx="1687512" cy="401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96287" idx="1"/>
          </p:cNvCxnSpPr>
          <p:nvPr/>
        </p:nvCxnSpPr>
        <p:spPr>
          <a:xfrm flipV="1">
            <a:off x="4695825" y="3221038"/>
            <a:ext cx="1574800" cy="17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92" name="Rectangle 48"/>
          <p:cNvSpPr>
            <a:spLocks noChangeArrowheads="1"/>
          </p:cNvSpPr>
          <p:nvPr/>
        </p:nvSpPr>
        <p:spPr bwMode="auto">
          <a:xfrm>
            <a:off x="6073775" y="5157788"/>
            <a:ext cx="45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I1’</a:t>
            </a:r>
            <a:endParaRPr lang="en-IN"/>
          </a:p>
        </p:txBody>
      </p:sp>
      <p:sp>
        <p:nvSpPr>
          <p:cNvPr id="96293" name="Rectangle 49"/>
          <p:cNvSpPr>
            <a:spLocks noChangeArrowheads="1"/>
          </p:cNvSpPr>
          <p:nvPr/>
        </p:nvSpPr>
        <p:spPr bwMode="auto">
          <a:xfrm>
            <a:off x="8264525" y="5443538"/>
            <a:ext cx="45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I1’</a:t>
            </a:r>
            <a:endParaRPr lang="en-IN"/>
          </a:p>
        </p:txBody>
      </p:sp>
      <p:sp>
        <p:nvSpPr>
          <p:cNvPr id="96294" name="TextBox 8"/>
          <p:cNvSpPr txBox="1">
            <a:spLocks noChangeArrowheads="1"/>
          </p:cNvSpPr>
          <p:nvPr/>
        </p:nvSpPr>
        <p:spPr bwMode="auto">
          <a:xfrm>
            <a:off x="7535863" y="5013325"/>
            <a:ext cx="64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+ I</a:t>
            </a:r>
            <a:r>
              <a:rPr lang="en-US" baseline="-25000"/>
              <a:t>SY</a:t>
            </a:r>
            <a:endParaRPr lang="en-IN" baseline="-25000"/>
          </a:p>
        </p:txBody>
      </p:sp>
      <p:sp>
        <p:nvSpPr>
          <p:cNvPr id="96295" name="TextBox 8"/>
          <p:cNvSpPr txBox="1">
            <a:spLocks noChangeArrowheads="1"/>
          </p:cNvSpPr>
          <p:nvPr/>
        </p:nvSpPr>
        <p:spPr bwMode="auto">
          <a:xfrm>
            <a:off x="6815138" y="5084763"/>
            <a:ext cx="59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- I</a:t>
            </a:r>
            <a:r>
              <a:rPr lang="en-US" baseline="-25000"/>
              <a:t>SY</a:t>
            </a:r>
            <a:endParaRPr lang="en-IN" baseline="-25000"/>
          </a:p>
        </p:txBody>
      </p:sp>
      <p:sp>
        <p:nvSpPr>
          <p:cNvPr id="96296" name="TextBox 8"/>
          <p:cNvSpPr txBox="1">
            <a:spLocks noChangeArrowheads="1"/>
          </p:cNvSpPr>
          <p:nvPr/>
        </p:nvSpPr>
        <p:spPr bwMode="auto">
          <a:xfrm>
            <a:off x="7069138" y="5373688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=I</a:t>
            </a:r>
            <a:r>
              <a:rPr lang="en-US" baseline="-25000"/>
              <a:t>2</a:t>
            </a:r>
            <a:endParaRPr lang="en-IN" baseline="-25000"/>
          </a:p>
        </p:txBody>
      </p:sp>
      <p:sp>
        <p:nvSpPr>
          <p:cNvPr id="96297" name="TextBox 8"/>
          <p:cNvSpPr txBox="1">
            <a:spLocks noChangeArrowheads="1"/>
          </p:cNvSpPr>
          <p:nvPr/>
        </p:nvSpPr>
        <p:spPr bwMode="auto">
          <a:xfrm>
            <a:off x="7967663" y="4005263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2I</a:t>
            </a:r>
            <a:r>
              <a:rPr lang="en-US" baseline="-25000"/>
              <a:t>1</a:t>
            </a:r>
            <a:r>
              <a:rPr lang="en-US"/>
              <a:t>=2I</a:t>
            </a:r>
            <a:r>
              <a:rPr lang="en-US" baseline="-25000"/>
              <a:t>2 </a:t>
            </a:r>
            <a:r>
              <a:rPr lang="en-US"/>
              <a:t> = I</a:t>
            </a:r>
            <a:endParaRPr lang="en-IN" baseline="-25000"/>
          </a:p>
        </p:txBody>
      </p:sp>
      <p:sp>
        <p:nvSpPr>
          <p:cNvPr id="54" name="Rectangle 53"/>
          <p:cNvSpPr/>
          <p:nvPr/>
        </p:nvSpPr>
        <p:spPr>
          <a:xfrm>
            <a:off x="890588" y="3644900"/>
            <a:ext cx="215900" cy="10080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6" name="Rectangle 55"/>
          <p:cNvSpPr/>
          <p:nvPr/>
        </p:nvSpPr>
        <p:spPr>
          <a:xfrm>
            <a:off x="2187575" y="3644900"/>
            <a:ext cx="215900" cy="10080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7" name="Flowchart: Connector 56"/>
          <p:cNvSpPr/>
          <p:nvPr/>
        </p:nvSpPr>
        <p:spPr>
          <a:xfrm>
            <a:off x="674688" y="5302250"/>
            <a:ext cx="649287" cy="719138"/>
          </a:xfrm>
          <a:prstGeom prst="flowChart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E1</a:t>
            </a:r>
            <a:endParaRPr lang="en-IN" dirty="0"/>
          </a:p>
        </p:txBody>
      </p:sp>
      <p:sp>
        <p:nvSpPr>
          <p:cNvPr id="58" name="Flowchart: Connector 57"/>
          <p:cNvSpPr/>
          <p:nvPr/>
        </p:nvSpPr>
        <p:spPr>
          <a:xfrm>
            <a:off x="1971675" y="5302250"/>
            <a:ext cx="647700" cy="719138"/>
          </a:xfrm>
          <a:prstGeom prst="flowChart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E2</a:t>
            </a:r>
            <a:endParaRPr lang="en-IN" dirty="0"/>
          </a:p>
        </p:txBody>
      </p:sp>
      <p:cxnSp>
        <p:nvCxnSpPr>
          <p:cNvPr id="59" name="Straight Connector 58"/>
          <p:cNvCxnSpPr>
            <a:stCxn id="54" idx="2"/>
          </p:cNvCxnSpPr>
          <p:nvPr/>
        </p:nvCxnSpPr>
        <p:spPr>
          <a:xfrm>
            <a:off x="998538" y="4652963"/>
            <a:ext cx="0" cy="649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95525" y="4635500"/>
            <a:ext cx="0" cy="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63613" y="3213100"/>
            <a:ext cx="2095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71550" y="6813550"/>
            <a:ext cx="2087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63613" y="3213100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259013" y="3213100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7" idx="4"/>
          </p:cNvCxnSpPr>
          <p:nvPr/>
        </p:nvCxnSpPr>
        <p:spPr>
          <a:xfrm>
            <a:off x="998538" y="6021388"/>
            <a:ext cx="0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332038" y="6021388"/>
            <a:ext cx="0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8"/>
          <p:cNvSpPr txBox="1">
            <a:spLocks noChangeArrowheads="1"/>
          </p:cNvSpPr>
          <p:nvPr/>
        </p:nvSpPr>
        <p:spPr bwMode="auto">
          <a:xfrm>
            <a:off x="1157189" y="3544122"/>
            <a:ext cx="461665" cy="135229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vert270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Z1 = Ra + </a:t>
            </a:r>
            <a:r>
              <a:rPr lang="en-US" dirty="0" err="1" smtClean="0"/>
              <a:t>Xs</a:t>
            </a:r>
            <a:endParaRPr lang="en-IN" dirty="0" smtClean="0"/>
          </a:p>
        </p:txBody>
      </p:sp>
      <p:sp>
        <p:nvSpPr>
          <p:cNvPr id="68" name="TextBox 19"/>
          <p:cNvSpPr txBox="1">
            <a:spLocks noChangeArrowheads="1"/>
          </p:cNvSpPr>
          <p:nvPr/>
        </p:nvSpPr>
        <p:spPr bwMode="auto">
          <a:xfrm>
            <a:off x="2453333" y="3500784"/>
            <a:ext cx="461665" cy="135229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vert270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Z2 = Ra + </a:t>
            </a:r>
            <a:r>
              <a:rPr lang="en-US" dirty="0" err="1" smtClean="0"/>
              <a:t>Xs</a:t>
            </a:r>
            <a:endParaRPr lang="en-IN" dirty="0" smtClean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611188" y="5302250"/>
            <a:ext cx="0" cy="828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700338" y="5302250"/>
            <a:ext cx="0" cy="828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314" name="Rectangle 17"/>
          <p:cNvSpPr>
            <a:spLocks noChangeArrowheads="1"/>
          </p:cNvSpPr>
          <p:nvPr/>
        </p:nvSpPr>
        <p:spPr bwMode="auto">
          <a:xfrm>
            <a:off x="998538" y="49149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1</a:t>
            </a:r>
            <a:endParaRPr lang="en-IN" baseline="-25000"/>
          </a:p>
        </p:txBody>
      </p:sp>
      <p:sp>
        <p:nvSpPr>
          <p:cNvPr id="96315" name="Rectangle 18"/>
          <p:cNvSpPr>
            <a:spLocks noChangeArrowheads="1"/>
          </p:cNvSpPr>
          <p:nvPr/>
        </p:nvSpPr>
        <p:spPr bwMode="auto">
          <a:xfrm>
            <a:off x="2251075" y="49323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2</a:t>
            </a:r>
            <a:endParaRPr lang="en-IN" baseline="-25000"/>
          </a:p>
        </p:txBody>
      </p:sp>
      <p:sp>
        <p:nvSpPr>
          <p:cNvPr id="96316" name="Rectangle 19"/>
          <p:cNvSpPr>
            <a:spLocks noChangeArrowheads="1"/>
          </p:cNvSpPr>
          <p:nvPr/>
        </p:nvSpPr>
        <p:spPr bwMode="auto">
          <a:xfrm>
            <a:off x="2555875" y="3141663"/>
            <a:ext cx="37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2I</a:t>
            </a:r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1187450" y="188913"/>
            <a:ext cx="471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CC33"/>
                </a:solidFill>
              </a:rPr>
              <a:t>TWO REACTION THEORY</a:t>
            </a:r>
            <a:endParaRPr lang="en-IN" sz="2800" b="1">
              <a:solidFill>
                <a:srgbClr val="33CC33"/>
              </a:solidFill>
            </a:endParaRPr>
          </a:p>
        </p:txBody>
      </p:sp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3195638" y="1100138"/>
            <a:ext cx="627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Uniform air gap </a:t>
            </a:r>
            <a:r>
              <a:rPr lang="en-US" b="1">
                <a:solidFill>
                  <a:srgbClr val="FF0000"/>
                </a:solidFill>
              </a:rPr>
              <a:t>Field flux and Armature  flux </a:t>
            </a:r>
            <a:r>
              <a:rPr lang="en-US" sz="1600"/>
              <a:t>vary sinusoidally</a:t>
            </a:r>
            <a:endParaRPr lang="en-IN"/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3243263" y="1449388"/>
            <a:ext cx="550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Air gap length</a:t>
            </a:r>
            <a:r>
              <a:rPr lang="en-US"/>
              <a:t> is constant and </a:t>
            </a:r>
            <a:r>
              <a:rPr lang="en-US" b="1">
                <a:solidFill>
                  <a:srgbClr val="FF0000"/>
                </a:solidFill>
              </a:rPr>
              <a:t>reactance</a:t>
            </a:r>
            <a:r>
              <a:rPr lang="en-US"/>
              <a:t> is also constant</a:t>
            </a:r>
            <a:endParaRPr lang="en-IN"/>
          </a:p>
        </p:txBody>
      </p:sp>
      <p:sp>
        <p:nvSpPr>
          <p:cNvPr id="97285" name="TextBox 5"/>
          <p:cNvSpPr txBox="1">
            <a:spLocks noChangeArrowheads="1"/>
          </p:cNvSpPr>
          <p:nvPr/>
        </p:nvSpPr>
        <p:spPr bwMode="auto">
          <a:xfrm>
            <a:off x="3240088" y="1882775"/>
            <a:ext cx="4418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Field MMF and Armature MMF act upon the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same magnetic circuit </a:t>
            </a:r>
            <a:r>
              <a:rPr lang="en-US"/>
              <a:t>can be added vectorially</a:t>
            </a:r>
            <a:endParaRPr lang="en-IN"/>
          </a:p>
        </p:txBody>
      </p:sp>
      <p:sp>
        <p:nvSpPr>
          <p:cNvPr id="97286" name="TextBox 6"/>
          <p:cNvSpPr txBox="1">
            <a:spLocks noChangeArrowheads="1"/>
          </p:cNvSpPr>
          <p:nvPr/>
        </p:nvSpPr>
        <p:spPr bwMode="auto">
          <a:xfrm>
            <a:off x="3524250" y="3754438"/>
            <a:ext cx="378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Air gap length is </a:t>
            </a:r>
            <a:r>
              <a:rPr lang="en-US" sz="2000" b="1">
                <a:solidFill>
                  <a:srgbClr val="FF0000"/>
                </a:solidFill>
              </a:rPr>
              <a:t>NOT constant </a:t>
            </a:r>
            <a:r>
              <a:rPr lang="en-US"/>
              <a:t>and 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Reactance</a:t>
            </a:r>
            <a:r>
              <a:rPr lang="en-US"/>
              <a:t> is also </a:t>
            </a:r>
            <a:r>
              <a:rPr lang="en-US" sz="1600"/>
              <a:t>NOT constant</a:t>
            </a:r>
            <a:endParaRPr lang="en-IN"/>
          </a:p>
        </p:txBody>
      </p:sp>
      <p:sp>
        <p:nvSpPr>
          <p:cNvPr id="97287" name="TextBox 7"/>
          <p:cNvSpPr txBox="1">
            <a:spLocks noChangeArrowheads="1"/>
          </p:cNvSpPr>
          <p:nvPr/>
        </p:nvSpPr>
        <p:spPr bwMode="auto">
          <a:xfrm>
            <a:off x="3341688" y="3332163"/>
            <a:ext cx="4830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Salient pole alternator </a:t>
            </a:r>
            <a:r>
              <a:rPr lang="en-US" b="1">
                <a:solidFill>
                  <a:srgbClr val="FF0000"/>
                </a:solidFill>
              </a:rPr>
              <a:t>Air gap is  NOT  uniform </a:t>
            </a:r>
            <a:endParaRPr lang="en-IN" b="1">
              <a:solidFill>
                <a:srgbClr val="FF0000"/>
              </a:solidFill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348038" y="4473575"/>
            <a:ext cx="554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Field flux and Armature  flux cannot </a:t>
            </a:r>
            <a:r>
              <a:rPr lang="en-US"/>
              <a:t>vary sinusoidally</a:t>
            </a:r>
            <a:endParaRPr lang="en-IN"/>
          </a:p>
        </p:txBody>
      </p:sp>
      <p:sp>
        <p:nvSpPr>
          <p:cNvPr id="97289" name="TextBox 2"/>
          <p:cNvSpPr txBox="1">
            <a:spLocks noChangeArrowheads="1"/>
          </p:cNvSpPr>
          <p:nvPr/>
        </p:nvSpPr>
        <p:spPr bwMode="auto">
          <a:xfrm>
            <a:off x="3268663" y="730250"/>
            <a:ext cx="461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Non Salient pole alternator </a:t>
            </a:r>
            <a:r>
              <a:rPr lang="en-US" b="1">
                <a:solidFill>
                  <a:srgbClr val="FF0000"/>
                </a:solidFill>
              </a:rPr>
              <a:t>Air gap is uniform </a:t>
            </a:r>
            <a:endParaRPr lang="en-IN" b="1">
              <a:solidFill>
                <a:srgbClr val="FF0000"/>
              </a:solidFill>
            </a:endParaRPr>
          </a:p>
        </p:txBody>
      </p:sp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17550"/>
            <a:ext cx="26289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173413"/>
            <a:ext cx="267017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92" name="TextBox 3"/>
          <p:cNvSpPr txBox="1">
            <a:spLocks noChangeArrowheads="1"/>
          </p:cNvSpPr>
          <p:nvPr/>
        </p:nvSpPr>
        <p:spPr bwMode="auto">
          <a:xfrm>
            <a:off x="3779838" y="5132388"/>
            <a:ext cx="229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MMF act are different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00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1"/>
          <p:cNvSpPr txBox="1">
            <a:spLocks noChangeArrowheads="1"/>
          </p:cNvSpPr>
          <p:nvPr/>
        </p:nvSpPr>
        <p:spPr bwMode="auto">
          <a:xfrm>
            <a:off x="674688" y="765175"/>
            <a:ext cx="7558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According to this theory </a:t>
            </a:r>
            <a:r>
              <a:rPr lang="en-US" b="1">
                <a:solidFill>
                  <a:srgbClr val="FF0000"/>
                </a:solidFill>
              </a:rPr>
              <a:t>Armature MMF </a:t>
            </a:r>
            <a:r>
              <a:rPr lang="en-US"/>
              <a:t>can be divided into </a:t>
            </a:r>
            <a:r>
              <a:rPr lang="en-US">
                <a:solidFill>
                  <a:srgbClr val="FF0000"/>
                </a:solidFill>
              </a:rPr>
              <a:t>two components 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8307" name="TextBox 2"/>
          <p:cNvSpPr txBox="1">
            <a:spLocks noChangeArrowheads="1"/>
          </p:cNvSpPr>
          <p:nvPr/>
        </p:nvSpPr>
        <p:spPr bwMode="auto">
          <a:xfrm>
            <a:off x="827088" y="1341438"/>
            <a:ext cx="609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1. Components acting along the pole axis is called </a:t>
            </a:r>
            <a:r>
              <a:rPr lang="en-US">
                <a:solidFill>
                  <a:srgbClr val="FF0000"/>
                </a:solidFill>
              </a:rPr>
              <a:t>Direct axis </a:t>
            </a:r>
            <a:r>
              <a:rPr lang="en-US"/>
              <a:t>I</a:t>
            </a:r>
            <a:r>
              <a:rPr lang="en-US" baseline="-25000"/>
              <a:t>d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8308" name="TextBox 3"/>
          <p:cNvSpPr txBox="1">
            <a:spLocks noChangeArrowheads="1"/>
          </p:cNvSpPr>
          <p:nvPr/>
        </p:nvSpPr>
        <p:spPr bwMode="auto">
          <a:xfrm>
            <a:off x="771525" y="1763713"/>
            <a:ext cx="761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2. Components acting  at right angle to  the pole axis is called </a:t>
            </a:r>
            <a:r>
              <a:rPr lang="en-US">
                <a:solidFill>
                  <a:srgbClr val="FF0000"/>
                </a:solidFill>
              </a:rPr>
              <a:t>Quadrature  axis </a:t>
            </a:r>
            <a:r>
              <a:rPr lang="en-US"/>
              <a:t>I</a:t>
            </a:r>
            <a:r>
              <a:rPr lang="en-US" baseline="-25000"/>
              <a:t>q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8309" name="TextBox 4"/>
          <p:cNvSpPr txBox="1">
            <a:spLocks noChangeArrowheads="1"/>
          </p:cNvSpPr>
          <p:nvPr/>
        </p:nvSpPr>
        <p:spPr bwMode="auto">
          <a:xfrm>
            <a:off x="884238" y="2276475"/>
            <a:ext cx="7599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 Components acting along </a:t>
            </a:r>
            <a:r>
              <a:rPr lang="en-US">
                <a:solidFill>
                  <a:srgbClr val="FF0000"/>
                </a:solidFill>
              </a:rPr>
              <a:t>Direct axis </a:t>
            </a:r>
            <a:r>
              <a:rPr lang="en-US"/>
              <a:t>I</a:t>
            </a:r>
            <a:r>
              <a:rPr lang="en-US" baseline="-25000"/>
              <a:t>d </a:t>
            </a:r>
            <a:r>
              <a:rPr lang="en-US"/>
              <a:t>can be </a:t>
            </a:r>
            <a:r>
              <a:rPr lang="en-US" b="1">
                <a:solidFill>
                  <a:srgbClr val="0000FF"/>
                </a:solidFill>
              </a:rPr>
              <a:t>magnetizing or demagnetizing</a:t>
            </a:r>
            <a:r>
              <a:rPr lang="en-US"/>
              <a:t> 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98310" name="TextBox 5"/>
          <p:cNvSpPr txBox="1">
            <a:spLocks noChangeArrowheads="1"/>
          </p:cNvSpPr>
          <p:nvPr/>
        </p:nvSpPr>
        <p:spPr bwMode="auto">
          <a:xfrm>
            <a:off x="908050" y="2673350"/>
            <a:ext cx="691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Components acting  along   </a:t>
            </a:r>
            <a:r>
              <a:rPr lang="en-US">
                <a:solidFill>
                  <a:srgbClr val="FF0000"/>
                </a:solidFill>
              </a:rPr>
              <a:t>Quadrature  axis </a:t>
            </a:r>
            <a:r>
              <a:rPr lang="en-US"/>
              <a:t>I</a:t>
            </a:r>
            <a:r>
              <a:rPr lang="en-US" baseline="-25000"/>
              <a:t>q </a:t>
            </a:r>
            <a:r>
              <a:rPr lang="en-US"/>
              <a:t>is  </a:t>
            </a:r>
            <a:r>
              <a:rPr lang="en-US" b="1">
                <a:solidFill>
                  <a:srgbClr val="0000FF"/>
                </a:solidFill>
              </a:rPr>
              <a:t>Cross Magnetization </a:t>
            </a:r>
            <a:endParaRPr lang="en-IN" b="1">
              <a:solidFill>
                <a:srgbClr val="0000FF"/>
              </a:solidFill>
            </a:endParaRPr>
          </a:p>
        </p:txBody>
      </p:sp>
      <p:sp>
        <p:nvSpPr>
          <p:cNvPr id="98311" name="TextBox 6"/>
          <p:cNvSpPr txBox="1">
            <a:spLocks noChangeArrowheads="1"/>
          </p:cNvSpPr>
          <p:nvPr/>
        </p:nvSpPr>
        <p:spPr bwMode="auto">
          <a:xfrm>
            <a:off x="1187450" y="96838"/>
            <a:ext cx="471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3CC33"/>
                </a:solidFill>
              </a:rPr>
              <a:t>TWO REACTION THEORY</a:t>
            </a:r>
            <a:endParaRPr lang="en-IN" sz="2800" b="1">
              <a:solidFill>
                <a:srgbClr val="33CC33"/>
              </a:solidFill>
            </a:endParaRPr>
          </a:p>
        </p:txBody>
      </p:sp>
      <p:pic>
        <p:nvPicPr>
          <p:cNvPr id="983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43375"/>
            <a:ext cx="324485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3" name="TextBox 10"/>
          <p:cNvSpPr txBox="1">
            <a:spLocks noChangeArrowheads="1"/>
          </p:cNvSpPr>
          <p:nvPr/>
        </p:nvSpPr>
        <p:spPr bwMode="auto">
          <a:xfrm>
            <a:off x="1403350" y="3348038"/>
            <a:ext cx="1512888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Direct Axis  I</a:t>
            </a:r>
            <a:r>
              <a:rPr lang="en-US" baseline="-25000"/>
              <a:t>d</a:t>
            </a:r>
            <a:endParaRPr lang="en-IN" baseline="-25000"/>
          </a:p>
        </p:txBody>
      </p:sp>
      <p:pic>
        <p:nvPicPr>
          <p:cNvPr id="983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7775"/>
            <a:ext cx="360045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2195513" y="3789363"/>
            <a:ext cx="0" cy="14398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95513" y="4143375"/>
            <a:ext cx="1008062" cy="1085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334000" y="3787775"/>
            <a:ext cx="1398588" cy="165576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8" name="TextBox 27"/>
          <p:cNvSpPr txBox="1">
            <a:spLocks noChangeArrowheads="1"/>
          </p:cNvSpPr>
          <p:nvPr/>
        </p:nvSpPr>
        <p:spPr bwMode="auto">
          <a:xfrm>
            <a:off x="4500563" y="3419475"/>
            <a:ext cx="15113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Direct Axis  I</a:t>
            </a:r>
            <a:r>
              <a:rPr lang="en-US" baseline="-25000"/>
              <a:t>d</a:t>
            </a:r>
            <a:endParaRPr lang="en-IN" baseline="-25000"/>
          </a:p>
        </p:txBody>
      </p:sp>
      <p:sp>
        <p:nvSpPr>
          <p:cNvPr id="98319" name="TextBox 29"/>
          <p:cNvSpPr txBox="1">
            <a:spLocks noChangeArrowheads="1"/>
          </p:cNvSpPr>
          <p:nvPr/>
        </p:nvSpPr>
        <p:spPr bwMode="auto">
          <a:xfrm>
            <a:off x="3348038" y="3995738"/>
            <a:ext cx="19161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Quadrature Axis I</a:t>
            </a:r>
            <a:r>
              <a:rPr lang="en-US" baseline="-25000"/>
              <a:t>q</a:t>
            </a:r>
            <a:endParaRPr lang="en-IN" baseline="-2500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732588" y="4005263"/>
            <a:ext cx="1500187" cy="14843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21" name="TextBox 32"/>
          <p:cNvSpPr txBox="1">
            <a:spLocks noChangeArrowheads="1"/>
          </p:cNvSpPr>
          <p:nvPr/>
        </p:nvSpPr>
        <p:spPr bwMode="auto">
          <a:xfrm>
            <a:off x="6832600" y="3563938"/>
            <a:ext cx="1916113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Quadrature Axis I</a:t>
            </a:r>
            <a:r>
              <a:rPr lang="en-US" baseline="-25000"/>
              <a:t>q</a:t>
            </a:r>
            <a:endParaRPr lang="en-IN" baseline="-25000"/>
          </a:p>
        </p:txBody>
      </p:sp>
    </p:spTree>
    <p:extLst>
      <p:ext uri="{BB962C8B-B14F-4D97-AF65-F5344CB8AC3E}">
        <p14:creationId xmlns:p14="http://schemas.microsoft.com/office/powerpoint/2010/main" val="18449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052513"/>
            <a:ext cx="53482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356100" y="908050"/>
            <a:ext cx="0" cy="2233613"/>
          </a:xfrm>
          <a:prstGeom prst="straightConnector1">
            <a:avLst/>
          </a:prstGeom>
          <a:ln w="57150">
            <a:solidFill>
              <a:srgbClr val="F3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56100" y="3141663"/>
            <a:ext cx="2736850" cy="0"/>
          </a:xfrm>
          <a:prstGeom prst="straightConnector1">
            <a:avLst/>
          </a:prstGeom>
          <a:ln w="57150">
            <a:solidFill>
              <a:srgbClr val="F3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56100" y="3141663"/>
            <a:ext cx="0" cy="2447925"/>
          </a:xfrm>
          <a:prstGeom prst="straightConnector1">
            <a:avLst/>
          </a:prstGeom>
          <a:ln w="57150">
            <a:solidFill>
              <a:srgbClr val="F3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08175" y="3141663"/>
            <a:ext cx="2447925" cy="0"/>
          </a:xfrm>
          <a:prstGeom prst="straightConnector1">
            <a:avLst/>
          </a:prstGeom>
          <a:ln w="57150">
            <a:solidFill>
              <a:srgbClr val="F31A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56100" y="3141663"/>
            <a:ext cx="2160588" cy="20875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56100" y="1125538"/>
            <a:ext cx="2016125" cy="20161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00338" y="1125538"/>
            <a:ext cx="1655762" cy="20161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771775" y="3141663"/>
            <a:ext cx="1584325" cy="20875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9" name="TextBox 117759"/>
          <p:cNvSpPr txBox="1">
            <a:spLocks noChangeArrowheads="1"/>
          </p:cNvSpPr>
          <p:nvPr/>
        </p:nvSpPr>
        <p:spPr bwMode="auto">
          <a:xfrm>
            <a:off x="3851275" y="539750"/>
            <a:ext cx="1493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Direct Axis I</a:t>
            </a:r>
            <a:r>
              <a:rPr lang="en-US" baseline="-25000"/>
              <a:t>d</a:t>
            </a:r>
            <a:endParaRPr lang="en-IN" baseline="-25000"/>
          </a:p>
        </p:txBody>
      </p:sp>
      <p:sp>
        <p:nvSpPr>
          <p:cNvPr id="99340" name="TextBox 33"/>
          <p:cNvSpPr txBox="1">
            <a:spLocks noChangeArrowheads="1"/>
          </p:cNvSpPr>
          <p:nvPr/>
        </p:nvSpPr>
        <p:spPr bwMode="auto">
          <a:xfrm>
            <a:off x="7256463" y="2987675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Direct Axis I</a:t>
            </a:r>
            <a:r>
              <a:rPr lang="en-US" baseline="-25000"/>
              <a:t>d</a:t>
            </a:r>
            <a:endParaRPr lang="en-IN" baseline="-25000"/>
          </a:p>
        </p:txBody>
      </p:sp>
      <p:sp>
        <p:nvSpPr>
          <p:cNvPr id="99341" name="TextBox 34"/>
          <p:cNvSpPr txBox="1">
            <a:spLocks noChangeArrowheads="1"/>
          </p:cNvSpPr>
          <p:nvPr/>
        </p:nvSpPr>
        <p:spPr bwMode="auto">
          <a:xfrm>
            <a:off x="3563938" y="5651500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Direct Axis I</a:t>
            </a:r>
            <a:r>
              <a:rPr lang="en-US" baseline="-25000"/>
              <a:t>d</a:t>
            </a:r>
            <a:endParaRPr lang="en-IN" baseline="-25000"/>
          </a:p>
        </p:txBody>
      </p:sp>
      <p:sp>
        <p:nvSpPr>
          <p:cNvPr id="99342" name="TextBox 35"/>
          <p:cNvSpPr txBox="1">
            <a:spLocks noChangeArrowheads="1"/>
          </p:cNvSpPr>
          <p:nvPr/>
        </p:nvSpPr>
        <p:spPr bwMode="auto">
          <a:xfrm>
            <a:off x="271463" y="2997200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Direct Axis I</a:t>
            </a:r>
            <a:r>
              <a:rPr lang="en-US" baseline="-25000"/>
              <a:t>d</a:t>
            </a:r>
            <a:endParaRPr lang="en-IN" baseline="-25000"/>
          </a:p>
        </p:txBody>
      </p:sp>
      <p:sp>
        <p:nvSpPr>
          <p:cNvPr id="99343" name="TextBox 36"/>
          <p:cNvSpPr txBox="1">
            <a:spLocks noChangeArrowheads="1"/>
          </p:cNvSpPr>
          <p:nvPr/>
        </p:nvSpPr>
        <p:spPr bwMode="auto">
          <a:xfrm>
            <a:off x="1187450" y="549275"/>
            <a:ext cx="191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Quadrature Axis I</a:t>
            </a:r>
            <a:r>
              <a:rPr lang="en-US" baseline="-25000"/>
              <a:t>q</a:t>
            </a:r>
            <a:endParaRPr lang="en-IN" baseline="-25000"/>
          </a:p>
        </p:txBody>
      </p:sp>
      <p:sp>
        <p:nvSpPr>
          <p:cNvPr id="99344" name="TextBox 38"/>
          <p:cNvSpPr txBox="1">
            <a:spLocks noChangeArrowheads="1"/>
          </p:cNvSpPr>
          <p:nvPr/>
        </p:nvSpPr>
        <p:spPr bwMode="auto">
          <a:xfrm>
            <a:off x="6134100" y="709613"/>
            <a:ext cx="191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Quadrature Axis I</a:t>
            </a:r>
            <a:r>
              <a:rPr lang="en-US" baseline="-25000"/>
              <a:t>q</a:t>
            </a:r>
            <a:endParaRPr lang="en-IN" baseline="-25000"/>
          </a:p>
        </p:txBody>
      </p:sp>
      <p:sp>
        <p:nvSpPr>
          <p:cNvPr id="99345" name="TextBox 39"/>
          <p:cNvSpPr txBox="1">
            <a:spLocks noChangeArrowheads="1"/>
          </p:cNvSpPr>
          <p:nvPr/>
        </p:nvSpPr>
        <p:spPr bwMode="auto">
          <a:xfrm>
            <a:off x="6516688" y="5197475"/>
            <a:ext cx="191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Quadrature Axis I</a:t>
            </a:r>
            <a:r>
              <a:rPr lang="en-US" baseline="-25000"/>
              <a:t>q</a:t>
            </a:r>
            <a:endParaRPr lang="en-IN" baseline="-25000"/>
          </a:p>
        </p:txBody>
      </p:sp>
      <p:sp>
        <p:nvSpPr>
          <p:cNvPr id="99346" name="TextBox 40"/>
          <p:cNvSpPr txBox="1">
            <a:spLocks noChangeArrowheads="1"/>
          </p:cNvSpPr>
          <p:nvPr/>
        </p:nvSpPr>
        <p:spPr bwMode="auto">
          <a:xfrm>
            <a:off x="855663" y="5013325"/>
            <a:ext cx="191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Quadrature Axis I</a:t>
            </a:r>
            <a:r>
              <a:rPr lang="en-US" baseline="-25000"/>
              <a:t>q</a:t>
            </a:r>
            <a:endParaRPr lang="en-IN" baseline="-25000"/>
          </a:p>
        </p:txBody>
      </p:sp>
    </p:spTree>
    <p:extLst>
      <p:ext uri="{BB962C8B-B14F-4D97-AF65-F5344CB8AC3E}">
        <p14:creationId xmlns:p14="http://schemas.microsoft.com/office/powerpoint/2010/main" val="16600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-17463"/>
            <a:ext cx="849312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360045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5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2075"/>
            <a:ext cx="3971926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5" name="TextBox 1"/>
          <p:cNvSpPr txBox="1">
            <a:spLocks noChangeArrowheads="1"/>
          </p:cNvSpPr>
          <p:nvPr/>
        </p:nvSpPr>
        <p:spPr bwMode="auto">
          <a:xfrm>
            <a:off x="4000500" y="404813"/>
            <a:ext cx="5180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The reluctance offered to the mmf is </a:t>
            </a:r>
            <a:r>
              <a:rPr lang="en-US" b="1">
                <a:solidFill>
                  <a:srgbClr val="FF0000"/>
                </a:solidFill>
              </a:rPr>
              <a:t>lowest</a:t>
            </a:r>
            <a:r>
              <a:rPr lang="en-US"/>
              <a:t> when </a:t>
            </a:r>
          </a:p>
          <a:p>
            <a:pPr eaLnBrk="1" hangingPunct="1"/>
            <a:r>
              <a:rPr lang="en-US"/>
              <a:t>it is aligned with the field pole flux. Direct axis d-axis</a:t>
            </a:r>
            <a:endParaRPr lang="en-IN"/>
          </a:p>
        </p:txBody>
      </p:sp>
      <p:sp>
        <p:nvSpPr>
          <p:cNvPr id="100356" name="TextBox 4"/>
          <p:cNvSpPr txBox="1">
            <a:spLocks noChangeArrowheads="1"/>
          </p:cNvSpPr>
          <p:nvPr/>
        </p:nvSpPr>
        <p:spPr bwMode="auto">
          <a:xfrm>
            <a:off x="4000500" y="1125538"/>
            <a:ext cx="501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The reluctance offered to the mmf is </a:t>
            </a:r>
            <a:r>
              <a:rPr lang="en-US" b="1">
                <a:solidFill>
                  <a:srgbClr val="FF0000"/>
                </a:solidFill>
              </a:rPr>
              <a:t>highest </a:t>
            </a:r>
            <a:r>
              <a:rPr lang="en-US"/>
              <a:t>when </a:t>
            </a:r>
          </a:p>
          <a:p>
            <a:pPr eaLnBrk="1" hangingPunct="1"/>
            <a:r>
              <a:rPr lang="en-US"/>
              <a:t>it is 90 to the field pole flux. Quadrature  axis q-axis</a:t>
            </a:r>
            <a:endParaRPr lang="en-IN"/>
          </a:p>
        </p:txBody>
      </p:sp>
      <p:sp>
        <p:nvSpPr>
          <p:cNvPr id="100357" name="TextBox 2"/>
          <p:cNvSpPr txBox="1">
            <a:spLocks noChangeArrowheads="1"/>
          </p:cNvSpPr>
          <p:nvPr/>
        </p:nvSpPr>
        <p:spPr bwMode="auto">
          <a:xfrm>
            <a:off x="3408363" y="1771650"/>
            <a:ext cx="578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F</a:t>
            </a:r>
            <a:r>
              <a:rPr lang="en-US" baseline="-25000"/>
              <a:t>f  </a:t>
            </a:r>
            <a:r>
              <a:rPr lang="en-US"/>
              <a:t> mmf wave produced by field winding along Direct axis </a:t>
            </a:r>
            <a:endParaRPr lang="en-IN" baseline="-25000"/>
          </a:p>
        </p:txBody>
      </p:sp>
    </p:spTree>
    <p:extLst>
      <p:ext uri="{BB962C8B-B14F-4D97-AF65-F5344CB8AC3E}">
        <p14:creationId xmlns:p14="http://schemas.microsoft.com/office/powerpoint/2010/main" val="26701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9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04813"/>
            <a:ext cx="78009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924175"/>
            <a:ext cx="8004175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4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8532812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8316912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755650" y="30163"/>
            <a:ext cx="79930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3200" b="1">
                <a:solidFill>
                  <a:srgbClr val="00B050"/>
                </a:solidFill>
              </a:rPr>
              <a:t>ROTOR:</a:t>
            </a:r>
          </a:p>
          <a:p>
            <a:r>
              <a:rPr lang="en-US" sz="2800"/>
              <a:t>There are two types of rotor</a:t>
            </a:r>
          </a:p>
          <a:p>
            <a:endParaRPr lang="en-US" sz="2800"/>
          </a:p>
          <a:p>
            <a:r>
              <a:rPr lang="en-IN" sz="2800"/>
              <a:t>i) </a:t>
            </a:r>
            <a:r>
              <a:rPr lang="en-IN" sz="2800">
                <a:solidFill>
                  <a:srgbClr val="FF0000"/>
                </a:solidFill>
              </a:rPr>
              <a:t>Salient Pole type {</a:t>
            </a:r>
            <a:r>
              <a:rPr lang="en-IN" sz="2800">
                <a:solidFill>
                  <a:srgbClr val="0070C0"/>
                </a:solidFill>
              </a:rPr>
              <a:t>Projected Poles</a:t>
            </a:r>
            <a:r>
              <a:rPr lang="en-IN" sz="2800">
                <a:solidFill>
                  <a:srgbClr val="FF0000"/>
                </a:solidFill>
              </a:rPr>
              <a:t>}</a:t>
            </a:r>
          </a:p>
          <a:p>
            <a:endParaRPr lang="en-IN" sz="2800">
              <a:solidFill>
                <a:srgbClr val="FF0000"/>
              </a:solidFill>
            </a:endParaRPr>
          </a:p>
          <a:p>
            <a:r>
              <a:rPr lang="en-US" sz="2800"/>
              <a:t>ii) </a:t>
            </a:r>
            <a:r>
              <a:rPr lang="en-US" sz="2800">
                <a:solidFill>
                  <a:srgbClr val="FF0000"/>
                </a:solidFill>
              </a:rPr>
              <a:t>Non - </a:t>
            </a:r>
            <a:r>
              <a:rPr lang="en-IN" sz="2800">
                <a:solidFill>
                  <a:srgbClr val="FF0000"/>
                </a:solidFill>
              </a:rPr>
              <a:t>Salient Pole type </a:t>
            </a:r>
            <a:r>
              <a:rPr lang="en-IN" sz="2800">
                <a:solidFill>
                  <a:srgbClr val="00B0F0"/>
                </a:solidFill>
              </a:rPr>
              <a:t>{</a:t>
            </a:r>
            <a:r>
              <a:rPr lang="en-IN" sz="2800">
                <a:solidFill>
                  <a:srgbClr val="0070C0"/>
                </a:solidFill>
              </a:rPr>
              <a:t>Non – Projected Poles</a:t>
            </a:r>
            <a:r>
              <a:rPr lang="en-IN" sz="2800">
                <a:solidFill>
                  <a:srgbClr val="00B0F0"/>
                </a:solidFill>
              </a:rPr>
              <a:t>} </a:t>
            </a:r>
            <a:r>
              <a:rPr lang="en-IN" sz="2800">
                <a:solidFill>
                  <a:schemeClr val="accent1"/>
                </a:solidFill>
              </a:rPr>
              <a:t>Smooth Cylindrical Type</a:t>
            </a:r>
          </a:p>
        </p:txBody>
      </p:sp>
      <p:sp>
        <p:nvSpPr>
          <p:cNvPr id="26627" name="AutoShape 4" descr="http://www.roymech.co.uk/images/electrics_61.gif"/>
          <p:cNvSpPr>
            <a:spLocks noChangeAspect="1" noChangeArrowheads="1"/>
          </p:cNvSpPr>
          <p:nvPr/>
        </p:nvSpPr>
        <p:spPr bwMode="auto">
          <a:xfrm>
            <a:off x="571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3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3593</Words>
  <Application>Microsoft Office PowerPoint</Application>
  <PresentationFormat>On-screen Show (4:3)</PresentationFormat>
  <Paragraphs>923</Paragraphs>
  <Slides>83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8" baseType="lpstr">
      <vt:lpstr>Arial</vt:lpstr>
      <vt:lpstr>Calibri</vt:lpstr>
      <vt:lpstr>ff1</vt:lpstr>
      <vt:lpstr>ff12</vt:lpstr>
      <vt:lpstr>ff15</vt:lpstr>
      <vt:lpstr>ff16</vt:lpstr>
      <vt:lpstr>ff19</vt:lpstr>
      <vt:lpstr>ff21</vt:lpstr>
      <vt:lpstr>ff3</vt:lpstr>
      <vt:lpstr>ff7</vt:lpstr>
      <vt:lpstr>Segoe UI Symbol</vt:lpstr>
      <vt:lpstr>Sofia Pro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</cp:revision>
  <dcterms:created xsi:type="dcterms:W3CDTF">2018-12-09T14:29:58Z</dcterms:created>
  <dcterms:modified xsi:type="dcterms:W3CDTF">2022-04-23T07:36:24Z</dcterms:modified>
</cp:coreProperties>
</file>