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336" r:id="rId18"/>
    <p:sldId id="272" r:id="rId19"/>
    <p:sldId id="273" r:id="rId20"/>
    <p:sldId id="337" r:id="rId21"/>
    <p:sldId id="338" r:id="rId22"/>
    <p:sldId id="274" r:id="rId23"/>
    <p:sldId id="291" r:id="rId24"/>
    <p:sldId id="292" r:id="rId25"/>
    <p:sldId id="293" r:id="rId26"/>
    <p:sldId id="305" r:id="rId27"/>
    <p:sldId id="306" r:id="rId28"/>
    <p:sldId id="294" r:id="rId29"/>
    <p:sldId id="295" r:id="rId30"/>
    <p:sldId id="296" r:id="rId31"/>
    <p:sldId id="297" r:id="rId32"/>
    <p:sldId id="298" r:id="rId33"/>
    <p:sldId id="299" r:id="rId34"/>
    <p:sldId id="300" r:id="rId35"/>
    <p:sldId id="301" r:id="rId36"/>
    <p:sldId id="307" r:id="rId37"/>
    <p:sldId id="309" r:id="rId38"/>
    <p:sldId id="310" r:id="rId39"/>
    <p:sldId id="334" r:id="rId40"/>
    <p:sldId id="315" r:id="rId41"/>
    <p:sldId id="316" r:id="rId42"/>
    <p:sldId id="312" r:id="rId43"/>
    <p:sldId id="317" r:id="rId44"/>
    <p:sldId id="319" r:id="rId45"/>
    <p:sldId id="320" r:id="rId46"/>
    <p:sldId id="318" r:id="rId47"/>
    <p:sldId id="323" r:id="rId48"/>
    <p:sldId id="324" r:id="rId49"/>
    <p:sldId id="325" r:id="rId50"/>
    <p:sldId id="339" r:id="rId51"/>
    <p:sldId id="326" r:id="rId52"/>
    <p:sldId id="327" r:id="rId53"/>
    <p:sldId id="275" r:id="rId54"/>
    <p:sldId id="284" r:id="rId55"/>
    <p:sldId id="285" r:id="rId56"/>
    <p:sldId id="286" r:id="rId57"/>
    <p:sldId id="328" r:id="rId58"/>
    <p:sldId id="329" r:id="rId59"/>
    <p:sldId id="330" r:id="rId60"/>
    <p:sldId id="332"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Linear Programming</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u="sng" dirty="0" smtClean="0"/>
              <a:t>General or Primal Linear Programming Problem</a:t>
            </a:r>
            <a:endParaRPr lang="en-US" sz="2400" u="sng" dirty="0"/>
          </a:p>
        </p:txBody>
      </p:sp>
      <p:sp>
        <p:nvSpPr>
          <p:cNvPr id="3" name="Content Placeholder 2"/>
          <p:cNvSpPr>
            <a:spLocks noGrp="1"/>
          </p:cNvSpPr>
          <p:nvPr>
            <p:ph idx="1"/>
          </p:nvPr>
        </p:nvSpPr>
        <p:spPr/>
        <p:txBody>
          <a:bodyPr/>
          <a:lstStyle/>
          <a:p>
            <a:pPr algn="just"/>
            <a:r>
              <a:rPr lang="en-US" dirty="0" smtClean="0"/>
              <a:t>Determination of the desired results under this type of problem will involve the following steps:</a:t>
            </a:r>
          </a:p>
          <a:p>
            <a:pPr algn="just">
              <a:buNone/>
            </a:pPr>
            <a:r>
              <a:rPr lang="en-US" dirty="0" smtClean="0"/>
              <a:t>	Step No. 1. Formulation of the Given Problem</a:t>
            </a:r>
          </a:p>
          <a:p>
            <a:pPr algn="just">
              <a:buNone/>
            </a:pPr>
            <a:r>
              <a:rPr lang="en-US" dirty="0" smtClean="0"/>
              <a:t>	Step No. 2. Solution of the Formulated Problem</a:t>
            </a:r>
          </a:p>
          <a:p>
            <a:pPr algn="just"/>
            <a:r>
              <a:rPr lang="en-US" dirty="0" smtClean="0"/>
              <a:t>Each of the above steps will again require the following sub steps.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u="sng" dirty="0" smtClean="0"/>
              <a:t>Formulation of L.P. Problem</a:t>
            </a:r>
            <a:endParaRPr lang="en-US" sz="3600" u="sng" dirty="0"/>
          </a:p>
        </p:txBody>
      </p:sp>
      <p:sp>
        <p:nvSpPr>
          <p:cNvPr id="3" name="Content Placeholder 2"/>
          <p:cNvSpPr>
            <a:spLocks noGrp="1"/>
          </p:cNvSpPr>
          <p:nvPr>
            <p:ph idx="1"/>
          </p:nvPr>
        </p:nvSpPr>
        <p:spPr/>
        <p:txBody>
          <a:bodyPr/>
          <a:lstStyle/>
          <a:p>
            <a:r>
              <a:rPr lang="en-US" dirty="0" smtClean="0"/>
              <a:t>Under this step</a:t>
            </a:r>
          </a:p>
          <a:p>
            <a:pPr>
              <a:buNone/>
            </a:pPr>
            <a:r>
              <a:rPr lang="en-US" dirty="0" smtClean="0"/>
              <a:t>(</a:t>
            </a:r>
            <a:r>
              <a:rPr lang="en-US" dirty="0" err="1" smtClean="0"/>
              <a:t>i</a:t>
            </a:r>
            <a:r>
              <a:rPr lang="en-US" dirty="0" smtClean="0"/>
              <a:t>) Objective function (Z)</a:t>
            </a:r>
          </a:p>
          <a:p>
            <a:pPr>
              <a:buNone/>
            </a:pPr>
            <a:r>
              <a:rPr lang="en-US" dirty="0" smtClean="0"/>
              <a:t>(ii) Constraint functions, and</a:t>
            </a:r>
          </a:p>
          <a:p>
            <a:pPr>
              <a:buNone/>
            </a:pPr>
            <a:r>
              <a:rPr lang="en-US" dirty="0" smtClean="0"/>
              <a:t>(iii) Non – negative functions.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600" dirty="0" smtClean="0"/>
              <a:t>Objective Function</a:t>
            </a:r>
            <a:endParaRPr lang="en-US" sz="3600" dirty="0"/>
          </a:p>
        </p:txBody>
      </p:sp>
      <p:sp>
        <p:nvSpPr>
          <p:cNvPr id="3" name="Content Placeholder 2"/>
          <p:cNvSpPr>
            <a:spLocks noGrp="1"/>
          </p:cNvSpPr>
          <p:nvPr>
            <p:ph idx="1"/>
          </p:nvPr>
        </p:nvSpPr>
        <p:spPr>
          <a:xfrm>
            <a:off x="457200" y="1066800"/>
            <a:ext cx="8229600" cy="4525963"/>
          </a:xfrm>
        </p:spPr>
        <p:txBody>
          <a:bodyPr>
            <a:noAutofit/>
          </a:bodyPr>
          <a:lstStyle/>
          <a:p>
            <a:pPr algn="just"/>
            <a:r>
              <a:rPr lang="en-US" sz="2400" dirty="0" smtClean="0"/>
              <a:t>The objective of a problem may be either to maximize or minimize some result. If it is a case of profit or income or output the objective must be maximization. But if it is a case of loss, cost or input, the objective will be minimization. For this the rate of profit or cost per variable in issue must be assessed first and then the number of each variable will be represented in the function through some letters viz. (namely) x, y to be ascertained through the process of solution. As such the objective function will be presented in the following form:</a:t>
            </a:r>
          </a:p>
          <a:p>
            <a:pPr algn="ctr">
              <a:buNone/>
            </a:pPr>
            <a:r>
              <a:rPr lang="en-US" sz="2400" dirty="0" smtClean="0"/>
              <a:t>Z(p) = P1X1 + P2X2 + ......+</a:t>
            </a:r>
            <a:r>
              <a:rPr lang="en-US" sz="2400" dirty="0" err="1" smtClean="0"/>
              <a:t>PnXn</a:t>
            </a:r>
            <a:r>
              <a:rPr lang="en-US" sz="2400" dirty="0" smtClean="0"/>
              <a:t> (     Z=3X1+4X2)</a:t>
            </a:r>
          </a:p>
          <a:p>
            <a:pPr algn="ctr">
              <a:buNone/>
            </a:pPr>
            <a:r>
              <a:rPr lang="en-US" sz="2400" dirty="0" smtClean="0"/>
              <a:t>where, Z(p) = Maximum amount of profit</a:t>
            </a:r>
          </a:p>
          <a:p>
            <a:pPr algn="ctr">
              <a:buNone/>
            </a:pPr>
            <a:endParaRPr lang="en-US" sz="2400" dirty="0" smtClean="0"/>
          </a:p>
          <a:p>
            <a:pPr algn="ctr">
              <a:buNone/>
            </a:pPr>
            <a:r>
              <a:rPr lang="en-US" sz="2400" dirty="0" smtClean="0"/>
              <a:t>Variables x and y are called decision variables.</a:t>
            </a:r>
          </a:p>
          <a:p>
            <a:pPr algn="ctr">
              <a:buNone/>
            </a:pP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Objective Function</a:t>
            </a:r>
            <a:endParaRPr lang="en-US" sz="3600" dirty="0"/>
          </a:p>
        </p:txBody>
      </p:sp>
      <p:sp>
        <p:nvSpPr>
          <p:cNvPr id="3" name="Content Placeholder 2"/>
          <p:cNvSpPr>
            <a:spLocks noGrp="1"/>
          </p:cNvSpPr>
          <p:nvPr>
            <p:ph idx="1"/>
          </p:nvPr>
        </p:nvSpPr>
        <p:spPr/>
        <p:txBody>
          <a:bodyPr/>
          <a:lstStyle/>
          <a:p>
            <a:pPr algn="just"/>
            <a:r>
              <a:rPr lang="en-US" dirty="0" smtClean="0"/>
              <a:t>P1, P2, ..., </a:t>
            </a:r>
            <a:r>
              <a:rPr lang="en-US" dirty="0" err="1" smtClean="0"/>
              <a:t>Pn</a:t>
            </a:r>
            <a:r>
              <a:rPr lang="en-US" dirty="0" smtClean="0"/>
              <a:t> = Rate of profit per different variables to be produced, viz., goods or services X1, X2, ..., </a:t>
            </a:r>
            <a:r>
              <a:rPr lang="en-US" dirty="0" err="1" smtClean="0"/>
              <a:t>Xn</a:t>
            </a:r>
            <a:r>
              <a:rPr lang="en-US" dirty="0" smtClean="0"/>
              <a:t> = The number of different variables to be produced under decision.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Objective Function</a:t>
            </a:r>
            <a:endParaRPr lang="en-US" sz="3200" dirty="0"/>
          </a:p>
        </p:txBody>
      </p:sp>
      <p:sp>
        <p:nvSpPr>
          <p:cNvPr id="3" name="Content Placeholder 2"/>
          <p:cNvSpPr>
            <a:spLocks noGrp="1"/>
          </p:cNvSpPr>
          <p:nvPr>
            <p:ph idx="1"/>
          </p:nvPr>
        </p:nvSpPr>
        <p:spPr/>
        <p:txBody>
          <a:bodyPr>
            <a:normAutofit lnSpcReduction="10000"/>
          </a:bodyPr>
          <a:lstStyle/>
          <a:p>
            <a:pPr algn="just"/>
            <a:r>
              <a:rPr lang="en-US" dirty="0" smtClean="0"/>
              <a:t>In case of variables involving cost or loss the objective will be minimization and in that case the objective function will be formulated as under:</a:t>
            </a:r>
          </a:p>
          <a:p>
            <a:pPr algn="ctr">
              <a:buNone/>
            </a:pPr>
            <a:r>
              <a:rPr lang="en-US" dirty="0" smtClean="0"/>
              <a:t>Z(c) = C1X1 + C2X2 + ......+</a:t>
            </a:r>
            <a:r>
              <a:rPr lang="en-US" dirty="0" err="1" smtClean="0"/>
              <a:t>CnXn</a:t>
            </a:r>
            <a:r>
              <a:rPr lang="en-US" dirty="0" smtClean="0"/>
              <a:t>  (Z = 3X1+4X2)</a:t>
            </a:r>
          </a:p>
          <a:p>
            <a:pPr algn="ctr">
              <a:buNone/>
            </a:pPr>
            <a:r>
              <a:rPr lang="en-US" dirty="0" smtClean="0"/>
              <a:t>where, Z(c) = Minimum amount of cost</a:t>
            </a:r>
          </a:p>
          <a:p>
            <a:pPr algn="ctr">
              <a:buNone/>
            </a:pPr>
            <a:r>
              <a:rPr lang="en-US" dirty="0" smtClean="0"/>
              <a:t>C1, C2, ..., </a:t>
            </a:r>
            <a:r>
              <a:rPr lang="en-US" dirty="0" err="1" smtClean="0"/>
              <a:t>Cn</a:t>
            </a:r>
            <a:r>
              <a:rPr lang="en-US" dirty="0" smtClean="0"/>
              <a:t> = Cost per unit of the variable.</a:t>
            </a:r>
          </a:p>
          <a:p>
            <a:pPr algn="ctr">
              <a:buNone/>
            </a:pPr>
            <a:r>
              <a:rPr lang="en-US" dirty="0" smtClean="0"/>
              <a:t>X1, X2, ..., </a:t>
            </a:r>
            <a:r>
              <a:rPr lang="en-US" dirty="0" err="1" smtClean="0"/>
              <a:t>Xn</a:t>
            </a:r>
            <a:r>
              <a:rPr lang="en-US" dirty="0" smtClean="0"/>
              <a:t> = Different number of the different variable..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u="sng" dirty="0" smtClean="0"/>
              <a:t>Constraint Function</a:t>
            </a:r>
            <a:endParaRPr lang="en-US" sz="3200" u="sng" dirty="0"/>
          </a:p>
        </p:txBody>
      </p:sp>
      <p:sp>
        <p:nvSpPr>
          <p:cNvPr id="3" name="Content Placeholder 2"/>
          <p:cNvSpPr>
            <a:spLocks noGrp="1"/>
          </p:cNvSpPr>
          <p:nvPr>
            <p:ph idx="1"/>
          </p:nvPr>
        </p:nvSpPr>
        <p:spPr/>
        <p:txBody>
          <a:bodyPr>
            <a:noAutofit/>
          </a:bodyPr>
          <a:lstStyle/>
          <a:p>
            <a:pPr algn="just"/>
            <a:r>
              <a:rPr lang="en-US" sz="2400" dirty="0" smtClean="0"/>
              <a:t>To accomplish the desirable objective it is necessary to put some resources, viz., manpower, material, machine or money in the process of production or performance. But such resources may not be available in unlimited quantity in all the cases. There are some resources which may be available to a limited extent and thus create constraints or bottlenecks in the process of performance. </a:t>
            </a:r>
          </a:p>
          <a:p>
            <a:pPr algn="just"/>
            <a:r>
              <a:rPr lang="en-US" sz="2400" dirty="0" smtClean="0"/>
              <a:t>There are also some resources whose availability cannot be obtained below a certain extent and thus compels the management to procure them in certain larger quantities. However, there might be some resources, which may be available to the extent just required for the purpose. </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u="sng" dirty="0" smtClean="0"/>
              <a:t>Constraint Function</a:t>
            </a:r>
            <a:endParaRPr lang="en-US" sz="3600" dirty="0"/>
          </a:p>
        </p:txBody>
      </p:sp>
      <p:sp>
        <p:nvSpPr>
          <p:cNvPr id="3" name="Content Placeholder 2"/>
          <p:cNvSpPr>
            <a:spLocks noGrp="1"/>
          </p:cNvSpPr>
          <p:nvPr>
            <p:ph idx="1"/>
          </p:nvPr>
        </p:nvSpPr>
        <p:spPr/>
        <p:txBody>
          <a:bodyPr>
            <a:normAutofit/>
          </a:bodyPr>
          <a:lstStyle/>
          <a:p>
            <a:pPr algn="just"/>
            <a:r>
              <a:rPr lang="en-US" sz="2800" dirty="0" smtClean="0"/>
              <a:t>These resources, therefore, do not create any obstacle. But the resources which are available up to or beyond certain limit create constraints in achieving the objective. Thus the objective function will be adjusted in the light of the given constraints relating to the availability of the various resources. Thus, the objective function will be follows by the constraint functions in the following manner.</a:t>
            </a:r>
          </a:p>
          <a:p>
            <a:pPr algn="just"/>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u="sng" dirty="0" smtClean="0"/>
              <a:t>Constraint Function</a:t>
            </a:r>
            <a:endParaRPr lang="en-US" sz="3200" dirty="0"/>
          </a:p>
        </p:txBody>
      </p:sp>
      <p:sp>
        <p:nvSpPr>
          <p:cNvPr id="3" name="Content Placeholder 2"/>
          <p:cNvSpPr>
            <a:spLocks noGrp="1"/>
          </p:cNvSpPr>
          <p:nvPr>
            <p:ph idx="1"/>
          </p:nvPr>
        </p:nvSpPr>
        <p:spPr/>
        <p:txBody>
          <a:bodyPr>
            <a:normAutofit/>
          </a:bodyPr>
          <a:lstStyle/>
          <a:p>
            <a:pPr algn="just"/>
            <a:r>
              <a:rPr lang="en-US" dirty="0" smtClean="0"/>
              <a:t>The linear inequalities or equations or restrictions on the variables of a linear programming problem are called constraints. The conditions x ≥ 0, y ≥ 0 are called non-negative restrictions. In the next slide, the set of inequalities (1) to (3) are constraints.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u="sng" dirty="0" smtClean="0"/>
              <a:t>Constraint Function</a:t>
            </a:r>
            <a:endParaRPr lang="en-US" sz="3600" dirty="0"/>
          </a:p>
        </p:txBody>
      </p:sp>
      <p:sp>
        <p:nvSpPr>
          <p:cNvPr id="3" name="Content Placeholder 2"/>
          <p:cNvSpPr>
            <a:spLocks noGrp="1"/>
          </p:cNvSpPr>
          <p:nvPr>
            <p:ph idx="1"/>
          </p:nvPr>
        </p:nvSpPr>
        <p:spPr/>
        <p:txBody>
          <a:bodyPr/>
          <a:lstStyle/>
          <a:p>
            <a:r>
              <a:rPr lang="en-US" dirty="0" smtClean="0"/>
              <a:t>Process – I : a11X1 + a12X2 + ... + a1nXn ≥ b1</a:t>
            </a:r>
          </a:p>
          <a:p>
            <a:r>
              <a:rPr lang="pt-BR" dirty="0" smtClean="0"/>
              <a:t>Process – II : a21X1 + a22X2 + ... + a2nXn </a:t>
            </a:r>
            <a:r>
              <a:rPr lang="en-US" dirty="0" smtClean="0"/>
              <a:t>≥</a:t>
            </a:r>
            <a:r>
              <a:rPr lang="pt-BR" dirty="0" smtClean="0"/>
              <a:t>b2</a:t>
            </a:r>
          </a:p>
          <a:p>
            <a:r>
              <a:rPr lang="pt-BR" dirty="0" smtClean="0"/>
              <a:t>Process – III : a31X1 + a32X2 + ... + a3nXn = b3</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u="sng" dirty="0" smtClean="0"/>
              <a:t>Non – Negative Function</a:t>
            </a:r>
            <a:endParaRPr lang="en-US" sz="2800" u="sng" dirty="0"/>
          </a:p>
        </p:txBody>
      </p:sp>
      <p:sp>
        <p:nvSpPr>
          <p:cNvPr id="3" name="Content Placeholder 2"/>
          <p:cNvSpPr>
            <a:spLocks noGrp="1"/>
          </p:cNvSpPr>
          <p:nvPr>
            <p:ph idx="1"/>
          </p:nvPr>
        </p:nvSpPr>
        <p:spPr/>
        <p:txBody>
          <a:bodyPr>
            <a:normAutofit fontScale="92500"/>
          </a:bodyPr>
          <a:lstStyle/>
          <a:p>
            <a:pPr algn="just"/>
            <a:r>
              <a:rPr lang="en-US" dirty="0" smtClean="0"/>
              <a:t>This function implies that the production or performance of the variables in issue will never be negative. It will be either zero or greater than zero but never but never less than zero. This function is therefore represented as under:</a:t>
            </a:r>
          </a:p>
          <a:p>
            <a:pPr algn="ctr">
              <a:buNone/>
            </a:pPr>
            <a:r>
              <a:rPr lang="sv-SE" dirty="0" smtClean="0"/>
              <a:t>X1 </a:t>
            </a:r>
            <a:r>
              <a:rPr lang="en-US" dirty="0" smtClean="0"/>
              <a:t>≥</a:t>
            </a:r>
            <a:r>
              <a:rPr lang="sv-SE" dirty="0" smtClean="0"/>
              <a:t> 0, X2 </a:t>
            </a:r>
            <a:r>
              <a:rPr lang="en-US" dirty="0" smtClean="0"/>
              <a:t>≥</a:t>
            </a:r>
            <a:r>
              <a:rPr lang="sv-SE" dirty="0" smtClean="0"/>
              <a:t> 0, ..., Xn</a:t>
            </a:r>
          </a:p>
          <a:p>
            <a:pPr algn="just"/>
            <a:r>
              <a:rPr lang="en-US" dirty="0" smtClean="0"/>
              <a:t>Thus the formulation phase of a primal linear programming problem will be constituted as below:</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lgn="just"/>
            <a:r>
              <a:rPr lang="en-US" dirty="0" smtClean="0"/>
              <a:t>Introduced in 1947 by a Russian Mathematician George B. </a:t>
            </a:r>
            <a:r>
              <a:rPr lang="en-US" dirty="0" err="1" smtClean="0"/>
              <a:t>Dantzig</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u="sng" dirty="0" smtClean="0"/>
              <a:t>Non – Negative Function</a:t>
            </a:r>
            <a:endParaRPr lang="en-US" sz="3200" dirty="0"/>
          </a:p>
        </p:txBody>
      </p:sp>
      <p:sp>
        <p:nvSpPr>
          <p:cNvPr id="3" name="Content Placeholder 2"/>
          <p:cNvSpPr>
            <a:spLocks noGrp="1"/>
          </p:cNvSpPr>
          <p:nvPr>
            <p:ph idx="1"/>
          </p:nvPr>
        </p:nvSpPr>
        <p:spPr/>
        <p:txBody>
          <a:bodyPr>
            <a:normAutofit fontScale="92500" lnSpcReduction="20000"/>
          </a:bodyPr>
          <a:lstStyle/>
          <a:p>
            <a:pPr algn="just"/>
            <a:r>
              <a:rPr lang="en-US" dirty="0" smtClean="0"/>
              <a:t>Thus, a Linear Programming Problem is one that is concerned with finding the optimal value (maximum or minimum value) of a linear function (called objective function) of several variables (say x and y), subject to the conditions that the variables are non-negative and satisfy a set of linear inequalities (called linear constraints). The term linear implies that all the mathematical relations used in the problem are linear relations while the term programming refers to the method of determining a particular </a:t>
            </a:r>
            <a:r>
              <a:rPr lang="en-US" dirty="0" err="1" smtClean="0"/>
              <a:t>programme</a:t>
            </a:r>
            <a:r>
              <a:rPr lang="en-US" dirty="0" smtClean="0"/>
              <a:t> or plan of action.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u="sng" dirty="0" smtClean="0"/>
              <a:t>Non – Negative Function</a:t>
            </a:r>
            <a:endParaRPr lang="en-US" sz="3600" dirty="0"/>
          </a:p>
        </p:txBody>
      </p:sp>
      <p:sp>
        <p:nvSpPr>
          <p:cNvPr id="3" name="Content Placeholder 2"/>
          <p:cNvSpPr>
            <a:spLocks noGrp="1"/>
          </p:cNvSpPr>
          <p:nvPr>
            <p:ph idx="1"/>
          </p:nvPr>
        </p:nvSpPr>
        <p:spPr/>
        <p:txBody>
          <a:bodyPr>
            <a:normAutofit/>
          </a:bodyPr>
          <a:lstStyle/>
          <a:p>
            <a:pPr algn="just"/>
            <a:r>
              <a:rPr lang="en-US" sz="2400" dirty="0" err="1" smtClean="0"/>
              <a:t>Optimisation</a:t>
            </a:r>
            <a:r>
              <a:rPr lang="en-US" sz="2400" dirty="0" smtClean="0"/>
              <a:t> problem A problem which seeks to </a:t>
            </a:r>
            <a:r>
              <a:rPr lang="en-US" sz="2400" dirty="0" err="1" smtClean="0"/>
              <a:t>maximise</a:t>
            </a:r>
            <a:r>
              <a:rPr lang="en-US" sz="2400" dirty="0" smtClean="0"/>
              <a:t> or </a:t>
            </a:r>
            <a:r>
              <a:rPr lang="en-US" sz="2400" dirty="0" err="1" smtClean="0"/>
              <a:t>minimise</a:t>
            </a:r>
            <a:r>
              <a:rPr lang="en-US" sz="2400" dirty="0" smtClean="0"/>
              <a:t> a linear function (say of two variables x and y) subject to certain constraints as determined by a set of linear inequalities is called an </a:t>
            </a:r>
            <a:r>
              <a:rPr lang="en-US" sz="2400" dirty="0" err="1" smtClean="0"/>
              <a:t>optimisation</a:t>
            </a:r>
            <a:r>
              <a:rPr lang="en-US" sz="2400" dirty="0" smtClean="0"/>
              <a:t> problem. Linear programming problems are special type of </a:t>
            </a:r>
            <a:r>
              <a:rPr lang="en-US" sz="2400" dirty="0" err="1" smtClean="0"/>
              <a:t>optimisation</a:t>
            </a:r>
            <a:r>
              <a:rPr lang="en-US" sz="2400" dirty="0" smtClean="0"/>
              <a:t> problems. The above problem of investing a given sum by the dealer in purchasing chairs and tables is an example of an </a:t>
            </a:r>
            <a:r>
              <a:rPr lang="en-US" sz="2400" dirty="0" err="1" smtClean="0"/>
              <a:t>optimisation</a:t>
            </a:r>
            <a:r>
              <a:rPr lang="en-US" sz="2400" smtClean="0"/>
              <a:t> problem as well as of a linear programming problem.</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Formulation of L.P.P. (Primal)</a:t>
            </a:r>
            <a:endParaRPr lang="en-US" sz="2800" dirty="0"/>
          </a:p>
        </p:txBody>
      </p:sp>
      <p:sp>
        <p:nvSpPr>
          <p:cNvPr id="3" name="Content Placeholder 2"/>
          <p:cNvSpPr>
            <a:spLocks noGrp="1"/>
          </p:cNvSpPr>
          <p:nvPr>
            <p:ph idx="1"/>
          </p:nvPr>
        </p:nvSpPr>
        <p:spPr/>
        <p:txBody>
          <a:bodyPr>
            <a:normAutofit/>
          </a:bodyPr>
          <a:lstStyle/>
          <a:p>
            <a:pPr algn="just"/>
            <a:r>
              <a:rPr lang="pl-PL" sz="2800" dirty="0" smtClean="0"/>
              <a:t>Maximize or Minimize Z = C1X1 + C2X2 + ..., CnXn</a:t>
            </a:r>
          </a:p>
          <a:p>
            <a:pPr algn="just">
              <a:buNone/>
            </a:pPr>
            <a:r>
              <a:rPr lang="en-US" sz="2800" dirty="0" smtClean="0"/>
              <a:t>		Subject to constraint</a:t>
            </a:r>
          </a:p>
          <a:p>
            <a:pPr algn="just">
              <a:buNone/>
            </a:pPr>
            <a:r>
              <a:rPr lang="en-US" sz="2800" dirty="0" smtClean="0"/>
              <a:t>		a11X1 + a12X2 + ... + a1nXn ≥b1</a:t>
            </a:r>
          </a:p>
          <a:p>
            <a:pPr algn="just">
              <a:buNone/>
            </a:pPr>
            <a:r>
              <a:rPr lang="en-US" sz="2800" dirty="0" smtClean="0"/>
              <a:t>		a21X1 + a22X2 + ... + a2nXn ≤ b2</a:t>
            </a:r>
          </a:p>
          <a:p>
            <a:pPr algn="just">
              <a:buNone/>
            </a:pPr>
            <a:r>
              <a:rPr lang="en-US" sz="2800" dirty="0" smtClean="0"/>
              <a:t>		a31X1 + a32X2 + ... + a3nXn = b3</a:t>
            </a:r>
          </a:p>
          <a:p>
            <a:pPr algn="just">
              <a:buNone/>
            </a:pPr>
            <a:r>
              <a:rPr lang="en-US" sz="2800" dirty="0" smtClean="0"/>
              <a:t>		Subject to non-negativity condition that</a:t>
            </a:r>
          </a:p>
          <a:p>
            <a:pPr algn="just">
              <a:buNone/>
            </a:pPr>
            <a:r>
              <a:rPr lang="en-US" sz="2800" dirty="0" smtClean="0"/>
              <a:t>			X1 ≥ 0, X2 ≥ 0, ..., </a:t>
            </a:r>
            <a:r>
              <a:rPr lang="en-US" sz="2800" dirty="0" err="1" smtClean="0"/>
              <a:t>Xn</a:t>
            </a:r>
            <a:r>
              <a:rPr lang="en-US" sz="2800" dirty="0" smtClean="0"/>
              <a:t> ≥ 0.</a:t>
            </a:r>
            <a:endParaRPr 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Feasible Region</a:t>
            </a:r>
            <a:endParaRPr lang="en-US" sz="3600" dirty="0"/>
          </a:p>
        </p:txBody>
      </p:sp>
      <p:sp>
        <p:nvSpPr>
          <p:cNvPr id="3" name="Content Placeholder 2"/>
          <p:cNvSpPr>
            <a:spLocks noGrp="1"/>
          </p:cNvSpPr>
          <p:nvPr>
            <p:ph idx="1"/>
          </p:nvPr>
        </p:nvSpPr>
        <p:spPr/>
        <p:txBody>
          <a:bodyPr>
            <a:normAutofit/>
          </a:bodyPr>
          <a:lstStyle/>
          <a:p>
            <a:pPr algn="just"/>
            <a:r>
              <a:rPr lang="en-US" sz="3600" dirty="0" smtClean="0"/>
              <a:t> The set of all points satisfying all the LP's constraints.</a:t>
            </a:r>
            <a:endParaRPr lang="en-US" sz="3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Optimal Solution for a Maximization Problem:</a:t>
            </a:r>
            <a:endParaRPr lang="en-US" sz="2800" dirty="0"/>
          </a:p>
        </p:txBody>
      </p:sp>
      <p:sp>
        <p:nvSpPr>
          <p:cNvPr id="3" name="Content Placeholder 2"/>
          <p:cNvSpPr>
            <a:spLocks noGrp="1"/>
          </p:cNvSpPr>
          <p:nvPr>
            <p:ph idx="1"/>
          </p:nvPr>
        </p:nvSpPr>
        <p:spPr/>
        <p:txBody>
          <a:bodyPr/>
          <a:lstStyle/>
          <a:p>
            <a:pPr algn="just"/>
            <a:r>
              <a:rPr lang="en-US" dirty="0" smtClean="0"/>
              <a:t> A point in the feasible region with the largest objective function value.</a:t>
            </a:r>
            <a:endParaRPr lang="en-US" dirty="0"/>
          </a:p>
        </p:txBody>
      </p:sp>
      <p:sp>
        <p:nvSpPr>
          <p:cNvPr id="4" name="TextBox 3"/>
          <p:cNvSpPr txBox="1"/>
          <p:nvPr/>
        </p:nvSpPr>
        <p:spPr>
          <a:xfrm>
            <a:off x="2895600" y="3276600"/>
            <a:ext cx="2608406" cy="830997"/>
          </a:xfrm>
          <a:prstGeom prst="rect">
            <a:avLst/>
          </a:prstGeom>
          <a:noFill/>
        </p:spPr>
        <p:txBody>
          <a:bodyPr wrap="none" rtlCol="0">
            <a:spAutoFit/>
          </a:bodyPr>
          <a:lstStyle/>
          <a:p>
            <a:r>
              <a:rPr lang="en-US" sz="4800" dirty="0" smtClean="0"/>
              <a:t>Z= 3X+ 4Y</a:t>
            </a:r>
            <a:endParaRPr lang="en-US" sz="4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Optimal Solution for a Minimization Problem</a:t>
            </a:r>
            <a:endParaRPr lang="en-US" sz="2800" dirty="0"/>
          </a:p>
        </p:txBody>
      </p:sp>
      <p:sp>
        <p:nvSpPr>
          <p:cNvPr id="3" name="Content Placeholder 2"/>
          <p:cNvSpPr>
            <a:spLocks noGrp="1"/>
          </p:cNvSpPr>
          <p:nvPr>
            <p:ph idx="1"/>
          </p:nvPr>
        </p:nvSpPr>
        <p:spPr/>
        <p:txBody>
          <a:bodyPr/>
          <a:lstStyle/>
          <a:p>
            <a:pPr algn="just"/>
            <a:r>
              <a:rPr lang="en-US" dirty="0" smtClean="0"/>
              <a:t> A point in the feasible region with the smallest objective function value.</a:t>
            </a:r>
            <a:endParaRPr lang="en-US" dirty="0"/>
          </a:p>
        </p:txBody>
      </p:sp>
      <p:sp>
        <p:nvSpPr>
          <p:cNvPr id="4" name="TextBox 3"/>
          <p:cNvSpPr txBox="1"/>
          <p:nvPr/>
        </p:nvSpPr>
        <p:spPr>
          <a:xfrm>
            <a:off x="2895600" y="3276600"/>
            <a:ext cx="2608406" cy="830997"/>
          </a:xfrm>
          <a:prstGeom prst="rect">
            <a:avLst/>
          </a:prstGeom>
          <a:noFill/>
        </p:spPr>
        <p:txBody>
          <a:bodyPr wrap="none" rtlCol="0">
            <a:spAutoFit/>
          </a:bodyPr>
          <a:lstStyle/>
          <a:p>
            <a:r>
              <a:rPr lang="en-US" sz="4800" dirty="0" smtClean="0"/>
              <a:t>Z= 3X+ 4Y</a:t>
            </a:r>
            <a:endParaRPr lang="en-US" sz="4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Infeasible Solution</a:t>
            </a:r>
            <a:endParaRPr lang="en-US" dirty="0"/>
          </a:p>
        </p:txBody>
      </p:sp>
      <p:sp>
        <p:nvSpPr>
          <p:cNvPr id="3" name="Content Placeholder 2"/>
          <p:cNvSpPr>
            <a:spLocks noGrp="1"/>
          </p:cNvSpPr>
          <p:nvPr>
            <p:ph idx="1"/>
          </p:nvPr>
        </p:nvSpPr>
        <p:spPr/>
        <p:txBody>
          <a:bodyPr/>
          <a:lstStyle/>
          <a:p>
            <a:r>
              <a:rPr lang="en-US" dirty="0" smtClean="0"/>
              <a:t>A solution for which at least one constraint is violated.</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Feasible Solution</a:t>
            </a:r>
            <a:endParaRPr lang="en-US" sz="3600" dirty="0"/>
          </a:p>
        </p:txBody>
      </p:sp>
      <p:sp>
        <p:nvSpPr>
          <p:cNvPr id="3" name="Content Placeholder 2"/>
          <p:cNvSpPr>
            <a:spLocks noGrp="1"/>
          </p:cNvSpPr>
          <p:nvPr>
            <p:ph idx="1"/>
          </p:nvPr>
        </p:nvSpPr>
        <p:spPr/>
        <p:txBody>
          <a:bodyPr/>
          <a:lstStyle/>
          <a:p>
            <a:r>
              <a:rPr lang="en-US" dirty="0" smtClean="0"/>
              <a:t>a solution for which all of the constraints are satisfied</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Assumptions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Proportionality</a:t>
            </a:r>
            <a:endParaRPr lang="en-US" sz="3600" dirty="0"/>
          </a:p>
        </p:txBody>
      </p:sp>
      <p:sp>
        <p:nvSpPr>
          <p:cNvPr id="3" name="Content Placeholder 2"/>
          <p:cNvSpPr>
            <a:spLocks noGrp="1"/>
          </p:cNvSpPr>
          <p:nvPr>
            <p:ph idx="1"/>
          </p:nvPr>
        </p:nvSpPr>
        <p:spPr/>
        <p:txBody>
          <a:bodyPr>
            <a:normAutofit/>
          </a:bodyPr>
          <a:lstStyle/>
          <a:p>
            <a:pPr algn="just"/>
            <a:r>
              <a:rPr lang="en-US" sz="2400" dirty="0" smtClean="0"/>
              <a:t>The basic assumption underlying the linear programming is that any change in the constraint inequalities will have the proportional change in the objective function.  </a:t>
            </a:r>
            <a:r>
              <a:rPr lang="en-US" sz="2400" dirty="0" err="1" smtClean="0"/>
              <a:t>eg</a:t>
            </a:r>
            <a:endParaRPr lang="en-US" sz="2400" dirty="0" smtClean="0"/>
          </a:p>
          <a:p>
            <a:pPr algn="just"/>
            <a:endParaRPr lang="en-US" sz="2400" dirty="0" smtClean="0"/>
          </a:p>
          <a:p>
            <a:pPr algn="just"/>
            <a:r>
              <a:rPr lang="en-US" sz="2400" dirty="0" smtClean="0"/>
              <a:t>if production of one unit of a product uses 5 hours of a particular resource, then making 3 units of that product uses 3 X 5 = 15 hours of that resource</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lgn="just"/>
            <a:r>
              <a:rPr lang="en-US" dirty="0" smtClean="0"/>
              <a:t>The name Linear Programming consists of the two important terms viz., Linear and Programming. The term Linear refers to the relationship of the interrelated variables which is of the form of y = a + </a:t>
            </a:r>
            <a:r>
              <a:rPr lang="en-US" dirty="0" err="1" smtClean="0"/>
              <a:t>bx</a:t>
            </a:r>
            <a:r>
              <a:rPr lang="en-US" dirty="0" smtClean="0"/>
              <a:t> where x and y are the variables of power one and a and</a:t>
            </a:r>
          </a:p>
          <a:p>
            <a:pPr algn="just">
              <a:buNone/>
            </a:pPr>
            <a:r>
              <a:rPr lang="en-US" dirty="0" smtClean="0"/>
              <a:t>   b are constants.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t>Additivity</a:t>
            </a:r>
            <a:endParaRPr lang="en-US" sz="3600" dirty="0"/>
          </a:p>
        </p:txBody>
      </p:sp>
      <p:sp>
        <p:nvSpPr>
          <p:cNvPr id="3" name="Content Placeholder 2"/>
          <p:cNvSpPr>
            <a:spLocks noGrp="1"/>
          </p:cNvSpPr>
          <p:nvPr>
            <p:ph idx="1"/>
          </p:nvPr>
        </p:nvSpPr>
        <p:spPr/>
        <p:txBody>
          <a:bodyPr>
            <a:normAutofit/>
          </a:bodyPr>
          <a:lstStyle/>
          <a:p>
            <a:pPr algn="just"/>
            <a:r>
              <a:rPr lang="en-US" sz="2800" dirty="0" smtClean="0"/>
              <a:t>The assumption of </a:t>
            </a:r>
            <a:r>
              <a:rPr lang="en-US" sz="2800" dirty="0" err="1" smtClean="0"/>
              <a:t>additivity</a:t>
            </a:r>
            <a:r>
              <a:rPr lang="en-US" sz="2800" dirty="0" smtClean="0"/>
              <a:t> asserts that the total profit of the objective function is determined by the sum of profit contributed by each product separately. Similarly, the total amount of resources used is determined by the sum of resources used by each product separately. </a:t>
            </a:r>
            <a:endParaRPr lang="en-US"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Continuity</a:t>
            </a:r>
            <a:endParaRPr lang="en-US" sz="4000" dirty="0"/>
          </a:p>
        </p:txBody>
      </p:sp>
      <p:sp>
        <p:nvSpPr>
          <p:cNvPr id="3" name="Content Placeholder 2"/>
          <p:cNvSpPr>
            <a:spLocks noGrp="1"/>
          </p:cNvSpPr>
          <p:nvPr>
            <p:ph idx="1"/>
          </p:nvPr>
        </p:nvSpPr>
        <p:spPr/>
        <p:txBody>
          <a:bodyPr/>
          <a:lstStyle/>
          <a:p>
            <a:pPr algn="just"/>
            <a:r>
              <a:rPr lang="en-US" dirty="0" smtClean="0"/>
              <a:t>Another assumption of linear programming is that the decision variables are continuous. This means a combination of outputs can be used with the fractional values along with the integer values.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Certainty</a:t>
            </a:r>
            <a:endParaRPr lang="en-US" sz="3600" dirty="0"/>
          </a:p>
        </p:txBody>
      </p:sp>
      <p:sp>
        <p:nvSpPr>
          <p:cNvPr id="3" name="Content Placeholder 2"/>
          <p:cNvSpPr>
            <a:spLocks noGrp="1"/>
          </p:cNvSpPr>
          <p:nvPr>
            <p:ph idx="1"/>
          </p:nvPr>
        </p:nvSpPr>
        <p:spPr/>
        <p:txBody>
          <a:bodyPr/>
          <a:lstStyle/>
          <a:p>
            <a:pPr algn="just"/>
            <a:r>
              <a:rPr lang="en-US" dirty="0" smtClean="0"/>
              <a:t>Another underlying assumption of linear programming is a certainty, i.e. the parameters of objective function coefficients and the coefficients of constraint inequalities is known with certainty. Such as profit per unit of product, availability of material and labor per unit, requirement of material and labor per unit are known and is given in the linear programming problem.</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Finite Choices</a:t>
            </a:r>
            <a:endParaRPr lang="en-US" sz="3600" dirty="0"/>
          </a:p>
        </p:txBody>
      </p:sp>
      <p:sp>
        <p:nvSpPr>
          <p:cNvPr id="3" name="Content Placeholder 2"/>
          <p:cNvSpPr>
            <a:spLocks noGrp="1"/>
          </p:cNvSpPr>
          <p:nvPr>
            <p:ph idx="1"/>
          </p:nvPr>
        </p:nvSpPr>
        <p:spPr/>
        <p:txBody>
          <a:bodyPr/>
          <a:lstStyle/>
          <a:p>
            <a:pPr algn="just"/>
            <a:r>
              <a:rPr lang="en-US" b="1" dirty="0" smtClean="0"/>
              <a:t> </a:t>
            </a:r>
            <a:r>
              <a:rPr lang="en-US" dirty="0" smtClean="0"/>
              <a:t>This assumption implies that the decision maker has certain choices, and the decision variables assume non-negative values. The non-negative assumption is true in the sense, the output in the production problem can not be negative. Thus, this assumption is considered feasible.</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Finite Choices</a:t>
            </a:r>
            <a:endParaRPr lang="en-US" sz="3600" dirty="0"/>
          </a:p>
        </p:txBody>
      </p:sp>
      <p:sp>
        <p:nvSpPr>
          <p:cNvPr id="3" name="Content Placeholder 2"/>
          <p:cNvSpPr>
            <a:spLocks noGrp="1"/>
          </p:cNvSpPr>
          <p:nvPr>
            <p:ph idx="1"/>
          </p:nvPr>
        </p:nvSpPr>
        <p:spPr/>
        <p:txBody>
          <a:bodyPr/>
          <a:lstStyle/>
          <a:p>
            <a:pPr algn="just" fontAlgn="base">
              <a:buNone/>
            </a:pPr>
            <a:r>
              <a:rPr lang="en-US" dirty="0" smtClean="0"/>
              <a:t>1. LP makes logical thinking and provides better insight into business problems.</a:t>
            </a:r>
          </a:p>
          <a:p>
            <a:pPr algn="just" fontAlgn="base">
              <a:buNone/>
            </a:pPr>
            <a:r>
              <a:rPr lang="en-US" dirty="0" smtClean="0"/>
              <a:t>2. Manager can select the best solution with the help of LP by evaluating the cost and profit of various alternatives.</a:t>
            </a:r>
          </a:p>
          <a:p>
            <a:pPr algn="just" fontAlgn="base">
              <a:buNone/>
            </a:pPr>
            <a:r>
              <a:rPr lang="en-US" dirty="0" smtClean="0"/>
              <a:t>3. LP provides an information base for optimum alloca­tion of scarce resources.</a:t>
            </a:r>
          </a:p>
          <a:p>
            <a:pPr algn="just"/>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Finite Choices</a:t>
            </a:r>
            <a:endParaRPr lang="en-US" sz="4000" dirty="0"/>
          </a:p>
        </p:txBody>
      </p:sp>
      <p:sp>
        <p:nvSpPr>
          <p:cNvPr id="3" name="Content Placeholder 2"/>
          <p:cNvSpPr>
            <a:spLocks noGrp="1"/>
          </p:cNvSpPr>
          <p:nvPr>
            <p:ph idx="1"/>
          </p:nvPr>
        </p:nvSpPr>
        <p:spPr/>
        <p:txBody>
          <a:bodyPr>
            <a:normAutofit/>
          </a:bodyPr>
          <a:lstStyle/>
          <a:p>
            <a:pPr algn="just" fontAlgn="base">
              <a:buNone/>
            </a:pPr>
            <a:r>
              <a:rPr lang="en-US" dirty="0" smtClean="0"/>
              <a:t>4. LP assists in making adjustments according to changing conditions.</a:t>
            </a:r>
          </a:p>
          <a:p>
            <a:pPr algn="just" fontAlgn="base">
              <a:buNone/>
            </a:pPr>
            <a:r>
              <a:rPr lang="en-US" dirty="0" smtClean="0"/>
              <a:t>5. LP helps in solving multi-dimensional problems.</a:t>
            </a:r>
          </a:p>
          <a:p>
            <a:pPr algn="just"/>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a:xfrm>
            <a:off x="457200" y="1447800"/>
            <a:ext cx="8229600" cy="4678363"/>
          </a:xfrm>
        </p:spPr>
        <p:txBody>
          <a:bodyPr>
            <a:normAutofit fontScale="77500" lnSpcReduction="20000"/>
          </a:bodyPr>
          <a:lstStyle/>
          <a:p>
            <a:pPr marL="514350" indent="-514350" algn="just">
              <a:buAutoNum type="arabicPeriod"/>
            </a:pPr>
            <a:r>
              <a:rPr lang="en-US" dirty="0" smtClean="0"/>
              <a:t>This technique could not solve the problems in which variables cannot be stated quantitatively.</a:t>
            </a:r>
          </a:p>
          <a:p>
            <a:pPr marL="514350" indent="-514350" algn="just">
              <a:buAutoNum type="arabicPeriod"/>
            </a:pPr>
            <a:r>
              <a:rPr lang="en-US" dirty="0" smtClean="0"/>
              <a:t>LP technique cannot solve the business problems of non-linear nature.</a:t>
            </a:r>
          </a:p>
          <a:p>
            <a:pPr algn="just" fontAlgn="base">
              <a:buNone/>
            </a:pPr>
            <a:r>
              <a:rPr lang="en-US" dirty="0" smtClean="0"/>
              <a:t>3. The factor of uncertainty is not considered in this  </a:t>
            </a:r>
          </a:p>
          <a:p>
            <a:pPr algn="just" fontAlgn="base">
              <a:buNone/>
            </a:pPr>
            <a:r>
              <a:rPr lang="en-US" dirty="0" smtClean="0"/>
              <a:t>     technique.</a:t>
            </a:r>
          </a:p>
          <a:p>
            <a:pPr algn="just" fontAlgn="base">
              <a:buNone/>
            </a:pPr>
            <a:r>
              <a:rPr lang="en-US" dirty="0" smtClean="0"/>
              <a:t>4. This technique is highly mathematical and complicated.</a:t>
            </a:r>
          </a:p>
          <a:p>
            <a:pPr algn="just" fontAlgn="base">
              <a:buNone/>
            </a:pPr>
            <a:r>
              <a:rPr lang="en-US" dirty="0" smtClean="0"/>
              <a:t>5. If the numbers of variables or constrains involved in LP problems are quite large, then using costly electronic computers become essential, which can be operated, only by trained personnel.</a:t>
            </a:r>
          </a:p>
          <a:p>
            <a:pPr algn="just" fontAlgn="base">
              <a:buNone/>
            </a:pPr>
            <a:r>
              <a:rPr lang="en-US" dirty="0" smtClean="0"/>
              <a:t>6. Under this technique to explain clearly the objective function is difficult.</a:t>
            </a:r>
          </a:p>
          <a:p>
            <a:pPr algn="just"/>
            <a:endParaRPr lang="en-US" dirty="0" smtClean="0"/>
          </a:p>
          <a:p>
            <a:pPr algn="just"/>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Managerial uses and Applications</a:t>
            </a:r>
            <a:br>
              <a:rPr lang="en-US" sz="3600" dirty="0" smtClean="0"/>
            </a:br>
            <a:endParaRPr lang="en-US" sz="3600" dirty="0"/>
          </a:p>
        </p:txBody>
      </p:sp>
      <p:sp>
        <p:nvSpPr>
          <p:cNvPr id="3" name="Content Placeholder 2"/>
          <p:cNvSpPr>
            <a:spLocks noGrp="1"/>
          </p:cNvSpPr>
          <p:nvPr>
            <p:ph idx="1"/>
          </p:nvPr>
        </p:nvSpPr>
        <p:spPr/>
        <p:txBody>
          <a:bodyPr/>
          <a:lstStyle/>
          <a:p>
            <a:pPr algn="just" fontAlgn="base">
              <a:buNone/>
            </a:pPr>
            <a:r>
              <a:rPr lang="en-US" dirty="0" smtClean="0"/>
              <a:t>(a) Optimizing the product mix when the production line works under certain specification;</a:t>
            </a:r>
          </a:p>
          <a:p>
            <a:pPr algn="just" fontAlgn="base">
              <a:buNone/>
            </a:pPr>
            <a:r>
              <a:rPr lang="en-US" dirty="0" smtClean="0"/>
              <a:t>(b) Securing least cost combination of inputs;</a:t>
            </a:r>
          </a:p>
          <a:p>
            <a:pPr algn="just" fontAlgn="base">
              <a:buNone/>
            </a:pPr>
            <a:r>
              <a:rPr lang="en-US" dirty="0" smtClean="0"/>
              <a:t>(c) Selecting the location of Plant;</a:t>
            </a:r>
          </a:p>
          <a:p>
            <a:pPr algn="just" fontAlgn="base">
              <a:buNone/>
            </a:pPr>
            <a:r>
              <a:rPr lang="en-US" dirty="0" smtClean="0"/>
              <a:t>(d) Deciding the transportation route;</a:t>
            </a:r>
          </a:p>
          <a:p>
            <a:pPr algn="just" fontAlgn="base">
              <a:buNone/>
            </a:pPr>
            <a:r>
              <a:rPr lang="en-US" dirty="0" smtClean="0"/>
              <a:t>(e) Utilizing the storage and distribution </a:t>
            </a:r>
            <a:r>
              <a:rPr lang="en-US" dirty="0" err="1" smtClean="0"/>
              <a:t>centres</a:t>
            </a:r>
            <a:endParaRPr lang="en-US" dirty="0" smtClean="0"/>
          </a:p>
          <a:p>
            <a:pPr algn="just"/>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
            </a:r>
            <a:br>
              <a:rPr lang="en-US" sz="3200" dirty="0" smtClean="0"/>
            </a:br>
            <a:r>
              <a:rPr lang="en-US" sz="3200" dirty="0" smtClean="0"/>
              <a:t>Managerial uses and applications</a:t>
            </a:r>
            <a:br>
              <a:rPr lang="en-US" sz="3200" dirty="0" smtClean="0"/>
            </a:br>
            <a:endParaRPr lang="en-US" sz="3200" dirty="0"/>
          </a:p>
        </p:txBody>
      </p:sp>
      <p:sp>
        <p:nvSpPr>
          <p:cNvPr id="3" name="Content Placeholder 2"/>
          <p:cNvSpPr>
            <a:spLocks noGrp="1"/>
          </p:cNvSpPr>
          <p:nvPr>
            <p:ph idx="1"/>
          </p:nvPr>
        </p:nvSpPr>
        <p:spPr/>
        <p:txBody>
          <a:bodyPr/>
          <a:lstStyle/>
          <a:p>
            <a:pPr>
              <a:buNone/>
            </a:pPr>
            <a:r>
              <a:rPr lang="en-US" dirty="0" smtClean="0"/>
              <a:t>(f) Proper production scheduling and inventory control</a:t>
            </a:r>
          </a:p>
          <a:p>
            <a:pPr fontAlgn="base">
              <a:buNone/>
            </a:pPr>
            <a:r>
              <a:rPr lang="en-US" dirty="0" smtClean="0"/>
              <a:t>(g) Minimizing the raw materials waste</a:t>
            </a:r>
          </a:p>
          <a:p>
            <a:pPr fontAlgn="base">
              <a:buNone/>
            </a:pPr>
            <a:r>
              <a:rPr lang="en-US" dirty="0" smtClean="0"/>
              <a:t>(h) Assigning job to specialized personnel.</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Optimal (feasible) </a:t>
            </a:r>
            <a:r>
              <a:rPr lang="en-US" sz="3600" dirty="0" smtClean="0"/>
              <a:t>solution</a:t>
            </a:r>
            <a:endParaRPr lang="en-US" sz="3600" dirty="0"/>
          </a:p>
        </p:txBody>
      </p:sp>
      <p:sp>
        <p:nvSpPr>
          <p:cNvPr id="3" name="Content Placeholder 2"/>
          <p:cNvSpPr>
            <a:spLocks noGrp="1"/>
          </p:cNvSpPr>
          <p:nvPr>
            <p:ph idx="1"/>
          </p:nvPr>
        </p:nvSpPr>
        <p:spPr/>
        <p:txBody>
          <a:bodyPr/>
          <a:lstStyle/>
          <a:p>
            <a:r>
              <a:rPr lang="en-US" dirty="0" smtClean="0"/>
              <a:t>Any </a:t>
            </a:r>
            <a:r>
              <a:rPr lang="en-US" dirty="0" smtClean="0"/>
              <a:t>point in the feasible region that gives the optimal value (maximum or minimum) of the objective function is called an optimal solution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lgn="just"/>
            <a:r>
              <a:rPr lang="en-US" dirty="0" smtClean="0"/>
              <a:t>The term programming means planning a way of action in a systematic manner with a view to achieving some desired optimal results, viz., the minimization of cost, maximization of profit etc.</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Duality in Linear Programming</a:t>
            </a:r>
            <a:br>
              <a:rPr lang="en-US" sz="3600" dirty="0" smtClean="0"/>
            </a:br>
            <a:endParaRPr lang="en-US" sz="3600" dirty="0"/>
          </a:p>
        </p:txBody>
      </p:sp>
      <p:sp>
        <p:nvSpPr>
          <p:cNvPr id="3" name="Content Placeholder 2"/>
          <p:cNvSpPr>
            <a:spLocks noGrp="1"/>
          </p:cNvSpPr>
          <p:nvPr>
            <p:ph idx="1"/>
          </p:nvPr>
        </p:nvSpPr>
        <p:spPr/>
        <p:txBody>
          <a:bodyPr/>
          <a:lstStyle/>
          <a:p>
            <a:pPr algn="just"/>
            <a:r>
              <a:rPr lang="en-US" b="1" dirty="0" smtClean="0"/>
              <a:t>Definition:</a:t>
            </a:r>
            <a:r>
              <a:rPr lang="en-US" dirty="0" smtClean="0"/>
              <a:t> The </a:t>
            </a:r>
            <a:r>
              <a:rPr lang="en-US" b="1" dirty="0" smtClean="0"/>
              <a:t>Duality in Linear Programming</a:t>
            </a:r>
            <a:r>
              <a:rPr lang="en-US" dirty="0" smtClean="0"/>
              <a:t> states that every linear programming problem has another linear programming problem related to it and thus can be derived from it. The original linear programming problem is called </a:t>
            </a:r>
            <a:r>
              <a:rPr lang="en-US" b="1" dirty="0" smtClean="0"/>
              <a:t>“Primal,”</a:t>
            </a:r>
            <a:r>
              <a:rPr lang="en-US" dirty="0" smtClean="0"/>
              <a:t> while the derived linear problem is called </a:t>
            </a:r>
            <a:r>
              <a:rPr lang="en-US" b="1" dirty="0" smtClean="0"/>
              <a:t>“Dual.”</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Duality in Linear Programming</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Before solving for the duality, the original linear programming problem is to be formulated in its standard form. Standard form means, all the variables in the problem should be non-negative and “≥,” ”≤” sign is used in the minimization case and the maximization case respectively.</a:t>
            </a:r>
          </a:p>
          <a:p>
            <a:pPr algn="just"/>
            <a:r>
              <a:rPr lang="en-US" dirty="0" smtClean="0"/>
              <a:t>The concept of Duality can be well understood through a problem given below:</a:t>
            </a:r>
          </a:p>
          <a:p>
            <a:pPr algn="just"/>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Formulating a Dual Problem</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Steps for formulation are </a:t>
            </a:r>
            <a:r>
              <a:rPr lang="en-US" dirty="0" err="1" smtClean="0"/>
              <a:t>summarised</a:t>
            </a:r>
            <a:r>
              <a:rPr lang="en-US" dirty="0" smtClean="0"/>
              <a:t> as</a:t>
            </a:r>
          </a:p>
          <a:p>
            <a:pPr algn="just"/>
            <a:endParaRPr lang="en-US" dirty="0" smtClean="0"/>
          </a:p>
          <a:p>
            <a:pPr algn="just"/>
            <a:r>
              <a:rPr lang="en-US" dirty="0" smtClean="0"/>
              <a:t>Step 1: write the given LPP in its standard form. </a:t>
            </a:r>
          </a:p>
          <a:p>
            <a:pPr algn="just"/>
            <a:r>
              <a:rPr lang="en-US" dirty="0" smtClean="0"/>
              <a:t>2: identify the variables of dual problem which are same as the number of constraints equation. </a:t>
            </a:r>
          </a:p>
          <a:p>
            <a:pPr algn="just"/>
            <a:r>
              <a:rPr lang="en-US" dirty="0" smtClean="0"/>
              <a:t>3: write the objective function of the dual problem by using the constants of the right had side of the constraints. </a:t>
            </a:r>
          </a:p>
          <a:p>
            <a:pPr algn="just"/>
            <a:r>
              <a:rPr lang="en-US" dirty="0" smtClean="0"/>
              <a:t>Step 4: if primal is max/min type than dual is min/max type and the constraints are ≥/≤ type. </a:t>
            </a:r>
          </a:p>
          <a:p>
            <a:pPr algn="just"/>
            <a:r>
              <a:rPr lang="en-US" dirty="0" smtClean="0"/>
              <a:t>Step 5: dual variables are unrestricted in sign.</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228600" y="228600"/>
            <a:ext cx="8610600" cy="6629400"/>
          </a:xfrm>
          <a:prstGeom prst="rect">
            <a:avLst/>
          </a:prstGeom>
          <a:noFill/>
          <a:ln w="9525">
            <a:noFill/>
            <a:miter lim="800000"/>
            <a:headEnd/>
            <a:tailEnd/>
          </a:ln>
          <a:effectLst/>
        </p:spPr>
      </p:pic>
      <p:sp>
        <p:nvSpPr>
          <p:cNvPr id="3" name="TextBox 2"/>
          <p:cNvSpPr txBox="1"/>
          <p:nvPr/>
        </p:nvSpPr>
        <p:spPr>
          <a:xfrm>
            <a:off x="3505200" y="76200"/>
            <a:ext cx="4523161" cy="1200329"/>
          </a:xfrm>
          <a:prstGeom prst="rect">
            <a:avLst/>
          </a:prstGeom>
          <a:noFill/>
        </p:spPr>
        <p:txBody>
          <a:bodyPr wrap="none" rtlCol="0">
            <a:spAutoFit/>
          </a:bodyPr>
          <a:lstStyle/>
          <a:p>
            <a:r>
              <a:rPr lang="en-US" sz="3600" dirty="0" smtClean="0"/>
              <a:t>Maximization Problem</a:t>
            </a:r>
          </a:p>
          <a:p>
            <a:pPr algn="ctr"/>
            <a:r>
              <a:rPr lang="en-US" sz="3600" dirty="0" smtClean="0"/>
              <a:t>Primal </a:t>
            </a:r>
            <a:endParaRPr lang="en-US" sz="36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Duality in Linear Programming</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The primal or original linear programming problem is of the maximization type while the dual problem is of minimization type.</a:t>
            </a:r>
          </a:p>
          <a:p>
            <a:pPr algn="just"/>
            <a:endParaRPr lang="en-US" dirty="0" smtClean="0"/>
          </a:p>
          <a:p>
            <a:pPr algn="just"/>
            <a:endParaRPr lang="en-US" dirty="0" smtClean="0"/>
          </a:p>
          <a:p>
            <a:pPr algn="just"/>
            <a:r>
              <a:rPr lang="en-US" dirty="0" smtClean="0"/>
              <a:t>The constraint values 100 and 150 of the primal problem have become the coefficient of dual variables y</a:t>
            </a:r>
            <a:r>
              <a:rPr lang="en-US" baseline="-25000" dirty="0" smtClean="0"/>
              <a:t>1</a:t>
            </a:r>
            <a:r>
              <a:rPr lang="en-US" dirty="0" smtClean="0"/>
              <a:t> and y</a:t>
            </a:r>
            <a:r>
              <a:rPr lang="en-US" baseline="-25000" dirty="0" smtClean="0"/>
              <a:t>2</a:t>
            </a:r>
            <a:r>
              <a:rPr lang="en-US" dirty="0" smtClean="0"/>
              <a:t> in the objective function of a dual problem and while the coefficient of the variables in the objective function of a primal problem has become the constraint value in the dual problem.</a:t>
            </a:r>
          </a:p>
          <a:p>
            <a:pPr algn="just"/>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Duality in Linear Programming</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The first column in the constraint inequality of primal problem has become the first row in a dual problem and similarly the second column of constraint has become the second row in the dual problem.</a:t>
            </a:r>
          </a:p>
          <a:p>
            <a:pPr algn="just"/>
            <a:endParaRPr lang="en-US" dirty="0" smtClean="0"/>
          </a:p>
          <a:p>
            <a:pPr algn="just"/>
            <a:r>
              <a:rPr lang="en-US" dirty="0" smtClean="0"/>
              <a:t>The directions of inequalities have also changed, i.e. in the dual problem, the sign is the reverse of a primal problem. Such that in the primal problem, the inequality sign was “≤” but in the dual problem, the sign of inequality becomes “≥”.</a:t>
            </a:r>
          </a:p>
          <a:p>
            <a:pPr algn="just"/>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The dual of a dual problem is the primal problem.</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Rules for Constructing the Dual from Primal</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Rules for Constructing the Dual from Primal</a:t>
            </a:r>
            <a:endParaRPr lang="en-US" dirty="0"/>
          </a:p>
        </p:txBody>
      </p:sp>
      <p:sp>
        <p:nvSpPr>
          <p:cNvPr id="3" name="Content Placeholder 2"/>
          <p:cNvSpPr>
            <a:spLocks noGrp="1"/>
          </p:cNvSpPr>
          <p:nvPr>
            <p:ph idx="1"/>
          </p:nvPr>
        </p:nvSpPr>
        <p:spPr/>
        <p:txBody>
          <a:bodyPr>
            <a:normAutofit fontScale="77500" lnSpcReduction="20000"/>
          </a:bodyPr>
          <a:lstStyle/>
          <a:p>
            <a:pPr algn="just">
              <a:buNone/>
            </a:pPr>
            <a:r>
              <a:rPr lang="en-US" b="1" dirty="0" smtClean="0">
                <a:solidFill>
                  <a:srgbClr val="FF0000"/>
                </a:solidFill>
              </a:rPr>
              <a:t>1. A </a:t>
            </a:r>
            <a:r>
              <a:rPr lang="en-US" b="1" dirty="0" smtClean="0">
                <a:solidFill>
                  <a:srgbClr val="FF0000"/>
                </a:solidFill>
              </a:rPr>
              <a:t>dual variable is defined corresponds to each constraint in the primal LP problem and vice versa. Thus, for a primal LP problem with m constraints and n variables, there exists a dual LP problem with m variables and n constraints and vice-versa.</a:t>
            </a:r>
          </a:p>
          <a:p>
            <a:pPr algn="just"/>
            <a:endParaRPr lang="en-US" dirty="0" smtClean="0"/>
          </a:p>
          <a:p>
            <a:pPr algn="just">
              <a:buNone/>
            </a:pPr>
            <a:r>
              <a:rPr lang="en-US" dirty="0" smtClean="0"/>
              <a:t>2</a:t>
            </a:r>
            <a:r>
              <a:rPr lang="en-US" dirty="0" smtClean="0"/>
              <a:t>. The right-hand side constants b1, b2, . . ., </a:t>
            </a:r>
            <a:r>
              <a:rPr lang="en-US" dirty="0" err="1" smtClean="0"/>
              <a:t>bm</a:t>
            </a:r>
            <a:r>
              <a:rPr lang="en-US" dirty="0" smtClean="0"/>
              <a:t> of the primal LP problem becomes the coefficients of the dual variables y1, y2, . . ., </a:t>
            </a:r>
            <a:r>
              <a:rPr lang="en-US" dirty="0" err="1" smtClean="0"/>
              <a:t>ym</a:t>
            </a:r>
            <a:r>
              <a:rPr lang="en-US" dirty="0" smtClean="0"/>
              <a:t> in the dual objective function </a:t>
            </a:r>
            <a:r>
              <a:rPr lang="en-US" dirty="0" err="1" smtClean="0"/>
              <a:t>Zy</a:t>
            </a:r>
            <a:r>
              <a:rPr lang="en-US" dirty="0" smtClean="0"/>
              <a:t>. Also the coefficients c1, c2, . . ., </a:t>
            </a:r>
            <a:r>
              <a:rPr lang="en-US" dirty="0" err="1" smtClean="0"/>
              <a:t>cn</a:t>
            </a:r>
            <a:r>
              <a:rPr lang="en-US" dirty="0" smtClean="0"/>
              <a:t> of the primal variables x1, x2, . . ., </a:t>
            </a:r>
            <a:r>
              <a:rPr lang="en-US" dirty="0" err="1" smtClean="0"/>
              <a:t>xn</a:t>
            </a:r>
            <a:r>
              <a:rPr lang="en-US" dirty="0" smtClean="0"/>
              <a:t> in the objective function become the right-hand side constants in the dual LP problem.</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Rules for Constructing the Dual from Primal</a:t>
            </a:r>
            <a:endParaRPr lang="en-US" dirty="0"/>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t>3. For a maximization primal LP problem with all ≤ (less than or equal to) type constraints, there exists a minimization dual LP problem with all ≥ (greater than or equal to) type constraints and vice versa. Thus, the inequality sign is reversed in all the constraints except the non-negativity conditions.</a:t>
            </a:r>
          </a:p>
          <a:p>
            <a:pPr algn="just"/>
            <a:endParaRPr lang="en-US" dirty="0" smtClean="0"/>
          </a:p>
          <a:p>
            <a:pPr algn="just">
              <a:buNone/>
            </a:pPr>
            <a:r>
              <a:rPr lang="en-US" dirty="0" smtClean="0"/>
              <a:t> 4. </a:t>
            </a:r>
            <a:r>
              <a:rPr lang="en-US" b="1" dirty="0" smtClean="0">
                <a:solidFill>
                  <a:srgbClr val="FF0000"/>
                </a:solidFill>
              </a:rPr>
              <a:t>The matrix of the coefficients of variables in the constraints of dual is the transpose of the matrix of coefficients of variables in the constraints of primal and vice versa. </a:t>
            </a:r>
          </a:p>
          <a:p>
            <a:pPr algn="just"/>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lgn="just"/>
            <a:r>
              <a:rPr lang="en-US" dirty="0" smtClean="0"/>
              <a:t>Thus Linear Programming is a Mathematical technique which is applied in the form of a linear formula for arriving at a rational proportion of the variables to be used as inputs to get the optimum result from a course of action to be planned accordingly.</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Rules for Constructing the Dual from Primal</a:t>
            </a:r>
            <a:endParaRPr lang="en-US" sz="3600" dirty="0"/>
          </a:p>
        </p:txBody>
      </p:sp>
      <p:sp>
        <p:nvSpPr>
          <p:cNvPr id="3" name="Content Placeholder 2"/>
          <p:cNvSpPr>
            <a:spLocks noGrp="1"/>
          </p:cNvSpPr>
          <p:nvPr>
            <p:ph idx="1"/>
          </p:nvPr>
        </p:nvSpPr>
        <p:spPr/>
        <p:txBody>
          <a:bodyPr/>
          <a:lstStyle/>
          <a:p>
            <a:pPr algn="just">
              <a:buNone/>
            </a:pPr>
            <a:r>
              <a:rPr lang="en-US" dirty="0" smtClean="0"/>
              <a:t>5. If the objective function of a primal LP problem is to be maximized, the objective function of the dual is to be minimized and vice versa. </a:t>
            </a:r>
          </a:p>
          <a:p>
            <a:pPr algn="just"/>
            <a:endParaRPr lang="en-US" dirty="0" smtClean="0"/>
          </a:p>
          <a:p>
            <a:pPr algn="just">
              <a:buNone/>
            </a:pPr>
            <a:r>
              <a:rPr lang="en-US" dirty="0" smtClean="0"/>
              <a:t>6. If the </a:t>
            </a:r>
            <a:r>
              <a:rPr lang="en-US" dirty="0" err="1" smtClean="0"/>
              <a:t>ith</a:t>
            </a:r>
            <a:r>
              <a:rPr lang="en-US" dirty="0" smtClean="0"/>
              <a:t> primal constraint is = (equality) type, then the </a:t>
            </a:r>
            <a:r>
              <a:rPr lang="en-US" dirty="0" err="1" smtClean="0"/>
              <a:t>ith</a:t>
            </a:r>
            <a:r>
              <a:rPr lang="en-US" dirty="0" smtClean="0"/>
              <a:t> dual variables is unrestricted in sign and vice versa</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838200" y="1295400"/>
            <a:ext cx="7467600" cy="2971800"/>
          </a:xfrm>
          <a:prstGeom prst="rect">
            <a:avLst/>
          </a:prstGeom>
          <a:noFill/>
          <a:ln w="9525">
            <a:noFill/>
            <a:miter lim="800000"/>
            <a:headEnd/>
            <a:tailEnd/>
          </a:ln>
          <a:effec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srcRect/>
          <a:stretch>
            <a:fillRect/>
          </a:stretch>
        </p:blipFill>
        <p:spPr bwMode="auto">
          <a:xfrm>
            <a:off x="457200" y="1066800"/>
            <a:ext cx="8229599" cy="4953000"/>
          </a:xfrm>
          <a:prstGeom prst="rect">
            <a:avLst/>
          </a:prstGeom>
          <a:noFill/>
          <a:ln w="9525">
            <a:noFill/>
            <a:miter lim="800000"/>
            <a:headEnd/>
            <a:tailEnd/>
          </a:ln>
          <a:effectLst/>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Optimal Product Line Problem</a:t>
            </a:r>
            <a:endParaRPr lang="en-US" sz="4000" dirty="0"/>
          </a:p>
        </p:txBody>
      </p:sp>
      <p:sp>
        <p:nvSpPr>
          <p:cNvPr id="3" name="Content Placeholder 2"/>
          <p:cNvSpPr>
            <a:spLocks noGrp="1"/>
          </p:cNvSpPr>
          <p:nvPr>
            <p:ph idx="1"/>
          </p:nvPr>
        </p:nvSpPr>
        <p:spPr/>
        <p:txBody>
          <a:bodyPr>
            <a:normAutofit/>
          </a:bodyPr>
          <a:lstStyle/>
          <a:p>
            <a:pPr algn="just"/>
            <a:r>
              <a:rPr lang="en-US" sz="2800" dirty="0" smtClean="0"/>
              <a:t>An optimal product line problem is </a:t>
            </a:r>
            <a:r>
              <a:rPr lang="en-US" sz="2800" smtClean="0"/>
              <a:t>one which needs </a:t>
            </a:r>
            <a:r>
              <a:rPr lang="en-US" sz="2800" dirty="0" smtClean="0"/>
              <a:t>decision as to how much of n different products should a firm produce or sell when each of the products require a particular proportion of various resources, viz., material, </a:t>
            </a:r>
            <a:r>
              <a:rPr lang="en-US" sz="2800" dirty="0" err="1" smtClean="0"/>
              <a:t>labour</a:t>
            </a:r>
            <a:r>
              <a:rPr lang="en-US" sz="2800" dirty="0" smtClean="0"/>
              <a:t>, machine hour etc. the supply of which are limited to a certain extent.</a:t>
            </a:r>
            <a:endParaRPr lang="en-US" sz="28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A869D3-1D00-4B89-AF3A-77118993BF6A}"/>
              </a:ext>
            </a:extLst>
          </p:cNvPr>
          <p:cNvSpPr>
            <a:spLocks noGrp="1"/>
          </p:cNvSpPr>
          <p:nvPr>
            <p:ph type="title"/>
          </p:nvPr>
        </p:nvSpPr>
        <p:spPr/>
        <p:txBody>
          <a:bodyPr>
            <a:normAutofit/>
          </a:bodyPr>
          <a:lstStyle/>
          <a:p>
            <a:r>
              <a:rPr lang="en-US" sz="4000" dirty="0"/>
              <a:t>Continued….</a:t>
            </a:r>
            <a:endParaRPr lang="en-IN" sz="4000" dirty="0"/>
          </a:p>
        </p:txBody>
      </p:sp>
      <p:sp>
        <p:nvSpPr>
          <p:cNvPr id="3" name="Content Placeholder 2">
            <a:extLst>
              <a:ext uri="{FF2B5EF4-FFF2-40B4-BE49-F238E27FC236}">
                <a16:creationId xmlns="" xmlns:a16="http://schemas.microsoft.com/office/drawing/2014/main" id="{EE21B506-678D-46A0-9B1E-F6F57863576A}"/>
              </a:ext>
            </a:extLst>
          </p:cNvPr>
          <p:cNvSpPr>
            <a:spLocks noGrp="1"/>
          </p:cNvSpPr>
          <p:nvPr>
            <p:ph idx="1"/>
          </p:nvPr>
        </p:nvSpPr>
        <p:spPr/>
        <p:txBody>
          <a:bodyPr>
            <a:noAutofit/>
          </a:bodyPr>
          <a:lstStyle/>
          <a:p>
            <a:pPr algn="just"/>
            <a:r>
              <a:rPr lang="en-IN" sz="2000" dirty="0"/>
              <a:t>In linear programming, we formulate our real life problem into a mathematical model. It involves an objective function, linear inequalities with subject to constraints.</a:t>
            </a:r>
          </a:p>
          <a:p>
            <a:pPr algn="just"/>
            <a:r>
              <a:rPr lang="en-IN" sz="2000" dirty="0"/>
              <a:t> </a:t>
            </a:r>
            <a:r>
              <a:rPr lang="en-IN" sz="2000" b="1" dirty="0"/>
              <a:t> Decision Variables</a:t>
            </a:r>
            <a:r>
              <a:rPr lang="en-IN" sz="2000" dirty="0"/>
              <a:t>: The decision variables are the variables which will decide an output. They represent the ultimate solution. To solve any problem, we first need to identify the decision variables. For the above example, the total number of units for A and B denoted by X &amp; Y respectively are my decision variables. </a:t>
            </a:r>
          </a:p>
          <a:p>
            <a:pPr algn="just"/>
            <a:r>
              <a:rPr lang="en-IN" sz="2000" b="1" dirty="0"/>
              <a:t>Objective Function</a:t>
            </a:r>
            <a:r>
              <a:rPr lang="en-IN" sz="2000" dirty="0"/>
              <a:t>: It is defined as the objective of making decisions. In the above example, the company wishes to increase the total profit represented by Z. So, profit is my objective function.</a:t>
            </a:r>
          </a:p>
          <a:p>
            <a:pPr algn="just"/>
            <a:r>
              <a:rPr lang="en-IN" sz="2000" b="1" dirty="0"/>
              <a:t>Constraints</a:t>
            </a:r>
            <a:r>
              <a:rPr lang="en-IN" sz="2000" dirty="0"/>
              <a:t>: The constraints are the restrictions or limitations on the decision variables. They usually limit the value of the decision variables. In the above example, the limit on the availability of resources Milk and Choco are my constraints.</a:t>
            </a:r>
          </a:p>
          <a:p>
            <a:pPr algn="just"/>
            <a:endParaRPr lang="en-IN" sz="2000" dirty="0"/>
          </a:p>
          <a:p>
            <a:pPr algn="just"/>
            <a:endParaRPr lang="en-IN" sz="2000" dirty="0"/>
          </a:p>
        </p:txBody>
      </p:sp>
    </p:spTree>
    <p:extLst>
      <p:ext uri="{BB962C8B-B14F-4D97-AF65-F5344CB8AC3E}">
        <p14:creationId xmlns="" xmlns:p14="http://schemas.microsoft.com/office/powerpoint/2010/main" val="21085949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88276E-02AE-418E-AEF0-CA4CEA691580}"/>
              </a:ext>
            </a:extLst>
          </p:cNvPr>
          <p:cNvSpPr>
            <a:spLocks noGrp="1"/>
          </p:cNvSpPr>
          <p:nvPr>
            <p:ph type="title"/>
          </p:nvPr>
        </p:nvSpPr>
        <p:spPr/>
        <p:txBody>
          <a:bodyPr/>
          <a:lstStyle/>
          <a:p>
            <a:r>
              <a:rPr lang="en-US" dirty="0"/>
              <a:t>Continued….</a:t>
            </a:r>
            <a:endParaRPr lang="en-IN" dirty="0"/>
          </a:p>
        </p:txBody>
      </p:sp>
      <p:sp>
        <p:nvSpPr>
          <p:cNvPr id="3" name="Content Placeholder 2">
            <a:extLst>
              <a:ext uri="{FF2B5EF4-FFF2-40B4-BE49-F238E27FC236}">
                <a16:creationId xmlns="" xmlns:a16="http://schemas.microsoft.com/office/drawing/2014/main" id="{387C02EF-5E8C-409B-9A6A-A40C79EF39E4}"/>
              </a:ext>
            </a:extLst>
          </p:cNvPr>
          <p:cNvSpPr>
            <a:spLocks noGrp="1"/>
          </p:cNvSpPr>
          <p:nvPr>
            <p:ph idx="1"/>
          </p:nvPr>
        </p:nvSpPr>
        <p:spPr/>
        <p:txBody>
          <a:bodyPr>
            <a:normAutofit fontScale="70000" lnSpcReduction="20000"/>
          </a:bodyPr>
          <a:lstStyle/>
          <a:p>
            <a:pPr marL="0" indent="0">
              <a:buNone/>
            </a:pPr>
            <a:r>
              <a:rPr lang="en-IN" b="1" dirty="0"/>
              <a:t>Non-negativity restriction</a:t>
            </a:r>
            <a:r>
              <a:rPr lang="en-IN" dirty="0"/>
              <a:t>: For all linear programs, the decision variables should always take non-negative values. This means that the values for decision variables should always be greater than or equal to 0.</a:t>
            </a:r>
          </a:p>
          <a:p>
            <a:pPr marL="0" indent="0">
              <a:buNone/>
            </a:pPr>
            <a:r>
              <a:rPr lang="en-IN" dirty="0"/>
              <a:t> </a:t>
            </a:r>
            <a:r>
              <a:rPr lang="en-IN" b="1" u="sng" dirty="0"/>
              <a:t> Process to formulate a Linear Programming problem</a:t>
            </a:r>
            <a:endParaRPr lang="en-IN" dirty="0"/>
          </a:p>
          <a:p>
            <a:pPr marL="0" indent="0">
              <a:buNone/>
            </a:pPr>
            <a:r>
              <a:rPr lang="en-IN" dirty="0"/>
              <a:t> </a:t>
            </a:r>
          </a:p>
          <a:p>
            <a:pPr marL="0" indent="0">
              <a:buNone/>
            </a:pPr>
            <a:r>
              <a:rPr lang="en-IN" dirty="0"/>
              <a:t>Usually, the following steps are included in defining a Linear Programming problem generically:</a:t>
            </a:r>
          </a:p>
          <a:p>
            <a:pPr marL="0" indent="0">
              <a:buNone/>
            </a:pPr>
            <a:r>
              <a:rPr lang="en-IN" dirty="0"/>
              <a:t> </a:t>
            </a:r>
          </a:p>
          <a:p>
            <a:pPr marL="0" lvl="0" indent="0">
              <a:buNone/>
            </a:pPr>
            <a:r>
              <a:rPr lang="en-IN" dirty="0"/>
              <a:t>Identify the decision variables</a:t>
            </a:r>
          </a:p>
          <a:p>
            <a:pPr marL="0" lvl="0" indent="0">
              <a:buNone/>
            </a:pPr>
            <a:r>
              <a:rPr lang="en-IN" dirty="0"/>
              <a:t>Write the objective function</a:t>
            </a:r>
          </a:p>
          <a:p>
            <a:pPr marL="0" lvl="0" indent="0">
              <a:buNone/>
            </a:pPr>
            <a:r>
              <a:rPr lang="en-IN" dirty="0"/>
              <a:t>Mention the constraints</a:t>
            </a:r>
          </a:p>
          <a:p>
            <a:pPr marL="0" lvl="0" indent="0">
              <a:buNone/>
            </a:pPr>
            <a:r>
              <a:rPr lang="en-IN" dirty="0"/>
              <a:t>Explicitly state the non-negativity restriction</a:t>
            </a:r>
          </a:p>
          <a:p>
            <a:pPr marL="0" indent="0">
              <a:buNone/>
            </a:pPr>
            <a:r>
              <a:rPr lang="en-IN" dirty="0"/>
              <a:t> </a:t>
            </a:r>
          </a:p>
          <a:p>
            <a:pPr marL="0" indent="0">
              <a:buNone/>
            </a:pPr>
            <a:endParaRPr lang="en-IN" dirty="0"/>
          </a:p>
          <a:p>
            <a:endParaRPr lang="en-IN" dirty="0"/>
          </a:p>
        </p:txBody>
      </p:sp>
    </p:spTree>
    <p:extLst>
      <p:ext uri="{BB962C8B-B14F-4D97-AF65-F5344CB8AC3E}">
        <p14:creationId xmlns="" xmlns:p14="http://schemas.microsoft.com/office/powerpoint/2010/main" val="10306543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A3CE83-8C8E-4761-B13D-EE1EAABF6196}"/>
              </a:ext>
            </a:extLst>
          </p:cNvPr>
          <p:cNvSpPr>
            <a:spLocks noGrp="1"/>
          </p:cNvSpPr>
          <p:nvPr>
            <p:ph type="title"/>
          </p:nvPr>
        </p:nvSpPr>
        <p:spPr/>
        <p:txBody>
          <a:bodyPr/>
          <a:lstStyle/>
          <a:p>
            <a:r>
              <a:rPr lang="en-US" dirty="0"/>
              <a:t>Continued…..</a:t>
            </a:r>
            <a:endParaRPr lang="en-IN" dirty="0"/>
          </a:p>
        </p:txBody>
      </p:sp>
      <p:sp>
        <p:nvSpPr>
          <p:cNvPr id="3" name="Content Placeholder 2">
            <a:extLst>
              <a:ext uri="{FF2B5EF4-FFF2-40B4-BE49-F238E27FC236}">
                <a16:creationId xmlns="" xmlns:a16="http://schemas.microsoft.com/office/drawing/2014/main" id="{EEFA043B-E06E-460D-9BAE-065605378CF4}"/>
              </a:ext>
            </a:extLst>
          </p:cNvPr>
          <p:cNvSpPr>
            <a:spLocks noGrp="1"/>
          </p:cNvSpPr>
          <p:nvPr>
            <p:ph idx="1"/>
          </p:nvPr>
        </p:nvSpPr>
        <p:spPr/>
        <p:txBody>
          <a:bodyPr>
            <a:normAutofit fontScale="92500" lnSpcReduction="20000"/>
          </a:bodyPr>
          <a:lstStyle/>
          <a:p>
            <a:pPr marL="0" indent="0" algn="just">
              <a:buNone/>
            </a:pPr>
            <a:r>
              <a:rPr lang="en-IN" b="1" u="sng" dirty="0"/>
              <a:t>Important</a:t>
            </a:r>
            <a:r>
              <a:rPr lang="en-IN" dirty="0"/>
              <a:t>: For a problem to be a linear programming problem, the decision variables, objective function and constraints all have to be linear functions.</a:t>
            </a:r>
          </a:p>
          <a:p>
            <a:pPr marL="0" indent="0" algn="just">
              <a:buNone/>
            </a:pPr>
            <a:r>
              <a:rPr lang="en-IN" dirty="0"/>
              <a:t> </a:t>
            </a:r>
          </a:p>
          <a:p>
            <a:pPr marL="0" indent="0" algn="just">
              <a:buNone/>
            </a:pPr>
            <a:r>
              <a:rPr lang="en-IN" dirty="0"/>
              <a:t>If the all the three conditions are satisfied, it is called a </a:t>
            </a:r>
            <a:r>
              <a:rPr lang="en-IN" b="1" dirty="0"/>
              <a:t>Linear Programming Problem</a:t>
            </a:r>
            <a:r>
              <a:rPr lang="en-IN" dirty="0"/>
              <a:t>.</a:t>
            </a:r>
          </a:p>
          <a:p>
            <a:pPr marL="0" indent="0" algn="just">
              <a:buNone/>
            </a:pPr>
            <a:r>
              <a:rPr lang="en-IN" dirty="0"/>
              <a:t> </a:t>
            </a:r>
          </a:p>
          <a:p>
            <a:pPr marL="0" indent="0" algn="just">
              <a:buNone/>
            </a:pPr>
            <a:r>
              <a:rPr lang="en-IN" dirty="0"/>
              <a:t> </a:t>
            </a:r>
          </a:p>
          <a:p>
            <a:pPr marL="0" indent="0" algn="just">
              <a:buNone/>
            </a:pPr>
            <a:r>
              <a:rPr lang="en-IN" dirty="0"/>
              <a:t> </a:t>
            </a:r>
          </a:p>
          <a:p>
            <a:pPr algn="just"/>
            <a:endParaRPr lang="en-IN" dirty="0"/>
          </a:p>
        </p:txBody>
      </p:sp>
    </p:spTree>
    <p:extLst>
      <p:ext uri="{BB962C8B-B14F-4D97-AF65-F5344CB8AC3E}">
        <p14:creationId xmlns="" xmlns:p14="http://schemas.microsoft.com/office/powerpoint/2010/main" val="29762629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 1</a:t>
            </a:r>
            <a:endParaRPr lang="en-US" dirty="0"/>
          </a:p>
        </p:txBody>
      </p:sp>
      <p:sp>
        <p:nvSpPr>
          <p:cNvPr id="3" name="Content Placeholder 2"/>
          <p:cNvSpPr>
            <a:spLocks noGrp="1"/>
          </p:cNvSpPr>
          <p:nvPr>
            <p:ph idx="1"/>
          </p:nvPr>
        </p:nvSpPr>
        <p:spPr/>
        <p:txBody>
          <a:bodyPr>
            <a:normAutofit/>
          </a:bodyPr>
          <a:lstStyle/>
          <a:p>
            <a:pPr algn="just"/>
            <a:r>
              <a:rPr lang="en-US" sz="2800" dirty="0" smtClean="0"/>
              <a:t>A factory manufactures two products A and B. To manufacture one unit of A, 1.5 machine hours and 2.5 </a:t>
            </a:r>
            <a:r>
              <a:rPr lang="en-US" sz="2800" dirty="0" err="1" smtClean="0"/>
              <a:t>labour</a:t>
            </a:r>
            <a:r>
              <a:rPr lang="en-US" sz="2800" dirty="0" smtClean="0"/>
              <a:t> hours are required. To manufacture product B, 2.5 machine hours and 1.5 </a:t>
            </a:r>
            <a:r>
              <a:rPr lang="en-US" sz="2800" dirty="0" err="1" smtClean="0"/>
              <a:t>labour</a:t>
            </a:r>
            <a:r>
              <a:rPr lang="en-US" sz="2800" dirty="0" smtClean="0"/>
              <a:t> hours are required. In a month, 300 machine hours and 240 </a:t>
            </a:r>
            <a:r>
              <a:rPr lang="en-US" sz="2800" dirty="0" err="1" smtClean="0"/>
              <a:t>labour</a:t>
            </a:r>
            <a:r>
              <a:rPr lang="en-US" sz="2800" dirty="0" smtClean="0"/>
              <a:t> hours are available. Profit per unit for A is Rs. 50 and for B is Rs. 40. Formulate as LPP.</a:t>
            </a:r>
            <a:endParaRPr lang="en-US" sz="28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533400" y="1143001"/>
            <a:ext cx="7924799" cy="3657600"/>
          </a:xfrm>
          <a:prstGeom prst="rect">
            <a:avLst/>
          </a:prstGeom>
          <a:noFill/>
          <a:ln w="9525">
            <a:noFill/>
            <a:miter lim="800000"/>
            <a:headEnd/>
            <a:tailEnd/>
          </a:ln>
          <a:effectLst/>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US" dirty="0" smtClean="0"/>
              <a:t>Decision variables</a:t>
            </a:r>
          </a:p>
          <a:p>
            <a:pPr algn="just"/>
            <a:r>
              <a:rPr lang="en-US" dirty="0" smtClean="0"/>
              <a:t>X1 = Number of units of A manufactured per month. </a:t>
            </a:r>
          </a:p>
          <a:p>
            <a:pPr algn="just"/>
            <a:r>
              <a:rPr lang="en-US" dirty="0" smtClean="0"/>
              <a:t>X2 = Number of units of B manufactured per month. </a:t>
            </a:r>
          </a:p>
          <a:p>
            <a:pPr algn="just"/>
            <a:r>
              <a:rPr lang="en-US" dirty="0" smtClean="0"/>
              <a:t>The objective function: </a:t>
            </a:r>
            <a:r>
              <a:rPr lang="en-US" b="1" dirty="0" smtClean="0">
                <a:solidFill>
                  <a:srgbClr val="FF0000"/>
                </a:solidFill>
              </a:rPr>
              <a:t>Max Z = 50 X1+ 40 X2 </a:t>
            </a:r>
            <a:r>
              <a:rPr lang="en-US" dirty="0" smtClean="0"/>
              <a:t>Subjective Constraints For machine hours </a:t>
            </a:r>
          </a:p>
          <a:p>
            <a:pPr algn="ctr">
              <a:buNone/>
            </a:pPr>
            <a:r>
              <a:rPr lang="en-US" dirty="0" smtClean="0"/>
              <a:t>1.5x1+ 2.5x2 ≤ 300 </a:t>
            </a:r>
          </a:p>
          <a:p>
            <a:pPr algn="just"/>
            <a:r>
              <a:rPr lang="en-US" dirty="0" smtClean="0"/>
              <a:t>For </a:t>
            </a:r>
            <a:r>
              <a:rPr lang="en-US" dirty="0" err="1" smtClean="0"/>
              <a:t>labour</a:t>
            </a:r>
            <a:r>
              <a:rPr lang="en-US" dirty="0" smtClean="0"/>
              <a:t> hours</a:t>
            </a:r>
          </a:p>
          <a:p>
            <a:pPr algn="ctr">
              <a:buNone/>
            </a:pPr>
            <a:r>
              <a:rPr lang="en-US" dirty="0" smtClean="0"/>
              <a:t>2.5x1+ 1.5x2 ≤ 240</a:t>
            </a:r>
          </a:p>
          <a:p>
            <a:pPr algn="ctr">
              <a:buNone/>
            </a:pPr>
            <a:endParaRPr lang="en-US" dirty="0" smtClean="0"/>
          </a:p>
          <a:p>
            <a:pPr algn="ctr">
              <a:buNone/>
            </a:pPr>
            <a:r>
              <a:rPr lang="en-US" dirty="0" smtClean="0"/>
              <a:t> Non negativity x1, x2 ≥0</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Definitions (LPP)</a:t>
            </a:r>
            <a:endParaRPr lang="en-US" sz="3600" dirty="0"/>
          </a:p>
        </p:txBody>
      </p:sp>
      <p:sp>
        <p:nvSpPr>
          <p:cNvPr id="3" name="Content Placeholder 2"/>
          <p:cNvSpPr>
            <a:spLocks noGrp="1"/>
          </p:cNvSpPr>
          <p:nvPr>
            <p:ph idx="1"/>
          </p:nvPr>
        </p:nvSpPr>
        <p:spPr/>
        <p:txBody>
          <a:bodyPr>
            <a:normAutofit fontScale="92500" lnSpcReduction="20000"/>
          </a:bodyPr>
          <a:lstStyle/>
          <a:p>
            <a:pPr algn="just"/>
            <a:r>
              <a:rPr lang="en-US" dirty="0" smtClean="0"/>
              <a:t>According to </a:t>
            </a:r>
            <a:r>
              <a:rPr lang="en-US" dirty="0" err="1" smtClean="0"/>
              <a:t>Dantzig</a:t>
            </a:r>
            <a:r>
              <a:rPr lang="en-US" dirty="0" smtClean="0"/>
              <a:t> Linear Programming is defined as </a:t>
            </a:r>
            <a:r>
              <a:rPr lang="en-US" b="1" dirty="0" smtClean="0"/>
              <a:t>“A programming of interdependent activities in a linear structure”.</a:t>
            </a:r>
          </a:p>
          <a:p>
            <a:pPr algn="just"/>
            <a:endParaRPr lang="en-US" dirty="0" smtClean="0"/>
          </a:p>
          <a:p>
            <a:pPr algn="just"/>
            <a:endParaRPr lang="en-US" dirty="0" smtClean="0"/>
          </a:p>
          <a:p>
            <a:pPr algn="just"/>
            <a:r>
              <a:rPr lang="en-US" dirty="0" smtClean="0"/>
              <a:t>According to Galton, </a:t>
            </a:r>
            <a:r>
              <a:rPr lang="en-US" b="1" dirty="0" smtClean="0">
                <a:solidFill>
                  <a:srgbClr val="FF0000"/>
                </a:solidFill>
              </a:rPr>
              <a:t>“Linear Programming is a mathematical technique for determining the optimal solution of resources and obtaining a particular objective where there are alternative uses of resources, viz., man material, machinery and money etc”.</a:t>
            </a:r>
            <a:endParaRPr lang="en-US" b="1" dirty="0">
              <a:solidFill>
                <a:srgbClr val="FF0000"/>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1800" dirty="0" err="1" smtClean="0"/>
              <a:t>Opeartion</a:t>
            </a:r>
            <a:r>
              <a:rPr lang="en-US" sz="1800" dirty="0" smtClean="0"/>
              <a:t> Research by  J K Sharma</a:t>
            </a: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Definitions (LPP)…</a:t>
            </a:r>
            <a:endParaRPr lang="en-US" sz="3600" dirty="0"/>
          </a:p>
        </p:txBody>
      </p:sp>
      <p:sp>
        <p:nvSpPr>
          <p:cNvPr id="3" name="Content Placeholder 2"/>
          <p:cNvSpPr>
            <a:spLocks noGrp="1"/>
          </p:cNvSpPr>
          <p:nvPr>
            <p:ph idx="1"/>
          </p:nvPr>
        </p:nvSpPr>
        <p:spPr/>
        <p:txBody>
          <a:bodyPr/>
          <a:lstStyle/>
          <a:p>
            <a:pPr algn="just"/>
            <a:r>
              <a:rPr lang="en-US" dirty="0" smtClean="0"/>
              <a:t>From the above definitions it will be clear that linear programming is a mathematical device of ascertaining the optimal allocation of resources for obtaining the desired objective, viz., maximization of profit, or minimization of cost where various resources can be used alternatively.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u="sng" dirty="0" smtClean="0"/>
              <a:t>Types of Problems (where L.P. can be applied)</a:t>
            </a:r>
            <a:endParaRPr lang="en-US" sz="2400" u="sng" dirty="0"/>
          </a:p>
        </p:txBody>
      </p:sp>
      <p:sp>
        <p:nvSpPr>
          <p:cNvPr id="3" name="Content Placeholder 2"/>
          <p:cNvSpPr>
            <a:spLocks noGrp="1"/>
          </p:cNvSpPr>
          <p:nvPr>
            <p:ph idx="1"/>
          </p:nvPr>
        </p:nvSpPr>
        <p:spPr/>
        <p:txBody>
          <a:bodyPr/>
          <a:lstStyle/>
          <a:p>
            <a:pPr>
              <a:buNone/>
            </a:pPr>
            <a:r>
              <a:rPr lang="en-US" dirty="0" smtClean="0"/>
              <a:t>(1) Problems of allocation</a:t>
            </a:r>
          </a:p>
          <a:p>
            <a:pPr>
              <a:buNone/>
            </a:pPr>
            <a:r>
              <a:rPr lang="en-US" dirty="0" smtClean="0"/>
              <a:t>(2) Problems of assignment, and</a:t>
            </a:r>
          </a:p>
          <a:p>
            <a:pPr>
              <a:buNone/>
            </a:pPr>
            <a:r>
              <a:rPr lang="en-US" dirty="0" smtClean="0"/>
              <a:t>(3) Problems of transportation.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u="sng" dirty="0" smtClean="0"/>
              <a:t>TYPES OF LINEAR PROGRAMMING PROBLEMS</a:t>
            </a:r>
            <a:endParaRPr lang="en-US" sz="2400" u="sng" dirty="0"/>
          </a:p>
        </p:txBody>
      </p:sp>
      <p:sp>
        <p:nvSpPr>
          <p:cNvPr id="3" name="Content Placeholder 2"/>
          <p:cNvSpPr>
            <a:spLocks noGrp="1"/>
          </p:cNvSpPr>
          <p:nvPr>
            <p:ph idx="1"/>
          </p:nvPr>
        </p:nvSpPr>
        <p:spPr/>
        <p:txBody>
          <a:bodyPr/>
          <a:lstStyle/>
          <a:p>
            <a:pPr algn="just"/>
            <a:r>
              <a:rPr lang="en-US" dirty="0" smtClean="0"/>
              <a:t>Linear Programming problems are classified into two types. They are</a:t>
            </a:r>
          </a:p>
          <a:p>
            <a:pPr algn="just">
              <a:buNone/>
            </a:pPr>
            <a:r>
              <a:rPr lang="en-US" dirty="0" smtClean="0"/>
              <a:t>(1) General or Primal linear programming problem</a:t>
            </a:r>
          </a:p>
          <a:p>
            <a:pPr algn="just"/>
            <a:endParaRPr lang="en-US" dirty="0" smtClean="0"/>
          </a:p>
          <a:p>
            <a:pPr algn="just">
              <a:buNone/>
            </a:pPr>
            <a:r>
              <a:rPr lang="en-US" dirty="0" smtClean="0"/>
              <a:t>(2) Duality linear programming problem.</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677</TotalTime>
  <Words>2693</Words>
  <Application>Microsoft Office PowerPoint</Application>
  <PresentationFormat>On-screen Show (4:3)</PresentationFormat>
  <Paragraphs>205</Paragraphs>
  <Slides>60</Slides>
  <Notes>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Linear Programming</vt:lpstr>
      <vt:lpstr>Introduction</vt:lpstr>
      <vt:lpstr>Introduction</vt:lpstr>
      <vt:lpstr>Introduction</vt:lpstr>
      <vt:lpstr>Introduction</vt:lpstr>
      <vt:lpstr>Definitions (LPP)</vt:lpstr>
      <vt:lpstr>Definitions (LPP)…</vt:lpstr>
      <vt:lpstr>Types of Problems (where L.P. can be applied)</vt:lpstr>
      <vt:lpstr>TYPES OF LINEAR PROGRAMMING PROBLEMS</vt:lpstr>
      <vt:lpstr>General or Primal Linear Programming Problem</vt:lpstr>
      <vt:lpstr>Formulation of L.P. Problem</vt:lpstr>
      <vt:lpstr>Objective Function</vt:lpstr>
      <vt:lpstr>Objective Function</vt:lpstr>
      <vt:lpstr>Objective Function</vt:lpstr>
      <vt:lpstr>Constraint Function</vt:lpstr>
      <vt:lpstr>Constraint Function</vt:lpstr>
      <vt:lpstr>Constraint Function</vt:lpstr>
      <vt:lpstr>Constraint Function</vt:lpstr>
      <vt:lpstr>Non – Negative Function</vt:lpstr>
      <vt:lpstr>Non – Negative Function</vt:lpstr>
      <vt:lpstr>Non – Negative Function</vt:lpstr>
      <vt:lpstr>Formulation of L.P.P. (Primal)</vt:lpstr>
      <vt:lpstr>Feasible Region</vt:lpstr>
      <vt:lpstr>Optimal Solution for a Maximization Problem:</vt:lpstr>
      <vt:lpstr>Optimal Solution for a Minimization Problem</vt:lpstr>
      <vt:lpstr>Infeasible Solution</vt:lpstr>
      <vt:lpstr>Feasible Solution</vt:lpstr>
      <vt:lpstr>Assumptions</vt:lpstr>
      <vt:lpstr>Proportionality</vt:lpstr>
      <vt:lpstr>Additivity</vt:lpstr>
      <vt:lpstr>Continuity</vt:lpstr>
      <vt:lpstr>Certainty</vt:lpstr>
      <vt:lpstr>Finite Choices</vt:lpstr>
      <vt:lpstr>Finite Choices</vt:lpstr>
      <vt:lpstr>Finite Choices</vt:lpstr>
      <vt:lpstr>Limitations</vt:lpstr>
      <vt:lpstr>Managerial uses and Applications </vt:lpstr>
      <vt:lpstr> Managerial uses and applications </vt:lpstr>
      <vt:lpstr>Optimal (feasible) solution</vt:lpstr>
      <vt:lpstr>Duality in Linear Programming </vt:lpstr>
      <vt:lpstr>Duality in Linear Programming </vt:lpstr>
      <vt:lpstr>Formulating a Dual Problem</vt:lpstr>
      <vt:lpstr>Slide 43</vt:lpstr>
      <vt:lpstr>Duality in Linear Programming </vt:lpstr>
      <vt:lpstr>Duality in Linear Programming </vt:lpstr>
      <vt:lpstr>The dual of a dual problem is the primal problem.</vt:lpstr>
      <vt:lpstr>Rules for Constructing the Dual from Primal</vt:lpstr>
      <vt:lpstr>Rules for Constructing the Dual from Primal</vt:lpstr>
      <vt:lpstr>Rules for Constructing the Dual from Primal</vt:lpstr>
      <vt:lpstr>Rules for Constructing the Dual from Primal</vt:lpstr>
      <vt:lpstr>Slide 51</vt:lpstr>
      <vt:lpstr>Slide 52</vt:lpstr>
      <vt:lpstr>Optimal Product Line Problem</vt:lpstr>
      <vt:lpstr>Continued….</vt:lpstr>
      <vt:lpstr>Continued….</vt:lpstr>
      <vt:lpstr>Continued…..</vt:lpstr>
      <vt:lpstr>Numerical 1</vt:lpstr>
      <vt:lpstr>Slide 58</vt:lpstr>
      <vt:lpstr>Slide 59</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Linear Programming</dc:title>
  <dc:creator>PRAVIN KUMAR</dc:creator>
  <cp:lastModifiedBy>Dell</cp:lastModifiedBy>
  <cp:revision>58</cp:revision>
  <dcterms:created xsi:type="dcterms:W3CDTF">2006-08-16T00:00:00Z</dcterms:created>
  <dcterms:modified xsi:type="dcterms:W3CDTF">2022-04-24T11:33:23Z</dcterms:modified>
</cp:coreProperties>
</file>