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3"/>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F0168-84D4-7748-9766-36AB1817C42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57DB65-B5D1-4946-AFA8-96930F801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63BB2CF-BFF6-0042-926F-4DE3DBA041D4}"/>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12411B31-6BD9-6A43-AF8C-E312D6734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3B8DF-1C6E-5142-8FE9-312C14189F90}"/>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285325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C815-8641-DF49-A305-73D55D367E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E87C1C6-CDC7-2448-896D-D9AF8C9448A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4C10AF5-49BB-AB4A-8FDF-EFA7089CA774}"/>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9A7781F0-5CDE-0149-B439-DB588CE47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8077C-A9ED-B747-A6DA-A3A3EC359A88}"/>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28099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01EB78-3BF1-E245-AEFA-98219CAEBA9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301251C-2B6F-364A-9B8F-D3891DB6F24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BF9996-2A87-F248-99C1-E7CB858FEF29}"/>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C702737A-4AB2-6A4D-A1CB-62F00EF51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EC4FE-C1D3-7741-8A94-886A90D1550C}"/>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157974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558B-B025-624A-B203-E11909CA2A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CE56477-CE8F-BB42-8030-3D6DB9C2DC4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106A2D-760F-7F4C-BFEC-810FCA7DC67E}"/>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04CBE056-02E8-3B47-AE34-D60941BC8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15260-DF4C-DB4C-AEBB-971BF84AF0C6}"/>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212834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B678-F2A1-564F-8035-C00EA6754B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42CE37E-58D5-C34E-AC6F-BE018060D2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1FB2A57-7C2E-8541-8811-CB14DA6CC3B1}"/>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B479CA9E-3110-FA40-A2C1-409C5900A7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9F6D5-A75B-9743-8CBC-57BCA01A336A}"/>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301631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598F-81E8-D14E-BAAD-2BE5FF908B1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1CD910C-4908-9041-8310-1F89ED0124B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8A65674-EFA4-3640-8CDA-D79D72CCD0A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1207806-5464-014C-AA5E-1640D56BC5A6}"/>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6" name="Footer Placeholder 5">
            <a:extLst>
              <a:ext uri="{FF2B5EF4-FFF2-40B4-BE49-F238E27FC236}">
                <a16:creationId xmlns:a16="http://schemas.microsoft.com/office/drawing/2014/main" id="{14EEF5F6-053A-C941-99E6-767575FD0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66876-4F05-8C47-8388-F6336376ADFB}"/>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1386014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FCCC-637B-624E-8189-C4DE2C3CB44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B5F7-A617-7346-B475-51E1DBE6B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FF56B97-2E42-6C48-BE84-64E6A709E89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F1E7374-7FDB-FE43-9965-DF1F68A389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CF277C-6685-1844-9D06-3E0C8115C8D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2038088-2674-224F-B243-D798EAA37B06}"/>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8" name="Footer Placeholder 7">
            <a:extLst>
              <a:ext uri="{FF2B5EF4-FFF2-40B4-BE49-F238E27FC236}">
                <a16:creationId xmlns:a16="http://schemas.microsoft.com/office/drawing/2014/main" id="{D61339C3-55C0-5543-9D91-3855443964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40ECBE-FE01-884C-803A-885A6A0560F1}"/>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379701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1F62-8160-0B40-A5E5-931E5093964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0C8C5FE-6F04-4A48-8303-879D50946998}"/>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4" name="Footer Placeholder 3">
            <a:extLst>
              <a:ext uri="{FF2B5EF4-FFF2-40B4-BE49-F238E27FC236}">
                <a16:creationId xmlns:a16="http://schemas.microsoft.com/office/drawing/2014/main" id="{9F9881E9-943E-BD4C-B61D-4924D5BDC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6542F8-3668-B144-B5D7-77CB051CDCC3}"/>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163026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D0AF0C-A8F5-6E45-A42F-A3C6CE8BD6B2}"/>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3" name="Footer Placeholder 2">
            <a:extLst>
              <a:ext uri="{FF2B5EF4-FFF2-40B4-BE49-F238E27FC236}">
                <a16:creationId xmlns:a16="http://schemas.microsoft.com/office/drawing/2014/main" id="{9BB89E28-C814-9B43-BCFB-A50FB5517E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503463-D7BF-B141-BE68-12660872BC9E}"/>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88189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86A03-1F32-5A4E-8334-6A2ACE482B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07ADF46-3624-A04A-99FC-8AA4A210D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BC7E97A-45A1-2049-9692-A51518C62C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CE1762-1FE1-4245-870A-93E08534942E}"/>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6" name="Footer Placeholder 5">
            <a:extLst>
              <a:ext uri="{FF2B5EF4-FFF2-40B4-BE49-F238E27FC236}">
                <a16:creationId xmlns:a16="http://schemas.microsoft.com/office/drawing/2014/main" id="{E837AC86-B04B-BA46-9B34-732DA9C5F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763C77-EB23-784D-A0FC-15CACF063403}"/>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239509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FE756-E754-FC4E-BF38-89476664AA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7C049AD-DAD6-6E4E-ABD7-53D04A4BB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854688-74E4-0948-B0BA-B0882D63C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E9D19C-1BFF-7C42-8971-22C9DE3D2AD1}"/>
              </a:ext>
            </a:extLst>
          </p:cNvPr>
          <p:cNvSpPr>
            <a:spLocks noGrp="1"/>
          </p:cNvSpPr>
          <p:nvPr>
            <p:ph type="dt" sz="half" idx="10"/>
          </p:nvPr>
        </p:nvSpPr>
        <p:spPr/>
        <p:txBody>
          <a:bodyPr/>
          <a:lstStyle/>
          <a:p>
            <a:fld id="{0B592AA4-165B-A740-9AEA-6E1F4993CAAB}" type="datetimeFigureOut">
              <a:rPr lang="en-US" smtClean="0"/>
              <a:t>2/17/22</a:t>
            </a:fld>
            <a:endParaRPr lang="en-US"/>
          </a:p>
        </p:txBody>
      </p:sp>
      <p:sp>
        <p:nvSpPr>
          <p:cNvPr id="6" name="Footer Placeholder 5">
            <a:extLst>
              <a:ext uri="{FF2B5EF4-FFF2-40B4-BE49-F238E27FC236}">
                <a16:creationId xmlns:a16="http://schemas.microsoft.com/office/drawing/2014/main" id="{4150F74E-327E-BE47-8DC1-C1F53579A9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BA89BB-7879-F342-BB8B-D3CB0E00126A}"/>
              </a:ext>
            </a:extLst>
          </p:cNvPr>
          <p:cNvSpPr>
            <a:spLocks noGrp="1"/>
          </p:cNvSpPr>
          <p:nvPr>
            <p:ph type="sldNum" sz="quarter" idx="12"/>
          </p:nvPr>
        </p:nvSpPr>
        <p:spPr/>
        <p:txBody>
          <a:bodyPr/>
          <a:lstStyle/>
          <a:p>
            <a:fld id="{67F85DA2-93AF-7D41-AFC8-38D47AC38B16}" type="slidenum">
              <a:rPr lang="en-US" smtClean="0"/>
              <a:t>‹#›</a:t>
            </a:fld>
            <a:endParaRPr lang="en-US"/>
          </a:p>
        </p:txBody>
      </p:sp>
    </p:spTree>
    <p:extLst>
      <p:ext uri="{BB962C8B-B14F-4D97-AF65-F5344CB8AC3E}">
        <p14:creationId xmlns:p14="http://schemas.microsoft.com/office/powerpoint/2010/main" val="373193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C9396-3715-4440-9830-B9696E33D5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A99B37-F41E-4040-94A8-954EF60E2B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9BE60FE-036C-064D-B019-A18E98A0FA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92AA4-165B-A740-9AEA-6E1F4993CAAB}" type="datetimeFigureOut">
              <a:rPr lang="en-US" smtClean="0"/>
              <a:t>2/17/22</a:t>
            </a:fld>
            <a:endParaRPr lang="en-US"/>
          </a:p>
        </p:txBody>
      </p:sp>
      <p:sp>
        <p:nvSpPr>
          <p:cNvPr id="5" name="Footer Placeholder 4">
            <a:extLst>
              <a:ext uri="{FF2B5EF4-FFF2-40B4-BE49-F238E27FC236}">
                <a16:creationId xmlns:a16="http://schemas.microsoft.com/office/drawing/2014/main" id="{075D78DB-AA0C-C24B-B24D-0139203060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446E3F-EA48-C24B-9465-A9D2381D3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85DA2-93AF-7D41-AFC8-38D47AC38B16}" type="slidenum">
              <a:rPr lang="en-US" smtClean="0"/>
              <a:t>‹#›</a:t>
            </a:fld>
            <a:endParaRPr lang="en-US"/>
          </a:p>
        </p:txBody>
      </p:sp>
    </p:spTree>
    <p:extLst>
      <p:ext uri="{BB962C8B-B14F-4D97-AF65-F5344CB8AC3E}">
        <p14:creationId xmlns:p14="http://schemas.microsoft.com/office/powerpoint/2010/main" val="3659749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1A230-4247-3542-B0C6-1F940F66BD20}"/>
              </a:ext>
            </a:extLst>
          </p:cNvPr>
          <p:cNvSpPr>
            <a:spLocks noGrp="1"/>
          </p:cNvSpPr>
          <p:nvPr>
            <p:ph type="ctrTitle"/>
          </p:nvPr>
        </p:nvSpPr>
        <p:spPr/>
        <p:txBody>
          <a:bodyPr>
            <a:normAutofit/>
          </a:bodyPr>
          <a:lstStyle/>
          <a:p>
            <a:r>
              <a:rPr lang="en-IN" sz="3200" dirty="0"/>
              <a:t>Unit 2:  Economic Planning and Policy making in India </a:t>
            </a:r>
            <a:br>
              <a:rPr lang="en-IN" sz="3200" dirty="0"/>
            </a:br>
            <a:endParaRPr lang="en-US" sz="3200" dirty="0"/>
          </a:p>
        </p:txBody>
      </p:sp>
      <p:sp>
        <p:nvSpPr>
          <p:cNvPr id="3" name="Subtitle 2">
            <a:extLst>
              <a:ext uri="{FF2B5EF4-FFF2-40B4-BE49-F238E27FC236}">
                <a16:creationId xmlns:a16="http://schemas.microsoft.com/office/drawing/2014/main" id="{A7FFC983-F2B4-9D4C-957D-D922C5ED9EFA}"/>
              </a:ext>
            </a:extLst>
          </p:cNvPr>
          <p:cNvSpPr>
            <a:spLocks noGrp="1"/>
          </p:cNvSpPr>
          <p:nvPr>
            <p:ph type="subTitle" idx="1"/>
          </p:nvPr>
        </p:nvSpPr>
        <p:spPr/>
        <p:txBody>
          <a:bodyPr>
            <a:normAutofit/>
          </a:bodyPr>
          <a:lstStyle/>
          <a:p>
            <a:r>
              <a:rPr lang="en-IN" sz="3200" dirty="0"/>
              <a:t>Different plan periods, NITI Aayog.</a:t>
            </a:r>
            <a:br>
              <a:rPr lang="en-IN" sz="3200" dirty="0"/>
            </a:br>
            <a:endParaRPr lang="en-US" sz="3200" dirty="0"/>
          </a:p>
        </p:txBody>
      </p:sp>
    </p:spTree>
    <p:extLst>
      <p:ext uri="{BB962C8B-B14F-4D97-AF65-F5344CB8AC3E}">
        <p14:creationId xmlns:p14="http://schemas.microsoft.com/office/powerpoint/2010/main" val="19408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E460-F51F-7843-993C-391F9DDEC7AC}"/>
              </a:ext>
            </a:extLst>
          </p:cNvPr>
          <p:cNvSpPr>
            <a:spLocks noGrp="1"/>
          </p:cNvSpPr>
          <p:nvPr>
            <p:ph type="title"/>
          </p:nvPr>
        </p:nvSpPr>
        <p:spPr/>
        <p:txBody>
          <a:bodyPr/>
          <a:lstStyle/>
          <a:p>
            <a:r>
              <a:rPr lang="en-US" dirty="0"/>
              <a:t>Self-Reliance</a:t>
            </a:r>
          </a:p>
        </p:txBody>
      </p:sp>
      <p:sp>
        <p:nvSpPr>
          <p:cNvPr id="3" name="Content Placeholder 2">
            <a:extLst>
              <a:ext uri="{FF2B5EF4-FFF2-40B4-BE49-F238E27FC236}">
                <a16:creationId xmlns:a16="http://schemas.microsoft.com/office/drawing/2014/main" id="{56E4399C-F40A-E74C-9CA4-8D7ADFD5D9F3}"/>
              </a:ext>
            </a:extLst>
          </p:cNvPr>
          <p:cNvSpPr>
            <a:spLocks noGrp="1"/>
          </p:cNvSpPr>
          <p:nvPr>
            <p:ph idx="1"/>
          </p:nvPr>
        </p:nvSpPr>
        <p:spPr/>
        <p:txBody>
          <a:bodyPr>
            <a:normAutofit fontScale="92500" lnSpcReduction="10000"/>
          </a:bodyPr>
          <a:lstStyle/>
          <a:p>
            <a:r>
              <a:rPr lang="en-US" dirty="0"/>
              <a:t>On the eve of independence , India was dependent on foreign countries in three respects</a:t>
            </a:r>
          </a:p>
          <a:p>
            <a:pPr marL="514350" indent="-514350">
              <a:buAutoNum type="arabicPeriod"/>
            </a:pPr>
            <a:r>
              <a:rPr lang="en-US" dirty="0"/>
              <a:t>Though Indian economy was essentially agrarian , India imported food grains in large quantities from USA and some other countries</a:t>
            </a:r>
          </a:p>
          <a:p>
            <a:pPr marL="514350" indent="-514350">
              <a:buAutoNum type="arabicPeriod"/>
            </a:pPr>
            <a:r>
              <a:rPr lang="en-US" dirty="0"/>
              <a:t>On account of non -existence of industries, transport equipment, machine tools, heavy engineering goods, electrical plants had to be acquired from developed countries</a:t>
            </a:r>
          </a:p>
          <a:p>
            <a:pPr marL="514350" indent="-514350">
              <a:buAutoNum type="arabicPeriod"/>
            </a:pPr>
            <a:r>
              <a:rPr lang="en-US" dirty="0"/>
              <a:t>Saving rate being very low, foreign aid had to be obtained in order to step up the investment rate in the country</a:t>
            </a:r>
          </a:p>
          <a:p>
            <a:pPr marL="0" indent="0">
              <a:buNone/>
            </a:pPr>
            <a:r>
              <a:rPr lang="en-US" dirty="0"/>
              <a:t>  These are the main reasons why self-reliance was adopted a major objective of economic planning in India</a:t>
            </a:r>
          </a:p>
          <a:p>
            <a:pPr marL="514350" indent="-514350">
              <a:buAutoNum type="arabicPeriod"/>
            </a:pPr>
            <a:endParaRPr lang="en-US" dirty="0"/>
          </a:p>
        </p:txBody>
      </p:sp>
    </p:spTree>
    <p:extLst>
      <p:ext uri="{BB962C8B-B14F-4D97-AF65-F5344CB8AC3E}">
        <p14:creationId xmlns:p14="http://schemas.microsoft.com/office/powerpoint/2010/main" val="207219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34B58-5FBB-D34D-9A57-A3A066700AC1}"/>
              </a:ext>
            </a:extLst>
          </p:cNvPr>
          <p:cNvSpPr>
            <a:spLocks noGrp="1"/>
          </p:cNvSpPr>
          <p:nvPr>
            <p:ph type="title"/>
          </p:nvPr>
        </p:nvSpPr>
        <p:spPr/>
        <p:txBody>
          <a:bodyPr/>
          <a:lstStyle/>
          <a:p>
            <a:r>
              <a:rPr lang="en-US" dirty="0"/>
              <a:t>Removal of unemployment</a:t>
            </a:r>
          </a:p>
        </p:txBody>
      </p:sp>
      <p:sp>
        <p:nvSpPr>
          <p:cNvPr id="3" name="Content Placeholder 2">
            <a:extLst>
              <a:ext uri="{FF2B5EF4-FFF2-40B4-BE49-F238E27FC236}">
                <a16:creationId xmlns:a16="http://schemas.microsoft.com/office/drawing/2014/main" id="{6C843BBE-53E8-1A45-9DDA-FBE69815B3DF}"/>
              </a:ext>
            </a:extLst>
          </p:cNvPr>
          <p:cNvSpPr>
            <a:spLocks noGrp="1"/>
          </p:cNvSpPr>
          <p:nvPr>
            <p:ph idx="1"/>
          </p:nvPr>
        </p:nvSpPr>
        <p:spPr/>
        <p:txBody>
          <a:bodyPr/>
          <a:lstStyle/>
          <a:p>
            <a:r>
              <a:rPr lang="en-US" dirty="0"/>
              <a:t>Removal of unemployment was mentioned as one of the objectives of economic planning in all the five- year plans, but it never got high priority.</a:t>
            </a:r>
          </a:p>
          <a:p>
            <a:r>
              <a:rPr lang="en-US" dirty="0"/>
              <a:t>Government failed to create as many jobs as were required by the fresh labor force coming to the labor market from time to time. Consequently, at the end of each plan period the unemployment backlog was greater than at the beginning of the plan.</a:t>
            </a:r>
          </a:p>
        </p:txBody>
      </p:sp>
    </p:spTree>
    <p:extLst>
      <p:ext uri="{BB962C8B-B14F-4D97-AF65-F5344CB8AC3E}">
        <p14:creationId xmlns:p14="http://schemas.microsoft.com/office/powerpoint/2010/main" val="182078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BED87-85AA-EF4F-BDC1-BD6C88513A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29DA5E-8CBB-8940-8D89-832F3A1ACA05}"/>
              </a:ext>
            </a:extLst>
          </p:cNvPr>
          <p:cNvSpPr>
            <a:spLocks noGrp="1"/>
          </p:cNvSpPr>
          <p:nvPr>
            <p:ph idx="1"/>
          </p:nvPr>
        </p:nvSpPr>
        <p:spPr/>
        <p:txBody>
          <a:bodyPr/>
          <a:lstStyle/>
          <a:p>
            <a:r>
              <a:rPr lang="en-US" dirty="0"/>
              <a:t>Unemployment </a:t>
            </a:r>
          </a:p>
          <a:p>
            <a:pPr marL="0" indent="0">
              <a:buNone/>
            </a:pPr>
            <a:r>
              <a:rPr lang="en-US" dirty="0"/>
              <a:t>on the eve of 6</a:t>
            </a:r>
            <a:r>
              <a:rPr lang="en-US" baseline="30000" dirty="0"/>
              <a:t>th</a:t>
            </a:r>
            <a:r>
              <a:rPr lang="en-US" dirty="0"/>
              <a:t> plan was 12 million</a:t>
            </a:r>
          </a:p>
          <a:p>
            <a:pPr marL="0" indent="0">
              <a:buNone/>
            </a:pPr>
            <a:r>
              <a:rPr lang="en-US" dirty="0"/>
              <a:t> In 1990 -- 13.9 million</a:t>
            </a:r>
          </a:p>
          <a:p>
            <a:pPr marL="0" indent="0">
              <a:buNone/>
            </a:pPr>
            <a:r>
              <a:rPr lang="en-US" dirty="0"/>
              <a:t>In 1993-94 – 7.49 million</a:t>
            </a:r>
          </a:p>
          <a:p>
            <a:pPr marL="0" indent="0">
              <a:buNone/>
            </a:pPr>
            <a:r>
              <a:rPr lang="en-US" dirty="0"/>
              <a:t>In 1999-2000 – 8.97 million</a:t>
            </a:r>
          </a:p>
          <a:p>
            <a:pPr marL="0" indent="0">
              <a:buNone/>
            </a:pPr>
            <a:r>
              <a:rPr lang="en-US" dirty="0"/>
              <a:t>In 2009-10 --- 9.84 million</a:t>
            </a:r>
          </a:p>
          <a:p>
            <a:pPr marL="0" indent="0">
              <a:buNone/>
            </a:pPr>
            <a:r>
              <a:rPr lang="en-US" dirty="0"/>
              <a:t>In 2011-12 – 10.84 million</a:t>
            </a:r>
          </a:p>
          <a:p>
            <a:pPr marL="0" indent="0">
              <a:buNone/>
            </a:pPr>
            <a:r>
              <a:rPr lang="en-US" dirty="0"/>
              <a:t>In 2017  ---- 18.3 million and 2019 --- 18.9 million</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9031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281BB-81B5-644B-A2C0-EE9D8405295A}"/>
              </a:ext>
            </a:extLst>
          </p:cNvPr>
          <p:cNvSpPr>
            <a:spLocks noGrp="1"/>
          </p:cNvSpPr>
          <p:nvPr>
            <p:ph type="title"/>
          </p:nvPr>
        </p:nvSpPr>
        <p:spPr/>
        <p:txBody>
          <a:bodyPr/>
          <a:lstStyle/>
          <a:p>
            <a:r>
              <a:rPr lang="en-US" dirty="0"/>
              <a:t>Reduction in </a:t>
            </a:r>
            <a:r>
              <a:rPr lang="en-US"/>
              <a:t>income inequality</a:t>
            </a:r>
          </a:p>
        </p:txBody>
      </p:sp>
      <p:sp>
        <p:nvSpPr>
          <p:cNvPr id="3" name="Content Placeholder 2">
            <a:extLst>
              <a:ext uri="{FF2B5EF4-FFF2-40B4-BE49-F238E27FC236}">
                <a16:creationId xmlns:a16="http://schemas.microsoft.com/office/drawing/2014/main" id="{B53220A4-6F1D-644B-B1FC-DA91EB498880}"/>
              </a:ext>
            </a:extLst>
          </p:cNvPr>
          <p:cNvSpPr>
            <a:spLocks noGrp="1"/>
          </p:cNvSpPr>
          <p:nvPr>
            <p:ph idx="1"/>
          </p:nvPr>
        </p:nvSpPr>
        <p:spPr/>
        <p:txBody>
          <a:bodyPr/>
          <a:lstStyle/>
          <a:p>
            <a:r>
              <a:rPr lang="en-US" dirty="0"/>
              <a:t>Reduction in income inequality has been mentioned as one of the objectives of economic planning in India. However, in terms of priority it always got a very low place.</a:t>
            </a:r>
          </a:p>
          <a:p>
            <a:endParaRPr lang="en-US" dirty="0"/>
          </a:p>
          <a:p>
            <a:r>
              <a:rPr lang="en-US" dirty="0"/>
              <a:t>Fourth Plan: Fiscal measures at best can reduce disposable income at the top and thus their importance for eliminating income inequalities is limited</a:t>
            </a:r>
          </a:p>
          <a:p>
            <a:r>
              <a:rPr lang="en-US" dirty="0"/>
              <a:t>Fifth Plan: Removal of poverty was mentioned as a major objective, but only a passing reference was made about income inequality </a:t>
            </a:r>
          </a:p>
        </p:txBody>
      </p:sp>
    </p:spTree>
    <p:extLst>
      <p:ext uri="{BB962C8B-B14F-4D97-AF65-F5344CB8AC3E}">
        <p14:creationId xmlns:p14="http://schemas.microsoft.com/office/powerpoint/2010/main" val="2690943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F444B-EEEF-6B4D-BB4C-2DC025070E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C17CED-CE81-6D4F-8916-D56B6C24A22B}"/>
              </a:ext>
            </a:extLst>
          </p:cNvPr>
          <p:cNvSpPr>
            <a:spLocks noGrp="1"/>
          </p:cNvSpPr>
          <p:nvPr>
            <p:ph idx="1"/>
          </p:nvPr>
        </p:nvSpPr>
        <p:spPr/>
        <p:txBody>
          <a:bodyPr/>
          <a:lstStyle/>
          <a:p>
            <a:r>
              <a:rPr lang="en-US" dirty="0"/>
              <a:t>Sixth Plan: Reiterated the the need for removal of poverty but did not spell out concrete measures to be followed for elimination of inequality.</a:t>
            </a:r>
          </a:p>
          <a:p>
            <a:r>
              <a:rPr lang="en-US" dirty="0"/>
              <a:t>Seventh Plan: Didn’t even make a passing reference to this objective</a:t>
            </a:r>
          </a:p>
          <a:p>
            <a:r>
              <a:rPr lang="en-US" dirty="0"/>
              <a:t> Eighth Plan: No reference of removal of inequality.</a:t>
            </a:r>
          </a:p>
          <a:p>
            <a:endParaRPr lang="en-US" dirty="0"/>
          </a:p>
          <a:p>
            <a:pPr marL="0" indent="0">
              <a:buNone/>
            </a:pPr>
            <a:r>
              <a:rPr lang="en-US" dirty="0"/>
              <a:t>The neglect of this objective arose out of the conviction of the planners that economic growth will automatically reduce income inequalities.</a:t>
            </a:r>
          </a:p>
        </p:txBody>
      </p:sp>
    </p:spTree>
    <p:extLst>
      <p:ext uri="{BB962C8B-B14F-4D97-AF65-F5344CB8AC3E}">
        <p14:creationId xmlns:p14="http://schemas.microsoft.com/office/powerpoint/2010/main" val="1281975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66DE0-ED52-0349-AECD-CAC585C569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C15EF9-9631-304C-9A8F-EA170F425B32}"/>
              </a:ext>
            </a:extLst>
          </p:cNvPr>
          <p:cNvSpPr>
            <a:spLocks noGrp="1"/>
          </p:cNvSpPr>
          <p:nvPr>
            <p:ph idx="1"/>
          </p:nvPr>
        </p:nvSpPr>
        <p:spPr/>
        <p:txBody>
          <a:bodyPr>
            <a:normAutofit lnSpcReduction="10000"/>
          </a:bodyPr>
          <a:lstStyle/>
          <a:p>
            <a:r>
              <a:rPr lang="en-US" dirty="0"/>
              <a:t>The massive income inequalities that presently exist in the Indian economy are evident from the following data.</a:t>
            </a:r>
          </a:p>
          <a:p>
            <a:endParaRPr lang="en-US" dirty="0"/>
          </a:p>
          <a:p>
            <a:pPr marL="0" indent="0">
              <a:buNone/>
            </a:pPr>
            <a:r>
              <a:rPr lang="en-US" dirty="0"/>
              <a:t>In 2016, the richest 1% Indians owned 58.4% of the country’s wealth while the share of the top 10% was as high as 80.7%. </a:t>
            </a:r>
          </a:p>
          <a:p>
            <a:pPr marL="0" indent="0">
              <a:buNone/>
            </a:pPr>
            <a:r>
              <a:rPr lang="en-US" dirty="0"/>
              <a:t>The bottom half of the population owned a mere 2.1% of the country’s wealth.</a:t>
            </a:r>
          </a:p>
          <a:p>
            <a:pPr marL="0" indent="0">
              <a:buNone/>
            </a:pPr>
            <a:r>
              <a:rPr lang="en-US" dirty="0"/>
              <a:t>According to the Oxfam’s report (2020), India’s richest 1% hold more than four times the wealth held by 953 million people who make up bottom 70% of the country’s population. </a:t>
            </a:r>
          </a:p>
        </p:txBody>
      </p:sp>
    </p:spTree>
    <p:extLst>
      <p:ext uri="{BB962C8B-B14F-4D97-AF65-F5344CB8AC3E}">
        <p14:creationId xmlns:p14="http://schemas.microsoft.com/office/powerpoint/2010/main" val="63150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5582E-B28D-A64C-9E31-24C02F41D269}"/>
              </a:ext>
            </a:extLst>
          </p:cNvPr>
          <p:cNvSpPr>
            <a:spLocks noGrp="1"/>
          </p:cNvSpPr>
          <p:nvPr>
            <p:ph type="title"/>
          </p:nvPr>
        </p:nvSpPr>
        <p:spPr/>
        <p:txBody>
          <a:bodyPr/>
          <a:lstStyle/>
          <a:p>
            <a:r>
              <a:rPr lang="en-US" dirty="0"/>
              <a:t>Elimination of poverty</a:t>
            </a:r>
          </a:p>
        </p:txBody>
      </p:sp>
      <p:sp>
        <p:nvSpPr>
          <p:cNvPr id="3" name="Content Placeholder 2">
            <a:extLst>
              <a:ext uri="{FF2B5EF4-FFF2-40B4-BE49-F238E27FC236}">
                <a16:creationId xmlns:a16="http://schemas.microsoft.com/office/drawing/2014/main" id="{6517344F-1153-5142-A52A-AF4106A03D1A}"/>
              </a:ext>
            </a:extLst>
          </p:cNvPr>
          <p:cNvSpPr>
            <a:spLocks noGrp="1"/>
          </p:cNvSpPr>
          <p:nvPr>
            <p:ph idx="1"/>
          </p:nvPr>
        </p:nvSpPr>
        <p:spPr/>
        <p:txBody>
          <a:bodyPr/>
          <a:lstStyle/>
          <a:p>
            <a:r>
              <a:rPr lang="en-US" dirty="0"/>
              <a:t>The draft five- year plan 1978-83 (5</a:t>
            </a:r>
            <a:r>
              <a:rPr lang="en-US" baseline="30000" dirty="0"/>
              <a:t>th</a:t>
            </a:r>
            <a:r>
              <a:rPr lang="en-US" dirty="0"/>
              <a:t> plan) mainly aimed at removal of poverty (</a:t>
            </a:r>
            <a:r>
              <a:rPr lang="en-US" dirty="0" err="1"/>
              <a:t>Garibi</a:t>
            </a:r>
            <a:r>
              <a:rPr lang="en-US" dirty="0"/>
              <a:t> </a:t>
            </a:r>
            <a:r>
              <a:rPr lang="en-US" dirty="0" err="1"/>
              <a:t>Hatao</a:t>
            </a:r>
            <a:r>
              <a:rPr lang="en-US" dirty="0"/>
              <a:t>) and attainment of self reliance.</a:t>
            </a:r>
          </a:p>
          <a:p>
            <a:r>
              <a:rPr lang="en-US" dirty="0"/>
              <a:t>Aim was to bring larger section of poor masses above poverty line by assuring minimum income Rs40/- per person per month at 1972-73 prices</a:t>
            </a:r>
          </a:p>
          <a:p>
            <a:r>
              <a:rPr lang="en-US" dirty="0"/>
              <a:t>Removal of poverty was the main objective of the sixth five- year plan. Stress was laid on economic growth, elimination of unemployment, self-sufficiency in technology, rising lifestyle of weaker sections of the society.</a:t>
            </a:r>
          </a:p>
          <a:p>
            <a:endParaRPr lang="en-US" dirty="0"/>
          </a:p>
        </p:txBody>
      </p:sp>
    </p:spTree>
    <p:extLst>
      <p:ext uri="{BB962C8B-B14F-4D97-AF65-F5344CB8AC3E}">
        <p14:creationId xmlns:p14="http://schemas.microsoft.com/office/powerpoint/2010/main" val="1709280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BB4AF-FBB4-1549-A82C-5F2090894B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48D723-34D5-E443-B0C7-A440E0FC834B}"/>
              </a:ext>
            </a:extLst>
          </p:cNvPr>
          <p:cNvSpPr>
            <a:spLocks noGrp="1"/>
          </p:cNvSpPr>
          <p:nvPr>
            <p:ph idx="1"/>
          </p:nvPr>
        </p:nvSpPr>
        <p:spPr/>
        <p:txBody>
          <a:bodyPr/>
          <a:lstStyle/>
          <a:p>
            <a:r>
              <a:rPr lang="en-US" dirty="0"/>
              <a:t>The seventh five -year plan also  aimed at a significant reduction in the incidence of poverty and an improvement in the quality of life of the poor.</a:t>
            </a:r>
          </a:p>
          <a:p>
            <a:r>
              <a:rPr lang="en-US" dirty="0"/>
              <a:t>Planning commission claimed that the process of economic growth and anti poverty programs helped to bring down the proportion of people below poverty line from 48.3% in 1977-78 to 29.9% in 1987-88.</a:t>
            </a:r>
          </a:p>
          <a:p>
            <a:r>
              <a:rPr lang="en-US" dirty="0"/>
              <a:t>In the 68</a:t>
            </a:r>
            <a:r>
              <a:rPr lang="en-US" baseline="30000" dirty="0"/>
              <a:t>th</a:t>
            </a:r>
            <a:r>
              <a:rPr lang="en-US" dirty="0"/>
              <a:t> round of NSSO data (2011-12), poverty line was defined at Rs. 27.20 per person per day for rural areas and Rs. 33.33/- per person per day for urban areas. </a:t>
            </a:r>
          </a:p>
        </p:txBody>
      </p:sp>
    </p:spTree>
    <p:extLst>
      <p:ext uri="{BB962C8B-B14F-4D97-AF65-F5344CB8AC3E}">
        <p14:creationId xmlns:p14="http://schemas.microsoft.com/office/powerpoint/2010/main" val="2966816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5B36-C273-C044-A17E-C5A940996D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49B92-ABAE-7540-A813-B767274428ED}"/>
              </a:ext>
            </a:extLst>
          </p:cNvPr>
          <p:cNvSpPr>
            <a:spLocks noGrp="1"/>
          </p:cNvSpPr>
          <p:nvPr>
            <p:ph idx="1"/>
          </p:nvPr>
        </p:nvSpPr>
        <p:spPr/>
        <p:txBody>
          <a:bodyPr/>
          <a:lstStyle/>
          <a:p>
            <a:r>
              <a:rPr lang="en-US" dirty="0"/>
              <a:t>On this basis, 21.9% population was below poverty line in 2011-2012.</a:t>
            </a:r>
          </a:p>
          <a:p>
            <a:r>
              <a:rPr lang="en-US" dirty="0"/>
              <a:t>In absolute terms, 269.8 million people were below poverty line in 2011-12.</a:t>
            </a:r>
          </a:p>
          <a:p>
            <a:r>
              <a:rPr lang="en-US" dirty="0"/>
              <a:t>Poverty is still a  major challenge.</a:t>
            </a:r>
          </a:p>
          <a:p>
            <a:r>
              <a:rPr lang="en-US" dirty="0"/>
              <a:t>However, poverty is on the decline in India.</a:t>
            </a:r>
          </a:p>
          <a:p>
            <a:r>
              <a:rPr lang="en-US" dirty="0"/>
              <a:t>According to the world poverty clock (May 2021), 97.7 million people (roughly 6% of the population) in India are living in extreme poverty. </a:t>
            </a:r>
          </a:p>
        </p:txBody>
      </p:sp>
    </p:spTree>
    <p:extLst>
      <p:ext uri="{BB962C8B-B14F-4D97-AF65-F5344CB8AC3E}">
        <p14:creationId xmlns:p14="http://schemas.microsoft.com/office/powerpoint/2010/main" val="265985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C2CC8-6100-D443-B4E5-9C597152B480}"/>
              </a:ext>
            </a:extLst>
          </p:cNvPr>
          <p:cNvSpPr>
            <a:spLocks noGrp="1"/>
          </p:cNvSpPr>
          <p:nvPr>
            <p:ph type="title"/>
          </p:nvPr>
        </p:nvSpPr>
        <p:spPr/>
        <p:txBody>
          <a:bodyPr/>
          <a:lstStyle/>
          <a:p>
            <a:r>
              <a:rPr lang="en-US" dirty="0"/>
              <a:t>Modernization</a:t>
            </a:r>
          </a:p>
        </p:txBody>
      </p:sp>
      <p:sp>
        <p:nvSpPr>
          <p:cNvPr id="3" name="Content Placeholder 2">
            <a:extLst>
              <a:ext uri="{FF2B5EF4-FFF2-40B4-BE49-F238E27FC236}">
                <a16:creationId xmlns:a16="http://schemas.microsoft.com/office/drawing/2014/main" id="{F9E6E2C0-49D8-8A40-B03D-29FE6BB53738}"/>
              </a:ext>
            </a:extLst>
          </p:cNvPr>
          <p:cNvSpPr>
            <a:spLocks noGrp="1"/>
          </p:cNvSpPr>
          <p:nvPr>
            <p:ph idx="1"/>
          </p:nvPr>
        </p:nvSpPr>
        <p:spPr/>
        <p:txBody>
          <a:bodyPr/>
          <a:lstStyle/>
          <a:p>
            <a:endParaRPr lang="en-US" dirty="0"/>
          </a:p>
          <a:p>
            <a:r>
              <a:rPr lang="en-US" dirty="0"/>
              <a:t>The term modernization connotes a variety of structural and institutional changes in the framework of economic activity</a:t>
            </a:r>
          </a:p>
          <a:p>
            <a:endParaRPr lang="en-US" dirty="0"/>
          </a:p>
          <a:p>
            <a:r>
              <a:rPr lang="en-US" dirty="0"/>
              <a:t>Planning commission always recognized the role of science and technology through out the planning period.</a:t>
            </a:r>
          </a:p>
          <a:p>
            <a:r>
              <a:rPr lang="en-US" dirty="0"/>
              <a:t>In sixth plan the objective of modernization was explicitly mentioned.</a:t>
            </a:r>
          </a:p>
          <a:p>
            <a:r>
              <a:rPr lang="en-US" dirty="0"/>
              <a:t>In seventh plan the concept of modernization was narrowed down, and the focus shifted primarily to technological advances.</a:t>
            </a:r>
          </a:p>
          <a:p>
            <a:endParaRPr lang="en-US" dirty="0"/>
          </a:p>
          <a:p>
            <a:endParaRPr lang="en-US" dirty="0"/>
          </a:p>
        </p:txBody>
      </p:sp>
    </p:spTree>
    <p:extLst>
      <p:ext uri="{BB962C8B-B14F-4D97-AF65-F5344CB8AC3E}">
        <p14:creationId xmlns:p14="http://schemas.microsoft.com/office/powerpoint/2010/main" val="416746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F57A-BD8E-2549-AB13-4B2F2B1C2BC0}"/>
              </a:ext>
            </a:extLst>
          </p:cNvPr>
          <p:cNvSpPr>
            <a:spLocks noGrp="1"/>
          </p:cNvSpPr>
          <p:nvPr>
            <p:ph type="title"/>
          </p:nvPr>
        </p:nvSpPr>
        <p:spPr/>
        <p:txBody>
          <a:bodyPr/>
          <a:lstStyle/>
          <a:p>
            <a:r>
              <a:rPr lang="en-US" dirty="0"/>
              <a:t>Evolution of planning</a:t>
            </a:r>
          </a:p>
        </p:txBody>
      </p:sp>
      <p:sp>
        <p:nvSpPr>
          <p:cNvPr id="3" name="Content Placeholder 2">
            <a:extLst>
              <a:ext uri="{FF2B5EF4-FFF2-40B4-BE49-F238E27FC236}">
                <a16:creationId xmlns:a16="http://schemas.microsoft.com/office/drawing/2014/main" id="{0C9AA882-FCF7-F44D-9C41-87F3864A92F5}"/>
              </a:ext>
            </a:extLst>
          </p:cNvPr>
          <p:cNvSpPr>
            <a:spLocks noGrp="1"/>
          </p:cNvSpPr>
          <p:nvPr>
            <p:ph idx="1"/>
          </p:nvPr>
        </p:nvSpPr>
        <p:spPr/>
        <p:txBody>
          <a:bodyPr/>
          <a:lstStyle/>
          <a:p>
            <a:r>
              <a:rPr lang="en-US" dirty="0"/>
              <a:t>Just after independence, the government of India set up the planning commission in 1950 to assess the material, capital and human resources of the country and to formulate a plan for the most effective and balanced utilization of the country’s resources.</a:t>
            </a:r>
          </a:p>
        </p:txBody>
      </p:sp>
    </p:spTree>
    <p:extLst>
      <p:ext uri="{BB962C8B-B14F-4D97-AF65-F5344CB8AC3E}">
        <p14:creationId xmlns:p14="http://schemas.microsoft.com/office/powerpoint/2010/main" val="2383110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0A0A-F551-1045-B14D-6EF4462712F6}"/>
              </a:ext>
            </a:extLst>
          </p:cNvPr>
          <p:cNvSpPr>
            <a:spLocks noGrp="1"/>
          </p:cNvSpPr>
          <p:nvPr>
            <p:ph type="title"/>
          </p:nvPr>
        </p:nvSpPr>
        <p:spPr/>
        <p:txBody>
          <a:bodyPr/>
          <a:lstStyle/>
          <a:p>
            <a:r>
              <a:rPr lang="en-US" dirty="0"/>
              <a:t>Inclusiveness and sustainability of growth</a:t>
            </a:r>
          </a:p>
        </p:txBody>
      </p:sp>
      <p:sp>
        <p:nvSpPr>
          <p:cNvPr id="3" name="Content Placeholder 2">
            <a:extLst>
              <a:ext uri="{FF2B5EF4-FFF2-40B4-BE49-F238E27FC236}">
                <a16:creationId xmlns:a16="http://schemas.microsoft.com/office/drawing/2014/main" id="{7A312007-E85A-5340-8A6E-35087F6043E4}"/>
              </a:ext>
            </a:extLst>
          </p:cNvPr>
          <p:cNvSpPr>
            <a:spLocks noGrp="1"/>
          </p:cNvSpPr>
          <p:nvPr>
            <p:ph idx="1"/>
          </p:nvPr>
        </p:nvSpPr>
        <p:spPr/>
        <p:txBody>
          <a:bodyPr/>
          <a:lstStyle/>
          <a:p>
            <a:pPr marL="0" indent="0">
              <a:buNone/>
            </a:pPr>
            <a:r>
              <a:rPr lang="en-US" dirty="0"/>
              <a:t>For the first time in 11</a:t>
            </a:r>
            <a:r>
              <a:rPr lang="en-US" baseline="30000" dirty="0"/>
              <a:t>th</a:t>
            </a:r>
            <a:r>
              <a:rPr lang="en-US" dirty="0"/>
              <a:t> five- year plan, major dimension of inclusive development are included. They are </a:t>
            </a:r>
          </a:p>
          <a:p>
            <a:pPr marL="514350" indent="-514350">
              <a:buAutoNum type="arabicPeriod"/>
            </a:pPr>
            <a:r>
              <a:rPr lang="en-US" dirty="0"/>
              <a:t>Poverty alleviation</a:t>
            </a:r>
          </a:p>
          <a:p>
            <a:pPr marL="514350" indent="-514350">
              <a:buAutoNum type="arabicPeriod"/>
            </a:pPr>
            <a:r>
              <a:rPr lang="en-US" dirty="0"/>
              <a:t>Employment generation</a:t>
            </a:r>
          </a:p>
          <a:p>
            <a:pPr marL="514350" indent="-514350">
              <a:buAutoNum type="arabicPeriod"/>
            </a:pPr>
            <a:r>
              <a:rPr lang="en-US" dirty="0"/>
              <a:t>Health and education</a:t>
            </a:r>
          </a:p>
          <a:p>
            <a:pPr marL="514350" indent="-514350">
              <a:buAutoNum type="arabicPeriod"/>
            </a:pPr>
            <a:r>
              <a:rPr lang="en-US" dirty="0"/>
              <a:t>Women's empowerment and social welfare</a:t>
            </a:r>
          </a:p>
          <a:p>
            <a:pPr marL="514350" indent="-514350">
              <a:buAutoNum type="arabicPeriod"/>
            </a:pPr>
            <a:endParaRPr lang="en-US" dirty="0"/>
          </a:p>
          <a:p>
            <a:pPr marL="0" indent="0">
              <a:buNone/>
            </a:pPr>
            <a:endParaRPr lang="en-US" dirty="0"/>
          </a:p>
          <a:p>
            <a:pPr marL="514350" indent="-514350">
              <a:buAutoNum type="arabicPeriod"/>
            </a:pPr>
            <a:endParaRPr lang="en-US" dirty="0"/>
          </a:p>
          <a:p>
            <a:pPr marL="0" indent="0">
              <a:buNone/>
            </a:pPr>
            <a:endParaRPr lang="en-US" dirty="0"/>
          </a:p>
          <a:p>
            <a:pPr marL="514350" indent="-514350">
              <a:buAutoNum type="arabicPeriod"/>
            </a:pPr>
            <a:endParaRPr lang="en-US" dirty="0"/>
          </a:p>
        </p:txBody>
      </p:sp>
    </p:spTree>
    <p:extLst>
      <p:ext uri="{BB962C8B-B14F-4D97-AF65-F5344CB8AC3E}">
        <p14:creationId xmlns:p14="http://schemas.microsoft.com/office/powerpoint/2010/main" val="198481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311D5-A9C4-2A4E-A92E-F725FD429E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28BEEC-CDF0-B145-B645-4655E45DC59E}"/>
              </a:ext>
            </a:extLst>
          </p:cNvPr>
          <p:cNvSpPr>
            <a:spLocks noGrp="1"/>
          </p:cNvSpPr>
          <p:nvPr>
            <p:ph idx="1"/>
          </p:nvPr>
        </p:nvSpPr>
        <p:spPr/>
        <p:txBody>
          <a:bodyPr/>
          <a:lstStyle/>
          <a:p>
            <a:r>
              <a:rPr lang="en-US" dirty="0"/>
              <a:t>The 12</a:t>
            </a:r>
            <a:r>
              <a:rPr lang="en-US" baseline="30000" dirty="0"/>
              <a:t>th</a:t>
            </a:r>
            <a:r>
              <a:rPr lang="en-US" dirty="0"/>
              <a:t> five-year plan emphasized on the following</a:t>
            </a:r>
          </a:p>
          <a:p>
            <a:pPr marL="514350" indent="-514350">
              <a:buAutoNum type="arabicPeriod"/>
            </a:pPr>
            <a:r>
              <a:rPr lang="en-US" dirty="0"/>
              <a:t>Inclusiveness as poverty reduction</a:t>
            </a:r>
          </a:p>
          <a:p>
            <a:pPr marL="514350" indent="-514350">
              <a:buAutoNum type="arabicPeriod"/>
            </a:pPr>
            <a:r>
              <a:rPr lang="en-US" dirty="0"/>
              <a:t>Inclusiveness as group equality</a:t>
            </a:r>
          </a:p>
          <a:p>
            <a:pPr marL="514350" indent="-514350">
              <a:buAutoNum type="arabicPeriod"/>
            </a:pPr>
            <a:r>
              <a:rPr lang="en-US" dirty="0"/>
              <a:t>Inclusiveness as regional balance</a:t>
            </a:r>
          </a:p>
          <a:p>
            <a:pPr marL="514350" indent="-514350">
              <a:buAutoNum type="arabicPeriod"/>
            </a:pPr>
            <a:r>
              <a:rPr lang="en-US" dirty="0"/>
              <a:t>Focus on income inequality</a:t>
            </a:r>
          </a:p>
          <a:p>
            <a:pPr marL="514350" indent="-514350">
              <a:buAutoNum type="arabicPeriod"/>
            </a:pPr>
            <a:r>
              <a:rPr lang="en-US" dirty="0"/>
              <a:t>Inclusiveness as empowerment</a:t>
            </a:r>
          </a:p>
        </p:txBody>
      </p:sp>
    </p:spTree>
    <p:extLst>
      <p:ext uri="{BB962C8B-B14F-4D97-AF65-F5344CB8AC3E}">
        <p14:creationId xmlns:p14="http://schemas.microsoft.com/office/powerpoint/2010/main" val="45039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A44AB-4A58-7943-BFA1-9577B7856C21}"/>
              </a:ext>
            </a:extLst>
          </p:cNvPr>
          <p:cNvSpPr>
            <a:spLocks noGrp="1"/>
          </p:cNvSpPr>
          <p:nvPr>
            <p:ph type="title"/>
          </p:nvPr>
        </p:nvSpPr>
        <p:spPr/>
        <p:txBody>
          <a:bodyPr/>
          <a:lstStyle/>
          <a:p>
            <a:r>
              <a:rPr lang="en-US" dirty="0"/>
              <a:t>NITI AYOG (National Institution for Transforming India)</a:t>
            </a:r>
          </a:p>
        </p:txBody>
      </p:sp>
      <p:sp>
        <p:nvSpPr>
          <p:cNvPr id="3" name="Content Placeholder 2">
            <a:extLst>
              <a:ext uri="{FF2B5EF4-FFF2-40B4-BE49-F238E27FC236}">
                <a16:creationId xmlns:a16="http://schemas.microsoft.com/office/drawing/2014/main" id="{DF843442-631F-EA44-8554-2888FD60C065}"/>
              </a:ext>
            </a:extLst>
          </p:cNvPr>
          <p:cNvSpPr>
            <a:spLocks noGrp="1"/>
          </p:cNvSpPr>
          <p:nvPr>
            <p:ph idx="1"/>
          </p:nvPr>
        </p:nvSpPr>
        <p:spPr/>
        <p:txBody>
          <a:bodyPr>
            <a:normAutofit lnSpcReduction="10000"/>
          </a:bodyPr>
          <a:lstStyle/>
          <a:p>
            <a:r>
              <a:rPr lang="en-US" dirty="0"/>
              <a:t>Established on 13</a:t>
            </a:r>
            <a:r>
              <a:rPr lang="en-US" baseline="30000" dirty="0"/>
              <a:t>th</a:t>
            </a:r>
            <a:r>
              <a:rPr lang="en-US" dirty="0"/>
              <a:t> August 2015.</a:t>
            </a:r>
          </a:p>
          <a:p>
            <a:endParaRPr lang="en-US" dirty="0"/>
          </a:p>
          <a:p>
            <a:r>
              <a:rPr lang="en-US" dirty="0"/>
              <a:t>NITI </a:t>
            </a:r>
            <a:r>
              <a:rPr lang="en-US" dirty="0" err="1"/>
              <a:t>Ayog</a:t>
            </a:r>
            <a:r>
              <a:rPr lang="en-US" dirty="0"/>
              <a:t> was established as the successor of Planning Commission</a:t>
            </a:r>
          </a:p>
          <a:p>
            <a:endParaRPr lang="en-US" dirty="0"/>
          </a:p>
          <a:p>
            <a:r>
              <a:rPr lang="en-US" dirty="0"/>
              <a:t>It is neither a constitutional body nor a statutory body</a:t>
            </a:r>
          </a:p>
          <a:p>
            <a:pPr marL="0" indent="0">
              <a:buNone/>
            </a:pPr>
            <a:r>
              <a:rPr lang="en-US" dirty="0"/>
              <a:t>.</a:t>
            </a:r>
          </a:p>
          <a:p>
            <a:r>
              <a:rPr lang="en-US" dirty="0"/>
              <a:t>NITI </a:t>
            </a:r>
            <a:r>
              <a:rPr lang="en-US" dirty="0" err="1"/>
              <a:t>Ayog</a:t>
            </a:r>
            <a:r>
              <a:rPr lang="en-US" dirty="0"/>
              <a:t> is the premier ‘Think Tank’ of government of India, providing both directional and policy inputs.</a:t>
            </a:r>
          </a:p>
          <a:p>
            <a:pPr marL="0" indent="0">
              <a:buNone/>
            </a:pPr>
            <a:r>
              <a:rPr lang="en-US" dirty="0"/>
              <a:t>  </a:t>
            </a:r>
          </a:p>
        </p:txBody>
      </p:sp>
    </p:spTree>
    <p:extLst>
      <p:ext uri="{BB962C8B-B14F-4D97-AF65-F5344CB8AC3E}">
        <p14:creationId xmlns:p14="http://schemas.microsoft.com/office/powerpoint/2010/main" val="2596063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4B2E-A7E5-3040-8538-6DBFE257108E}"/>
              </a:ext>
            </a:extLst>
          </p:cNvPr>
          <p:cNvSpPr>
            <a:spLocks noGrp="1"/>
          </p:cNvSpPr>
          <p:nvPr>
            <p:ph type="title"/>
          </p:nvPr>
        </p:nvSpPr>
        <p:spPr/>
        <p:txBody>
          <a:bodyPr/>
          <a:lstStyle/>
          <a:p>
            <a:r>
              <a:rPr lang="en-US" dirty="0"/>
              <a:t>Composition</a:t>
            </a:r>
          </a:p>
        </p:txBody>
      </p:sp>
      <p:sp>
        <p:nvSpPr>
          <p:cNvPr id="3" name="Content Placeholder 2">
            <a:extLst>
              <a:ext uri="{FF2B5EF4-FFF2-40B4-BE49-F238E27FC236}">
                <a16:creationId xmlns:a16="http://schemas.microsoft.com/office/drawing/2014/main" id="{94E36E8D-B9DD-0341-B4B5-179A695C2F6A}"/>
              </a:ext>
            </a:extLst>
          </p:cNvPr>
          <p:cNvSpPr>
            <a:spLocks noGrp="1"/>
          </p:cNvSpPr>
          <p:nvPr>
            <p:ph idx="1"/>
          </p:nvPr>
        </p:nvSpPr>
        <p:spPr/>
        <p:txBody>
          <a:bodyPr/>
          <a:lstStyle/>
          <a:p>
            <a:r>
              <a:rPr lang="en-US" dirty="0"/>
              <a:t>Chairperson: Prime Minister of India</a:t>
            </a:r>
          </a:p>
          <a:p>
            <a:r>
              <a:rPr lang="en-US" dirty="0"/>
              <a:t>Governing Council: Chief ministers of all the states and union territories with legislatures (Delhi and Puducherry) and Lt. Governor of other union territories </a:t>
            </a:r>
          </a:p>
          <a:p>
            <a:r>
              <a:rPr lang="en-US" dirty="0"/>
              <a:t>Regional Councils: These are formed to address specific issues or contingencies impacting more than one state or a region. These meetings are chaired by the chairperson of NITI </a:t>
            </a:r>
            <a:r>
              <a:rPr lang="en-US" dirty="0" err="1"/>
              <a:t>Ayog</a:t>
            </a:r>
            <a:endParaRPr lang="en-US" dirty="0"/>
          </a:p>
          <a:p>
            <a:r>
              <a:rPr lang="en-US" dirty="0"/>
              <a:t>Special Invitees</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75275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74426-F1B9-C74D-A858-B221A0733C7F}"/>
              </a:ext>
            </a:extLst>
          </p:cNvPr>
          <p:cNvSpPr>
            <a:spLocks noGrp="1"/>
          </p:cNvSpPr>
          <p:nvPr>
            <p:ph type="title"/>
          </p:nvPr>
        </p:nvSpPr>
        <p:spPr/>
        <p:txBody>
          <a:bodyPr/>
          <a:lstStyle/>
          <a:p>
            <a:r>
              <a:rPr lang="en-US" dirty="0"/>
              <a:t>Full time organizational framework</a:t>
            </a:r>
          </a:p>
        </p:txBody>
      </p:sp>
      <p:sp>
        <p:nvSpPr>
          <p:cNvPr id="3" name="Content Placeholder 2">
            <a:extLst>
              <a:ext uri="{FF2B5EF4-FFF2-40B4-BE49-F238E27FC236}">
                <a16:creationId xmlns:a16="http://schemas.microsoft.com/office/drawing/2014/main" id="{B52A15D0-C9F2-254E-81ED-B201D75F9222}"/>
              </a:ext>
            </a:extLst>
          </p:cNvPr>
          <p:cNvSpPr>
            <a:spLocks noGrp="1"/>
          </p:cNvSpPr>
          <p:nvPr>
            <p:ph idx="1"/>
          </p:nvPr>
        </p:nvSpPr>
        <p:spPr/>
        <p:txBody>
          <a:bodyPr>
            <a:normAutofit fontScale="92500" lnSpcReduction="20000"/>
          </a:bodyPr>
          <a:lstStyle/>
          <a:p>
            <a:r>
              <a:rPr lang="en-US" dirty="0"/>
              <a:t>In addition to the prime minister, it comprises</a:t>
            </a:r>
          </a:p>
          <a:p>
            <a:pPr marL="514350" indent="-514350">
              <a:buAutoNum type="arabicPeriod"/>
            </a:pPr>
            <a:r>
              <a:rPr lang="en-US" dirty="0"/>
              <a:t>Vice chairperson: He is appointed by the PM and enjoys the rank of a cabinet minister</a:t>
            </a:r>
          </a:p>
          <a:p>
            <a:pPr marL="514350" indent="-514350">
              <a:buAutoNum type="arabicPeriod"/>
            </a:pPr>
            <a:r>
              <a:rPr lang="en-US" dirty="0"/>
              <a:t>Members (Full time): They are 4 in number and enjoy the rank of state minister</a:t>
            </a:r>
          </a:p>
          <a:p>
            <a:pPr marL="514350" indent="-514350">
              <a:buAutoNum type="arabicPeriod"/>
            </a:pPr>
            <a:r>
              <a:rPr lang="en-US" dirty="0"/>
              <a:t>Part time members (2 in number): They are selected from the universities, research organizations and other relevant institutions in an ex-officio capacity. </a:t>
            </a:r>
          </a:p>
          <a:p>
            <a:pPr marL="514350" indent="-514350">
              <a:buAutoNum type="arabicPeriod"/>
            </a:pPr>
            <a:r>
              <a:rPr lang="en-US" dirty="0"/>
              <a:t>Ex-officio members: Maximum four members  from the union council of ministers. They are nominated by the PM.</a:t>
            </a:r>
          </a:p>
          <a:p>
            <a:pPr marL="514350" indent="-514350">
              <a:buAutoNum type="arabicPeriod"/>
            </a:pPr>
            <a:r>
              <a:rPr lang="en-US" dirty="0"/>
              <a:t>Chief executive officer: Appointed by PM for a fixed tenure in the rank of secretary, Govt. of India</a:t>
            </a:r>
          </a:p>
          <a:p>
            <a:pPr marL="514350" indent="-514350">
              <a:buAutoNum type="arabicPeriod"/>
            </a:pPr>
            <a:endParaRPr lang="en-US" dirty="0"/>
          </a:p>
        </p:txBody>
      </p:sp>
    </p:spTree>
    <p:extLst>
      <p:ext uri="{BB962C8B-B14F-4D97-AF65-F5344CB8AC3E}">
        <p14:creationId xmlns:p14="http://schemas.microsoft.com/office/powerpoint/2010/main" val="315663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D444F-6B3D-9A4B-B515-64A0AC572A57}"/>
              </a:ext>
            </a:extLst>
          </p:cNvPr>
          <p:cNvSpPr>
            <a:spLocks noGrp="1"/>
          </p:cNvSpPr>
          <p:nvPr>
            <p:ph type="title"/>
          </p:nvPr>
        </p:nvSpPr>
        <p:spPr/>
        <p:txBody>
          <a:bodyPr/>
          <a:lstStyle/>
          <a:p>
            <a:r>
              <a:rPr lang="en-US" dirty="0"/>
              <a:t>Tasks of NITI </a:t>
            </a:r>
            <a:r>
              <a:rPr lang="en-US" dirty="0" err="1"/>
              <a:t>Ayog</a:t>
            </a:r>
            <a:endParaRPr lang="en-US" dirty="0"/>
          </a:p>
        </p:txBody>
      </p:sp>
      <p:sp>
        <p:nvSpPr>
          <p:cNvPr id="3" name="Content Placeholder 2">
            <a:extLst>
              <a:ext uri="{FF2B5EF4-FFF2-40B4-BE49-F238E27FC236}">
                <a16:creationId xmlns:a16="http://schemas.microsoft.com/office/drawing/2014/main" id="{9D63E02C-AA50-9146-9314-13B54038F832}"/>
              </a:ext>
            </a:extLst>
          </p:cNvPr>
          <p:cNvSpPr>
            <a:spLocks noGrp="1"/>
          </p:cNvSpPr>
          <p:nvPr>
            <p:ph idx="1"/>
          </p:nvPr>
        </p:nvSpPr>
        <p:spPr/>
        <p:txBody>
          <a:bodyPr/>
          <a:lstStyle/>
          <a:p>
            <a:pPr marL="514350" indent="-514350">
              <a:buAutoNum type="arabicPeriod"/>
            </a:pPr>
            <a:r>
              <a:rPr lang="en-US" dirty="0"/>
              <a:t>Fostering cooperative federalism by providing structured support to states on a continuous basis</a:t>
            </a:r>
          </a:p>
          <a:p>
            <a:pPr marL="514350" indent="-514350">
              <a:buAutoNum type="arabicPeriod"/>
            </a:pPr>
            <a:r>
              <a:rPr lang="en-US" dirty="0"/>
              <a:t>Formulation of strategic vision and long-term policies and program framework both for macroeconomy and for different sectors</a:t>
            </a:r>
          </a:p>
          <a:p>
            <a:pPr marL="514350" indent="-514350">
              <a:buAutoNum type="arabicPeriod"/>
            </a:pPr>
            <a:r>
              <a:rPr lang="en-US" dirty="0"/>
              <a:t>Acting as knowledge and innovation hub and providing research input by undertaking and accessing globally available research</a:t>
            </a:r>
          </a:p>
          <a:p>
            <a:pPr marL="514350" indent="-514350">
              <a:buAutoNum type="arabicPeriod"/>
            </a:pPr>
            <a:r>
              <a:rPr lang="en-US" dirty="0"/>
              <a:t>Providing a platform for inter </a:t>
            </a:r>
            <a:r>
              <a:rPr lang="en-US"/>
              <a:t>disciplinary coordination</a:t>
            </a:r>
            <a:endParaRPr lang="en-US" dirty="0"/>
          </a:p>
        </p:txBody>
      </p:sp>
    </p:spTree>
    <p:extLst>
      <p:ext uri="{BB962C8B-B14F-4D97-AF65-F5344CB8AC3E}">
        <p14:creationId xmlns:p14="http://schemas.microsoft.com/office/powerpoint/2010/main" val="335367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C2F-41C0-454E-BC0B-6F3F0E0B55A7}"/>
              </a:ext>
            </a:extLst>
          </p:cNvPr>
          <p:cNvSpPr>
            <a:spLocks noGrp="1"/>
          </p:cNvSpPr>
          <p:nvPr>
            <p:ph type="title"/>
          </p:nvPr>
        </p:nvSpPr>
        <p:spPr/>
        <p:txBody>
          <a:bodyPr/>
          <a:lstStyle/>
          <a:p>
            <a:r>
              <a:rPr lang="en-US" dirty="0"/>
              <a:t>Rational behind planning</a:t>
            </a:r>
          </a:p>
        </p:txBody>
      </p:sp>
      <p:sp>
        <p:nvSpPr>
          <p:cNvPr id="3" name="Content Placeholder 2">
            <a:extLst>
              <a:ext uri="{FF2B5EF4-FFF2-40B4-BE49-F238E27FC236}">
                <a16:creationId xmlns:a16="http://schemas.microsoft.com/office/drawing/2014/main" id="{6A730BDA-42B8-4245-AC14-C40D361A284E}"/>
              </a:ext>
            </a:extLst>
          </p:cNvPr>
          <p:cNvSpPr>
            <a:spLocks noGrp="1"/>
          </p:cNvSpPr>
          <p:nvPr>
            <p:ph idx="1"/>
          </p:nvPr>
        </p:nvSpPr>
        <p:spPr/>
        <p:txBody>
          <a:bodyPr/>
          <a:lstStyle/>
          <a:p>
            <a:pPr marL="0" indent="0">
              <a:buNone/>
            </a:pPr>
            <a:r>
              <a:rPr lang="en-US" dirty="0"/>
              <a:t>1. Limitations of market mechanism</a:t>
            </a:r>
          </a:p>
          <a:p>
            <a:endParaRPr lang="en-US" dirty="0"/>
          </a:p>
          <a:p>
            <a:pPr marL="0" indent="0">
              <a:buNone/>
            </a:pPr>
            <a:r>
              <a:rPr lang="en-US" dirty="0"/>
              <a:t>The country needed to come out of the low-level equilibrium trap in which it had fallen during the period of colonial subjugation.</a:t>
            </a:r>
          </a:p>
          <a:p>
            <a:pPr marL="0" indent="0">
              <a:buNone/>
            </a:pPr>
            <a:endParaRPr lang="en-US" dirty="0"/>
          </a:p>
          <a:p>
            <a:pPr marL="0" indent="0">
              <a:buNone/>
            </a:pPr>
            <a:r>
              <a:rPr lang="en-US" dirty="0"/>
              <a:t>2. The need for social justice</a:t>
            </a:r>
          </a:p>
          <a:p>
            <a:pPr marL="0" indent="0">
              <a:buNone/>
            </a:pPr>
            <a:r>
              <a:rPr lang="en-US" dirty="0"/>
              <a:t>Planning was advocated for alleviation of poverty, tackle the unemployment program and employing human resources in a fruitful manner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508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85451-1458-4845-9EE4-95CD483072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28B22E-E1A2-514C-AACF-CE733704AF6E}"/>
              </a:ext>
            </a:extLst>
          </p:cNvPr>
          <p:cNvSpPr>
            <a:spLocks noGrp="1"/>
          </p:cNvSpPr>
          <p:nvPr>
            <p:ph idx="1"/>
          </p:nvPr>
        </p:nvSpPr>
        <p:spPr/>
        <p:txBody>
          <a:bodyPr/>
          <a:lstStyle/>
          <a:p>
            <a:pPr marL="0" indent="0">
              <a:buNone/>
            </a:pPr>
            <a:r>
              <a:rPr lang="en-US" dirty="0"/>
              <a:t>3. Resource mobilization and allocation in the context of overall development program.</a:t>
            </a:r>
          </a:p>
          <a:p>
            <a:pPr marL="0" indent="0">
              <a:buNone/>
            </a:pPr>
            <a:endParaRPr lang="en-US" dirty="0"/>
          </a:p>
          <a:p>
            <a:pPr marL="0" indent="0">
              <a:buNone/>
            </a:pPr>
            <a:r>
              <a:rPr lang="en-US" dirty="0"/>
              <a:t>In developing countries, the choice of development projects must be based on social benefits rather than private profitability.</a:t>
            </a:r>
          </a:p>
          <a:p>
            <a:pPr marL="0" indent="0">
              <a:buNone/>
            </a:pPr>
            <a:endParaRPr lang="en-US" dirty="0"/>
          </a:p>
          <a:p>
            <a:pPr marL="0" indent="0">
              <a:buNone/>
            </a:pPr>
            <a:r>
              <a:rPr lang="en-US" dirty="0"/>
              <a:t>The UN conference on planning held in 1965 had recommended adoption of economic planning in underdeveloped countries on similar grounds.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5426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F2C0-8D7B-D249-8DA7-6D15CA92534F}"/>
              </a:ext>
            </a:extLst>
          </p:cNvPr>
          <p:cNvSpPr>
            <a:spLocks noGrp="1"/>
          </p:cNvSpPr>
          <p:nvPr>
            <p:ph type="title"/>
          </p:nvPr>
        </p:nvSpPr>
        <p:spPr/>
        <p:txBody>
          <a:bodyPr/>
          <a:lstStyle/>
          <a:p>
            <a:r>
              <a:rPr lang="en-US" dirty="0"/>
              <a:t>Objectives of Economic Planning in India</a:t>
            </a:r>
          </a:p>
        </p:txBody>
      </p:sp>
      <p:sp>
        <p:nvSpPr>
          <p:cNvPr id="3" name="Content Placeholder 2">
            <a:extLst>
              <a:ext uri="{FF2B5EF4-FFF2-40B4-BE49-F238E27FC236}">
                <a16:creationId xmlns:a16="http://schemas.microsoft.com/office/drawing/2014/main" id="{38F937F4-BEDE-3B4F-B4D5-87D8F03A79D9}"/>
              </a:ext>
            </a:extLst>
          </p:cNvPr>
          <p:cNvSpPr>
            <a:spLocks noGrp="1"/>
          </p:cNvSpPr>
          <p:nvPr>
            <p:ph idx="1"/>
          </p:nvPr>
        </p:nvSpPr>
        <p:spPr/>
        <p:txBody>
          <a:bodyPr/>
          <a:lstStyle/>
          <a:p>
            <a:pPr marL="514350" indent="-514350">
              <a:buAutoNum type="arabicPeriod"/>
            </a:pPr>
            <a:r>
              <a:rPr lang="en-US" dirty="0"/>
              <a:t>Economic growth</a:t>
            </a:r>
          </a:p>
          <a:p>
            <a:pPr marL="514350" indent="-514350">
              <a:buAutoNum type="arabicPeriod"/>
            </a:pPr>
            <a:r>
              <a:rPr lang="en-US" dirty="0"/>
              <a:t>Self-reliance</a:t>
            </a:r>
          </a:p>
          <a:p>
            <a:pPr marL="514350" indent="-514350">
              <a:buAutoNum type="arabicPeriod"/>
            </a:pPr>
            <a:r>
              <a:rPr lang="en-US" dirty="0"/>
              <a:t>Removal of unemployment</a:t>
            </a:r>
          </a:p>
          <a:p>
            <a:pPr marL="514350" indent="-514350">
              <a:buAutoNum type="arabicPeriod"/>
            </a:pPr>
            <a:r>
              <a:rPr lang="en-US" dirty="0"/>
              <a:t>Reduction in income inequalities</a:t>
            </a:r>
          </a:p>
          <a:p>
            <a:pPr marL="514350" indent="-514350">
              <a:buAutoNum type="arabicPeriod"/>
            </a:pPr>
            <a:r>
              <a:rPr lang="en-US" dirty="0"/>
              <a:t>Elimination of poverty</a:t>
            </a:r>
          </a:p>
          <a:p>
            <a:pPr marL="514350" indent="-514350">
              <a:buAutoNum type="arabicPeriod"/>
            </a:pPr>
            <a:r>
              <a:rPr lang="en-US" dirty="0"/>
              <a:t>Modernization</a:t>
            </a:r>
          </a:p>
          <a:p>
            <a:pPr marL="514350" indent="-514350">
              <a:buAutoNum type="arabicPeriod"/>
            </a:pPr>
            <a:r>
              <a:rPr lang="en-US" dirty="0"/>
              <a:t>Inclusiveness and sustainability of growth</a:t>
            </a:r>
          </a:p>
        </p:txBody>
      </p:sp>
    </p:spTree>
    <p:extLst>
      <p:ext uri="{BB962C8B-B14F-4D97-AF65-F5344CB8AC3E}">
        <p14:creationId xmlns:p14="http://schemas.microsoft.com/office/powerpoint/2010/main" val="50713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4901-7518-4747-9F92-094C61C37B55}"/>
              </a:ext>
            </a:extLst>
          </p:cNvPr>
          <p:cNvSpPr>
            <a:spLocks noGrp="1"/>
          </p:cNvSpPr>
          <p:nvPr>
            <p:ph type="title"/>
          </p:nvPr>
        </p:nvSpPr>
        <p:spPr/>
        <p:txBody>
          <a:bodyPr/>
          <a:lstStyle/>
          <a:p>
            <a:r>
              <a:rPr lang="en-US" dirty="0"/>
              <a:t>Economic growth</a:t>
            </a:r>
          </a:p>
        </p:txBody>
      </p:sp>
      <p:sp>
        <p:nvSpPr>
          <p:cNvPr id="3" name="Content Placeholder 2">
            <a:extLst>
              <a:ext uri="{FF2B5EF4-FFF2-40B4-BE49-F238E27FC236}">
                <a16:creationId xmlns:a16="http://schemas.microsoft.com/office/drawing/2014/main" id="{36E86793-5020-694E-A7FF-0F51F6B64091}"/>
              </a:ext>
            </a:extLst>
          </p:cNvPr>
          <p:cNvSpPr>
            <a:spLocks noGrp="1"/>
          </p:cNvSpPr>
          <p:nvPr>
            <p:ph idx="1"/>
          </p:nvPr>
        </p:nvSpPr>
        <p:spPr/>
        <p:txBody>
          <a:bodyPr>
            <a:normAutofit/>
          </a:bodyPr>
          <a:lstStyle/>
          <a:p>
            <a:r>
              <a:rPr lang="en-US" dirty="0"/>
              <a:t>Economic growth has always remained in focus as the main objective of Indian five-year plans.</a:t>
            </a:r>
          </a:p>
          <a:p>
            <a:endParaRPr lang="en-US" dirty="0"/>
          </a:p>
          <a:p>
            <a:pPr marL="0" indent="0">
              <a:buNone/>
            </a:pPr>
            <a:r>
              <a:rPr lang="en-US" dirty="0"/>
              <a:t>First five- year plan (1951-56) had a target of 2.1% per annum increase in national income. India recorded 4.6% growth rate</a:t>
            </a:r>
          </a:p>
          <a:p>
            <a:pPr marL="0" indent="0">
              <a:buNone/>
            </a:pPr>
            <a:r>
              <a:rPr lang="en-US" dirty="0"/>
              <a:t>Second five-year plan envisaged a target of 4.5% per annum increase in national income. National income rose at 4.1% per annum (1956-61)    </a:t>
            </a:r>
          </a:p>
          <a:p>
            <a:pPr marL="0" indent="0">
              <a:buNone/>
            </a:pPr>
            <a:r>
              <a:rPr lang="en-US" dirty="0"/>
              <a:t>Third plan (1961-66) aimed at securing national income of 5.6% per annum. National income rose at a modest rate of 3.3% </a:t>
            </a:r>
          </a:p>
          <a:p>
            <a:pPr marL="0" indent="0">
              <a:buNone/>
            </a:pPr>
            <a:endParaRPr lang="en-US" dirty="0"/>
          </a:p>
        </p:txBody>
      </p:sp>
    </p:spTree>
    <p:extLst>
      <p:ext uri="{BB962C8B-B14F-4D97-AF65-F5344CB8AC3E}">
        <p14:creationId xmlns:p14="http://schemas.microsoft.com/office/powerpoint/2010/main" val="38336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0C96-B236-7F40-A35A-E2AB459139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AD4A2A-3218-0A42-90D6-4248A503F074}"/>
              </a:ext>
            </a:extLst>
          </p:cNvPr>
          <p:cNvSpPr>
            <a:spLocks noGrp="1"/>
          </p:cNvSpPr>
          <p:nvPr>
            <p:ph idx="1"/>
          </p:nvPr>
        </p:nvSpPr>
        <p:spPr/>
        <p:txBody>
          <a:bodyPr/>
          <a:lstStyle/>
          <a:p>
            <a:r>
              <a:rPr lang="en-US" dirty="0"/>
              <a:t>The fourth plan (1969-74) targeted for for a growth rate of 5.7% but achieved only 3.0% per annum</a:t>
            </a:r>
          </a:p>
          <a:p>
            <a:r>
              <a:rPr lang="en-US" dirty="0"/>
              <a:t>Fifth plan  (1974-78) laid down the target at 4.4% and the rate of increase in the growth rate was 5.0%</a:t>
            </a:r>
          </a:p>
          <a:p>
            <a:r>
              <a:rPr lang="en-US" dirty="0"/>
              <a:t>The sixth plan (1980-85)had targeted growth rate of 5.2% and the realized growth rate of national income was 5.3%</a:t>
            </a:r>
          </a:p>
          <a:p>
            <a:r>
              <a:rPr lang="en-US" dirty="0"/>
              <a:t>The seventh plan(1985-90) aimed at 5% per annum increase in GDP while achievement was 5.8%</a:t>
            </a:r>
          </a:p>
        </p:txBody>
      </p:sp>
    </p:spTree>
    <p:extLst>
      <p:ext uri="{BB962C8B-B14F-4D97-AF65-F5344CB8AC3E}">
        <p14:creationId xmlns:p14="http://schemas.microsoft.com/office/powerpoint/2010/main" val="288774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7F45-9098-9B49-8CAF-7F25CCA344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77D8A3-AEA5-AA41-8E93-63C89249B81F}"/>
              </a:ext>
            </a:extLst>
          </p:cNvPr>
          <p:cNvSpPr>
            <a:spLocks noGrp="1"/>
          </p:cNvSpPr>
          <p:nvPr>
            <p:ph idx="1"/>
          </p:nvPr>
        </p:nvSpPr>
        <p:spPr/>
        <p:txBody>
          <a:bodyPr/>
          <a:lstStyle/>
          <a:p>
            <a:r>
              <a:rPr lang="en-US" dirty="0"/>
              <a:t>The eighth plan(1992-97) kept a target of 5.6% per annum GDP growth rate while actual achievement was higher at 6.5% per annum</a:t>
            </a:r>
          </a:p>
          <a:p>
            <a:r>
              <a:rPr lang="en-US" dirty="0"/>
              <a:t>The rate of growth in ninth plan  (1997-2002)was 5.4% per annum as against the target of 6.5% per annum.</a:t>
            </a:r>
          </a:p>
          <a:p>
            <a:r>
              <a:rPr lang="en-US" dirty="0"/>
              <a:t>Tenth five- year plan aimed at achieving an annual average growth rate of 8% over the period 2002-2007. The actual rate of national income growth in this plan was 7.6% per annum. The target for the 11</a:t>
            </a:r>
            <a:r>
              <a:rPr lang="en-US" baseline="30000" dirty="0"/>
              <a:t>th</a:t>
            </a:r>
            <a:r>
              <a:rPr lang="en-US" dirty="0"/>
              <a:t> five-year plan was 9% but actual rate of growth was 7.5%.    </a:t>
            </a:r>
          </a:p>
        </p:txBody>
      </p:sp>
    </p:spTree>
    <p:extLst>
      <p:ext uri="{BB962C8B-B14F-4D97-AF65-F5344CB8AC3E}">
        <p14:creationId xmlns:p14="http://schemas.microsoft.com/office/powerpoint/2010/main" val="30710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8315-4CB7-854F-A4DA-C8FE520CAC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09D018-03AE-0F4E-8194-BE309FE78694}"/>
              </a:ext>
            </a:extLst>
          </p:cNvPr>
          <p:cNvSpPr>
            <a:spLocks noGrp="1"/>
          </p:cNvSpPr>
          <p:nvPr>
            <p:ph idx="1"/>
          </p:nvPr>
        </p:nvSpPr>
        <p:spPr/>
        <p:txBody>
          <a:bodyPr/>
          <a:lstStyle/>
          <a:p>
            <a:r>
              <a:rPr lang="en-US" dirty="0"/>
              <a:t>The GDP growth rate at constant price (2011-12) </a:t>
            </a:r>
          </a:p>
          <a:p>
            <a:r>
              <a:rPr lang="en-US" dirty="0"/>
              <a:t>was 8% in 2015-16,</a:t>
            </a:r>
          </a:p>
          <a:p>
            <a:r>
              <a:rPr lang="en-US" dirty="0"/>
              <a:t>7.1% in 2016-17,</a:t>
            </a:r>
          </a:p>
          <a:p>
            <a:r>
              <a:rPr lang="en-US" dirty="0"/>
              <a:t>7.0 % in 2017-18</a:t>
            </a:r>
          </a:p>
          <a:p>
            <a:r>
              <a:rPr lang="en-US" dirty="0"/>
              <a:t>6.1%   in 2018-19 </a:t>
            </a:r>
          </a:p>
          <a:p>
            <a:r>
              <a:rPr lang="en-US" dirty="0"/>
              <a:t>4.2% in 2019-2020</a:t>
            </a:r>
          </a:p>
          <a:p>
            <a:r>
              <a:rPr lang="en-US" dirty="0"/>
              <a:t>-7.3% in 2020-21 (</a:t>
            </a:r>
            <a:r>
              <a:rPr lang="en-US" dirty="0" err="1"/>
              <a:t>Covid</a:t>
            </a:r>
            <a:r>
              <a:rPr lang="en-US" dirty="0"/>
              <a:t> impact)</a:t>
            </a:r>
          </a:p>
          <a:p>
            <a:endParaRPr lang="en-US" dirty="0"/>
          </a:p>
          <a:p>
            <a:endParaRPr lang="en-US" dirty="0"/>
          </a:p>
        </p:txBody>
      </p:sp>
    </p:spTree>
    <p:extLst>
      <p:ext uri="{BB962C8B-B14F-4D97-AF65-F5344CB8AC3E}">
        <p14:creationId xmlns:p14="http://schemas.microsoft.com/office/powerpoint/2010/main" val="2014587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6618</TotalTime>
  <Words>1714</Words>
  <Application>Microsoft Macintosh PowerPoint</Application>
  <PresentationFormat>Widescreen</PresentationFormat>
  <Paragraphs>139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Unit 2:  Economic Planning and Policy making in India  </vt:lpstr>
      <vt:lpstr>Evolution of planning</vt:lpstr>
      <vt:lpstr>Rational behind planning</vt:lpstr>
      <vt:lpstr>PowerPoint Presentation</vt:lpstr>
      <vt:lpstr>Objectives of Economic Planning in India</vt:lpstr>
      <vt:lpstr>Economic growth</vt:lpstr>
      <vt:lpstr>PowerPoint Presentation</vt:lpstr>
      <vt:lpstr>PowerPoint Presentation</vt:lpstr>
      <vt:lpstr>PowerPoint Presentation</vt:lpstr>
      <vt:lpstr>Self-Reliance</vt:lpstr>
      <vt:lpstr>Removal of unemployment</vt:lpstr>
      <vt:lpstr>PowerPoint Presentation</vt:lpstr>
      <vt:lpstr>Reduction in income inequality</vt:lpstr>
      <vt:lpstr>PowerPoint Presentation</vt:lpstr>
      <vt:lpstr>PowerPoint Presentation</vt:lpstr>
      <vt:lpstr>Elimination of poverty</vt:lpstr>
      <vt:lpstr>PowerPoint Presentation</vt:lpstr>
      <vt:lpstr>PowerPoint Presentation</vt:lpstr>
      <vt:lpstr>Modernization</vt:lpstr>
      <vt:lpstr>Inclusiveness and sustainability of growth</vt:lpstr>
      <vt:lpstr>PowerPoint Presentation</vt:lpstr>
      <vt:lpstr>NITI AYOG (National Institution for Transforming India)</vt:lpstr>
      <vt:lpstr>Composition</vt:lpstr>
      <vt:lpstr>Full time organizational framework</vt:lpstr>
      <vt:lpstr>Tasks of NITI Ayog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Economic Planning and Policy making in India  </dc:title>
  <dc:creator>Arbind Lal</dc:creator>
  <cp:lastModifiedBy>Arbind Lal</cp:lastModifiedBy>
  <cp:revision>9</cp:revision>
  <dcterms:created xsi:type="dcterms:W3CDTF">2022-01-04T14:51:34Z</dcterms:created>
  <dcterms:modified xsi:type="dcterms:W3CDTF">2022-02-17T16:16:29Z</dcterms:modified>
</cp:coreProperties>
</file>