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1" r:id="rId5"/>
    <p:sldId id="263" r:id="rId6"/>
    <p:sldId id="264" r:id="rId7"/>
    <p:sldId id="265" r:id="rId8"/>
    <p:sldId id="266" r:id="rId9"/>
    <p:sldId id="267" r:id="rId10"/>
    <p:sldId id="281" r:id="rId11"/>
    <p:sldId id="268" r:id="rId12"/>
    <p:sldId id="282" r:id="rId13"/>
    <p:sldId id="283" r:id="rId14"/>
    <p:sldId id="284" r:id="rId15"/>
    <p:sldId id="285" r:id="rId16"/>
    <p:sldId id="269" r:id="rId17"/>
    <p:sldId id="286" r:id="rId18"/>
    <p:sldId id="270" r:id="rId19"/>
    <p:sldId id="288" r:id="rId20"/>
    <p:sldId id="287" r:id="rId21"/>
    <p:sldId id="271" r:id="rId22"/>
    <p:sldId id="272" r:id="rId23"/>
    <p:sldId id="273" r:id="rId24"/>
    <p:sldId id="274" r:id="rId25"/>
    <p:sldId id="275" r:id="rId26"/>
    <p:sldId id="276" r:id="rId27"/>
    <p:sldId id="277" r:id="rId28"/>
    <p:sldId id="278" r:id="rId29"/>
    <p:sldId id="279" r:id="rId30"/>
    <p:sldId id="280" r:id="rId31"/>
    <p:sldId id="262" r:id="rId32"/>
    <p:sldId id="260" r:id="rId33"/>
    <p:sldId id="25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03"/>
  </p:normalViewPr>
  <p:slideViewPr>
    <p:cSldViewPr snapToGrid="0" snapToObjects="1">
      <p:cViewPr varScale="1">
        <p:scale>
          <a:sx n="109" d="100"/>
          <a:sy n="109" d="100"/>
        </p:scale>
        <p:origin x="68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0119-D760-A249-BFE2-F99B5B4EBAA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2A812B6-7421-0548-8D0E-2C23B75F5C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BAFE90C-8996-EA47-8957-190385D4D6BF}"/>
              </a:ext>
            </a:extLst>
          </p:cNvPr>
          <p:cNvSpPr>
            <a:spLocks noGrp="1"/>
          </p:cNvSpPr>
          <p:nvPr>
            <p:ph type="dt" sz="half" idx="10"/>
          </p:nvPr>
        </p:nvSpPr>
        <p:spPr/>
        <p:txBody>
          <a:bodyPr/>
          <a:lstStyle/>
          <a:p>
            <a:fld id="{5EF11812-BB79-0D46-8F6F-56C27790CDC7}" type="datetimeFigureOut">
              <a:rPr lang="en-US" smtClean="0"/>
              <a:t>1/31/22</a:t>
            </a:fld>
            <a:endParaRPr lang="en-US"/>
          </a:p>
        </p:txBody>
      </p:sp>
      <p:sp>
        <p:nvSpPr>
          <p:cNvPr id="5" name="Footer Placeholder 4">
            <a:extLst>
              <a:ext uri="{FF2B5EF4-FFF2-40B4-BE49-F238E27FC236}">
                <a16:creationId xmlns:a16="http://schemas.microsoft.com/office/drawing/2014/main" id="{E5DED09C-23FE-A949-9AB1-0B0A4C0300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787B85-B7FF-9145-87DD-DF38F0E4457D}"/>
              </a:ext>
            </a:extLst>
          </p:cNvPr>
          <p:cNvSpPr>
            <a:spLocks noGrp="1"/>
          </p:cNvSpPr>
          <p:nvPr>
            <p:ph type="sldNum" sz="quarter" idx="12"/>
          </p:nvPr>
        </p:nvSpPr>
        <p:spPr/>
        <p:txBody>
          <a:bodyPr/>
          <a:lstStyle/>
          <a:p>
            <a:fld id="{940DF9A4-57BD-384D-8ABD-5A6FC9EB90F3}" type="slidenum">
              <a:rPr lang="en-US" smtClean="0"/>
              <a:t>‹#›</a:t>
            </a:fld>
            <a:endParaRPr lang="en-US"/>
          </a:p>
        </p:txBody>
      </p:sp>
    </p:spTree>
    <p:extLst>
      <p:ext uri="{BB962C8B-B14F-4D97-AF65-F5344CB8AC3E}">
        <p14:creationId xmlns:p14="http://schemas.microsoft.com/office/powerpoint/2010/main" val="2417569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AB33-2479-A04A-837E-8C95DD2D6BE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9A1C9F8-1761-3440-AEA6-3AE26532275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5B3E56B-E790-834C-825D-EA71558A9927}"/>
              </a:ext>
            </a:extLst>
          </p:cNvPr>
          <p:cNvSpPr>
            <a:spLocks noGrp="1"/>
          </p:cNvSpPr>
          <p:nvPr>
            <p:ph type="dt" sz="half" idx="10"/>
          </p:nvPr>
        </p:nvSpPr>
        <p:spPr/>
        <p:txBody>
          <a:bodyPr/>
          <a:lstStyle/>
          <a:p>
            <a:fld id="{5EF11812-BB79-0D46-8F6F-56C27790CDC7}" type="datetimeFigureOut">
              <a:rPr lang="en-US" smtClean="0"/>
              <a:t>1/31/22</a:t>
            </a:fld>
            <a:endParaRPr lang="en-US"/>
          </a:p>
        </p:txBody>
      </p:sp>
      <p:sp>
        <p:nvSpPr>
          <p:cNvPr id="5" name="Footer Placeholder 4">
            <a:extLst>
              <a:ext uri="{FF2B5EF4-FFF2-40B4-BE49-F238E27FC236}">
                <a16:creationId xmlns:a16="http://schemas.microsoft.com/office/drawing/2014/main" id="{81640E64-7B8D-DD40-8D7D-A8589CE2A0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352592-E461-FC42-93E9-3AF8B25EDCD4}"/>
              </a:ext>
            </a:extLst>
          </p:cNvPr>
          <p:cNvSpPr>
            <a:spLocks noGrp="1"/>
          </p:cNvSpPr>
          <p:nvPr>
            <p:ph type="sldNum" sz="quarter" idx="12"/>
          </p:nvPr>
        </p:nvSpPr>
        <p:spPr/>
        <p:txBody>
          <a:bodyPr/>
          <a:lstStyle/>
          <a:p>
            <a:fld id="{940DF9A4-57BD-384D-8ABD-5A6FC9EB90F3}" type="slidenum">
              <a:rPr lang="en-US" smtClean="0"/>
              <a:t>‹#›</a:t>
            </a:fld>
            <a:endParaRPr lang="en-US"/>
          </a:p>
        </p:txBody>
      </p:sp>
    </p:spTree>
    <p:extLst>
      <p:ext uri="{BB962C8B-B14F-4D97-AF65-F5344CB8AC3E}">
        <p14:creationId xmlns:p14="http://schemas.microsoft.com/office/powerpoint/2010/main" val="4037119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FF402D-5E04-BB45-BAF0-05B4006191C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371C104-ABFD-4242-83F5-06EE2A7E0D9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A2DC45D-0320-AC4F-BC84-EEC6934ABAE7}"/>
              </a:ext>
            </a:extLst>
          </p:cNvPr>
          <p:cNvSpPr>
            <a:spLocks noGrp="1"/>
          </p:cNvSpPr>
          <p:nvPr>
            <p:ph type="dt" sz="half" idx="10"/>
          </p:nvPr>
        </p:nvSpPr>
        <p:spPr/>
        <p:txBody>
          <a:bodyPr/>
          <a:lstStyle/>
          <a:p>
            <a:fld id="{5EF11812-BB79-0D46-8F6F-56C27790CDC7}" type="datetimeFigureOut">
              <a:rPr lang="en-US" smtClean="0"/>
              <a:t>1/31/22</a:t>
            </a:fld>
            <a:endParaRPr lang="en-US"/>
          </a:p>
        </p:txBody>
      </p:sp>
      <p:sp>
        <p:nvSpPr>
          <p:cNvPr id="5" name="Footer Placeholder 4">
            <a:extLst>
              <a:ext uri="{FF2B5EF4-FFF2-40B4-BE49-F238E27FC236}">
                <a16:creationId xmlns:a16="http://schemas.microsoft.com/office/drawing/2014/main" id="{41C46769-CEBD-E346-9B09-42F0B48C8F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A8A12E-D7A6-2D4A-9780-C720BB25CFE5}"/>
              </a:ext>
            </a:extLst>
          </p:cNvPr>
          <p:cNvSpPr>
            <a:spLocks noGrp="1"/>
          </p:cNvSpPr>
          <p:nvPr>
            <p:ph type="sldNum" sz="quarter" idx="12"/>
          </p:nvPr>
        </p:nvSpPr>
        <p:spPr/>
        <p:txBody>
          <a:bodyPr/>
          <a:lstStyle/>
          <a:p>
            <a:fld id="{940DF9A4-57BD-384D-8ABD-5A6FC9EB90F3}" type="slidenum">
              <a:rPr lang="en-US" smtClean="0"/>
              <a:t>‹#›</a:t>
            </a:fld>
            <a:endParaRPr lang="en-US"/>
          </a:p>
        </p:txBody>
      </p:sp>
    </p:spTree>
    <p:extLst>
      <p:ext uri="{BB962C8B-B14F-4D97-AF65-F5344CB8AC3E}">
        <p14:creationId xmlns:p14="http://schemas.microsoft.com/office/powerpoint/2010/main" val="1430453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C11CD-2242-4446-B15E-71245D71A6D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A3AABDE-F1FF-8C48-9AC3-DEC342D124D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F5B7306-CC82-064B-A4A5-80C22F18B09E}"/>
              </a:ext>
            </a:extLst>
          </p:cNvPr>
          <p:cNvSpPr>
            <a:spLocks noGrp="1"/>
          </p:cNvSpPr>
          <p:nvPr>
            <p:ph type="dt" sz="half" idx="10"/>
          </p:nvPr>
        </p:nvSpPr>
        <p:spPr/>
        <p:txBody>
          <a:bodyPr/>
          <a:lstStyle/>
          <a:p>
            <a:fld id="{5EF11812-BB79-0D46-8F6F-56C27790CDC7}" type="datetimeFigureOut">
              <a:rPr lang="en-US" smtClean="0"/>
              <a:t>1/31/22</a:t>
            </a:fld>
            <a:endParaRPr lang="en-US"/>
          </a:p>
        </p:txBody>
      </p:sp>
      <p:sp>
        <p:nvSpPr>
          <p:cNvPr id="5" name="Footer Placeholder 4">
            <a:extLst>
              <a:ext uri="{FF2B5EF4-FFF2-40B4-BE49-F238E27FC236}">
                <a16:creationId xmlns:a16="http://schemas.microsoft.com/office/drawing/2014/main" id="{835A49BB-E77D-E44E-A50D-616B5EA30D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BD72B2-27CD-2E49-BFF2-1A479CC43647}"/>
              </a:ext>
            </a:extLst>
          </p:cNvPr>
          <p:cNvSpPr>
            <a:spLocks noGrp="1"/>
          </p:cNvSpPr>
          <p:nvPr>
            <p:ph type="sldNum" sz="quarter" idx="12"/>
          </p:nvPr>
        </p:nvSpPr>
        <p:spPr/>
        <p:txBody>
          <a:bodyPr/>
          <a:lstStyle/>
          <a:p>
            <a:fld id="{940DF9A4-57BD-384D-8ABD-5A6FC9EB90F3}" type="slidenum">
              <a:rPr lang="en-US" smtClean="0"/>
              <a:t>‹#›</a:t>
            </a:fld>
            <a:endParaRPr lang="en-US"/>
          </a:p>
        </p:txBody>
      </p:sp>
    </p:spTree>
    <p:extLst>
      <p:ext uri="{BB962C8B-B14F-4D97-AF65-F5344CB8AC3E}">
        <p14:creationId xmlns:p14="http://schemas.microsoft.com/office/powerpoint/2010/main" val="2265616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B4922-CE63-6842-A145-FB7E315F30B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13464D8-FD6E-C742-B609-4CFF32E6DD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91EE8BA-2C75-2E43-9FDE-EE97BD85D37F}"/>
              </a:ext>
            </a:extLst>
          </p:cNvPr>
          <p:cNvSpPr>
            <a:spLocks noGrp="1"/>
          </p:cNvSpPr>
          <p:nvPr>
            <p:ph type="dt" sz="half" idx="10"/>
          </p:nvPr>
        </p:nvSpPr>
        <p:spPr/>
        <p:txBody>
          <a:bodyPr/>
          <a:lstStyle/>
          <a:p>
            <a:fld id="{5EF11812-BB79-0D46-8F6F-56C27790CDC7}" type="datetimeFigureOut">
              <a:rPr lang="en-US" smtClean="0"/>
              <a:t>1/31/22</a:t>
            </a:fld>
            <a:endParaRPr lang="en-US"/>
          </a:p>
        </p:txBody>
      </p:sp>
      <p:sp>
        <p:nvSpPr>
          <p:cNvPr id="5" name="Footer Placeholder 4">
            <a:extLst>
              <a:ext uri="{FF2B5EF4-FFF2-40B4-BE49-F238E27FC236}">
                <a16:creationId xmlns:a16="http://schemas.microsoft.com/office/drawing/2014/main" id="{E52B4D4A-8081-BF40-8C09-193E2596E2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8C0949-2C82-564B-ACF2-EC4078AFB7C4}"/>
              </a:ext>
            </a:extLst>
          </p:cNvPr>
          <p:cNvSpPr>
            <a:spLocks noGrp="1"/>
          </p:cNvSpPr>
          <p:nvPr>
            <p:ph type="sldNum" sz="quarter" idx="12"/>
          </p:nvPr>
        </p:nvSpPr>
        <p:spPr/>
        <p:txBody>
          <a:bodyPr/>
          <a:lstStyle/>
          <a:p>
            <a:fld id="{940DF9A4-57BD-384D-8ABD-5A6FC9EB90F3}" type="slidenum">
              <a:rPr lang="en-US" smtClean="0"/>
              <a:t>‹#›</a:t>
            </a:fld>
            <a:endParaRPr lang="en-US"/>
          </a:p>
        </p:txBody>
      </p:sp>
    </p:spTree>
    <p:extLst>
      <p:ext uri="{BB962C8B-B14F-4D97-AF65-F5344CB8AC3E}">
        <p14:creationId xmlns:p14="http://schemas.microsoft.com/office/powerpoint/2010/main" val="3038256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BF57B-4FF9-3540-97B7-92D2529D069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C99F9DF-BC01-9846-9B9C-6343FA70E4A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17ED796-4F44-CB45-9177-9CF57AFE5B7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97A1704-490A-D143-8DAD-4786349B5E44}"/>
              </a:ext>
            </a:extLst>
          </p:cNvPr>
          <p:cNvSpPr>
            <a:spLocks noGrp="1"/>
          </p:cNvSpPr>
          <p:nvPr>
            <p:ph type="dt" sz="half" idx="10"/>
          </p:nvPr>
        </p:nvSpPr>
        <p:spPr/>
        <p:txBody>
          <a:bodyPr/>
          <a:lstStyle/>
          <a:p>
            <a:fld id="{5EF11812-BB79-0D46-8F6F-56C27790CDC7}" type="datetimeFigureOut">
              <a:rPr lang="en-US" smtClean="0"/>
              <a:t>1/31/22</a:t>
            </a:fld>
            <a:endParaRPr lang="en-US"/>
          </a:p>
        </p:txBody>
      </p:sp>
      <p:sp>
        <p:nvSpPr>
          <p:cNvPr id="6" name="Footer Placeholder 5">
            <a:extLst>
              <a:ext uri="{FF2B5EF4-FFF2-40B4-BE49-F238E27FC236}">
                <a16:creationId xmlns:a16="http://schemas.microsoft.com/office/drawing/2014/main" id="{47413C94-8DC6-7544-81A6-77D2F59A10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804BCC-1625-7E4A-8229-6A700BD94CC1}"/>
              </a:ext>
            </a:extLst>
          </p:cNvPr>
          <p:cNvSpPr>
            <a:spLocks noGrp="1"/>
          </p:cNvSpPr>
          <p:nvPr>
            <p:ph type="sldNum" sz="quarter" idx="12"/>
          </p:nvPr>
        </p:nvSpPr>
        <p:spPr/>
        <p:txBody>
          <a:bodyPr/>
          <a:lstStyle/>
          <a:p>
            <a:fld id="{940DF9A4-57BD-384D-8ABD-5A6FC9EB90F3}" type="slidenum">
              <a:rPr lang="en-US" smtClean="0"/>
              <a:t>‹#›</a:t>
            </a:fld>
            <a:endParaRPr lang="en-US"/>
          </a:p>
        </p:txBody>
      </p:sp>
    </p:spTree>
    <p:extLst>
      <p:ext uri="{BB962C8B-B14F-4D97-AF65-F5344CB8AC3E}">
        <p14:creationId xmlns:p14="http://schemas.microsoft.com/office/powerpoint/2010/main" val="1450152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E4199-7706-9240-84C6-C923097E99E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309D5A4-8A52-6D4C-8111-176436ACA8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2F79EBA-B430-384A-A9D6-1D61EDAD591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C08C976-4357-044E-8EE3-65EC1326AD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44980CF-34DF-204D-B90C-693EF4F72AF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C2AF4CFC-7B2F-A446-97F2-1AD4BEC0D13B}"/>
              </a:ext>
            </a:extLst>
          </p:cNvPr>
          <p:cNvSpPr>
            <a:spLocks noGrp="1"/>
          </p:cNvSpPr>
          <p:nvPr>
            <p:ph type="dt" sz="half" idx="10"/>
          </p:nvPr>
        </p:nvSpPr>
        <p:spPr/>
        <p:txBody>
          <a:bodyPr/>
          <a:lstStyle/>
          <a:p>
            <a:fld id="{5EF11812-BB79-0D46-8F6F-56C27790CDC7}" type="datetimeFigureOut">
              <a:rPr lang="en-US" smtClean="0"/>
              <a:t>1/31/22</a:t>
            </a:fld>
            <a:endParaRPr lang="en-US"/>
          </a:p>
        </p:txBody>
      </p:sp>
      <p:sp>
        <p:nvSpPr>
          <p:cNvPr id="8" name="Footer Placeholder 7">
            <a:extLst>
              <a:ext uri="{FF2B5EF4-FFF2-40B4-BE49-F238E27FC236}">
                <a16:creationId xmlns:a16="http://schemas.microsoft.com/office/drawing/2014/main" id="{A4FF4EBF-F9A7-DF49-B2C4-B5435BB15C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75D08A-465E-9743-A761-0C9845475E93}"/>
              </a:ext>
            </a:extLst>
          </p:cNvPr>
          <p:cNvSpPr>
            <a:spLocks noGrp="1"/>
          </p:cNvSpPr>
          <p:nvPr>
            <p:ph type="sldNum" sz="quarter" idx="12"/>
          </p:nvPr>
        </p:nvSpPr>
        <p:spPr/>
        <p:txBody>
          <a:bodyPr/>
          <a:lstStyle/>
          <a:p>
            <a:fld id="{940DF9A4-57BD-384D-8ABD-5A6FC9EB90F3}" type="slidenum">
              <a:rPr lang="en-US" smtClean="0"/>
              <a:t>‹#›</a:t>
            </a:fld>
            <a:endParaRPr lang="en-US"/>
          </a:p>
        </p:txBody>
      </p:sp>
    </p:spTree>
    <p:extLst>
      <p:ext uri="{BB962C8B-B14F-4D97-AF65-F5344CB8AC3E}">
        <p14:creationId xmlns:p14="http://schemas.microsoft.com/office/powerpoint/2010/main" val="368137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2E5D4-266F-5842-9719-E5D4122AE27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DF99A6D-E7C5-6A4F-BAFD-6DC62D83BAEF}"/>
              </a:ext>
            </a:extLst>
          </p:cNvPr>
          <p:cNvSpPr>
            <a:spLocks noGrp="1"/>
          </p:cNvSpPr>
          <p:nvPr>
            <p:ph type="dt" sz="half" idx="10"/>
          </p:nvPr>
        </p:nvSpPr>
        <p:spPr/>
        <p:txBody>
          <a:bodyPr/>
          <a:lstStyle/>
          <a:p>
            <a:fld id="{5EF11812-BB79-0D46-8F6F-56C27790CDC7}" type="datetimeFigureOut">
              <a:rPr lang="en-US" smtClean="0"/>
              <a:t>1/31/22</a:t>
            </a:fld>
            <a:endParaRPr lang="en-US"/>
          </a:p>
        </p:txBody>
      </p:sp>
      <p:sp>
        <p:nvSpPr>
          <p:cNvPr id="4" name="Footer Placeholder 3">
            <a:extLst>
              <a:ext uri="{FF2B5EF4-FFF2-40B4-BE49-F238E27FC236}">
                <a16:creationId xmlns:a16="http://schemas.microsoft.com/office/drawing/2014/main" id="{F36124E6-BBCB-A84E-88C4-FF1F9850C3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729F63-D7E8-DC47-9C71-0577E0D83C9A}"/>
              </a:ext>
            </a:extLst>
          </p:cNvPr>
          <p:cNvSpPr>
            <a:spLocks noGrp="1"/>
          </p:cNvSpPr>
          <p:nvPr>
            <p:ph type="sldNum" sz="quarter" idx="12"/>
          </p:nvPr>
        </p:nvSpPr>
        <p:spPr/>
        <p:txBody>
          <a:bodyPr/>
          <a:lstStyle/>
          <a:p>
            <a:fld id="{940DF9A4-57BD-384D-8ABD-5A6FC9EB90F3}" type="slidenum">
              <a:rPr lang="en-US" smtClean="0"/>
              <a:t>‹#›</a:t>
            </a:fld>
            <a:endParaRPr lang="en-US"/>
          </a:p>
        </p:txBody>
      </p:sp>
    </p:spTree>
    <p:extLst>
      <p:ext uri="{BB962C8B-B14F-4D97-AF65-F5344CB8AC3E}">
        <p14:creationId xmlns:p14="http://schemas.microsoft.com/office/powerpoint/2010/main" val="21382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8B169E-9584-6A4B-AB4C-A244FB43F90A}"/>
              </a:ext>
            </a:extLst>
          </p:cNvPr>
          <p:cNvSpPr>
            <a:spLocks noGrp="1"/>
          </p:cNvSpPr>
          <p:nvPr>
            <p:ph type="dt" sz="half" idx="10"/>
          </p:nvPr>
        </p:nvSpPr>
        <p:spPr/>
        <p:txBody>
          <a:bodyPr/>
          <a:lstStyle/>
          <a:p>
            <a:fld id="{5EF11812-BB79-0D46-8F6F-56C27790CDC7}" type="datetimeFigureOut">
              <a:rPr lang="en-US" smtClean="0"/>
              <a:t>1/31/22</a:t>
            </a:fld>
            <a:endParaRPr lang="en-US"/>
          </a:p>
        </p:txBody>
      </p:sp>
      <p:sp>
        <p:nvSpPr>
          <p:cNvPr id="3" name="Footer Placeholder 2">
            <a:extLst>
              <a:ext uri="{FF2B5EF4-FFF2-40B4-BE49-F238E27FC236}">
                <a16:creationId xmlns:a16="http://schemas.microsoft.com/office/drawing/2014/main" id="{A32ACF53-F7F1-6445-BA98-2D78011B18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0B83CE-1D33-C145-909C-C31E0F95334D}"/>
              </a:ext>
            </a:extLst>
          </p:cNvPr>
          <p:cNvSpPr>
            <a:spLocks noGrp="1"/>
          </p:cNvSpPr>
          <p:nvPr>
            <p:ph type="sldNum" sz="quarter" idx="12"/>
          </p:nvPr>
        </p:nvSpPr>
        <p:spPr/>
        <p:txBody>
          <a:bodyPr/>
          <a:lstStyle/>
          <a:p>
            <a:fld id="{940DF9A4-57BD-384D-8ABD-5A6FC9EB90F3}" type="slidenum">
              <a:rPr lang="en-US" smtClean="0"/>
              <a:t>‹#›</a:t>
            </a:fld>
            <a:endParaRPr lang="en-US"/>
          </a:p>
        </p:txBody>
      </p:sp>
    </p:spTree>
    <p:extLst>
      <p:ext uri="{BB962C8B-B14F-4D97-AF65-F5344CB8AC3E}">
        <p14:creationId xmlns:p14="http://schemas.microsoft.com/office/powerpoint/2010/main" val="130756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5A432-0C13-E34F-BDF2-E1E1CA3D76B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F5074E7-FA22-0A46-829A-B6BF39E30D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9ABF0A8-5BAB-1A4B-B34B-A49453E579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70E1A51-96A7-E543-B53E-16ADCCB27B48}"/>
              </a:ext>
            </a:extLst>
          </p:cNvPr>
          <p:cNvSpPr>
            <a:spLocks noGrp="1"/>
          </p:cNvSpPr>
          <p:nvPr>
            <p:ph type="dt" sz="half" idx="10"/>
          </p:nvPr>
        </p:nvSpPr>
        <p:spPr/>
        <p:txBody>
          <a:bodyPr/>
          <a:lstStyle/>
          <a:p>
            <a:fld id="{5EF11812-BB79-0D46-8F6F-56C27790CDC7}" type="datetimeFigureOut">
              <a:rPr lang="en-US" smtClean="0"/>
              <a:t>1/31/22</a:t>
            </a:fld>
            <a:endParaRPr lang="en-US"/>
          </a:p>
        </p:txBody>
      </p:sp>
      <p:sp>
        <p:nvSpPr>
          <p:cNvPr id="6" name="Footer Placeholder 5">
            <a:extLst>
              <a:ext uri="{FF2B5EF4-FFF2-40B4-BE49-F238E27FC236}">
                <a16:creationId xmlns:a16="http://schemas.microsoft.com/office/drawing/2014/main" id="{0F8F1068-63E4-9940-A8E1-47192387AE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0197F3-23F8-624D-929B-494C06FD0DBA}"/>
              </a:ext>
            </a:extLst>
          </p:cNvPr>
          <p:cNvSpPr>
            <a:spLocks noGrp="1"/>
          </p:cNvSpPr>
          <p:nvPr>
            <p:ph type="sldNum" sz="quarter" idx="12"/>
          </p:nvPr>
        </p:nvSpPr>
        <p:spPr/>
        <p:txBody>
          <a:bodyPr/>
          <a:lstStyle/>
          <a:p>
            <a:fld id="{940DF9A4-57BD-384D-8ABD-5A6FC9EB90F3}" type="slidenum">
              <a:rPr lang="en-US" smtClean="0"/>
              <a:t>‹#›</a:t>
            </a:fld>
            <a:endParaRPr lang="en-US"/>
          </a:p>
        </p:txBody>
      </p:sp>
    </p:spTree>
    <p:extLst>
      <p:ext uri="{BB962C8B-B14F-4D97-AF65-F5344CB8AC3E}">
        <p14:creationId xmlns:p14="http://schemas.microsoft.com/office/powerpoint/2010/main" val="644725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3E412-7213-F648-B1D6-5EAE8F2C13D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BD3AD9A-243E-354C-B292-C49E211E15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52898B-4034-9047-9713-79023CDBFB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B94D8A6-830F-5849-BE73-5AD8BA3E0327}"/>
              </a:ext>
            </a:extLst>
          </p:cNvPr>
          <p:cNvSpPr>
            <a:spLocks noGrp="1"/>
          </p:cNvSpPr>
          <p:nvPr>
            <p:ph type="dt" sz="half" idx="10"/>
          </p:nvPr>
        </p:nvSpPr>
        <p:spPr/>
        <p:txBody>
          <a:bodyPr/>
          <a:lstStyle/>
          <a:p>
            <a:fld id="{5EF11812-BB79-0D46-8F6F-56C27790CDC7}" type="datetimeFigureOut">
              <a:rPr lang="en-US" smtClean="0"/>
              <a:t>1/31/22</a:t>
            </a:fld>
            <a:endParaRPr lang="en-US"/>
          </a:p>
        </p:txBody>
      </p:sp>
      <p:sp>
        <p:nvSpPr>
          <p:cNvPr id="6" name="Footer Placeholder 5">
            <a:extLst>
              <a:ext uri="{FF2B5EF4-FFF2-40B4-BE49-F238E27FC236}">
                <a16:creationId xmlns:a16="http://schemas.microsoft.com/office/drawing/2014/main" id="{1AE1D143-929E-BA42-A09F-12738939A6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854D72-F850-BE49-84F5-32CC78EC2CCD}"/>
              </a:ext>
            </a:extLst>
          </p:cNvPr>
          <p:cNvSpPr>
            <a:spLocks noGrp="1"/>
          </p:cNvSpPr>
          <p:nvPr>
            <p:ph type="sldNum" sz="quarter" idx="12"/>
          </p:nvPr>
        </p:nvSpPr>
        <p:spPr/>
        <p:txBody>
          <a:bodyPr/>
          <a:lstStyle/>
          <a:p>
            <a:fld id="{940DF9A4-57BD-384D-8ABD-5A6FC9EB90F3}" type="slidenum">
              <a:rPr lang="en-US" smtClean="0"/>
              <a:t>‹#›</a:t>
            </a:fld>
            <a:endParaRPr lang="en-US"/>
          </a:p>
        </p:txBody>
      </p:sp>
    </p:spTree>
    <p:extLst>
      <p:ext uri="{BB962C8B-B14F-4D97-AF65-F5344CB8AC3E}">
        <p14:creationId xmlns:p14="http://schemas.microsoft.com/office/powerpoint/2010/main" val="1795030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95481E-A1C1-E24F-BB69-99B7D50500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6D75316-0537-2947-8219-511846DA30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ACF4C8D-F4B6-9545-B8E8-C64BC9FA99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11812-BB79-0D46-8F6F-56C27790CDC7}" type="datetimeFigureOut">
              <a:rPr lang="en-US" smtClean="0"/>
              <a:t>1/31/22</a:t>
            </a:fld>
            <a:endParaRPr lang="en-US"/>
          </a:p>
        </p:txBody>
      </p:sp>
      <p:sp>
        <p:nvSpPr>
          <p:cNvPr id="5" name="Footer Placeholder 4">
            <a:extLst>
              <a:ext uri="{FF2B5EF4-FFF2-40B4-BE49-F238E27FC236}">
                <a16:creationId xmlns:a16="http://schemas.microsoft.com/office/drawing/2014/main" id="{B5C46472-8860-6249-BD8B-813CF0B604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1D3527-E068-F14D-B2E4-630AE2B086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0DF9A4-57BD-384D-8ABD-5A6FC9EB90F3}" type="slidenum">
              <a:rPr lang="en-US" smtClean="0"/>
              <a:t>‹#›</a:t>
            </a:fld>
            <a:endParaRPr lang="en-US"/>
          </a:p>
        </p:txBody>
      </p:sp>
    </p:spTree>
    <p:extLst>
      <p:ext uri="{BB962C8B-B14F-4D97-AF65-F5344CB8AC3E}">
        <p14:creationId xmlns:p14="http://schemas.microsoft.com/office/powerpoint/2010/main" val="297742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2CD95-C812-B841-A749-B225C16600A1}"/>
              </a:ext>
            </a:extLst>
          </p:cNvPr>
          <p:cNvSpPr>
            <a:spLocks noGrp="1"/>
          </p:cNvSpPr>
          <p:nvPr>
            <p:ph type="ctrTitle"/>
          </p:nvPr>
        </p:nvSpPr>
        <p:spPr/>
        <p:txBody>
          <a:bodyPr>
            <a:normAutofit fontScale="90000"/>
          </a:bodyPr>
          <a:lstStyle/>
          <a:p>
            <a:r>
              <a:rPr lang="en-IN" dirty="0"/>
              <a:t>Unit 3:  Human Resources and Economic Development</a:t>
            </a:r>
            <a:br>
              <a:rPr lang="en-IN" dirty="0"/>
            </a:br>
            <a:r>
              <a:rPr lang="en-IN" dirty="0"/>
              <a:t> </a:t>
            </a:r>
            <a:br>
              <a:rPr lang="en-IN" dirty="0"/>
            </a:br>
            <a:endParaRPr lang="en-US" dirty="0"/>
          </a:p>
        </p:txBody>
      </p:sp>
      <p:sp>
        <p:nvSpPr>
          <p:cNvPr id="3" name="Subtitle 2">
            <a:extLst>
              <a:ext uri="{FF2B5EF4-FFF2-40B4-BE49-F238E27FC236}">
                <a16:creationId xmlns:a16="http://schemas.microsoft.com/office/drawing/2014/main" id="{26D7A729-4470-BE43-8650-C6211967E017}"/>
              </a:ext>
            </a:extLst>
          </p:cNvPr>
          <p:cNvSpPr>
            <a:spLocks noGrp="1"/>
          </p:cNvSpPr>
          <p:nvPr>
            <p:ph type="subTitle" idx="1"/>
          </p:nvPr>
        </p:nvSpPr>
        <p:spPr/>
        <p:txBody>
          <a:bodyPr>
            <a:normAutofit fontScale="92500" lnSpcReduction="10000"/>
          </a:bodyPr>
          <a:lstStyle/>
          <a:p>
            <a:endParaRPr lang="en-IN" dirty="0"/>
          </a:p>
          <a:p>
            <a:r>
              <a:rPr lang="en-IN" sz="3200" dirty="0"/>
              <a:t>The theory of demographic transition, Urbanisation and Economic growth in India.</a:t>
            </a:r>
          </a:p>
          <a:p>
            <a:r>
              <a:rPr lang="en-IN" dirty="0"/>
              <a:t> </a:t>
            </a:r>
          </a:p>
          <a:p>
            <a:endParaRPr lang="en-US" dirty="0"/>
          </a:p>
        </p:txBody>
      </p:sp>
    </p:spTree>
    <p:extLst>
      <p:ext uri="{BB962C8B-B14F-4D97-AF65-F5344CB8AC3E}">
        <p14:creationId xmlns:p14="http://schemas.microsoft.com/office/powerpoint/2010/main" val="3810553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5045E-37F3-A54A-9DBF-8CD358021E4D}"/>
              </a:ext>
            </a:extLst>
          </p:cNvPr>
          <p:cNvSpPr>
            <a:spLocks noGrp="1"/>
          </p:cNvSpPr>
          <p:nvPr>
            <p:ph type="title"/>
          </p:nvPr>
        </p:nvSpPr>
        <p:spPr/>
        <p:txBody>
          <a:bodyPr/>
          <a:lstStyle/>
          <a:p>
            <a:r>
              <a:rPr lang="en-US" dirty="0"/>
              <a:t>Decadal change in death rate</a:t>
            </a:r>
          </a:p>
        </p:txBody>
      </p:sp>
      <p:sp>
        <p:nvSpPr>
          <p:cNvPr id="3" name="Content Placeholder 2">
            <a:extLst>
              <a:ext uri="{FF2B5EF4-FFF2-40B4-BE49-F238E27FC236}">
                <a16:creationId xmlns:a16="http://schemas.microsoft.com/office/drawing/2014/main" id="{EBF9C40B-9767-1046-901E-1FED4091F9B2}"/>
              </a:ext>
            </a:extLst>
          </p:cNvPr>
          <p:cNvSpPr>
            <a:spLocks noGrp="1"/>
          </p:cNvSpPr>
          <p:nvPr>
            <p:ph idx="1"/>
          </p:nvPr>
        </p:nvSpPr>
        <p:spPr/>
        <p:txBody>
          <a:bodyPr>
            <a:normAutofit fontScale="92500" lnSpcReduction="20000"/>
          </a:bodyPr>
          <a:lstStyle/>
          <a:p>
            <a:pPr marL="0" indent="0">
              <a:buNone/>
            </a:pPr>
            <a:r>
              <a:rPr lang="en-US" dirty="0"/>
              <a:t>In the early years of 20</a:t>
            </a:r>
            <a:r>
              <a:rPr lang="en-US" baseline="30000" dirty="0"/>
              <a:t>th</a:t>
            </a:r>
            <a:r>
              <a:rPr lang="en-US" dirty="0"/>
              <a:t> century, death rate was very high.</a:t>
            </a:r>
          </a:p>
          <a:p>
            <a:pPr marL="0" indent="0">
              <a:buNone/>
            </a:pPr>
            <a:endParaRPr lang="en-US" dirty="0"/>
          </a:p>
          <a:p>
            <a:pPr marL="0" indent="0">
              <a:buNone/>
            </a:pPr>
            <a:endParaRPr lang="en-US" dirty="0"/>
          </a:p>
          <a:p>
            <a:pPr marL="0" indent="0">
              <a:buNone/>
            </a:pPr>
            <a:r>
              <a:rPr lang="en-US" dirty="0"/>
              <a:t>1901-1910			42.6%</a:t>
            </a:r>
          </a:p>
          <a:p>
            <a:pPr marL="0" indent="0">
              <a:buNone/>
            </a:pPr>
            <a:r>
              <a:rPr lang="en-US" dirty="0"/>
              <a:t>1911-1920			47.2%</a:t>
            </a:r>
          </a:p>
          <a:p>
            <a:pPr marL="0" indent="0">
              <a:buNone/>
            </a:pPr>
            <a:r>
              <a:rPr lang="en-US" dirty="0"/>
              <a:t>1921-1930			36.3%</a:t>
            </a:r>
          </a:p>
          <a:p>
            <a:pPr marL="0" indent="0">
              <a:buNone/>
            </a:pPr>
            <a:r>
              <a:rPr lang="en-US" dirty="0"/>
              <a:t>1931-1940			31%</a:t>
            </a:r>
          </a:p>
          <a:p>
            <a:pPr marL="0" indent="0">
              <a:buNone/>
            </a:pPr>
            <a:r>
              <a:rPr lang="en-US" dirty="0"/>
              <a:t>1941-1950			27%</a:t>
            </a:r>
          </a:p>
          <a:p>
            <a:pPr marL="0" indent="0">
              <a:buNone/>
            </a:pPr>
            <a:r>
              <a:rPr lang="en-US" dirty="0"/>
              <a:t>1991-2000			8.5%</a:t>
            </a:r>
          </a:p>
          <a:p>
            <a:pPr marL="0" indent="0">
              <a:buNone/>
            </a:pPr>
            <a:r>
              <a:rPr lang="en-US" dirty="0"/>
              <a:t>2001-2011			7.0%	</a:t>
            </a:r>
          </a:p>
        </p:txBody>
      </p:sp>
    </p:spTree>
    <p:extLst>
      <p:ext uri="{BB962C8B-B14F-4D97-AF65-F5344CB8AC3E}">
        <p14:creationId xmlns:p14="http://schemas.microsoft.com/office/powerpoint/2010/main" val="1602859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F1D82-A874-114F-8BE7-A395928263DF}"/>
              </a:ext>
            </a:extLst>
          </p:cNvPr>
          <p:cNvSpPr>
            <a:spLocks noGrp="1"/>
          </p:cNvSpPr>
          <p:nvPr>
            <p:ph type="title"/>
          </p:nvPr>
        </p:nvSpPr>
        <p:spPr/>
        <p:txBody>
          <a:bodyPr/>
          <a:lstStyle/>
          <a:p>
            <a:r>
              <a:rPr lang="en-US" dirty="0"/>
              <a:t>Causes of decline in death rate</a:t>
            </a:r>
          </a:p>
        </p:txBody>
      </p:sp>
      <p:sp>
        <p:nvSpPr>
          <p:cNvPr id="3" name="Content Placeholder 2">
            <a:extLst>
              <a:ext uri="{FF2B5EF4-FFF2-40B4-BE49-F238E27FC236}">
                <a16:creationId xmlns:a16="http://schemas.microsoft.com/office/drawing/2014/main" id="{2B45FAF8-BD04-9C43-8FF4-BD2724FA1140}"/>
              </a:ext>
            </a:extLst>
          </p:cNvPr>
          <p:cNvSpPr>
            <a:spLocks noGrp="1"/>
          </p:cNvSpPr>
          <p:nvPr>
            <p:ph idx="1"/>
          </p:nvPr>
        </p:nvSpPr>
        <p:spPr/>
        <p:txBody>
          <a:bodyPr/>
          <a:lstStyle/>
          <a:p>
            <a:pPr marL="0" indent="0">
              <a:buNone/>
            </a:pPr>
            <a:r>
              <a:rPr lang="en-US" dirty="0"/>
              <a:t>1. Control of epidemics</a:t>
            </a:r>
          </a:p>
          <a:p>
            <a:pPr marL="0" indent="0">
              <a:buNone/>
            </a:pPr>
            <a:r>
              <a:rPr lang="en-US" dirty="0"/>
              <a:t>In the 19</a:t>
            </a:r>
            <a:r>
              <a:rPr lang="en-US" baseline="30000" dirty="0"/>
              <a:t>th</a:t>
            </a:r>
            <a:r>
              <a:rPr lang="en-US" dirty="0"/>
              <a:t> century and earlier years of 20</a:t>
            </a:r>
            <a:r>
              <a:rPr lang="en-US" baseline="30000" dirty="0"/>
              <a:t>th</a:t>
            </a:r>
            <a:r>
              <a:rPr lang="en-US" dirty="0"/>
              <a:t> century, epidemics like plague, smallpox, malaria, etc., took a heavy toll of life.</a:t>
            </a:r>
          </a:p>
          <a:p>
            <a:pPr marL="0" indent="0">
              <a:buNone/>
            </a:pPr>
            <a:endParaRPr lang="en-US" dirty="0"/>
          </a:p>
          <a:p>
            <a:pPr marL="0" indent="0">
              <a:buNone/>
            </a:pPr>
            <a:r>
              <a:rPr lang="en-US" dirty="0"/>
              <a:t>Cholera Pandemic (1817, 1829, 1852,1863, 1881)</a:t>
            </a:r>
          </a:p>
          <a:p>
            <a:pPr marL="0" indent="0">
              <a:buNone/>
            </a:pPr>
            <a:r>
              <a:rPr lang="en-US" dirty="0"/>
              <a:t>Bombay Plague Epidemic (1896)</a:t>
            </a:r>
          </a:p>
          <a:p>
            <a:pPr marL="0" indent="0">
              <a:buNone/>
            </a:pPr>
            <a:r>
              <a:rPr lang="en-US" dirty="0"/>
              <a:t>Cholera Epidemic (1899)</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06934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65B6E-402E-D54E-B278-6529DDFF68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CDEB19-8C43-3A40-9341-6A7343B09359}"/>
              </a:ext>
            </a:extLst>
          </p:cNvPr>
          <p:cNvSpPr>
            <a:spLocks noGrp="1"/>
          </p:cNvSpPr>
          <p:nvPr>
            <p:ph idx="1"/>
          </p:nvPr>
        </p:nvSpPr>
        <p:spPr/>
        <p:txBody>
          <a:bodyPr/>
          <a:lstStyle/>
          <a:p>
            <a:r>
              <a:rPr lang="en-US" dirty="0"/>
              <a:t>20</a:t>
            </a:r>
            <a:r>
              <a:rPr lang="en-US" baseline="30000" dirty="0"/>
              <a:t>th</a:t>
            </a:r>
            <a:r>
              <a:rPr lang="en-US" dirty="0"/>
              <a:t> century:</a:t>
            </a:r>
          </a:p>
          <a:p>
            <a:r>
              <a:rPr lang="en-US" dirty="0"/>
              <a:t>Influenza Pandemic (1918)</a:t>
            </a:r>
          </a:p>
          <a:p>
            <a:r>
              <a:rPr lang="en-US" dirty="0"/>
              <a:t>Polio Epidemic (1970-90)</a:t>
            </a:r>
          </a:p>
          <a:p>
            <a:r>
              <a:rPr lang="en-US" dirty="0"/>
              <a:t>Smallpox Epidemic (1974)</a:t>
            </a:r>
          </a:p>
          <a:p>
            <a:r>
              <a:rPr lang="en-US" dirty="0"/>
              <a:t>Surat Plague Epidemic (1994)</a:t>
            </a:r>
          </a:p>
          <a:p>
            <a:r>
              <a:rPr lang="en-US" dirty="0"/>
              <a:t>21</a:t>
            </a:r>
            <a:r>
              <a:rPr lang="en-US" baseline="30000" dirty="0"/>
              <a:t>st</a:t>
            </a:r>
            <a:r>
              <a:rPr lang="en-US" dirty="0"/>
              <a:t> century:</a:t>
            </a:r>
          </a:p>
          <a:p>
            <a:r>
              <a:rPr lang="en-US" dirty="0"/>
              <a:t>Plague of North India (2001-2003)</a:t>
            </a:r>
          </a:p>
          <a:p>
            <a:r>
              <a:rPr lang="en-US" dirty="0"/>
              <a:t>Dengue Epidemic (2003)</a:t>
            </a:r>
          </a:p>
          <a:p>
            <a:endParaRPr lang="en-US" dirty="0"/>
          </a:p>
          <a:p>
            <a:endParaRPr lang="en-US" dirty="0"/>
          </a:p>
          <a:p>
            <a:endParaRPr lang="en-US" dirty="0"/>
          </a:p>
        </p:txBody>
      </p:sp>
    </p:spTree>
    <p:extLst>
      <p:ext uri="{BB962C8B-B14F-4D97-AF65-F5344CB8AC3E}">
        <p14:creationId xmlns:p14="http://schemas.microsoft.com/office/powerpoint/2010/main" val="4249149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DCD44-B36C-9242-8A2D-4740826D02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142732-FF23-BA44-AD37-2EE0D84C9B5B}"/>
              </a:ext>
            </a:extLst>
          </p:cNvPr>
          <p:cNvSpPr>
            <a:spLocks noGrp="1"/>
          </p:cNvSpPr>
          <p:nvPr>
            <p:ph idx="1"/>
          </p:nvPr>
        </p:nvSpPr>
        <p:spPr/>
        <p:txBody>
          <a:bodyPr/>
          <a:lstStyle/>
          <a:p>
            <a:r>
              <a:rPr lang="en-US" dirty="0"/>
              <a:t>SARS Epidemic (2003)</a:t>
            </a:r>
          </a:p>
          <a:p>
            <a:r>
              <a:rPr lang="en-US" dirty="0"/>
              <a:t>Meningococcal Meningitis Epidemic (2005)</a:t>
            </a:r>
          </a:p>
          <a:p>
            <a:r>
              <a:rPr lang="en-US" dirty="0"/>
              <a:t>Chikungunya Outbreak (2006)</a:t>
            </a:r>
          </a:p>
          <a:p>
            <a:r>
              <a:rPr lang="en-US" dirty="0"/>
              <a:t>Indian Swine Flu outbreak (2015-18)</a:t>
            </a:r>
          </a:p>
          <a:p>
            <a:r>
              <a:rPr lang="en-US" dirty="0" err="1"/>
              <a:t>Nipah</a:t>
            </a:r>
            <a:r>
              <a:rPr lang="en-US" dirty="0"/>
              <a:t> Outbreak (2018)</a:t>
            </a:r>
          </a:p>
          <a:p>
            <a:endParaRPr lang="en-US" dirty="0"/>
          </a:p>
          <a:p>
            <a:r>
              <a:rPr lang="en-US" dirty="0"/>
              <a:t>With increasing availability of effective medicines and improvement in health care facilities, there has been a substantial reduction in the death rate.</a:t>
            </a:r>
          </a:p>
        </p:txBody>
      </p:sp>
    </p:spTree>
    <p:extLst>
      <p:ext uri="{BB962C8B-B14F-4D97-AF65-F5344CB8AC3E}">
        <p14:creationId xmlns:p14="http://schemas.microsoft.com/office/powerpoint/2010/main" val="1606854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ECED3-8027-1A41-8F70-4A74C923047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F5957D-A39E-4C4A-B6A4-72331251E7CF}"/>
              </a:ext>
            </a:extLst>
          </p:cNvPr>
          <p:cNvSpPr>
            <a:spLocks noGrp="1"/>
          </p:cNvSpPr>
          <p:nvPr>
            <p:ph idx="1"/>
          </p:nvPr>
        </p:nvSpPr>
        <p:spPr/>
        <p:txBody>
          <a:bodyPr>
            <a:normAutofit lnSpcReduction="10000"/>
          </a:bodyPr>
          <a:lstStyle/>
          <a:p>
            <a:pPr marL="0" indent="0">
              <a:buNone/>
            </a:pPr>
            <a:r>
              <a:rPr lang="en-US" dirty="0"/>
              <a:t>2. Control of Famines:</a:t>
            </a:r>
          </a:p>
          <a:p>
            <a:pPr marL="0" indent="0">
              <a:buNone/>
            </a:pPr>
            <a:r>
              <a:rPr lang="en-US" dirty="0"/>
              <a:t>Bengal Famines of 1943 had caused thousands of starvation deaths.</a:t>
            </a:r>
          </a:p>
          <a:p>
            <a:pPr marL="0" indent="0">
              <a:buNone/>
            </a:pPr>
            <a:r>
              <a:rPr lang="en-US" dirty="0"/>
              <a:t>With the improvement in means of transport and communications, spread of famine has been effectively checked.</a:t>
            </a:r>
          </a:p>
          <a:p>
            <a:pPr marL="0" indent="0">
              <a:buNone/>
            </a:pPr>
            <a:r>
              <a:rPr lang="en-US" dirty="0"/>
              <a:t>3. Improved medical facilities: Timely availability of health care and medical facilities have improved health and prevented death to a large extent.</a:t>
            </a:r>
          </a:p>
          <a:p>
            <a:pPr marL="0" indent="0">
              <a:buNone/>
            </a:pPr>
            <a:r>
              <a:rPr lang="en-US" dirty="0"/>
              <a:t>4. Spread of maternity home: Death at the time of delivery has been largely prevented because of availability of trained nurses at the time of childbirth.</a:t>
            </a:r>
          </a:p>
        </p:txBody>
      </p:sp>
    </p:spTree>
    <p:extLst>
      <p:ext uri="{BB962C8B-B14F-4D97-AF65-F5344CB8AC3E}">
        <p14:creationId xmlns:p14="http://schemas.microsoft.com/office/powerpoint/2010/main" val="4069352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B3AD1-FF71-7C4E-8F1C-149B61C16D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968D8E0-7CBD-6148-9FFA-C78B1FBC08F2}"/>
              </a:ext>
            </a:extLst>
          </p:cNvPr>
          <p:cNvSpPr>
            <a:spLocks noGrp="1"/>
          </p:cNvSpPr>
          <p:nvPr>
            <p:ph idx="1"/>
          </p:nvPr>
        </p:nvSpPr>
        <p:spPr/>
        <p:txBody>
          <a:bodyPr/>
          <a:lstStyle/>
          <a:p>
            <a:r>
              <a:rPr lang="en-US" dirty="0"/>
              <a:t>5. Impact of economic development:</a:t>
            </a:r>
          </a:p>
          <a:p>
            <a:pPr marL="0" indent="0">
              <a:buNone/>
            </a:pPr>
            <a:r>
              <a:rPr lang="en-US" dirty="0"/>
              <a:t>The life expectancy at birth has gone from 32 years in 1950-51 to nearly 64.6 years for males and 67.7 years for female  in 2006-10.</a:t>
            </a:r>
          </a:p>
          <a:p>
            <a:pPr marL="0" indent="0">
              <a:buNone/>
            </a:pPr>
            <a:r>
              <a:rPr lang="en-US" dirty="0"/>
              <a:t>This shows average people live longer.</a:t>
            </a:r>
          </a:p>
          <a:p>
            <a:pPr marL="0" indent="0">
              <a:buNone/>
            </a:pPr>
            <a:r>
              <a:rPr lang="en-US" dirty="0"/>
              <a:t>Special programs, higher living standard, provision for basic needs have positive contributions.</a:t>
            </a:r>
          </a:p>
        </p:txBody>
      </p:sp>
    </p:spTree>
    <p:extLst>
      <p:ext uri="{BB962C8B-B14F-4D97-AF65-F5344CB8AC3E}">
        <p14:creationId xmlns:p14="http://schemas.microsoft.com/office/powerpoint/2010/main" val="1010465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423C8-5855-A849-8E83-CF09F51EB538}"/>
              </a:ext>
            </a:extLst>
          </p:cNvPr>
          <p:cNvSpPr>
            <a:spLocks noGrp="1"/>
          </p:cNvSpPr>
          <p:nvPr>
            <p:ph type="title"/>
          </p:nvPr>
        </p:nvSpPr>
        <p:spPr/>
        <p:txBody>
          <a:bodyPr/>
          <a:lstStyle/>
          <a:p>
            <a:r>
              <a:rPr lang="en-US" dirty="0"/>
              <a:t>Measures to reduce birth rate</a:t>
            </a:r>
          </a:p>
        </p:txBody>
      </p:sp>
      <p:sp>
        <p:nvSpPr>
          <p:cNvPr id="3" name="Content Placeholder 2">
            <a:extLst>
              <a:ext uri="{FF2B5EF4-FFF2-40B4-BE49-F238E27FC236}">
                <a16:creationId xmlns:a16="http://schemas.microsoft.com/office/drawing/2014/main" id="{094D5F9C-4F11-3444-A0DF-A3DA8121199B}"/>
              </a:ext>
            </a:extLst>
          </p:cNvPr>
          <p:cNvSpPr>
            <a:spLocks noGrp="1"/>
          </p:cNvSpPr>
          <p:nvPr>
            <p:ph idx="1"/>
          </p:nvPr>
        </p:nvSpPr>
        <p:spPr/>
        <p:txBody>
          <a:bodyPr>
            <a:normAutofit/>
          </a:bodyPr>
          <a:lstStyle/>
          <a:p>
            <a:pPr marL="514350" indent="-514350">
              <a:buAutoNum type="arabicPeriod"/>
            </a:pPr>
            <a:r>
              <a:rPr lang="en-US" dirty="0"/>
              <a:t>Spread of education especially female education can help reduce birth rate.</a:t>
            </a:r>
          </a:p>
          <a:p>
            <a:pPr marL="0" indent="0">
              <a:buNone/>
            </a:pPr>
            <a:r>
              <a:rPr lang="en-US" dirty="0"/>
              <a:t>2.  Female education and their gainful wage employment will raise the status of women, and this will have a positive effect </a:t>
            </a:r>
          </a:p>
          <a:p>
            <a:pPr marL="0" indent="0">
              <a:buNone/>
            </a:pPr>
            <a:r>
              <a:rPr lang="en-US" dirty="0"/>
              <a:t>3. Provision of old age pension and social security will reduce the dependency of the parents on their children</a:t>
            </a:r>
          </a:p>
          <a:p>
            <a:pPr marL="0" indent="0">
              <a:buNone/>
            </a:pPr>
            <a:r>
              <a:rPr lang="en-US" dirty="0"/>
              <a:t>4. Reduction in infant mortality rate through expanded public health programs and better nutritional standards by ensuring longevity of life for the newborn children will help in reducing birthrate</a:t>
            </a:r>
          </a:p>
          <a:p>
            <a:pPr marL="514350" indent="-514350">
              <a:buAutoNum type="arabicPeriod"/>
            </a:pPr>
            <a:endParaRPr lang="en-US" dirty="0"/>
          </a:p>
        </p:txBody>
      </p:sp>
    </p:spTree>
    <p:extLst>
      <p:ext uri="{BB962C8B-B14F-4D97-AF65-F5344CB8AC3E}">
        <p14:creationId xmlns:p14="http://schemas.microsoft.com/office/powerpoint/2010/main" val="4059947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88573-8CC2-0F4F-8F52-BC47EB21817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1A6862-854B-0842-9EE2-F5D5FAFF7BE4}"/>
              </a:ext>
            </a:extLst>
          </p:cNvPr>
          <p:cNvSpPr>
            <a:spLocks noGrp="1"/>
          </p:cNvSpPr>
          <p:nvPr>
            <p:ph idx="1"/>
          </p:nvPr>
        </p:nvSpPr>
        <p:spPr/>
        <p:txBody>
          <a:bodyPr/>
          <a:lstStyle/>
          <a:p>
            <a:pPr marL="0" indent="0">
              <a:buNone/>
            </a:pPr>
            <a:r>
              <a:rPr lang="en-US" dirty="0"/>
              <a:t>5. Acceptance of family planning and one or two child norm by a large section of our population can help reduce birth rate</a:t>
            </a:r>
          </a:p>
          <a:p>
            <a:pPr marL="0" indent="0">
              <a:buNone/>
            </a:pPr>
            <a:r>
              <a:rPr lang="en-US" dirty="0"/>
              <a:t>6. Incentives like preference in government jobs, housing and other loans can have a great impact on cutting down birth rate.</a:t>
            </a:r>
          </a:p>
        </p:txBody>
      </p:sp>
    </p:spTree>
    <p:extLst>
      <p:ext uri="{BB962C8B-B14F-4D97-AF65-F5344CB8AC3E}">
        <p14:creationId xmlns:p14="http://schemas.microsoft.com/office/powerpoint/2010/main" val="4147321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79491-78B4-2A40-861D-E08A8D7AFB65}"/>
              </a:ext>
            </a:extLst>
          </p:cNvPr>
          <p:cNvSpPr>
            <a:spLocks noGrp="1"/>
          </p:cNvSpPr>
          <p:nvPr>
            <p:ph type="title"/>
          </p:nvPr>
        </p:nvSpPr>
        <p:spPr/>
        <p:txBody>
          <a:bodyPr/>
          <a:lstStyle/>
          <a:p>
            <a:r>
              <a:rPr lang="en-US" dirty="0"/>
              <a:t>Gender equity and demographic transition</a:t>
            </a:r>
          </a:p>
        </p:txBody>
      </p:sp>
      <p:sp>
        <p:nvSpPr>
          <p:cNvPr id="3" name="Content Placeholder 2">
            <a:extLst>
              <a:ext uri="{FF2B5EF4-FFF2-40B4-BE49-F238E27FC236}">
                <a16:creationId xmlns:a16="http://schemas.microsoft.com/office/drawing/2014/main" id="{1FA955F9-F419-E44A-9CB1-1252F3EBD749}"/>
              </a:ext>
            </a:extLst>
          </p:cNvPr>
          <p:cNvSpPr>
            <a:spLocks noGrp="1"/>
          </p:cNvSpPr>
          <p:nvPr>
            <p:ph idx="1"/>
          </p:nvPr>
        </p:nvSpPr>
        <p:spPr/>
        <p:txBody>
          <a:bodyPr>
            <a:normAutofit fontScale="47500" lnSpcReduction="20000"/>
          </a:bodyPr>
          <a:lstStyle/>
          <a:p>
            <a:pPr marL="0" indent="0">
              <a:buNone/>
            </a:pPr>
            <a:endParaRPr lang="en-US" dirty="0"/>
          </a:p>
          <a:p>
            <a:pPr marL="0" indent="0">
              <a:buNone/>
            </a:pPr>
            <a:r>
              <a:rPr lang="en-US" sz="5100" dirty="0">
                <a:latin typeface="+mj-lt"/>
              </a:rPr>
              <a:t>There is much evidence now, that women empowerment though education,</a:t>
            </a:r>
          </a:p>
          <a:p>
            <a:pPr marL="0" indent="0">
              <a:buNone/>
            </a:pPr>
            <a:r>
              <a:rPr lang="en-US" sz="5100" dirty="0">
                <a:latin typeface="+mj-lt"/>
              </a:rPr>
              <a:t> property rights, employment can have a very strong effect in reducing</a:t>
            </a:r>
          </a:p>
          <a:p>
            <a:pPr marL="0" indent="0">
              <a:buNone/>
            </a:pPr>
            <a:r>
              <a:rPr lang="en-US" sz="5100" dirty="0">
                <a:latin typeface="+mj-lt"/>
              </a:rPr>
              <a:t> fertility rates.</a:t>
            </a:r>
          </a:p>
          <a:p>
            <a:pPr marL="0" indent="0">
              <a:buNone/>
            </a:pPr>
            <a:r>
              <a:rPr lang="en-US" sz="5100" dirty="0" err="1">
                <a:latin typeface="+mj-lt"/>
              </a:rPr>
              <a:t>e.g</a:t>
            </a:r>
            <a:r>
              <a:rPr lang="en-US" sz="5100" dirty="0">
                <a:latin typeface="+mj-lt"/>
              </a:rPr>
              <a:t> Kerala, Tamil Nadu, Himachal Pradesh</a:t>
            </a:r>
          </a:p>
          <a:p>
            <a:pPr marL="0" indent="0">
              <a:buNone/>
            </a:pPr>
            <a:endParaRPr lang="en-US" sz="5100" dirty="0">
              <a:latin typeface="+mj-lt"/>
            </a:endParaRPr>
          </a:p>
          <a:p>
            <a:pPr marL="0" indent="0">
              <a:buNone/>
            </a:pPr>
            <a:r>
              <a:rPr lang="en-US" sz="5100" dirty="0">
                <a:latin typeface="+mj-lt"/>
              </a:rPr>
              <a:t>Principal variables that seem to account for the variation in fertility rates in different states</a:t>
            </a:r>
          </a:p>
          <a:p>
            <a:pPr marL="0" indent="0">
              <a:buNone/>
            </a:pPr>
            <a:r>
              <a:rPr lang="en-US" sz="5100" dirty="0">
                <a:latin typeface="+mj-lt"/>
              </a:rPr>
              <a:t> are directly linked to women empowerment.</a:t>
            </a:r>
          </a:p>
          <a:p>
            <a:pPr marL="0" indent="0">
              <a:buNone/>
            </a:pPr>
            <a:endParaRPr lang="en-US" dirty="0"/>
          </a:p>
          <a:p>
            <a:pPr marL="0" indent="0">
              <a:buNone/>
            </a:pPr>
            <a:endParaRPr lang="en-US" dirty="0"/>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527439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8818F-61C0-3B4B-948C-D5C29F92926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A2E40DB-DFB9-4E43-912D-4EF09FBB7579}"/>
              </a:ext>
            </a:extLst>
          </p:cNvPr>
          <p:cNvSpPr>
            <a:spLocks noGrp="1"/>
          </p:cNvSpPr>
          <p:nvPr>
            <p:ph idx="1"/>
          </p:nvPr>
        </p:nvSpPr>
        <p:spPr/>
        <p:txBody>
          <a:bodyPr/>
          <a:lstStyle/>
          <a:p>
            <a:r>
              <a:rPr lang="en-US" dirty="0"/>
              <a:t>Universal female literacy, low level of infant and child mortality and high status of women are considered crucial in declining fertility rate in Kerala.</a:t>
            </a:r>
          </a:p>
          <a:p>
            <a:r>
              <a:rPr lang="en-US" dirty="0"/>
              <a:t>The decline in fertility rate in Tamil Nadu has been attributed to political support for both an increase in the age at marriage and an imaginative program of information, education and communication</a:t>
            </a:r>
          </a:p>
          <a:p>
            <a:pPr marL="0" indent="0">
              <a:buNone/>
            </a:pPr>
            <a:r>
              <a:rPr lang="en-US" dirty="0"/>
              <a:t>(IEC) </a:t>
            </a:r>
          </a:p>
        </p:txBody>
      </p:sp>
    </p:spTree>
    <p:extLst>
      <p:ext uri="{BB962C8B-B14F-4D97-AF65-F5344CB8AC3E}">
        <p14:creationId xmlns:p14="http://schemas.microsoft.com/office/powerpoint/2010/main" val="4092682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5B313-34D6-364E-A667-E1D590B5CB53}"/>
              </a:ext>
            </a:extLst>
          </p:cNvPr>
          <p:cNvSpPr>
            <a:spLocks noGrp="1"/>
          </p:cNvSpPr>
          <p:nvPr>
            <p:ph type="title"/>
          </p:nvPr>
        </p:nvSpPr>
        <p:spPr/>
        <p:txBody>
          <a:bodyPr/>
          <a:lstStyle/>
          <a:p>
            <a:r>
              <a:rPr lang="en-US" dirty="0"/>
              <a:t>Theory of demographic transition in India</a:t>
            </a:r>
          </a:p>
        </p:txBody>
      </p:sp>
      <p:sp>
        <p:nvSpPr>
          <p:cNvPr id="3" name="Content Placeholder 2">
            <a:extLst>
              <a:ext uri="{FF2B5EF4-FFF2-40B4-BE49-F238E27FC236}">
                <a16:creationId xmlns:a16="http://schemas.microsoft.com/office/drawing/2014/main" id="{AB5A4AFC-A608-3B42-BD10-B26ADFE7A72C}"/>
              </a:ext>
            </a:extLst>
          </p:cNvPr>
          <p:cNvSpPr>
            <a:spLocks noGrp="1"/>
          </p:cNvSpPr>
          <p:nvPr>
            <p:ph idx="1"/>
          </p:nvPr>
        </p:nvSpPr>
        <p:spPr/>
        <p:txBody>
          <a:bodyPr/>
          <a:lstStyle/>
          <a:p>
            <a:r>
              <a:rPr lang="en-US" dirty="0"/>
              <a:t>Focus is on the relationship between population growth and economic development</a:t>
            </a:r>
          </a:p>
          <a:p>
            <a:endParaRPr lang="en-US" dirty="0"/>
          </a:p>
          <a:p>
            <a:r>
              <a:rPr lang="en-US" dirty="0"/>
              <a:t>Its difficult to separate cause from the effect</a:t>
            </a:r>
          </a:p>
          <a:p>
            <a:endParaRPr lang="en-US" dirty="0"/>
          </a:p>
          <a:p>
            <a:r>
              <a:rPr lang="en-US" dirty="0"/>
              <a:t>The theory of demographic transition attempts to explain why most of the developed countries of the world must have gone through the three stages of demographic transition </a:t>
            </a:r>
          </a:p>
          <a:p>
            <a:endParaRPr lang="en-US" dirty="0"/>
          </a:p>
        </p:txBody>
      </p:sp>
    </p:spTree>
    <p:extLst>
      <p:ext uri="{BB962C8B-B14F-4D97-AF65-F5344CB8AC3E}">
        <p14:creationId xmlns:p14="http://schemas.microsoft.com/office/powerpoint/2010/main" val="4191324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D5C13-7A45-D446-A2D4-950CD1C6F2C0}"/>
              </a:ext>
            </a:extLst>
          </p:cNvPr>
          <p:cNvSpPr>
            <a:spLocks noGrp="1"/>
          </p:cNvSpPr>
          <p:nvPr>
            <p:ph type="title"/>
          </p:nvPr>
        </p:nvSpPr>
        <p:spPr/>
        <p:txBody>
          <a:bodyPr/>
          <a:lstStyle/>
          <a:p>
            <a:r>
              <a:rPr lang="en-US" dirty="0"/>
              <a:t>Need for population policy</a:t>
            </a:r>
          </a:p>
        </p:txBody>
      </p:sp>
      <p:sp>
        <p:nvSpPr>
          <p:cNvPr id="3" name="Content Placeholder 2">
            <a:extLst>
              <a:ext uri="{FF2B5EF4-FFF2-40B4-BE49-F238E27FC236}">
                <a16:creationId xmlns:a16="http://schemas.microsoft.com/office/drawing/2014/main" id="{7F628006-0AA1-9540-8879-806208C4C664}"/>
              </a:ext>
            </a:extLst>
          </p:cNvPr>
          <p:cNvSpPr>
            <a:spLocks noGrp="1"/>
          </p:cNvSpPr>
          <p:nvPr>
            <p:ph idx="1"/>
          </p:nvPr>
        </p:nvSpPr>
        <p:spPr/>
        <p:txBody>
          <a:bodyPr/>
          <a:lstStyle/>
          <a:p>
            <a:r>
              <a:rPr lang="en-US" dirty="0"/>
              <a:t>The debate about population growth and family planning received impetus in the late 1940s because of the occurrence of several poor harvests which necessitated importation of food.</a:t>
            </a:r>
          </a:p>
          <a:p>
            <a:r>
              <a:rPr lang="en-US" dirty="0"/>
              <a:t> 1951 census revealed significant population growth which necessitated the requirement to initiate a national family planning program.</a:t>
            </a:r>
          </a:p>
          <a:p>
            <a:r>
              <a:rPr lang="en-US" dirty="0"/>
              <a:t>In 1952, India became the first country in the world to adopt an official national population policy in support of family planning</a:t>
            </a:r>
          </a:p>
          <a:p>
            <a:endParaRPr lang="en-US" dirty="0"/>
          </a:p>
        </p:txBody>
      </p:sp>
    </p:spTree>
    <p:extLst>
      <p:ext uri="{BB962C8B-B14F-4D97-AF65-F5344CB8AC3E}">
        <p14:creationId xmlns:p14="http://schemas.microsoft.com/office/powerpoint/2010/main" val="1993865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8FE7C-B8B3-2C4D-ADB3-00EC4C50D5FC}"/>
              </a:ext>
            </a:extLst>
          </p:cNvPr>
          <p:cNvSpPr>
            <a:spLocks noGrp="1"/>
          </p:cNvSpPr>
          <p:nvPr>
            <p:ph type="title"/>
          </p:nvPr>
        </p:nvSpPr>
        <p:spPr/>
        <p:txBody>
          <a:bodyPr/>
          <a:lstStyle/>
          <a:p>
            <a:r>
              <a:rPr lang="en-US" dirty="0"/>
              <a:t>Population </a:t>
            </a:r>
            <a:r>
              <a:rPr lang="en-US"/>
              <a:t>policy  since 1947</a:t>
            </a:r>
          </a:p>
        </p:txBody>
      </p:sp>
      <p:sp>
        <p:nvSpPr>
          <p:cNvPr id="3" name="Content Placeholder 2">
            <a:extLst>
              <a:ext uri="{FF2B5EF4-FFF2-40B4-BE49-F238E27FC236}">
                <a16:creationId xmlns:a16="http://schemas.microsoft.com/office/drawing/2014/main" id="{8B2845C7-5FEF-564E-828B-3D24B382E41D}"/>
              </a:ext>
            </a:extLst>
          </p:cNvPr>
          <p:cNvSpPr>
            <a:spLocks noGrp="1"/>
          </p:cNvSpPr>
          <p:nvPr>
            <p:ph idx="1"/>
          </p:nvPr>
        </p:nvSpPr>
        <p:spPr/>
        <p:txBody>
          <a:bodyPr/>
          <a:lstStyle/>
          <a:p>
            <a:pPr marL="0" indent="0">
              <a:buNone/>
            </a:pPr>
            <a:r>
              <a:rPr lang="en-US" dirty="0"/>
              <a:t>Family planning under five- year plan: The early phase (First and Second plan)</a:t>
            </a:r>
          </a:p>
          <a:p>
            <a:pPr marL="0" indent="0">
              <a:buNone/>
            </a:pPr>
            <a:r>
              <a:rPr lang="en-US" dirty="0"/>
              <a:t>Emphasis was on providing clinical services, research on demography, physiology of reproduction etc.</a:t>
            </a:r>
          </a:p>
          <a:p>
            <a:pPr marL="0" indent="0">
              <a:buNone/>
            </a:pPr>
            <a:r>
              <a:rPr lang="en-US" dirty="0"/>
              <a:t>Family planning centers were open in both rural and urban areas.</a:t>
            </a:r>
          </a:p>
          <a:p>
            <a:pPr marL="0" indent="0">
              <a:buNone/>
            </a:pPr>
            <a:r>
              <a:rPr lang="en-US" dirty="0"/>
              <a:t>Third Plan: The objective of stabilizing growth of population should be the central feature of planning.</a:t>
            </a:r>
          </a:p>
          <a:p>
            <a:pPr marL="0" indent="0">
              <a:buNone/>
            </a:pPr>
            <a:r>
              <a:rPr lang="en-US" dirty="0"/>
              <a:t>Family planning program has to be adopted as the principal measure to </a:t>
            </a:r>
            <a:r>
              <a:rPr lang="en-US" dirty="0" err="1"/>
              <a:t>realise</a:t>
            </a:r>
            <a:r>
              <a:rPr lang="en-US" dirty="0"/>
              <a:t> this objective.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81036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2FF30-D8AB-3B4D-8043-B46B318F05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42EB97-0206-2C45-97C3-7C3C47754C60}"/>
              </a:ext>
            </a:extLst>
          </p:cNvPr>
          <p:cNvSpPr>
            <a:spLocks noGrp="1"/>
          </p:cNvSpPr>
          <p:nvPr>
            <p:ph idx="1"/>
          </p:nvPr>
        </p:nvSpPr>
        <p:spPr/>
        <p:txBody>
          <a:bodyPr/>
          <a:lstStyle/>
          <a:p>
            <a:r>
              <a:rPr lang="en-US" dirty="0"/>
              <a:t>Clinical approach was to be supported by extension approach.</a:t>
            </a:r>
          </a:p>
          <a:p>
            <a:r>
              <a:rPr lang="en-US" dirty="0"/>
              <a:t>A full- fledged department of family planning was created in 1966 in the ministry of health.</a:t>
            </a:r>
          </a:p>
          <a:p>
            <a:r>
              <a:rPr lang="en-US" dirty="0"/>
              <a:t>Allocation of fund to the family planning program was enhanced.</a:t>
            </a:r>
          </a:p>
          <a:p>
            <a:r>
              <a:rPr lang="en-US" dirty="0"/>
              <a:t>Fourth Plan: High priority to family planning program</a:t>
            </a:r>
          </a:p>
          <a:p>
            <a:r>
              <a:rPr lang="en-US" dirty="0"/>
              <a:t>Rs. 330 crore was allocated </a:t>
            </a:r>
          </a:p>
          <a:p>
            <a:r>
              <a:rPr lang="en-US" dirty="0"/>
              <a:t>The program aimed at reducing the birth rate from 39 per thousand to 25 per thousand population within the next 10-12 years.</a:t>
            </a:r>
          </a:p>
        </p:txBody>
      </p:sp>
    </p:spTree>
    <p:extLst>
      <p:ext uri="{BB962C8B-B14F-4D97-AF65-F5344CB8AC3E}">
        <p14:creationId xmlns:p14="http://schemas.microsoft.com/office/powerpoint/2010/main" val="1738255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75866-AC75-FA40-8E67-7F90EBBECE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778EA9-DBA0-9244-BFDA-016E309D4671}"/>
              </a:ext>
            </a:extLst>
          </p:cNvPr>
          <p:cNvSpPr>
            <a:spLocks noGrp="1"/>
          </p:cNvSpPr>
          <p:nvPr>
            <p:ph idx="1"/>
          </p:nvPr>
        </p:nvSpPr>
        <p:spPr/>
        <p:txBody>
          <a:bodyPr/>
          <a:lstStyle/>
          <a:p>
            <a:r>
              <a:rPr lang="en-US" dirty="0"/>
              <a:t>Fifth plan: There was a shift in strategy of the government.</a:t>
            </a:r>
          </a:p>
          <a:p>
            <a:r>
              <a:rPr lang="en-US" dirty="0"/>
              <a:t>Government decided to carry forward the family planning programs in an integrated manner with health, maternity, childcare and nutrition services at all the levels.</a:t>
            </a:r>
          </a:p>
          <a:p>
            <a:r>
              <a:rPr lang="en-US" dirty="0"/>
              <a:t>A provision of Rs. 497.36 crore was made for family planning program.</a:t>
            </a:r>
          </a:p>
          <a:p>
            <a:pPr marL="0" indent="0">
              <a:buNone/>
            </a:pPr>
            <a:endParaRPr lang="en-US" dirty="0"/>
          </a:p>
          <a:p>
            <a:pPr marL="0" indent="0">
              <a:buNone/>
            </a:pPr>
            <a:r>
              <a:rPr lang="en-US" dirty="0"/>
              <a:t>Government announced National Population Policy on 16</a:t>
            </a:r>
            <a:r>
              <a:rPr lang="en-US" baseline="30000" dirty="0"/>
              <a:t>th</a:t>
            </a:r>
            <a:r>
              <a:rPr lang="en-US" dirty="0"/>
              <a:t> April 1976.</a:t>
            </a:r>
          </a:p>
          <a:p>
            <a:endParaRPr lang="en-US" dirty="0"/>
          </a:p>
          <a:p>
            <a:endParaRPr lang="en-US" dirty="0"/>
          </a:p>
        </p:txBody>
      </p:sp>
    </p:spTree>
    <p:extLst>
      <p:ext uri="{BB962C8B-B14F-4D97-AF65-F5344CB8AC3E}">
        <p14:creationId xmlns:p14="http://schemas.microsoft.com/office/powerpoint/2010/main" val="3439090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8FE0C-7F07-664F-B53E-AD6AAFF7044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E9A9152-8081-C042-817B-7092EA371469}"/>
              </a:ext>
            </a:extLst>
          </p:cNvPr>
          <p:cNvSpPr>
            <a:spLocks noGrp="1"/>
          </p:cNvSpPr>
          <p:nvPr>
            <p:ph idx="1"/>
          </p:nvPr>
        </p:nvSpPr>
        <p:spPr/>
        <p:txBody>
          <a:bodyPr/>
          <a:lstStyle/>
          <a:p>
            <a:r>
              <a:rPr lang="en-US" dirty="0"/>
              <a:t>Before 1976, family planning was voluntary.</a:t>
            </a:r>
          </a:p>
          <a:p>
            <a:r>
              <a:rPr lang="en-US" dirty="0"/>
              <a:t>Government's role was to motivate the people to accept family planning and provide clinical facilities and other services to the acceptors.</a:t>
            </a:r>
          </a:p>
          <a:p>
            <a:r>
              <a:rPr lang="en-US" dirty="0"/>
              <a:t>In 1976, government declared that rapid population growth is thwarting economic growth and thus a more positive approach was needed to check it.</a:t>
            </a:r>
          </a:p>
          <a:p>
            <a:r>
              <a:rPr lang="en-US" dirty="0"/>
              <a:t>The government decided to involve Zilla Parishads, Panchayat Samitis, cooperatives, teachers, organizations, and number of voluntary agencies and women .</a:t>
            </a:r>
          </a:p>
          <a:p>
            <a:endParaRPr lang="en-US" dirty="0"/>
          </a:p>
        </p:txBody>
      </p:sp>
    </p:spTree>
    <p:extLst>
      <p:ext uri="{BB962C8B-B14F-4D97-AF65-F5344CB8AC3E}">
        <p14:creationId xmlns:p14="http://schemas.microsoft.com/office/powerpoint/2010/main" val="2869662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8C00A-0D63-764A-A112-13B3B2E177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D0CD8A-4FFA-7343-820D-C5E52B97C3F8}"/>
              </a:ext>
            </a:extLst>
          </p:cNvPr>
          <p:cNvSpPr>
            <a:spLocks noGrp="1"/>
          </p:cNvSpPr>
          <p:nvPr>
            <p:ph idx="1"/>
          </p:nvPr>
        </p:nvSpPr>
        <p:spPr/>
        <p:txBody>
          <a:bodyPr/>
          <a:lstStyle/>
          <a:p>
            <a:r>
              <a:rPr lang="en-US" dirty="0"/>
              <a:t>Objections:</a:t>
            </a:r>
          </a:p>
          <a:p>
            <a:pPr marL="514350" indent="-514350">
              <a:buAutoNum type="arabicPeriod"/>
            </a:pPr>
            <a:r>
              <a:rPr lang="en-US" dirty="0"/>
              <a:t>Drawing all government departments into the “ motivation of citizens to adopt responsible reproductive </a:t>
            </a:r>
            <a:r>
              <a:rPr lang="en-US" dirty="0" err="1"/>
              <a:t>behaviour</a:t>
            </a:r>
            <a:r>
              <a:rPr lang="en-US" dirty="0"/>
              <a:t>”</a:t>
            </a:r>
          </a:p>
          <a:p>
            <a:pPr marL="514350" indent="-514350">
              <a:buAutoNum type="arabicPeriod"/>
            </a:pPr>
            <a:r>
              <a:rPr lang="en-US" dirty="0"/>
              <a:t>State legislatures to pass legislation for compulsory sterilization.</a:t>
            </a:r>
          </a:p>
          <a:p>
            <a:pPr marL="514350" indent="-514350">
              <a:buAutoNum type="arabicPeriod"/>
            </a:pPr>
            <a:endParaRPr lang="en-US" dirty="0"/>
          </a:p>
          <a:p>
            <a:pPr marL="0" indent="0">
              <a:buNone/>
            </a:pPr>
            <a:r>
              <a:rPr lang="en-US" dirty="0"/>
              <a:t>The experiment of the government to pursue the so-called bold measures for lowering down the birth rate in a relatively short period ended in a fiasco</a:t>
            </a:r>
          </a:p>
        </p:txBody>
      </p:sp>
    </p:spTree>
    <p:extLst>
      <p:ext uri="{BB962C8B-B14F-4D97-AF65-F5344CB8AC3E}">
        <p14:creationId xmlns:p14="http://schemas.microsoft.com/office/powerpoint/2010/main" val="18823283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77A93-C251-F04C-8270-D96E60ECE0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4CFF413-8A0C-8142-B4B1-1979559DCF8A}"/>
              </a:ext>
            </a:extLst>
          </p:cNvPr>
          <p:cNvSpPr>
            <a:spLocks noGrp="1"/>
          </p:cNvSpPr>
          <p:nvPr>
            <p:ph idx="1"/>
          </p:nvPr>
        </p:nvSpPr>
        <p:spPr/>
        <p:txBody>
          <a:bodyPr/>
          <a:lstStyle/>
          <a:p>
            <a:r>
              <a:rPr lang="en-US" dirty="0"/>
              <a:t>Family planning during the 1980s</a:t>
            </a:r>
          </a:p>
          <a:p>
            <a:r>
              <a:rPr lang="en-US" dirty="0"/>
              <a:t>The sixth plan projected family planning program as a peoples’ program.</a:t>
            </a:r>
          </a:p>
          <a:p>
            <a:r>
              <a:rPr lang="en-US" dirty="0"/>
              <a:t>Target was to raise the proportion of eligible couples protected with family planning from 22 percent at the beginning of sixth plan to 41.2 percent in 1984-85</a:t>
            </a:r>
          </a:p>
          <a:p>
            <a:r>
              <a:rPr lang="en-US" dirty="0"/>
              <a:t>On the recommendation of the working group on population policy set up by the planning commission, the long-term demographic goal of lowering down the net reproduction rate from the prevailing level of 1.67 to 1 by 1996 and by 2001 in all the states was adopted.</a:t>
            </a:r>
          </a:p>
          <a:p>
            <a:endParaRPr lang="en-US" dirty="0"/>
          </a:p>
        </p:txBody>
      </p:sp>
    </p:spTree>
    <p:extLst>
      <p:ext uri="{BB962C8B-B14F-4D97-AF65-F5344CB8AC3E}">
        <p14:creationId xmlns:p14="http://schemas.microsoft.com/office/powerpoint/2010/main" val="38381090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E1ED4-7532-D04B-ACFE-3E3EBEF026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DE6763-3FA1-7949-AABE-08C65A60185C}"/>
              </a:ext>
            </a:extLst>
          </p:cNvPr>
          <p:cNvSpPr>
            <a:spLocks noGrp="1"/>
          </p:cNvSpPr>
          <p:nvPr>
            <p:ph idx="1"/>
          </p:nvPr>
        </p:nvSpPr>
        <p:spPr/>
        <p:txBody>
          <a:bodyPr/>
          <a:lstStyle/>
          <a:p>
            <a:r>
              <a:rPr lang="en-US" dirty="0"/>
              <a:t>The seventh plan kept a target of achieving couple protection rate at 42%.</a:t>
            </a:r>
          </a:p>
          <a:p>
            <a:pPr marL="0" indent="0">
              <a:buNone/>
            </a:pPr>
            <a:r>
              <a:rPr lang="en-US" dirty="0"/>
              <a:t>Family planning during1990s:</a:t>
            </a:r>
          </a:p>
          <a:p>
            <a:pPr marL="0" indent="0">
              <a:buNone/>
            </a:pPr>
            <a:r>
              <a:rPr lang="en-US" dirty="0"/>
              <a:t>Restricting population growth was one of the most important objectives of the eighth plan.</a:t>
            </a:r>
          </a:p>
          <a:p>
            <a:pPr marL="0" indent="0">
              <a:buNone/>
            </a:pPr>
            <a:r>
              <a:rPr lang="en-US" dirty="0"/>
              <a:t>Aim was to bring down the birth rate from 29.5 per thousand in 1990 to 26 per thousand in 1997.</a:t>
            </a:r>
          </a:p>
          <a:p>
            <a:pPr marL="0" indent="0">
              <a:buNone/>
            </a:pPr>
            <a:r>
              <a:rPr lang="en-US" dirty="0"/>
              <a:t>Emphasis was on decentralization of planning and implementation </a:t>
            </a:r>
          </a:p>
        </p:txBody>
      </p:sp>
    </p:spTree>
    <p:extLst>
      <p:ext uri="{BB962C8B-B14F-4D97-AF65-F5344CB8AC3E}">
        <p14:creationId xmlns:p14="http://schemas.microsoft.com/office/powerpoint/2010/main" val="2245683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F7E24-8C59-984A-89F0-7A1F89483B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ED4FF6-7151-0D42-9D69-12879F6FBCC8}"/>
              </a:ext>
            </a:extLst>
          </p:cNvPr>
          <p:cNvSpPr>
            <a:spLocks noGrp="1"/>
          </p:cNvSpPr>
          <p:nvPr>
            <p:ph idx="1"/>
          </p:nvPr>
        </p:nvSpPr>
        <p:spPr/>
        <p:txBody>
          <a:bodyPr>
            <a:normAutofit lnSpcReduction="10000"/>
          </a:bodyPr>
          <a:lstStyle/>
          <a:p>
            <a:r>
              <a:rPr lang="en-US" dirty="0"/>
              <a:t>Under the ninth plan, the central government’s role was limited to general policy planning and providing technological inputs</a:t>
            </a:r>
          </a:p>
          <a:p>
            <a:r>
              <a:rPr lang="en-US" dirty="0"/>
              <a:t>Approach of the government was to make family planning program as one of the people’s operation with government cooperation.</a:t>
            </a:r>
          </a:p>
          <a:p>
            <a:pPr marL="0" indent="0">
              <a:buNone/>
            </a:pPr>
            <a:endParaRPr lang="en-US" dirty="0"/>
          </a:p>
          <a:p>
            <a:pPr marL="0" indent="0">
              <a:buNone/>
            </a:pPr>
            <a:r>
              <a:rPr lang="en-US" dirty="0"/>
              <a:t>National Population Policy, 2000 outlined immediate, medium- term and long-term objectives.</a:t>
            </a:r>
          </a:p>
          <a:p>
            <a:pPr marL="0" indent="0">
              <a:buNone/>
            </a:pPr>
            <a:r>
              <a:rPr lang="en-US" dirty="0"/>
              <a:t>Immediate objective: To meet the needs of contraception, health infrastructure, health personnel and to provide integrated service for basic reproductive and child health care.</a:t>
            </a:r>
          </a:p>
        </p:txBody>
      </p:sp>
    </p:spTree>
    <p:extLst>
      <p:ext uri="{BB962C8B-B14F-4D97-AF65-F5344CB8AC3E}">
        <p14:creationId xmlns:p14="http://schemas.microsoft.com/office/powerpoint/2010/main" val="32720301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83EFE-9BAD-C34D-B9FE-107BA95282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2482AC-A7BC-334F-B998-4BC240D435E4}"/>
              </a:ext>
            </a:extLst>
          </p:cNvPr>
          <p:cNvSpPr>
            <a:spLocks noGrp="1"/>
          </p:cNvSpPr>
          <p:nvPr>
            <p:ph idx="1"/>
          </p:nvPr>
        </p:nvSpPr>
        <p:spPr/>
        <p:txBody>
          <a:bodyPr>
            <a:normAutofit lnSpcReduction="10000"/>
          </a:bodyPr>
          <a:lstStyle/>
          <a:p>
            <a:r>
              <a:rPr lang="en-US" dirty="0"/>
              <a:t>Medium-term objective: Lower down the total fertility rates to the replacement level by 2010.</a:t>
            </a:r>
          </a:p>
          <a:p>
            <a:r>
              <a:rPr lang="en-US" dirty="0"/>
              <a:t>Long-term objective: Achieve a stable population by 2045</a:t>
            </a:r>
          </a:p>
          <a:p>
            <a:pPr marL="0" indent="0">
              <a:buNone/>
            </a:pPr>
            <a:r>
              <a:rPr lang="en-US" dirty="0"/>
              <a:t>Aims of 2000 National Population Policy:</a:t>
            </a:r>
          </a:p>
          <a:p>
            <a:pPr marL="514350" indent="-514350">
              <a:buAutoNum type="arabicPeriod"/>
            </a:pPr>
            <a:r>
              <a:rPr lang="en-US" dirty="0"/>
              <a:t>Reduce maternal mortality rate to below 100 per one lakh</a:t>
            </a:r>
          </a:p>
          <a:p>
            <a:pPr marL="514350" indent="-514350">
              <a:buAutoNum type="arabicPeriod"/>
            </a:pPr>
            <a:r>
              <a:rPr lang="en-US" dirty="0"/>
              <a:t>Reduce infant mortality rate to below 30 per one thousand</a:t>
            </a:r>
          </a:p>
          <a:p>
            <a:pPr marL="514350" indent="-514350">
              <a:buAutoNum type="arabicPeriod"/>
            </a:pPr>
            <a:r>
              <a:rPr lang="en-US" dirty="0"/>
              <a:t>Achieve universal immunization of children</a:t>
            </a:r>
          </a:p>
          <a:p>
            <a:pPr marL="514350" indent="-514350">
              <a:buAutoNum type="arabicPeriod"/>
            </a:pPr>
            <a:r>
              <a:rPr lang="en-US" dirty="0"/>
              <a:t>Achieve universal access to information</a:t>
            </a:r>
          </a:p>
          <a:p>
            <a:pPr marL="514350" indent="-514350">
              <a:buAutoNum type="arabicPeriod"/>
            </a:pPr>
            <a:r>
              <a:rPr lang="en-US" dirty="0"/>
              <a:t>Promote delayed marriage for girls</a:t>
            </a:r>
          </a:p>
        </p:txBody>
      </p:sp>
    </p:spTree>
    <p:extLst>
      <p:ext uri="{BB962C8B-B14F-4D97-AF65-F5344CB8AC3E}">
        <p14:creationId xmlns:p14="http://schemas.microsoft.com/office/powerpoint/2010/main" val="3944757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20C7C-B3C3-CD40-A321-FE41EA942E0B}"/>
              </a:ext>
            </a:extLst>
          </p:cNvPr>
          <p:cNvSpPr>
            <a:spLocks noGrp="1"/>
          </p:cNvSpPr>
          <p:nvPr>
            <p:ph type="title"/>
          </p:nvPr>
        </p:nvSpPr>
        <p:spPr/>
        <p:txBody>
          <a:bodyPr/>
          <a:lstStyle/>
          <a:p>
            <a:r>
              <a:rPr lang="en-US" dirty="0"/>
              <a:t>Three stages</a:t>
            </a:r>
          </a:p>
        </p:txBody>
      </p:sp>
      <p:sp>
        <p:nvSpPr>
          <p:cNvPr id="3" name="Content Placeholder 2">
            <a:extLst>
              <a:ext uri="{FF2B5EF4-FFF2-40B4-BE49-F238E27FC236}">
                <a16:creationId xmlns:a16="http://schemas.microsoft.com/office/drawing/2014/main" id="{5ECDC3B7-0CE8-0C4A-B721-B11AC05983EA}"/>
              </a:ext>
            </a:extLst>
          </p:cNvPr>
          <p:cNvSpPr>
            <a:spLocks noGrp="1"/>
          </p:cNvSpPr>
          <p:nvPr>
            <p:ph idx="1"/>
          </p:nvPr>
        </p:nvSpPr>
        <p:spPr/>
        <p:txBody>
          <a:bodyPr/>
          <a:lstStyle/>
          <a:p>
            <a:r>
              <a:rPr lang="en-US" dirty="0"/>
              <a:t>First stage: Both birth and death rates are high. So, population remains stable</a:t>
            </a:r>
          </a:p>
          <a:p>
            <a:endParaRPr lang="en-US" dirty="0"/>
          </a:p>
          <a:p>
            <a:r>
              <a:rPr lang="en-US" dirty="0"/>
              <a:t>Second stage: Rapid growth of population because despite substantial reduction in the mortality rate, there is no corresponding decline in the birth rate</a:t>
            </a:r>
          </a:p>
          <a:p>
            <a:endParaRPr lang="en-US" dirty="0"/>
          </a:p>
          <a:p>
            <a:r>
              <a:rPr lang="en-US" dirty="0"/>
              <a:t>The birth rate declines significantly and thus the rate of population growth remains low </a:t>
            </a:r>
          </a:p>
        </p:txBody>
      </p:sp>
    </p:spTree>
    <p:extLst>
      <p:ext uri="{BB962C8B-B14F-4D97-AF65-F5344CB8AC3E}">
        <p14:creationId xmlns:p14="http://schemas.microsoft.com/office/powerpoint/2010/main" val="581780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1F2FC-D04C-C448-A2F8-260504A7D4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6787F99-1282-B84F-A48B-1FF548AD3E4D}"/>
              </a:ext>
            </a:extLst>
          </p:cNvPr>
          <p:cNvSpPr>
            <a:spLocks noGrp="1"/>
          </p:cNvSpPr>
          <p:nvPr>
            <p:ph idx="1"/>
          </p:nvPr>
        </p:nvSpPr>
        <p:spPr/>
        <p:txBody>
          <a:bodyPr/>
          <a:lstStyle/>
          <a:p>
            <a:pPr marL="0" indent="0">
              <a:buNone/>
            </a:pPr>
            <a:r>
              <a:rPr lang="en-US" dirty="0"/>
              <a:t>6. Prevent and control communicable diseases</a:t>
            </a:r>
          </a:p>
          <a:p>
            <a:pPr marL="0" indent="0">
              <a:buNone/>
            </a:pPr>
            <a:r>
              <a:rPr lang="en-US" dirty="0"/>
              <a:t>7. Promote the small family norm</a:t>
            </a:r>
          </a:p>
          <a:p>
            <a:pPr marL="0" indent="0">
              <a:buNone/>
            </a:pPr>
            <a:endParaRPr lang="en-US" dirty="0"/>
          </a:p>
          <a:p>
            <a:pPr marL="0" indent="0">
              <a:buNone/>
            </a:pPr>
            <a:r>
              <a:rPr lang="en-US" dirty="0"/>
              <a:t>Appraisal of the population policy:</a:t>
            </a:r>
          </a:p>
          <a:p>
            <a:pPr marL="514350" indent="-514350">
              <a:buAutoNum type="arabicPeriod"/>
            </a:pPr>
            <a:r>
              <a:rPr lang="en-US" dirty="0"/>
              <a:t>Overemphasis on contraceptives</a:t>
            </a:r>
          </a:p>
          <a:p>
            <a:pPr marL="514350" indent="-514350">
              <a:buAutoNum type="arabicPeriod"/>
            </a:pPr>
            <a:r>
              <a:rPr lang="en-US" dirty="0"/>
              <a:t>Inappropriateness of coercive methods</a:t>
            </a:r>
          </a:p>
          <a:p>
            <a:pPr marL="514350" indent="-514350">
              <a:buAutoNum type="arabicPeriod"/>
            </a:pPr>
            <a:r>
              <a:rPr lang="en-US" dirty="0" err="1"/>
              <a:t>Adhocism</a:t>
            </a:r>
            <a:r>
              <a:rPr lang="en-US" dirty="0"/>
              <a:t> and shifting family planning approach</a:t>
            </a:r>
          </a:p>
          <a:p>
            <a:pPr marL="0" indent="0">
              <a:buNone/>
            </a:pPr>
            <a:endParaRPr lang="en-US" dirty="0"/>
          </a:p>
        </p:txBody>
      </p:sp>
    </p:spTree>
    <p:extLst>
      <p:ext uri="{BB962C8B-B14F-4D97-AF65-F5344CB8AC3E}">
        <p14:creationId xmlns:p14="http://schemas.microsoft.com/office/powerpoint/2010/main" val="1002316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40AE0-C34D-C44E-8B17-AC8AA0284B8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21ADB71-C6DE-3A48-8F40-D6A60DD69C88}"/>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103558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FBCE-D9F9-0349-BD0A-4B911B6E2A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7EF15E-1C8C-3E4B-AB87-8E824DAE2FF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387535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E4AA0-7DC2-E443-B2DB-9CB5506591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98C9AA-2432-874C-883E-B7615872DB8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02999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4C923-E585-034D-AD40-205F2858AA69}"/>
              </a:ext>
            </a:extLst>
          </p:cNvPr>
          <p:cNvSpPr>
            <a:spLocks noGrp="1"/>
          </p:cNvSpPr>
          <p:nvPr>
            <p:ph type="title"/>
          </p:nvPr>
        </p:nvSpPr>
        <p:spPr/>
        <p:txBody>
          <a:bodyPr>
            <a:normAutofit/>
          </a:bodyPr>
          <a:lstStyle/>
          <a:p>
            <a:r>
              <a:rPr lang="en-US" dirty="0"/>
              <a:t>Microeconomic theory of fertility:</a:t>
            </a:r>
            <a:br>
              <a:rPr lang="en-US" dirty="0"/>
            </a:br>
            <a:endParaRPr lang="en-US" sz="3600" dirty="0"/>
          </a:p>
        </p:txBody>
      </p:sp>
      <p:sp>
        <p:nvSpPr>
          <p:cNvPr id="3" name="Content Placeholder 2">
            <a:extLst>
              <a:ext uri="{FF2B5EF4-FFF2-40B4-BE49-F238E27FC236}">
                <a16:creationId xmlns:a16="http://schemas.microsoft.com/office/drawing/2014/main" id="{C0E16F45-6472-8940-843E-C8FBB5E084F5}"/>
              </a:ext>
            </a:extLst>
          </p:cNvPr>
          <p:cNvSpPr>
            <a:spLocks noGrp="1"/>
          </p:cNvSpPr>
          <p:nvPr>
            <p:ph idx="1"/>
          </p:nvPr>
        </p:nvSpPr>
        <p:spPr/>
        <p:txBody>
          <a:bodyPr/>
          <a:lstStyle/>
          <a:p>
            <a:pPr marL="0" indent="0">
              <a:buNone/>
            </a:pPr>
            <a:r>
              <a:rPr lang="en-US" dirty="0"/>
              <a:t>Birth rates among the poor are likely to fall where there is</a:t>
            </a:r>
          </a:p>
          <a:p>
            <a:pPr marL="514350" indent="-514350">
              <a:buAutoNum type="arabicPeriod"/>
            </a:pPr>
            <a:r>
              <a:rPr lang="en-US" dirty="0"/>
              <a:t>An increase in education of women</a:t>
            </a:r>
          </a:p>
          <a:p>
            <a:pPr marL="514350" indent="-514350">
              <a:buAutoNum type="arabicPeriod"/>
            </a:pPr>
            <a:r>
              <a:rPr lang="en-US" dirty="0"/>
              <a:t>An increase in female non-agricultural employment opportunities</a:t>
            </a:r>
          </a:p>
          <a:p>
            <a:pPr marL="514350" indent="-514350">
              <a:buAutoNum type="arabicPeriod"/>
            </a:pPr>
            <a:r>
              <a:rPr lang="en-US" dirty="0"/>
              <a:t>Redistribution of income and assets from the rich to the poor</a:t>
            </a:r>
          </a:p>
          <a:p>
            <a:pPr marL="514350" indent="-514350">
              <a:buAutoNum type="arabicPeriod"/>
            </a:pPr>
            <a:r>
              <a:rPr lang="en-US" dirty="0"/>
              <a:t>A reduction in infant mortality through expanded public heath program</a:t>
            </a:r>
          </a:p>
          <a:p>
            <a:pPr marL="514350" indent="-514350">
              <a:buAutoNum type="arabicPeriod"/>
            </a:pPr>
            <a:r>
              <a:rPr lang="en-US" dirty="0"/>
              <a:t>Development of old age and social security system to bridge the economic dependence of parents on their off springs</a:t>
            </a:r>
          </a:p>
        </p:txBody>
      </p:sp>
    </p:spTree>
    <p:extLst>
      <p:ext uri="{BB962C8B-B14F-4D97-AF65-F5344CB8AC3E}">
        <p14:creationId xmlns:p14="http://schemas.microsoft.com/office/powerpoint/2010/main" val="234825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67B6E-197D-134F-99A0-26BEDFA9B1C7}"/>
              </a:ext>
            </a:extLst>
          </p:cNvPr>
          <p:cNvSpPr>
            <a:spLocks noGrp="1"/>
          </p:cNvSpPr>
          <p:nvPr>
            <p:ph type="title"/>
          </p:nvPr>
        </p:nvSpPr>
        <p:spPr/>
        <p:txBody>
          <a:bodyPr/>
          <a:lstStyle/>
          <a:p>
            <a:r>
              <a:rPr lang="en-US" dirty="0"/>
              <a:t>Population growth and </a:t>
            </a:r>
            <a:r>
              <a:rPr lang="en-US"/>
              <a:t>economic development</a:t>
            </a:r>
          </a:p>
        </p:txBody>
      </p:sp>
      <p:sp>
        <p:nvSpPr>
          <p:cNvPr id="3" name="Content Placeholder 2">
            <a:extLst>
              <a:ext uri="{FF2B5EF4-FFF2-40B4-BE49-F238E27FC236}">
                <a16:creationId xmlns:a16="http://schemas.microsoft.com/office/drawing/2014/main" id="{3251FE81-B631-0B4D-887F-3C047B5063D6}"/>
              </a:ext>
            </a:extLst>
          </p:cNvPr>
          <p:cNvSpPr>
            <a:spLocks noGrp="1"/>
          </p:cNvSpPr>
          <p:nvPr>
            <p:ph idx="1"/>
          </p:nvPr>
        </p:nvSpPr>
        <p:spPr/>
        <p:txBody>
          <a:bodyPr>
            <a:normAutofit/>
          </a:bodyPr>
          <a:lstStyle/>
          <a:p>
            <a:pPr marL="0" indent="0">
              <a:buNone/>
            </a:pPr>
            <a:r>
              <a:rPr lang="en-US" dirty="0"/>
              <a:t>The theory of economic demography draws attention to two main relationships through which population growth affect the economy.</a:t>
            </a:r>
          </a:p>
          <a:p>
            <a:pPr marL="514350" indent="-514350">
              <a:buAutoNum type="arabicPeriod"/>
            </a:pPr>
            <a:r>
              <a:rPr lang="en-US" dirty="0"/>
              <a:t>Saving effect </a:t>
            </a:r>
          </a:p>
          <a:p>
            <a:pPr marL="514350" indent="-514350">
              <a:buAutoNum type="arabicPeriod"/>
            </a:pPr>
            <a:r>
              <a:rPr lang="en-US" dirty="0"/>
              <a:t>Composition of investment effect</a:t>
            </a:r>
          </a:p>
          <a:p>
            <a:pPr marL="0" indent="0">
              <a:buNone/>
            </a:pPr>
            <a:endParaRPr lang="en-US" dirty="0"/>
          </a:p>
          <a:p>
            <a:pPr marL="0" indent="0">
              <a:buNone/>
            </a:pPr>
            <a:r>
              <a:rPr lang="en-US" dirty="0"/>
              <a:t>Saving effect: Savings are reduced by population growth because of the burden of dependency.</a:t>
            </a:r>
          </a:p>
        </p:txBody>
      </p:sp>
    </p:spTree>
    <p:extLst>
      <p:ext uri="{BB962C8B-B14F-4D97-AF65-F5344CB8AC3E}">
        <p14:creationId xmlns:p14="http://schemas.microsoft.com/office/powerpoint/2010/main" val="3457837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4731C-12FD-4B43-9C5F-B542DF9E07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4ACA0B2-2582-1948-B536-71604C591391}"/>
              </a:ext>
            </a:extLst>
          </p:cNvPr>
          <p:cNvSpPr>
            <a:spLocks noGrp="1"/>
          </p:cNvSpPr>
          <p:nvPr>
            <p:ph idx="1"/>
          </p:nvPr>
        </p:nvSpPr>
        <p:spPr/>
        <p:txBody>
          <a:bodyPr/>
          <a:lstStyle/>
          <a:p>
            <a:pPr marL="0" indent="0">
              <a:buNone/>
            </a:pPr>
            <a:r>
              <a:rPr lang="en-US" dirty="0"/>
              <a:t>Investment effect: With increasing population, a share of investible resources must be devoted to reproducing for additional people facilities.</a:t>
            </a:r>
          </a:p>
          <a:p>
            <a:pPr marL="0" indent="0">
              <a:buNone/>
            </a:pPr>
            <a:endParaRPr lang="en-US" dirty="0"/>
          </a:p>
          <a:p>
            <a:pPr marL="0" indent="0">
              <a:buNone/>
            </a:pPr>
            <a:r>
              <a:rPr lang="en-US" dirty="0"/>
              <a:t>Wherever population growth requires increase in production, which can in turn require investment, a lesser rate of population growth will would release investible funds for use elsewhere.</a:t>
            </a:r>
          </a:p>
          <a:p>
            <a:endParaRPr lang="en-US" dirty="0"/>
          </a:p>
          <a:p>
            <a:endParaRPr lang="en-US" dirty="0"/>
          </a:p>
        </p:txBody>
      </p:sp>
    </p:spTree>
    <p:extLst>
      <p:ext uri="{BB962C8B-B14F-4D97-AF65-F5344CB8AC3E}">
        <p14:creationId xmlns:p14="http://schemas.microsoft.com/office/powerpoint/2010/main" val="3966245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EEBF-0D32-2246-83C2-D3A07738B2C2}"/>
              </a:ext>
            </a:extLst>
          </p:cNvPr>
          <p:cNvSpPr>
            <a:spLocks noGrp="1"/>
          </p:cNvSpPr>
          <p:nvPr>
            <p:ph type="title"/>
          </p:nvPr>
        </p:nvSpPr>
        <p:spPr/>
        <p:txBody>
          <a:bodyPr/>
          <a:lstStyle/>
          <a:p>
            <a:r>
              <a:rPr lang="en-US" dirty="0"/>
              <a:t>Causes of high birth rate</a:t>
            </a:r>
          </a:p>
        </p:txBody>
      </p:sp>
      <p:sp>
        <p:nvSpPr>
          <p:cNvPr id="3" name="Content Placeholder 2">
            <a:extLst>
              <a:ext uri="{FF2B5EF4-FFF2-40B4-BE49-F238E27FC236}">
                <a16:creationId xmlns:a16="http://schemas.microsoft.com/office/drawing/2014/main" id="{0F98C2AD-5BDA-B940-896E-435CB49046C0}"/>
              </a:ext>
            </a:extLst>
          </p:cNvPr>
          <p:cNvSpPr>
            <a:spLocks noGrp="1"/>
          </p:cNvSpPr>
          <p:nvPr>
            <p:ph idx="1"/>
          </p:nvPr>
        </p:nvSpPr>
        <p:spPr/>
        <p:txBody>
          <a:bodyPr/>
          <a:lstStyle/>
          <a:p>
            <a:pPr marL="514350" indent="-514350">
              <a:buAutoNum type="arabicPeriod"/>
            </a:pPr>
            <a:r>
              <a:rPr lang="en-US" dirty="0"/>
              <a:t>Social factors: Universality of marriage and marriage at young age, joint family system, preference for a male child result in high birth rate in India.</a:t>
            </a:r>
          </a:p>
          <a:p>
            <a:pPr marL="514350" indent="-514350">
              <a:buAutoNum type="arabicPeriod"/>
            </a:pPr>
            <a:r>
              <a:rPr lang="en-US" dirty="0"/>
              <a:t>Economic factors:</a:t>
            </a:r>
          </a:p>
          <a:p>
            <a:pPr marL="514350" indent="-514350">
              <a:buAutoNum type="alphaLcPeriod"/>
            </a:pPr>
            <a:r>
              <a:rPr lang="en-US" dirty="0"/>
              <a:t>Poverty: Among poor families, additional children do not add to any additional burden, rather they provide helping hands to the families.</a:t>
            </a:r>
          </a:p>
          <a:p>
            <a:pPr marL="514350" indent="-514350">
              <a:buAutoNum type="alphaLcPeriod"/>
            </a:pPr>
            <a:r>
              <a:rPr lang="en-US" dirty="0"/>
              <a:t>Lack of social security: In the absence of social security, children are expected to look after their parents at their old age.</a:t>
            </a:r>
          </a:p>
          <a:p>
            <a:pPr marL="0" indent="0">
              <a:buNone/>
            </a:pPr>
            <a:endParaRPr lang="en-US" dirty="0"/>
          </a:p>
        </p:txBody>
      </p:sp>
    </p:spTree>
    <p:extLst>
      <p:ext uri="{BB962C8B-B14F-4D97-AF65-F5344CB8AC3E}">
        <p14:creationId xmlns:p14="http://schemas.microsoft.com/office/powerpoint/2010/main" val="3456583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39C96-CC48-754C-A064-6C23036DDA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15ED7C-FEE7-084A-A086-D4469D49F848}"/>
              </a:ext>
            </a:extLst>
          </p:cNvPr>
          <p:cNvSpPr>
            <a:spLocks noGrp="1"/>
          </p:cNvSpPr>
          <p:nvPr>
            <p:ph idx="1"/>
          </p:nvPr>
        </p:nvSpPr>
        <p:spPr/>
        <p:txBody>
          <a:bodyPr/>
          <a:lstStyle/>
          <a:p>
            <a:pPr marL="0" indent="0">
              <a:buNone/>
            </a:pPr>
            <a:r>
              <a:rPr lang="en-US" dirty="0"/>
              <a:t>c. Illiteracy, ignorance and belief in fate: Children are accepted as the will of God.</a:t>
            </a:r>
          </a:p>
          <a:p>
            <a:pPr marL="0" indent="0">
              <a:buNone/>
            </a:pPr>
            <a:r>
              <a:rPr lang="en-US" dirty="0"/>
              <a:t>d. Ineffective family planning: High birth rate in India is the result of a whole lot of social, economic, religious and cultural factors. Unless a change is brought about in the attitude of people, not much decline can be expected in the prevailing high birth rate.</a:t>
            </a:r>
          </a:p>
          <a:p>
            <a:pPr marL="0" indent="0">
              <a:buNone/>
            </a:pPr>
            <a:r>
              <a:rPr lang="en-US" dirty="0"/>
              <a:t>e. Fertility rate: TFR measures the average number of children born to a woman up to the end of the reproductive period. </a:t>
            </a:r>
          </a:p>
          <a:p>
            <a:pPr marL="0" indent="0">
              <a:buNone/>
            </a:pPr>
            <a:r>
              <a:rPr lang="en-US" dirty="0"/>
              <a:t>The TFR rate in India was 6 in 1951-52, 5.3 in 1970-72, 4.5 in 1980-82, 4 in 1990-92 and 2.4 in 2012</a:t>
            </a:r>
          </a:p>
          <a:p>
            <a:pPr marL="0" indent="0">
              <a:buNone/>
            </a:pPr>
            <a:endParaRPr lang="en-US" dirty="0"/>
          </a:p>
        </p:txBody>
      </p:sp>
    </p:spTree>
    <p:extLst>
      <p:ext uri="{BB962C8B-B14F-4D97-AF65-F5344CB8AC3E}">
        <p14:creationId xmlns:p14="http://schemas.microsoft.com/office/powerpoint/2010/main" val="2565259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EF654-9461-124F-9CDE-3EDFC61B7C9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317FCDE-54E8-C848-8107-910F22F31F76}"/>
              </a:ext>
            </a:extLst>
          </p:cNvPr>
          <p:cNvSpPr>
            <a:spLocks noGrp="1"/>
          </p:cNvSpPr>
          <p:nvPr>
            <p:ph idx="1"/>
          </p:nvPr>
        </p:nvSpPr>
        <p:spPr/>
        <p:txBody>
          <a:bodyPr/>
          <a:lstStyle/>
          <a:p>
            <a:pPr marL="0" indent="0">
              <a:buNone/>
            </a:pPr>
            <a:r>
              <a:rPr lang="en-US" dirty="0"/>
              <a:t>The decline in TFR has not been large enough to reduce the natural population growth rate in the face of continued decline in mortality rate.</a:t>
            </a:r>
          </a:p>
          <a:p>
            <a:pPr marL="0" indent="0">
              <a:buNone/>
            </a:pPr>
            <a:r>
              <a:rPr lang="en-US" dirty="0"/>
              <a:t>TFR depends upon the proportion of married population, age at marriage, and the number of children born per married woman in course of her reproductive period.</a:t>
            </a:r>
          </a:p>
          <a:p>
            <a:pPr marL="0" indent="0">
              <a:buNone/>
            </a:pPr>
            <a:r>
              <a:rPr lang="en-US" dirty="0"/>
              <a:t>Fertility rates vary radically across the country- between the regions, between states and between districts.</a:t>
            </a:r>
          </a:p>
          <a:p>
            <a:pPr marL="0" indent="0">
              <a:buNone/>
            </a:pPr>
            <a:r>
              <a:rPr lang="en-US" dirty="0" err="1"/>
              <a:t>e.g</a:t>
            </a:r>
            <a:r>
              <a:rPr lang="en-US" dirty="0"/>
              <a:t> In Kerala the fertility rate is 1.8. This lower than the fertility rate in China and US.</a:t>
            </a:r>
          </a:p>
        </p:txBody>
      </p:sp>
    </p:spTree>
    <p:extLst>
      <p:ext uri="{BB962C8B-B14F-4D97-AF65-F5344CB8AC3E}">
        <p14:creationId xmlns:p14="http://schemas.microsoft.com/office/powerpoint/2010/main" val="5965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6002</TotalTime>
  <Words>1997</Words>
  <Application>Microsoft Macintosh PowerPoint</Application>
  <PresentationFormat>Widescreen</PresentationFormat>
  <Paragraphs>170</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Unit 3:  Human Resources and Economic Development   </vt:lpstr>
      <vt:lpstr>Theory of demographic transition in India</vt:lpstr>
      <vt:lpstr>Three stages</vt:lpstr>
      <vt:lpstr>Microeconomic theory of fertility: </vt:lpstr>
      <vt:lpstr>Population growth and economic development</vt:lpstr>
      <vt:lpstr>PowerPoint Presentation</vt:lpstr>
      <vt:lpstr>Causes of high birth rate</vt:lpstr>
      <vt:lpstr>PowerPoint Presentation</vt:lpstr>
      <vt:lpstr>PowerPoint Presentation</vt:lpstr>
      <vt:lpstr>Decadal change in death rate</vt:lpstr>
      <vt:lpstr>Causes of decline in death rate</vt:lpstr>
      <vt:lpstr>PowerPoint Presentation</vt:lpstr>
      <vt:lpstr>PowerPoint Presentation</vt:lpstr>
      <vt:lpstr>PowerPoint Presentation</vt:lpstr>
      <vt:lpstr>PowerPoint Presentation</vt:lpstr>
      <vt:lpstr>Measures to reduce birth rate</vt:lpstr>
      <vt:lpstr>PowerPoint Presentation</vt:lpstr>
      <vt:lpstr>Gender equity and demographic transition</vt:lpstr>
      <vt:lpstr>PowerPoint Presentation</vt:lpstr>
      <vt:lpstr>Need for population policy</vt:lpstr>
      <vt:lpstr>Population policy  since 1947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Human Resources and Economic Development   </dc:title>
  <dc:creator>Arbind Lal</dc:creator>
  <cp:lastModifiedBy>Arbind Lal</cp:lastModifiedBy>
  <cp:revision>8</cp:revision>
  <dcterms:created xsi:type="dcterms:W3CDTF">2022-01-17T15:29:15Z</dcterms:created>
  <dcterms:modified xsi:type="dcterms:W3CDTF">2022-02-02T07:24:42Z</dcterms:modified>
</cp:coreProperties>
</file>