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7" r:id="rId16"/>
    <p:sldId id="270" r:id="rId17"/>
    <p:sldId id="271" r:id="rId18"/>
    <p:sldId id="272" r:id="rId19"/>
    <p:sldId id="279" r:id="rId20"/>
    <p:sldId id="278" r:id="rId21"/>
    <p:sldId id="273" r:id="rId22"/>
    <p:sldId id="280" r:id="rId23"/>
    <p:sldId id="281" r:id="rId24"/>
    <p:sldId id="282" r:id="rId25"/>
    <p:sldId id="283" r:id="rId26"/>
    <p:sldId id="284" r:id="rId27"/>
    <p:sldId id="286" r:id="rId28"/>
    <p:sldId id="287" r:id="rId29"/>
    <p:sldId id="288" r:id="rId30"/>
    <p:sldId id="289" r:id="rId31"/>
    <p:sldId id="290" r:id="rId32"/>
    <p:sldId id="27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5952"/>
  </p:normalViewPr>
  <p:slideViewPr>
    <p:cSldViewPr snapToGrid="0" snapToObjects="1">
      <p:cViewPr varScale="1">
        <p:scale>
          <a:sx n="111" d="100"/>
          <a:sy n="111" d="100"/>
        </p:scale>
        <p:origin x="63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0CC45-B647-4248-AF86-DFAAD22CA71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B974D49-F725-E848-A771-2F39B5AD9D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0340633-FE73-E645-8F29-D2FB3082E69F}"/>
              </a:ext>
            </a:extLst>
          </p:cNvPr>
          <p:cNvSpPr>
            <a:spLocks noGrp="1"/>
          </p:cNvSpPr>
          <p:nvPr>
            <p:ph type="dt" sz="half" idx="10"/>
          </p:nvPr>
        </p:nvSpPr>
        <p:spPr/>
        <p:txBody>
          <a:bodyPr/>
          <a:lstStyle/>
          <a:p>
            <a:fld id="{E38D3D8D-3862-4D45-B421-84953F100517}" type="datetimeFigureOut">
              <a:rPr lang="en-US" smtClean="0"/>
              <a:t>2/12/22</a:t>
            </a:fld>
            <a:endParaRPr lang="en-US"/>
          </a:p>
        </p:txBody>
      </p:sp>
      <p:sp>
        <p:nvSpPr>
          <p:cNvPr id="5" name="Footer Placeholder 4">
            <a:extLst>
              <a:ext uri="{FF2B5EF4-FFF2-40B4-BE49-F238E27FC236}">
                <a16:creationId xmlns:a16="http://schemas.microsoft.com/office/drawing/2014/main" id="{A7193345-DEA4-7546-97C2-D07EFF436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91E635-1DF5-CD4C-96F4-EFB9106BA122}"/>
              </a:ext>
            </a:extLst>
          </p:cNvPr>
          <p:cNvSpPr>
            <a:spLocks noGrp="1"/>
          </p:cNvSpPr>
          <p:nvPr>
            <p:ph type="sldNum" sz="quarter" idx="12"/>
          </p:nvPr>
        </p:nvSpPr>
        <p:spPr/>
        <p:txBody>
          <a:bodyPr/>
          <a:lstStyle/>
          <a:p>
            <a:fld id="{13B9EF5F-5188-6040-B7AD-97B6EC7E1C0A}" type="slidenum">
              <a:rPr lang="en-US" smtClean="0"/>
              <a:t>‹#›</a:t>
            </a:fld>
            <a:endParaRPr lang="en-US"/>
          </a:p>
        </p:txBody>
      </p:sp>
    </p:spTree>
    <p:extLst>
      <p:ext uri="{BB962C8B-B14F-4D97-AF65-F5344CB8AC3E}">
        <p14:creationId xmlns:p14="http://schemas.microsoft.com/office/powerpoint/2010/main" val="203545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0381A-496C-284C-A5FB-5703D9B0B59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8D4AF71-1A68-6641-9FD8-CFD0ACA7373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4388F3E-4DB9-7E49-B7D3-1A76D31F7071}"/>
              </a:ext>
            </a:extLst>
          </p:cNvPr>
          <p:cNvSpPr>
            <a:spLocks noGrp="1"/>
          </p:cNvSpPr>
          <p:nvPr>
            <p:ph type="dt" sz="half" idx="10"/>
          </p:nvPr>
        </p:nvSpPr>
        <p:spPr/>
        <p:txBody>
          <a:bodyPr/>
          <a:lstStyle/>
          <a:p>
            <a:fld id="{E38D3D8D-3862-4D45-B421-84953F100517}" type="datetimeFigureOut">
              <a:rPr lang="en-US" smtClean="0"/>
              <a:t>2/12/22</a:t>
            </a:fld>
            <a:endParaRPr lang="en-US"/>
          </a:p>
        </p:txBody>
      </p:sp>
      <p:sp>
        <p:nvSpPr>
          <p:cNvPr id="5" name="Footer Placeholder 4">
            <a:extLst>
              <a:ext uri="{FF2B5EF4-FFF2-40B4-BE49-F238E27FC236}">
                <a16:creationId xmlns:a16="http://schemas.microsoft.com/office/drawing/2014/main" id="{EAAF690D-5FB7-764F-AAC2-FB00CC82C1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3F57A7-24B4-B644-8FBE-9C5D7A255E15}"/>
              </a:ext>
            </a:extLst>
          </p:cNvPr>
          <p:cNvSpPr>
            <a:spLocks noGrp="1"/>
          </p:cNvSpPr>
          <p:nvPr>
            <p:ph type="sldNum" sz="quarter" idx="12"/>
          </p:nvPr>
        </p:nvSpPr>
        <p:spPr/>
        <p:txBody>
          <a:bodyPr/>
          <a:lstStyle/>
          <a:p>
            <a:fld id="{13B9EF5F-5188-6040-B7AD-97B6EC7E1C0A}" type="slidenum">
              <a:rPr lang="en-US" smtClean="0"/>
              <a:t>‹#›</a:t>
            </a:fld>
            <a:endParaRPr lang="en-US"/>
          </a:p>
        </p:txBody>
      </p:sp>
    </p:spTree>
    <p:extLst>
      <p:ext uri="{BB962C8B-B14F-4D97-AF65-F5344CB8AC3E}">
        <p14:creationId xmlns:p14="http://schemas.microsoft.com/office/powerpoint/2010/main" val="3837406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903488-EA3D-D44A-87A3-35FA3C74550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FEA84C6-C486-834F-92D7-A189A3EC15D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8C2E863-EDF5-1340-96B1-B87E8139DA9F}"/>
              </a:ext>
            </a:extLst>
          </p:cNvPr>
          <p:cNvSpPr>
            <a:spLocks noGrp="1"/>
          </p:cNvSpPr>
          <p:nvPr>
            <p:ph type="dt" sz="half" idx="10"/>
          </p:nvPr>
        </p:nvSpPr>
        <p:spPr/>
        <p:txBody>
          <a:bodyPr/>
          <a:lstStyle/>
          <a:p>
            <a:fld id="{E38D3D8D-3862-4D45-B421-84953F100517}" type="datetimeFigureOut">
              <a:rPr lang="en-US" smtClean="0"/>
              <a:t>2/12/22</a:t>
            </a:fld>
            <a:endParaRPr lang="en-US"/>
          </a:p>
        </p:txBody>
      </p:sp>
      <p:sp>
        <p:nvSpPr>
          <p:cNvPr id="5" name="Footer Placeholder 4">
            <a:extLst>
              <a:ext uri="{FF2B5EF4-FFF2-40B4-BE49-F238E27FC236}">
                <a16:creationId xmlns:a16="http://schemas.microsoft.com/office/drawing/2014/main" id="{BBFB34B9-7451-9545-8178-BF9D6C9C30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1DC0F5-B2F9-3D48-8748-6F3922F1BBA8}"/>
              </a:ext>
            </a:extLst>
          </p:cNvPr>
          <p:cNvSpPr>
            <a:spLocks noGrp="1"/>
          </p:cNvSpPr>
          <p:nvPr>
            <p:ph type="sldNum" sz="quarter" idx="12"/>
          </p:nvPr>
        </p:nvSpPr>
        <p:spPr/>
        <p:txBody>
          <a:bodyPr/>
          <a:lstStyle/>
          <a:p>
            <a:fld id="{13B9EF5F-5188-6040-B7AD-97B6EC7E1C0A}" type="slidenum">
              <a:rPr lang="en-US" smtClean="0"/>
              <a:t>‹#›</a:t>
            </a:fld>
            <a:endParaRPr lang="en-US"/>
          </a:p>
        </p:txBody>
      </p:sp>
    </p:spTree>
    <p:extLst>
      <p:ext uri="{BB962C8B-B14F-4D97-AF65-F5344CB8AC3E}">
        <p14:creationId xmlns:p14="http://schemas.microsoft.com/office/powerpoint/2010/main" val="3281974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AEC09-C95C-4F4D-A7EC-A3E7F579E89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0B93B17-3218-1148-A4A9-4FF4D71E342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A0F383B-97B5-C948-8E6D-49356E41FAE5}"/>
              </a:ext>
            </a:extLst>
          </p:cNvPr>
          <p:cNvSpPr>
            <a:spLocks noGrp="1"/>
          </p:cNvSpPr>
          <p:nvPr>
            <p:ph type="dt" sz="half" idx="10"/>
          </p:nvPr>
        </p:nvSpPr>
        <p:spPr/>
        <p:txBody>
          <a:bodyPr/>
          <a:lstStyle/>
          <a:p>
            <a:fld id="{E38D3D8D-3862-4D45-B421-84953F100517}" type="datetimeFigureOut">
              <a:rPr lang="en-US" smtClean="0"/>
              <a:t>2/12/22</a:t>
            </a:fld>
            <a:endParaRPr lang="en-US"/>
          </a:p>
        </p:txBody>
      </p:sp>
      <p:sp>
        <p:nvSpPr>
          <p:cNvPr id="5" name="Footer Placeholder 4">
            <a:extLst>
              <a:ext uri="{FF2B5EF4-FFF2-40B4-BE49-F238E27FC236}">
                <a16:creationId xmlns:a16="http://schemas.microsoft.com/office/drawing/2014/main" id="{63DA0178-8E4B-254C-87F2-5F988FE96B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ED099D-CD48-A44B-B970-86C3ABFDC9E3}"/>
              </a:ext>
            </a:extLst>
          </p:cNvPr>
          <p:cNvSpPr>
            <a:spLocks noGrp="1"/>
          </p:cNvSpPr>
          <p:nvPr>
            <p:ph type="sldNum" sz="quarter" idx="12"/>
          </p:nvPr>
        </p:nvSpPr>
        <p:spPr/>
        <p:txBody>
          <a:bodyPr/>
          <a:lstStyle/>
          <a:p>
            <a:fld id="{13B9EF5F-5188-6040-B7AD-97B6EC7E1C0A}" type="slidenum">
              <a:rPr lang="en-US" smtClean="0"/>
              <a:t>‹#›</a:t>
            </a:fld>
            <a:endParaRPr lang="en-US"/>
          </a:p>
        </p:txBody>
      </p:sp>
    </p:spTree>
    <p:extLst>
      <p:ext uri="{BB962C8B-B14F-4D97-AF65-F5344CB8AC3E}">
        <p14:creationId xmlns:p14="http://schemas.microsoft.com/office/powerpoint/2010/main" val="1610732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59116-3DF1-6347-A0BA-5AE956E2686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A182452-B3D4-6A4F-8AEE-93A03EA746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DE789A0-5DBC-1D43-B54F-390AC9CDB7BF}"/>
              </a:ext>
            </a:extLst>
          </p:cNvPr>
          <p:cNvSpPr>
            <a:spLocks noGrp="1"/>
          </p:cNvSpPr>
          <p:nvPr>
            <p:ph type="dt" sz="half" idx="10"/>
          </p:nvPr>
        </p:nvSpPr>
        <p:spPr/>
        <p:txBody>
          <a:bodyPr/>
          <a:lstStyle/>
          <a:p>
            <a:fld id="{E38D3D8D-3862-4D45-B421-84953F100517}" type="datetimeFigureOut">
              <a:rPr lang="en-US" smtClean="0"/>
              <a:t>2/12/22</a:t>
            </a:fld>
            <a:endParaRPr lang="en-US"/>
          </a:p>
        </p:txBody>
      </p:sp>
      <p:sp>
        <p:nvSpPr>
          <p:cNvPr id="5" name="Footer Placeholder 4">
            <a:extLst>
              <a:ext uri="{FF2B5EF4-FFF2-40B4-BE49-F238E27FC236}">
                <a16:creationId xmlns:a16="http://schemas.microsoft.com/office/drawing/2014/main" id="{2571F1E2-0502-9C4B-BCA5-A3AC82397E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0C2E62-EDB8-F246-A1AE-C9F65C344FBB}"/>
              </a:ext>
            </a:extLst>
          </p:cNvPr>
          <p:cNvSpPr>
            <a:spLocks noGrp="1"/>
          </p:cNvSpPr>
          <p:nvPr>
            <p:ph type="sldNum" sz="quarter" idx="12"/>
          </p:nvPr>
        </p:nvSpPr>
        <p:spPr/>
        <p:txBody>
          <a:bodyPr/>
          <a:lstStyle/>
          <a:p>
            <a:fld id="{13B9EF5F-5188-6040-B7AD-97B6EC7E1C0A}" type="slidenum">
              <a:rPr lang="en-US" smtClean="0"/>
              <a:t>‹#›</a:t>
            </a:fld>
            <a:endParaRPr lang="en-US"/>
          </a:p>
        </p:txBody>
      </p:sp>
    </p:spTree>
    <p:extLst>
      <p:ext uri="{BB962C8B-B14F-4D97-AF65-F5344CB8AC3E}">
        <p14:creationId xmlns:p14="http://schemas.microsoft.com/office/powerpoint/2010/main" val="4187849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28125-BBD7-D745-B29F-850748A85A0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B8B7E92-AE4A-D44B-8520-A2226D66BB3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D90F5F3-D985-CC45-9B76-FFF40EC62B7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6B91AB3-3FE7-1542-95AB-E2343B811E1F}"/>
              </a:ext>
            </a:extLst>
          </p:cNvPr>
          <p:cNvSpPr>
            <a:spLocks noGrp="1"/>
          </p:cNvSpPr>
          <p:nvPr>
            <p:ph type="dt" sz="half" idx="10"/>
          </p:nvPr>
        </p:nvSpPr>
        <p:spPr/>
        <p:txBody>
          <a:bodyPr/>
          <a:lstStyle/>
          <a:p>
            <a:fld id="{E38D3D8D-3862-4D45-B421-84953F100517}" type="datetimeFigureOut">
              <a:rPr lang="en-US" smtClean="0"/>
              <a:t>2/12/22</a:t>
            </a:fld>
            <a:endParaRPr lang="en-US"/>
          </a:p>
        </p:txBody>
      </p:sp>
      <p:sp>
        <p:nvSpPr>
          <p:cNvPr id="6" name="Footer Placeholder 5">
            <a:extLst>
              <a:ext uri="{FF2B5EF4-FFF2-40B4-BE49-F238E27FC236}">
                <a16:creationId xmlns:a16="http://schemas.microsoft.com/office/drawing/2014/main" id="{1DE0BCAF-EDCF-9A4A-8BC8-7F8164659E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2CEEE3-FF4A-B54F-BF1C-18E5C722CEF3}"/>
              </a:ext>
            </a:extLst>
          </p:cNvPr>
          <p:cNvSpPr>
            <a:spLocks noGrp="1"/>
          </p:cNvSpPr>
          <p:nvPr>
            <p:ph type="sldNum" sz="quarter" idx="12"/>
          </p:nvPr>
        </p:nvSpPr>
        <p:spPr/>
        <p:txBody>
          <a:bodyPr/>
          <a:lstStyle/>
          <a:p>
            <a:fld id="{13B9EF5F-5188-6040-B7AD-97B6EC7E1C0A}" type="slidenum">
              <a:rPr lang="en-US" smtClean="0"/>
              <a:t>‹#›</a:t>
            </a:fld>
            <a:endParaRPr lang="en-US"/>
          </a:p>
        </p:txBody>
      </p:sp>
    </p:spTree>
    <p:extLst>
      <p:ext uri="{BB962C8B-B14F-4D97-AF65-F5344CB8AC3E}">
        <p14:creationId xmlns:p14="http://schemas.microsoft.com/office/powerpoint/2010/main" val="1848974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7BFAF-5243-5544-8330-AE4D9BF815C4}"/>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FD42DC4-0751-934A-B294-9E83A84588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65266FC-57B2-9E49-BC10-B5906E3BF6F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3498F46-F615-934F-9F27-77B480408E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5E2CCBE-25A3-0B48-BBCF-0CDDE243AA2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69B1FF2-A376-C047-8176-73FC23479BD8}"/>
              </a:ext>
            </a:extLst>
          </p:cNvPr>
          <p:cNvSpPr>
            <a:spLocks noGrp="1"/>
          </p:cNvSpPr>
          <p:nvPr>
            <p:ph type="dt" sz="half" idx="10"/>
          </p:nvPr>
        </p:nvSpPr>
        <p:spPr/>
        <p:txBody>
          <a:bodyPr/>
          <a:lstStyle/>
          <a:p>
            <a:fld id="{E38D3D8D-3862-4D45-B421-84953F100517}" type="datetimeFigureOut">
              <a:rPr lang="en-US" smtClean="0"/>
              <a:t>2/12/22</a:t>
            </a:fld>
            <a:endParaRPr lang="en-US"/>
          </a:p>
        </p:txBody>
      </p:sp>
      <p:sp>
        <p:nvSpPr>
          <p:cNvPr id="8" name="Footer Placeholder 7">
            <a:extLst>
              <a:ext uri="{FF2B5EF4-FFF2-40B4-BE49-F238E27FC236}">
                <a16:creationId xmlns:a16="http://schemas.microsoft.com/office/drawing/2014/main" id="{BCFA7A75-D941-8D4D-B5D2-D31310A0F0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A7D05C-E046-274C-83E2-43B36CB419FF}"/>
              </a:ext>
            </a:extLst>
          </p:cNvPr>
          <p:cNvSpPr>
            <a:spLocks noGrp="1"/>
          </p:cNvSpPr>
          <p:nvPr>
            <p:ph type="sldNum" sz="quarter" idx="12"/>
          </p:nvPr>
        </p:nvSpPr>
        <p:spPr/>
        <p:txBody>
          <a:bodyPr/>
          <a:lstStyle/>
          <a:p>
            <a:fld id="{13B9EF5F-5188-6040-B7AD-97B6EC7E1C0A}" type="slidenum">
              <a:rPr lang="en-US" smtClean="0"/>
              <a:t>‹#›</a:t>
            </a:fld>
            <a:endParaRPr lang="en-US"/>
          </a:p>
        </p:txBody>
      </p:sp>
    </p:spTree>
    <p:extLst>
      <p:ext uri="{BB962C8B-B14F-4D97-AF65-F5344CB8AC3E}">
        <p14:creationId xmlns:p14="http://schemas.microsoft.com/office/powerpoint/2010/main" val="3054978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92066-EFB2-3B46-9223-B3B2C80E27C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6E66BE8-1C44-9047-82AF-B852307FD2F2}"/>
              </a:ext>
            </a:extLst>
          </p:cNvPr>
          <p:cNvSpPr>
            <a:spLocks noGrp="1"/>
          </p:cNvSpPr>
          <p:nvPr>
            <p:ph type="dt" sz="half" idx="10"/>
          </p:nvPr>
        </p:nvSpPr>
        <p:spPr/>
        <p:txBody>
          <a:bodyPr/>
          <a:lstStyle/>
          <a:p>
            <a:fld id="{E38D3D8D-3862-4D45-B421-84953F100517}" type="datetimeFigureOut">
              <a:rPr lang="en-US" smtClean="0"/>
              <a:t>2/12/22</a:t>
            </a:fld>
            <a:endParaRPr lang="en-US"/>
          </a:p>
        </p:txBody>
      </p:sp>
      <p:sp>
        <p:nvSpPr>
          <p:cNvPr id="4" name="Footer Placeholder 3">
            <a:extLst>
              <a:ext uri="{FF2B5EF4-FFF2-40B4-BE49-F238E27FC236}">
                <a16:creationId xmlns:a16="http://schemas.microsoft.com/office/drawing/2014/main" id="{7A1A9EE7-3D41-CD46-ADDC-FB9CCBF294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5B24FB-A79E-9F4D-9E8E-146FCB26E74F}"/>
              </a:ext>
            </a:extLst>
          </p:cNvPr>
          <p:cNvSpPr>
            <a:spLocks noGrp="1"/>
          </p:cNvSpPr>
          <p:nvPr>
            <p:ph type="sldNum" sz="quarter" idx="12"/>
          </p:nvPr>
        </p:nvSpPr>
        <p:spPr/>
        <p:txBody>
          <a:bodyPr/>
          <a:lstStyle/>
          <a:p>
            <a:fld id="{13B9EF5F-5188-6040-B7AD-97B6EC7E1C0A}" type="slidenum">
              <a:rPr lang="en-US" smtClean="0"/>
              <a:t>‹#›</a:t>
            </a:fld>
            <a:endParaRPr lang="en-US"/>
          </a:p>
        </p:txBody>
      </p:sp>
    </p:spTree>
    <p:extLst>
      <p:ext uri="{BB962C8B-B14F-4D97-AF65-F5344CB8AC3E}">
        <p14:creationId xmlns:p14="http://schemas.microsoft.com/office/powerpoint/2010/main" val="1534809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BFC34-8DE2-164C-89E5-111A6E116A05}"/>
              </a:ext>
            </a:extLst>
          </p:cNvPr>
          <p:cNvSpPr>
            <a:spLocks noGrp="1"/>
          </p:cNvSpPr>
          <p:nvPr>
            <p:ph type="dt" sz="half" idx="10"/>
          </p:nvPr>
        </p:nvSpPr>
        <p:spPr/>
        <p:txBody>
          <a:bodyPr/>
          <a:lstStyle/>
          <a:p>
            <a:fld id="{E38D3D8D-3862-4D45-B421-84953F100517}" type="datetimeFigureOut">
              <a:rPr lang="en-US" smtClean="0"/>
              <a:t>2/12/22</a:t>
            </a:fld>
            <a:endParaRPr lang="en-US"/>
          </a:p>
        </p:txBody>
      </p:sp>
      <p:sp>
        <p:nvSpPr>
          <p:cNvPr id="3" name="Footer Placeholder 2">
            <a:extLst>
              <a:ext uri="{FF2B5EF4-FFF2-40B4-BE49-F238E27FC236}">
                <a16:creationId xmlns:a16="http://schemas.microsoft.com/office/drawing/2014/main" id="{A38ECC67-E1A3-8B44-8684-FF23CFD2D1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E08B79-0C49-D340-98C5-173B78278143}"/>
              </a:ext>
            </a:extLst>
          </p:cNvPr>
          <p:cNvSpPr>
            <a:spLocks noGrp="1"/>
          </p:cNvSpPr>
          <p:nvPr>
            <p:ph type="sldNum" sz="quarter" idx="12"/>
          </p:nvPr>
        </p:nvSpPr>
        <p:spPr/>
        <p:txBody>
          <a:bodyPr/>
          <a:lstStyle/>
          <a:p>
            <a:fld id="{13B9EF5F-5188-6040-B7AD-97B6EC7E1C0A}" type="slidenum">
              <a:rPr lang="en-US" smtClean="0"/>
              <a:t>‹#›</a:t>
            </a:fld>
            <a:endParaRPr lang="en-US"/>
          </a:p>
        </p:txBody>
      </p:sp>
    </p:spTree>
    <p:extLst>
      <p:ext uri="{BB962C8B-B14F-4D97-AF65-F5344CB8AC3E}">
        <p14:creationId xmlns:p14="http://schemas.microsoft.com/office/powerpoint/2010/main" val="402719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39715-520B-9E44-BFBE-4EB7496A52C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9263701-BF7A-B54C-99BF-762AFA434F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946C222-346C-3A4B-99DA-E1E25E2B35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136C25E-2E93-1549-B1A6-30568280F8DA}"/>
              </a:ext>
            </a:extLst>
          </p:cNvPr>
          <p:cNvSpPr>
            <a:spLocks noGrp="1"/>
          </p:cNvSpPr>
          <p:nvPr>
            <p:ph type="dt" sz="half" idx="10"/>
          </p:nvPr>
        </p:nvSpPr>
        <p:spPr/>
        <p:txBody>
          <a:bodyPr/>
          <a:lstStyle/>
          <a:p>
            <a:fld id="{E38D3D8D-3862-4D45-B421-84953F100517}" type="datetimeFigureOut">
              <a:rPr lang="en-US" smtClean="0"/>
              <a:t>2/12/22</a:t>
            </a:fld>
            <a:endParaRPr lang="en-US"/>
          </a:p>
        </p:txBody>
      </p:sp>
      <p:sp>
        <p:nvSpPr>
          <p:cNvPr id="6" name="Footer Placeholder 5">
            <a:extLst>
              <a:ext uri="{FF2B5EF4-FFF2-40B4-BE49-F238E27FC236}">
                <a16:creationId xmlns:a16="http://schemas.microsoft.com/office/drawing/2014/main" id="{375CA6FF-D644-D046-BBAA-B4E6ED880C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AA2D5D-4326-B049-84A3-BCD35B98DAFB}"/>
              </a:ext>
            </a:extLst>
          </p:cNvPr>
          <p:cNvSpPr>
            <a:spLocks noGrp="1"/>
          </p:cNvSpPr>
          <p:nvPr>
            <p:ph type="sldNum" sz="quarter" idx="12"/>
          </p:nvPr>
        </p:nvSpPr>
        <p:spPr/>
        <p:txBody>
          <a:bodyPr/>
          <a:lstStyle/>
          <a:p>
            <a:fld id="{13B9EF5F-5188-6040-B7AD-97B6EC7E1C0A}" type="slidenum">
              <a:rPr lang="en-US" smtClean="0"/>
              <a:t>‹#›</a:t>
            </a:fld>
            <a:endParaRPr lang="en-US"/>
          </a:p>
        </p:txBody>
      </p:sp>
    </p:spTree>
    <p:extLst>
      <p:ext uri="{BB962C8B-B14F-4D97-AF65-F5344CB8AC3E}">
        <p14:creationId xmlns:p14="http://schemas.microsoft.com/office/powerpoint/2010/main" val="351630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D9B4C-E125-3044-98FF-D3AC363A9D5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6CE83E6-0D65-204E-A27D-F182E00499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B60A73-B694-AB4B-914E-A327857F62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122D0EC-4A34-2142-B65B-6DC72C04EE58}"/>
              </a:ext>
            </a:extLst>
          </p:cNvPr>
          <p:cNvSpPr>
            <a:spLocks noGrp="1"/>
          </p:cNvSpPr>
          <p:nvPr>
            <p:ph type="dt" sz="half" idx="10"/>
          </p:nvPr>
        </p:nvSpPr>
        <p:spPr/>
        <p:txBody>
          <a:bodyPr/>
          <a:lstStyle/>
          <a:p>
            <a:fld id="{E38D3D8D-3862-4D45-B421-84953F100517}" type="datetimeFigureOut">
              <a:rPr lang="en-US" smtClean="0"/>
              <a:t>2/12/22</a:t>
            </a:fld>
            <a:endParaRPr lang="en-US"/>
          </a:p>
        </p:txBody>
      </p:sp>
      <p:sp>
        <p:nvSpPr>
          <p:cNvPr id="6" name="Footer Placeholder 5">
            <a:extLst>
              <a:ext uri="{FF2B5EF4-FFF2-40B4-BE49-F238E27FC236}">
                <a16:creationId xmlns:a16="http://schemas.microsoft.com/office/drawing/2014/main" id="{8A8FD253-DE2A-5D44-8E4F-3687E55C52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DB4D47-1A4F-4D47-9ADA-D40D0EF87E15}"/>
              </a:ext>
            </a:extLst>
          </p:cNvPr>
          <p:cNvSpPr>
            <a:spLocks noGrp="1"/>
          </p:cNvSpPr>
          <p:nvPr>
            <p:ph type="sldNum" sz="quarter" idx="12"/>
          </p:nvPr>
        </p:nvSpPr>
        <p:spPr/>
        <p:txBody>
          <a:bodyPr/>
          <a:lstStyle/>
          <a:p>
            <a:fld id="{13B9EF5F-5188-6040-B7AD-97B6EC7E1C0A}" type="slidenum">
              <a:rPr lang="en-US" smtClean="0"/>
              <a:t>‹#›</a:t>
            </a:fld>
            <a:endParaRPr lang="en-US"/>
          </a:p>
        </p:txBody>
      </p:sp>
    </p:spTree>
    <p:extLst>
      <p:ext uri="{BB962C8B-B14F-4D97-AF65-F5344CB8AC3E}">
        <p14:creationId xmlns:p14="http://schemas.microsoft.com/office/powerpoint/2010/main" val="29719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B30892-B9B9-B547-844D-33DE174C04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8E6EA2B-4CCE-DA4F-9682-AE47126627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1EDFC45-6E5B-B94C-AB77-9FF15F8D4E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8D3D8D-3862-4D45-B421-84953F100517}" type="datetimeFigureOut">
              <a:rPr lang="en-US" smtClean="0"/>
              <a:t>2/12/22</a:t>
            </a:fld>
            <a:endParaRPr lang="en-US"/>
          </a:p>
        </p:txBody>
      </p:sp>
      <p:sp>
        <p:nvSpPr>
          <p:cNvPr id="5" name="Footer Placeholder 4">
            <a:extLst>
              <a:ext uri="{FF2B5EF4-FFF2-40B4-BE49-F238E27FC236}">
                <a16:creationId xmlns:a16="http://schemas.microsoft.com/office/drawing/2014/main" id="{F651672E-6A74-B449-BC80-19F131DA01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F1F1DFB-A17F-6F44-A239-B555CC7550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9EF5F-5188-6040-B7AD-97B6EC7E1C0A}" type="slidenum">
              <a:rPr lang="en-US" smtClean="0"/>
              <a:t>‹#›</a:t>
            </a:fld>
            <a:endParaRPr lang="en-US"/>
          </a:p>
        </p:txBody>
      </p:sp>
    </p:spTree>
    <p:extLst>
      <p:ext uri="{BB962C8B-B14F-4D97-AF65-F5344CB8AC3E}">
        <p14:creationId xmlns:p14="http://schemas.microsoft.com/office/powerpoint/2010/main" val="2922913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75A25-F1C4-584D-A6CC-E109FE4C6811}"/>
              </a:ext>
            </a:extLst>
          </p:cNvPr>
          <p:cNvSpPr>
            <a:spLocks noGrp="1"/>
          </p:cNvSpPr>
          <p:nvPr>
            <p:ph type="ctrTitle"/>
          </p:nvPr>
        </p:nvSpPr>
        <p:spPr/>
        <p:txBody>
          <a:bodyPr>
            <a:normAutofit/>
          </a:bodyPr>
          <a:lstStyle/>
          <a:p>
            <a:r>
              <a:rPr lang="en-IN" sz="3200" dirty="0"/>
              <a:t>Unit 4:  Industrial Policy</a:t>
            </a:r>
            <a:br>
              <a:rPr lang="en-IN" sz="3200" dirty="0"/>
            </a:br>
            <a:r>
              <a:rPr lang="en-IN" sz="3200" dirty="0"/>
              <a:t>Micro, Small and Medium Enterprises (MSME), Infrastructure</a:t>
            </a:r>
            <a:br>
              <a:rPr lang="en-IN" sz="3200" dirty="0"/>
            </a:br>
            <a:endParaRPr lang="en-US" sz="3200" dirty="0"/>
          </a:p>
        </p:txBody>
      </p:sp>
      <p:sp>
        <p:nvSpPr>
          <p:cNvPr id="3" name="Subtitle 2">
            <a:extLst>
              <a:ext uri="{FF2B5EF4-FFF2-40B4-BE49-F238E27FC236}">
                <a16:creationId xmlns:a16="http://schemas.microsoft.com/office/drawing/2014/main" id="{66762975-4099-E648-B3E5-A998F486FF9A}"/>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21517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E9F2B-5BC9-8442-80BD-E65992E65C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1B1372E-D3B9-5C47-AEE0-E367A313AA20}"/>
              </a:ext>
            </a:extLst>
          </p:cNvPr>
          <p:cNvSpPr>
            <a:spLocks noGrp="1"/>
          </p:cNvSpPr>
          <p:nvPr>
            <p:ph idx="1"/>
          </p:nvPr>
        </p:nvSpPr>
        <p:spPr/>
        <p:txBody>
          <a:bodyPr/>
          <a:lstStyle/>
          <a:p>
            <a:pPr marL="0" indent="0">
              <a:buNone/>
            </a:pPr>
            <a:r>
              <a:rPr lang="en-US" dirty="0"/>
              <a:t>4. Development of transport facilities</a:t>
            </a:r>
          </a:p>
          <a:p>
            <a:pPr marL="0" indent="0">
              <a:buNone/>
            </a:pPr>
            <a:r>
              <a:rPr lang="en-US" dirty="0"/>
              <a:t>5. Direct responsibility of states to setup new industries</a:t>
            </a:r>
          </a:p>
          <a:p>
            <a:pPr marL="0" indent="0">
              <a:buNone/>
            </a:pPr>
            <a:r>
              <a:rPr lang="en-US" dirty="0"/>
              <a:t>6. Undertake state trading on an increasing scale</a:t>
            </a:r>
          </a:p>
          <a:p>
            <a:pPr marL="0" indent="0">
              <a:buNone/>
            </a:pPr>
            <a:r>
              <a:rPr lang="en-US" dirty="0"/>
              <a:t>7. Planned and rapid development</a:t>
            </a:r>
          </a:p>
          <a:p>
            <a:pPr marL="0" indent="0">
              <a:buNone/>
            </a:pPr>
            <a:r>
              <a:rPr lang="en-US" dirty="0"/>
              <a:t>8. Expansion of public sector</a:t>
            </a:r>
          </a:p>
          <a:p>
            <a:pPr marL="0" indent="0">
              <a:buNone/>
            </a:pPr>
            <a:r>
              <a:rPr lang="en-US" dirty="0"/>
              <a:t>9. To bring parity in development among different sectors</a:t>
            </a:r>
          </a:p>
          <a:p>
            <a:pPr marL="0" indent="0">
              <a:buNone/>
            </a:pPr>
            <a:endParaRPr lang="en-US" dirty="0"/>
          </a:p>
        </p:txBody>
      </p:sp>
    </p:spTree>
    <p:extLst>
      <p:ext uri="{BB962C8B-B14F-4D97-AF65-F5344CB8AC3E}">
        <p14:creationId xmlns:p14="http://schemas.microsoft.com/office/powerpoint/2010/main" val="87180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3456E-1DFA-864B-A8BD-F0A24A46287B}"/>
              </a:ext>
            </a:extLst>
          </p:cNvPr>
          <p:cNvSpPr>
            <a:spLocks noGrp="1"/>
          </p:cNvSpPr>
          <p:nvPr>
            <p:ph type="title"/>
          </p:nvPr>
        </p:nvSpPr>
        <p:spPr/>
        <p:txBody>
          <a:bodyPr/>
          <a:lstStyle/>
          <a:p>
            <a:r>
              <a:rPr lang="en-US" dirty="0"/>
              <a:t>Industrial Policy, 1973</a:t>
            </a:r>
          </a:p>
        </p:txBody>
      </p:sp>
      <p:sp>
        <p:nvSpPr>
          <p:cNvPr id="3" name="Content Placeholder 2">
            <a:extLst>
              <a:ext uri="{FF2B5EF4-FFF2-40B4-BE49-F238E27FC236}">
                <a16:creationId xmlns:a16="http://schemas.microsoft.com/office/drawing/2014/main" id="{60E15F36-24C2-4E40-A10C-DDA3370DC942}"/>
              </a:ext>
            </a:extLst>
          </p:cNvPr>
          <p:cNvSpPr>
            <a:spLocks noGrp="1"/>
          </p:cNvSpPr>
          <p:nvPr>
            <p:ph idx="1"/>
          </p:nvPr>
        </p:nvSpPr>
        <p:spPr/>
        <p:txBody>
          <a:bodyPr>
            <a:normAutofit lnSpcReduction="10000"/>
          </a:bodyPr>
          <a:lstStyle/>
          <a:p>
            <a:r>
              <a:rPr lang="en-US" dirty="0"/>
              <a:t>Retained most of the objectives of the 1956 industrial policy but at the same time directed towards the removal of distortions which crept in 1956 policy.</a:t>
            </a:r>
          </a:p>
          <a:p>
            <a:pPr marL="0" indent="0">
              <a:buNone/>
            </a:pPr>
            <a:endParaRPr lang="en-US" dirty="0"/>
          </a:p>
          <a:p>
            <a:pPr marL="0" indent="0">
              <a:buNone/>
            </a:pPr>
            <a:r>
              <a:rPr lang="en-US" dirty="0"/>
              <a:t>Major objectives:</a:t>
            </a:r>
          </a:p>
          <a:p>
            <a:pPr marL="514350" indent="-514350">
              <a:buAutoNum type="arabicPeriod"/>
            </a:pPr>
            <a:r>
              <a:rPr lang="en-US" dirty="0"/>
              <a:t>It brought close interaction between industrial and agricultural sector</a:t>
            </a:r>
          </a:p>
          <a:p>
            <a:pPr marL="514350" indent="-514350">
              <a:buAutoNum type="arabicPeriod"/>
            </a:pPr>
            <a:r>
              <a:rPr lang="en-US" dirty="0"/>
              <a:t>High priority was given to the generation and transmission of power</a:t>
            </a:r>
          </a:p>
          <a:p>
            <a:pPr marL="514350" indent="-514350">
              <a:buAutoNum type="arabicPeriod"/>
            </a:pPr>
            <a:r>
              <a:rPr lang="en-US" dirty="0"/>
              <a:t>Special legislation was proposed to protect household and cottage industries</a:t>
            </a:r>
          </a:p>
          <a:p>
            <a:endParaRPr lang="en-US" dirty="0"/>
          </a:p>
          <a:p>
            <a:pPr marL="0" indent="0">
              <a:buNone/>
            </a:pPr>
            <a:endParaRPr lang="en-US" dirty="0"/>
          </a:p>
        </p:txBody>
      </p:sp>
    </p:spTree>
    <p:extLst>
      <p:ext uri="{BB962C8B-B14F-4D97-AF65-F5344CB8AC3E}">
        <p14:creationId xmlns:p14="http://schemas.microsoft.com/office/powerpoint/2010/main" val="2053978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DB381-0FB1-864B-81BF-364FCE8641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2FB6FC5-E5A8-4C49-896D-7566BDB0A46D}"/>
              </a:ext>
            </a:extLst>
          </p:cNvPr>
          <p:cNvSpPr>
            <a:spLocks noGrp="1"/>
          </p:cNvSpPr>
          <p:nvPr>
            <p:ph idx="1"/>
          </p:nvPr>
        </p:nvSpPr>
        <p:spPr/>
        <p:txBody>
          <a:bodyPr/>
          <a:lstStyle/>
          <a:p>
            <a:pPr marL="0" indent="0">
              <a:buNone/>
            </a:pPr>
            <a:r>
              <a:rPr lang="en-US" dirty="0"/>
              <a:t>4. Merely for ensuring BOP surplus, compulsory export will not be insisted upon.</a:t>
            </a:r>
          </a:p>
          <a:p>
            <a:pPr marL="0" indent="0">
              <a:buNone/>
            </a:pPr>
            <a:endParaRPr lang="en-US" dirty="0"/>
          </a:p>
          <a:p>
            <a:pPr marL="0" indent="0">
              <a:buNone/>
            </a:pPr>
            <a:r>
              <a:rPr lang="en-US" dirty="0"/>
              <a:t>Industrial Policy, 1977</a:t>
            </a:r>
          </a:p>
          <a:p>
            <a:pPr marL="0" indent="0">
              <a:buNone/>
            </a:pPr>
            <a:r>
              <a:rPr lang="en-US" dirty="0"/>
              <a:t>Highlights:</a:t>
            </a:r>
          </a:p>
          <a:p>
            <a:pPr marL="514350" indent="-514350">
              <a:buAutoNum type="arabicPeriod"/>
            </a:pPr>
            <a:r>
              <a:rPr lang="en-US" dirty="0"/>
              <a:t>Producing inputs needed by many smaller units and making adequate marketing arrangements</a:t>
            </a:r>
          </a:p>
          <a:p>
            <a:pPr marL="514350" indent="-514350">
              <a:buAutoNum type="arabicPeriod"/>
            </a:pPr>
            <a:r>
              <a:rPr lang="en-US" dirty="0"/>
              <a:t>To boost development of small-scale industries. The investment limits were raised for tiny, small scale and ancillary units </a:t>
            </a:r>
          </a:p>
        </p:txBody>
      </p:sp>
    </p:spTree>
    <p:extLst>
      <p:ext uri="{BB962C8B-B14F-4D97-AF65-F5344CB8AC3E}">
        <p14:creationId xmlns:p14="http://schemas.microsoft.com/office/powerpoint/2010/main" val="1485612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6D916-AA82-7D48-97F7-27089D3E01A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034055-D7C1-CC4D-A452-B2EB1B0D813B}"/>
              </a:ext>
            </a:extLst>
          </p:cNvPr>
          <p:cNvSpPr>
            <a:spLocks noGrp="1"/>
          </p:cNvSpPr>
          <p:nvPr>
            <p:ph idx="1"/>
          </p:nvPr>
        </p:nvSpPr>
        <p:spPr/>
        <p:txBody>
          <a:bodyPr/>
          <a:lstStyle/>
          <a:p>
            <a:pPr marL="0" indent="0">
              <a:buNone/>
            </a:pPr>
            <a:r>
              <a:rPr lang="en-US" dirty="0"/>
              <a:t>3. Industrial process and technology aimed at optimum utilization of energy. This will be given special assistance, including finance on concessional terms.</a:t>
            </a:r>
          </a:p>
          <a:p>
            <a:pPr marL="0" indent="0">
              <a:buNone/>
            </a:pPr>
            <a:endParaRPr lang="en-US" dirty="0"/>
          </a:p>
          <a:p>
            <a:pPr marL="0" indent="0">
              <a:buNone/>
            </a:pPr>
            <a:r>
              <a:rPr lang="en-US" dirty="0"/>
              <a:t>Industrial Policy, 1980</a:t>
            </a:r>
          </a:p>
          <a:p>
            <a:pPr marL="0" indent="0">
              <a:buNone/>
            </a:pPr>
            <a:r>
              <a:rPr lang="en-US" dirty="0"/>
              <a:t>This was based on the industrial policy resolution of 1956</a:t>
            </a:r>
          </a:p>
          <a:p>
            <a:pPr marL="0" indent="0">
              <a:buNone/>
            </a:pPr>
            <a:r>
              <a:rPr lang="en-US" dirty="0"/>
              <a:t>Major objectives:</a:t>
            </a:r>
          </a:p>
          <a:p>
            <a:pPr marL="514350" indent="-514350">
              <a:buAutoNum type="arabicPeriod"/>
            </a:pPr>
            <a:r>
              <a:rPr lang="en-US" dirty="0"/>
              <a:t>Maximum utilization of installed capacity</a:t>
            </a:r>
          </a:p>
          <a:p>
            <a:pPr marL="514350" indent="-514350">
              <a:buAutoNum type="arabicPeriod"/>
            </a:pPr>
            <a:r>
              <a:rPr lang="en-US" dirty="0"/>
              <a:t>Maximum production and achieving higher productivity</a:t>
            </a:r>
          </a:p>
          <a:p>
            <a:pPr marL="0" indent="0">
              <a:buNone/>
            </a:pPr>
            <a:endParaRPr lang="en-US" dirty="0"/>
          </a:p>
        </p:txBody>
      </p:sp>
    </p:spTree>
    <p:extLst>
      <p:ext uri="{BB962C8B-B14F-4D97-AF65-F5344CB8AC3E}">
        <p14:creationId xmlns:p14="http://schemas.microsoft.com/office/powerpoint/2010/main" val="3682857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26706-4966-2349-9A5B-C68319154F6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E41AF9-DF60-044A-9D4F-E3005FD95A61}"/>
              </a:ext>
            </a:extLst>
          </p:cNvPr>
          <p:cNvSpPr>
            <a:spLocks noGrp="1"/>
          </p:cNvSpPr>
          <p:nvPr>
            <p:ph idx="1"/>
          </p:nvPr>
        </p:nvSpPr>
        <p:spPr/>
        <p:txBody>
          <a:bodyPr/>
          <a:lstStyle/>
          <a:p>
            <a:pPr marL="0" indent="0">
              <a:buNone/>
            </a:pPr>
            <a:r>
              <a:rPr lang="en-US" dirty="0"/>
              <a:t>3. Higher employment generation</a:t>
            </a:r>
          </a:p>
          <a:p>
            <a:pPr marL="0" indent="0">
              <a:buNone/>
            </a:pPr>
            <a:r>
              <a:rPr lang="en-US" dirty="0"/>
              <a:t>4. Promotion of export-oriented industries</a:t>
            </a:r>
          </a:p>
          <a:p>
            <a:pPr marL="0" indent="0">
              <a:buNone/>
            </a:pPr>
            <a:r>
              <a:rPr lang="en-US" dirty="0"/>
              <a:t>5. Consumers’ protection against high prices and bad quality</a:t>
            </a:r>
          </a:p>
          <a:p>
            <a:pPr marL="0" indent="0">
              <a:buNone/>
            </a:pPr>
            <a:r>
              <a:rPr lang="en-US" dirty="0"/>
              <a:t>6. Correction of regional imbalance</a:t>
            </a:r>
          </a:p>
          <a:p>
            <a:pPr marL="0" indent="0">
              <a:buNone/>
            </a:pPr>
            <a:r>
              <a:rPr lang="en-US" dirty="0"/>
              <a:t>7. Strengthening the agricultural base through Argo based industries and promotion of inter sectoral relations</a:t>
            </a:r>
          </a:p>
          <a:p>
            <a:pPr marL="0" indent="0">
              <a:buNone/>
            </a:pPr>
            <a:endParaRPr lang="en-US" dirty="0"/>
          </a:p>
        </p:txBody>
      </p:sp>
    </p:spTree>
    <p:extLst>
      <p:ext uri="{BB962C8B-B14F-4D97-AF65-F5344CB8AC3E}">
        <p14:creationId xmlns:p14="http://schemas.microsoft.com/office/powerpoint/2010/main" val="1300218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B2FB8-79B4-434C-AA0C-9DE377775C3D}"/>
              </a:ext>
            </a:extLst>
          </p:cNvPr>
          <p:cNvSpPr>
            <a:spLocks noGrp="1"/>
          </p:cNvSpPr>
          <p:nvPr>
            <p:ph type="title"/>
          </p:nvPr>
        </p:nvSpPr>
        <p:spPr/>
        <p:txBody>
          <a:bodyPr/>
          <a:lstStyle/>
          <a:p>
            <a:r>
              <a:rPr lang="en-US" dirty="0"/>
              <a:t>Review of pre-1991Industrial Policy</a:t>
            </a:r>
          </a:p>
        </p:txBody>
      </p:sp>
      <p:sp>
        <p:nvSpPr>
          <p:cNvPr id="3" name="Content Placeholder 2">
            <a:extLst>
              <a:ext uri="{FF2B5EF4-FFF2-40B4-BE49-F238E27FC236}">
                <a16:creationId xmlns:a16="http://schemas.microsoft.com/office/drawing/2014/main" id="{8D718A7D-A69C-F34D-9D6D-E2F7EC3E81FB}"/>
              </a:ext>
            </a:extLst>
          </p:cNvPr>
          <p:cNvSpPr>
            <a:spLocks noGrp="1"/>
          </p:cNvSpPr>
          <p:nvPr>
            <p:ph idx="1"/>
          </p:nvPr>
        </p:nvSpPr>
        <p:spPr/>
        <p:txBody>
          <a:bodyPr/>
          <a:lstStyle/>
          <a:p>
            <a:pPr marL="0" indent="0">
              <a:buNone/>
            </a:pPr>
            <a:r>
              <a:rPr lang="en-US" dirty="0"/>
              <a:t>Criticisms:</a:t>
            </a:r>
          </a:p>
          <a:p>
            <a:pPr marL="514350" indent="-514350">
              <a:buAutoNum type="arabicPeriod"/>
            </a:pPr>
            <a:r>
              <a:rPr lang="en-US" dirty="0"/>
              <a:t>Licensing and underutilization of capacity</a:t>
            </a:r>
          </a:p>
          <a:p>
            <a:pPr marL="514350" indent="-514350">
              <a:buAutoNum type="arabicPeriod"/>
            </a:pPr>
            <a:r>
              <a:rPr lang="en-US" dirty="0"/>
              <a:t>Licensing and concentration of economic power</a:t>
            </a:r>
          </a:p>
          <a:p>
            <a:pPr marL="514350" indent="-514350">
              <a:buAutoNum type="arabicPeriod"/>
            </a:pPr>
            <a:r>
              <a:rPr lang="en-US" dirty="0"/>
              <a:t>Discretionary power of licensing authorities</a:t>
            </a:r>
          </a:p>
          <a:p>
            <a:pPr marL="514350" indent="-514350">
              <a:buAutoNum type="arabicPeriod"/>
            </a:pPr>
            <a:r>
              <a:rPr lang="en-US" dirty="0"/>
              <a:t>Licensing and regional imbalances</a:t>
            </a:r>
          </a:p>
          <a:p>
            <a:pPr marL="514350" indent="-514350">
              <a:buAutoNum type="arabicPeriod"/>
            </a:pPr>
            <a:r>
              <a:rPr lang="en-US" dirty="0"/>
              <a:t>Delay in processing of applications</a:t>
            </a:r>
          </a:p>
          <a:p>
            <a:pPr marL="0" indent="0">
              <a:buNone/>
            </a:pPr>
            <a:endParaRPr lang="en-US" dirty="0"/>
          </a:p>
          <a:p>
            <a:endParaRPr lang="en-US" dirty="0"/>
          </a:p>
        </p:txBody>
      </p:sp>
    </p:spTree>
    <p:extLst>
      <p:ext uri="{BB962C8B-B14F-4D97-AF65-F5344CB8AC3E}">
        <p14:creationId xmlns:p14="http://schemas.microsoft.com/office/powerpoint/2010/main" val="3978794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2225B-B8B7-4947-AFB0-72026C739C9F}"/>
              </a:ext>
            </a:extLst>
          </p:cNvPr>
          <p:cNvSpPr>
            <a:spLocks noGrp="1"/>
          </p:cNvSpPr>
          <p:nvPr>
            <p:ph type="title"/>
          </p:nvPr>
        </p:nvSpPr>
        <p:spPr/>
        <p:txBody>
          <a:bodyPr/>
          <a:lstStyle/>
          <a:p>
            <a:r>
              <a:rPr lang="en-US" dirty="0"/>
              <a:t>Industrial Policy, 1991</a:t>
            </a:r>
          </a:p>
        </p:txBody>
      </p:sp>
      <p:sp>
        <p:nvSpPr>
          <p:cNvPr id="3" name="Content Placeholder 2">
            <a:extLst>
              <a:ext uri="{FF2B5EF4-FFF2-40B4-BE49-F238E27FC236}">
                <a16:creationId xmlns:a16="http://schemas.microsoft.com/office/drawing/2014/main" id="{4D003592-D7AF-8644-91D4-BDF70594EE61}"/>
              </a:ext>
            </a:extLst>
          </p:cNvPr>
          <p:cNvSpPr>
            <a:spLocks noGrp="1"/>
          </p:cNvSpPr>
          <p:nvPr>
            <p:ph idx="1"/>
          </p:nvPr>
        </p:nvSpPr>
        <p:spPr/>
        <p:txBody>
          <a:bodyPr/>
          <a:lstStyle/>
          <a:p>
            <a:pPr marL="0" indent="0">
              <a:buNone/>
            </a:pPr>
            <a:r>
              <a:rPr lang="en-US" dirty="0"/>
              <a:t>Focus was on the following:</a:t>
            </a:r>
          </a:p>
          <a:p>
            <a:pPr marL="0" indent="0">
              <a:buNone/>
            </a:pPr>
            <a:endParaRPr lang="en-US" dirty="0"/>
          </a:p>
          <a:p>
            <a:pPr marL="514350" indent="-514350">
              <a:buAutoNum type="arabicPeriod"/>
            </a:pPr>
            <a:r>
              <a:rPr lang="en-US" dirty="0"/>
              <a:t>Deregulation of Indian industries</a:t>
            </a:r>
          </a:p>
          <a:p>
            <a:pPr marL="514350" indent="-514350">
              <a:buAutoNum type="arabicPeriod"/>
            </a:pPr>
            <a:r>
              <a:rPr lang="en-US" dirty="0"/>
              <a:t>Allowing the industries to respond to the market forces</a:t>
            </a:r>
          </a:p>
          <a:p>
            <a:pPr marL="514350" indent="-514350">
              <a:buAutoNum type="arabicPeriod"/>
            </a:pPr>
            <a:r>
              <a:rPr lang="en-US" dirty="0"/>
              <a:t>Providing a policy regime that facilitates and fosters growth of Indian industries</a:t>
            </a:r>
          </a:p>
          <a:p>
            <a:pPr marL="0" indent="0">
              <a:buNone/>
            </a:pPr>
            <a:r>
              <a:rPr lang="en-US" dirty="0"/>
              <a:t>In pursuit of industrial objectives, the government decided to take a series of initiatives in respect of policies relating to the following.</a:t>
            </a:r>
          </a:p>
        </p:txBody>
      </p:sp>
    </p:spTree>
    <p:extLst>
      <p:ext uri="{BB962C8B-B14F-4D97-AF65-F5344CB8AC3E}">
        <p14:creationId xmlns:p14="http://schemas.microsoft.com/office/powerpoint/2010/main" val="100062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95DC0-4EFC-FC4F-9BEF-8D50F3BFF1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7D668F-673F-CF4B-80BD-350FCCD36C43}"/>
              </a:ext>
            </a:extLst>
          </p:cNvPr>
          <p:cNvSpPr>
            <a:spLocks noGrp="1"/>
          </p:cNvSpPr>
          <p:nvPr>
            <p:ph idx="1"/>
          </p:nvPr>
        </p:nvSpPr>
        <p:spPr/>
        <p:txBody>
          <a:bodyPr/>
          <a:lstStyle/>
          <a:p>
            <a:pPr marL="0" indent="0">
              <a:buNone/>
            </a:pPr>
            <a:r>
              <a:rPr lang="en-US" dirty="0"/>
              <a:t>A. Industrial licensing: This was abolished for all the industries except those specified (18 industries), irrespective of level of investment.</a:t>
            </a:r>
          </a:p>
          <a:p>
            <a:pPr marL="0" indent="0">
              <a:buNone/>
            </a:pPr>
            <a:r>
              <a:rPr lang="en-US" dirty="0"/>
              <a:t>B. Foreign investment: Limit on foreign equity holdings was raised from 40% to 51% in a wide range of industries</a:t>
            </a:r>
          </a:p>
          <a:p>
            <a:pPr marL="0" indent="0">
              <a:buNone/>
            </a:pPr>
            <a:r>
              <a:rPr lang="en-US" dirty="0"/>
              <a:t>C. Foreign Technology Investment: </a:t>
            </a:r>
          </a:p>
          <a:p>
            <a:pPr marL="0" indent="0">
              <a:buNone/>
            </a:pPr>
            <a:r>
              <a:rPr lang="en-US" dirty="0"/>
              <a:t>1. Foreign technology agreements in high priority industries up to one crore were given automatic permission</a:t>
            </a:r>
          </a:p>
          <a:p>
            <a:pPr marL="0" indent="0">
              <a:buNone/>
            </a:pPr>
            <a:r>
              <a:rPr lang="en-US" dirty="0"/>
              <a:t>2. No permission was required for hiring foreign technicians and foreign testing of indigenously developed technologies </a:t>
            </a:r>
          </a:p>
        </p:txBody>
      </p:sp>
    </p:spTree>
    <p:extLst>
      <p:ext uri="{BB962C8B-B14F-4D97-AF65-F5344CB8AC3E}">
        <p14:creationId xmlns:p14="http://schemas.microsoft.com/office/powerpoint/2010/main" val="2806201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03918-322D-034D-B320-CD63D9B848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504575A-A3E2-CA4A-A755-F6441DBEDE47}"/>
              </a:ext>
            </a:extLst>
          </p:cNvPr>
          <p:cNvSpPr>
            <a:spLocks noGrp="1"/>
          </p:cNvSpPr>
          <p:nvPr>
            <p:ph idx="1"/>
          </p:nvPr>
        </p:nvSpPr>
        <p:spPr/>
        <p:txBody>
          <a:bodyPr/>
          <a:lstStyle/>
          <a:p>
            <a:pPr marL="0" indent="0">
              <a:buNone/>
            </a:pPr>
            <a:r>
              <a:rPr lang="en-US" dirty="0"/>
              <a:t>3. List of industries reserved for public sector reduced from 17 to 8 and list of sectors reserved for dominance of public sector was effectively abolished</a:t>
            </a:r>
          </a:p>
          <a:p>
            <a:pPr marL="0" indent="0">
              <a:buNone/>
            </a:pPr>
            <a:r>
              <a:rPr lang="en-US" dirty="0"/>
              <a:t>4. Greater accountability and culture of working for improved efficiency was ensured through disinvestment in selected public sector</a:t>
            </a:r>
          </a:p>
          <a:p>
            <a:pPr marL="0" indent="0">
              <a:buNone/>
            </a:pPr>
            <a:endParaRPr lang="en-US" dirty="0"/>
          </a:p>
          <a:p>
            <a:pPr marL="0" indent="0">
              <a:buNone/>
            </a:pPr>
            <a:r>
              <a:rPr lang="en-US" dirty="0"/>
              <a:t>D: Elimination of the requirement of prior approval of the  central government for </a:t>
            </a:r>
          </a:p>
          <a:p>
            <a:pPr marL="0" indent="0">
              <a:buNone/>
            </a:pPr>
            <a:r>
              <a:rPr lang="en-US" dirty="0"/>
              <a:t>1. Establishment of new undertakings</a:t>
            </a:r>
          </a:p>
        </p:txBody>
      </p:sp>
    </p:spTree>
    <p:extLst>
      <p:ext uri="{BB962C8B-B14F-4D97-AF65-F5344CB8AC3E}">
        <p14:creationId xmlns:p14="http://schemas.microsoft.com/office/powerpoint/2010/main" val="3373717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533BA-E328-7748-B736-807CA41E15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7CEF7B-7188-4348-BB66-4D935CB30F3B}"/>
              </a:ext>
            </a:extLst>
          </p:cNvPr>
          <p:cNvSpPr>
            <a:spLocks noGrp="1"/>
          </p:cNvSpPr>
          <p:nvPr>
            <p:ph idx="1"/>
          </p:nvPr>
        </p:nvSpPr>
        <p:spPr/>
        <p:txBody>
          <a:bodyPr/>
          <a:lstStyle/>
          <a:p>
            <a:pPr marL="0" indent="0">
              <a:buNone/>
            </a:pPr>
            <a:r>
              <a:rPr lang="en-US" dirty="0"/>
              <a:t>Expansion of existing undertakings</a:t>
            </a:r>
          </a:p>
          <a:p>
            <a:pPr marL="0" indent="0">
              <a:buNone/>
            </a:pPr>
            <a:r>
              <a:rPr lang="en-US" dirty="0"/>
              <a:t>3. Merger, Amalgamation and takeover</a:t>
            </a:r>
          </a:p>
          <a:p>
            <a:pPr marL="0" indent="0">
              <a:buNone/>
            </a:pPr>
            <a:r>
              <a:rPr lang="en-US" dirty="0"/>
              <a:t>4. Appointment of director under certain circumstances</a:t>
            </a:r>
          </a:p>
          <a:p>
            <a:pPr marL="0" indent="0">
              <a:buNone/>
            </a:pPr>
            <a:endParaRPr lang="en-US" dirty="0"/>
          </a:p>
          <a:p>
            <a:pPr marL="0" indent="0">
              <a:buNone/>
            </a:pPr>
            <a:r>
              <a:rPr lang="en-US" dirty="0"/>
              <a:t>The newly empowered MRTP commission was authorized to investigate on complaints received from individual consumers or class of consumers in regard to monopolistic, restrictive trade practices</a:t>
            </a:r>
          </a:p>
          <a:p>
            <a:endParaRPr lang="en-US" dirty="0"/>
          </a:p>
        </p:txBody>
      </p:sp>
    </p:spTree>
    <p:extLst>
      <p:ext uri="{BB962C8B-B14F-4D97-AF65-F5344CB8AC3E}">
        <p14:creationId xmlns:p14="http://schemas.microsoft.com/office/powerpoint/2010/main" val="810737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B4C72-512D-724D-B846-38B220B97B6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E6516718-5119-5C4F-91B6-45C3CEC08734}"/>
              </a:ext>
            </a:extLst>
          </p:cNvPr>
          <p:cNvSpPr>
            <a:spLocks noGrp="1"/>
          </p:cNvSpPr>
          <p:nvPr>
            <p:ph idx="1"/>
          </p:nvPr>
        </p:nvSpPr>
        <p:spPr/>
        <p:txBody>
          <a:bodyPr/>
          <a:lstStyle/>
          <a:p>
            <a:pPr marL="0" indent="0">
              <a:buNone/>
            </a:pPr>
            <a:r>
              <a:rPr lang="en-US" dirty="0"/>
              <a:t>The British government in India followed a policy of discrimination in protecting selected industries since 1923. This protection was accompanied by most favored nation clause for British goods.</a:t>
            </a:r>
          </a:p>
          <a:p>
            <a:pPr marL="0" indent="0">
              <a:buNone/>
            </a:pPr>
            <a:endParaRPr lang="en-US" dirty="0"/>
          </a:p>
          <a:p>
            <a:pPr marL="0" indent="0">
              <a:buNone/>
            </a:pPr>
            <a:r>
              <a:rPr lang="en-US" dirty="0"/>
              <a:t>Despite these factors, some industries such as cotton, textiles, sugar, paper etc. and to some extent iron and steel made progress. </a:t>
            </a:r>
          </a:p>
          <a:p>
            <a:pPr marL="0" indent="0">
              <a:buNone/>
            </a:pPr>
            <a:endParaRPr lang="en-US" dirty="0"/>
          </a:p>
          <a:p>
            <a:pPr marL="0" indent="0">
              <a:buNone/>
            </a:pPr>
            <a:r>
              <a:rPr lang="en-US" dirty="0"/>
              <a:t>One thing was obvious that during this period no effort was made to foster the development of capital goods industries.</a:t>
            </a:r>
          </a:p>
        </p:txBody>
      </p:sp>
    </p:spTree>
    <p:extLst>
      <p:ext uri="{BB962C8B-B14F-4D97-AF65-F5344CB8AC3E}">
        <p14:creationId xmlns:p14="http://schemas.microsoft.com/office/powerpoint/2010/main" val="3844370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86BEF-330C-3E49-8EDE-4790CC91E1E3}"/>
              </a:ext>
            </a:extLst>
          </p:cNvPr>
          <p:cNvSpPr>
            <a:spLocks noGrp="1"/>
          </p:cNvSpPr>
          <p:nvPr>
            <p:ph type="title"/>
          </p:nvPr>
        </p:nvSpPr>
        <p:spPr/>
        <p:txBody>
          <a:bodyPr/>
          <a:lstStyle/>
          <a:p>
            <a:r>
              <a:rPr lang="en-US" dirty="0"/>
              <a:t>Appraisal of 1991 Industrial Policy</a:t>
            </a:r>
          </a:p>
        </p:txBody>
      </p:sp>
      <p:sp>
        <p:nvSpPr>
          <p:cNvPr id="3" name="Content Placeholder 2">
            <a:extLst>
              <a:ext uri="{FF2B5EF4-FFF2-40B4-BE49-F238E27FC236}">
                <a16:creationId xmlns:a16="http://schemas.microsoft.com/office/drawing/2014/main" id="{DD1D7C8F-BCBF-594B-A18F-860E49F22F1C}"/>
              </a:ext>
            </a:extLst>
          </p:cNvPr>
          <p:cNvSpPr>
            <a:spLocks noGrp="1"/>
          </p:cNvSpPr>
          <p:nvPr>
            <p:ph idx="1"/>
          </p:nvPr>
        </p:nvSpPr>
        <p:spPr/>
        <p:txBody>
          <a:bodyPr/>
          <a:lstStyle/>
          <a:p>
            <a:pPr marL="0" indent="0">
              <a:buNone/>
            </a:pPr>
            <a:r>
              <a:rPr lang="en-US" dirty="0"/>
              <a:t>Criticism:</a:t>
            </a:r>
          </a:p>
          <a:p>
            <a:pPr marL="0" indent="0">
              <a:buNone/>
            </a:pPr>
            <a:r>
              <a:rPr lang="en-US" dirty="0"/>
              <a:t>1. Erratic and fluctuating industrial growth</a:t>
            </a:r>
          </a:p>
          <a:p>
            <a:pPr marL="0" indent="0">
              <a:buNone/>
            </a:pPr>
            <a:r>
              <a:rPr lang="en-US" dirty="0"/>
              <a:t>2. Distortions in production structure</a:t>
            </a:r>
          </a:p>
          <a:p>
            <a:pPr marL="0" indent="0">
              <a:buNone/>
            </a:pPr>
            <a:r>
              <a:rPr lang="en-US" dirty="0"/>
              <a:t>3. Threat from foreign competition</a:t>
            </a:r>
          </a:p>
          <a:p>
            <a:pPr marL="0" indent="0">
              <a:buNone/>
            </a:pPr>
            <a:r>
              <a:rPr lang="en-US" dirty="0"/>
              <a:t>4. Dangers of business colonialization</a:t>
            </a:r>
          </a:p>
          <a:p>
            <a:pPr marL="0" indent="0">
              <a:buNone/>
            </a:pPr>
            <a:r>
              <a:rPr lang="en-US" dirty="0"/>
              <a:t>5. Misplaced faith in foreign investment</a:t>
            </a:r>
          </a:p>
          <a:p>
            <a:pPr marL="0" indent="0">
              <a:buNone/>
            </a:pPr>
            <a:r>
              <a:rPr lang="en-US" dirty="0"/>
              <a:t>6. Personalistic relationships and corrupt practices</a:t>
            </a:r>
          </a:p>
          <a:p>
            <a:endParaRPr lang="en-US" dirty="0"/>
          </a:p>
        </p:txBody>
      </p:sp>
    </p:spTree>
    <p:extLst>
      <p:ext uri="{BB962C8B-B14F-4D97-AF65-F5344CB8AC3E}">
        <p14:creationId xmlns:p14="http://schemas.microsoft.com/office/powerpoint/2010/main" val="3249731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A551F-78D7-274D-922E-A7981FFD2ACC}"/>
              </a:ext>
            </a:extLst>
          </p:cNvPr>
          <p:cNvSpPr>
            <a:spLocks noGrp="1"/>
          </p:cNvSpPr>
          <p:nvPr>
            <p:ph type="title"/>
          </p:nvPr>
        </p:nvSpPr>
        <p:spPr/>
        <p:txBody>
          <a:bodyPr/>
          <a:lstStyle/>
          <a:p>
            <a:r>
              <a:rPr lang="en-US" dirty="0"/>
              <a:t>Defining MSMEs</a:t>
            </a:r>
          </a:p>
        </p:txBody>
      </p:sp>
      <p:sp>
        <p:nvSpPr>
          <p:cNvPr id="3" name="Content Placeholder 2">
            <a:extLst>
              <a:ext uri="{FF2B5EF4-FFF2-40B4-BE49-F238E27FC236}">
                <a16:creationId xmlns:a16="http://schemas.microsoft.com/office/drawing/2014/main" id="{3D78619B-C4F0-A140-9609-92EBD86B6B8A}"/>
              </a:ext>
            </a:extLst>
          </p:cNvPr>
          <p:cNvSpPr>
            <a:spLocks noGrp="1"/>
          </p:cNvSpPr>
          <p:nvPr>
            <p:ph idx="1"/>
          </p:nvPr>
        </p:nvSpPr>
        <p:spPr/>
        <p:txBody>
          <a:bodyPr/>
          <a:lstStyle/>
          <a:p>
            <a:pPr marL="0" indent="0">
              <a:buNone/>
            </a:pPr>
            <a:r>
              <a:rPr lang="en-US" dirty="0"/>
              <a:t>There is no universally accepted definition of MSMEs. Most of the definitions are based on investment ceiling and number of people employed. </a:t>
            </a:r>
          </a:p>
          <a:p>
            <a:pPr marL="0" indent="0">
              <a:buNone/>
            </a:pPr>
            <a:r>
              <a:rPr lang="en-US" dirty="0"/>
              <a:t>In India, MSMEs are classified into the following:</a:t>
            </a:r>
          </a:p>
          <a:p>
            <a:pPr marL="514350" indent="-514350">
              <a:buAutoNum type="arabicPeriod"/>
            </a:pPr>
            <a:r>
              <a:rPr lang="en-US" dirty="0"/>
              <a:t>Enterprises engaged in manufacturing or production of goods pertaining to any industry</a:t>
            </a:r>
          </a:p>
          <a:p>
            <a:pPr marL="514350" indent="-514350">
              <a:buAutoNum type="arabicPeriod"/>
            </a:pPr>
            <a:r>
              <a:rPr lang="en-US" dirty="0"/>
              <a:t>Enterprises engaged in providing services </a:t>
            </a:r>
          </a:p>
        </p:txBody>
      </p:sp>
    </p:spTree>
    <p:extLst>
      <p:ext uri="{BB962C8B-B14F-4D97-AF65-F5344CB8AC3E}">
        <p14:creationId xmlns:p14="http://schemas.microsoft.com/office/powerpoint/2010/main" val="1866701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2ACA0-4A9C-6B42-BFB6-B80C8C67A6F1}"/>
              </a:ext>
            </a:extLst>
          </p:cNvPr>
          <p:cNvSpPr>
            <a:spLocks noGrp="1"/>
          </p:cNvSpPr>
          <p:nvPr>
            <p:ph type="title"/>
          </p:nvPr>
        </p:nvSpPr>
        <p:spPr/>
        <p:txBody>
          <a:bodyPr/>
          <a:lstStyle/>
          <a:p>
            <a:r>
              <a:rPr lang="en-US" dirty="0"/>
              <a:t>Manufacturing sector</a:t>
            </a:r>
          </a:p>
        </p:txBody>
      </p:sp>
      <p:sp>
        <p:nvSpPr>
          <p:cNvPr id="3" name="Content Placeholder 2">
            <a:extLst>
              <a:ext uri="{FF2B5EF4-FFF2-40B4-BE49-F238E27FC236}">
                <a16:creationId xmlns:a16="http://schemas.microsoft.com/office/drawing/2014/main" id="{AB1F9FC7-9D12-BE47-8CBB-F483E9AE5951}"/>
              </a:ext>
            </a:extLst>
          </p:cNvPr>
          <p:cNvSpPr>
            <a:spLocks noGrp="1"/>
          </p:cNvSpPr>
          <p:nvPr>
            <p:ph idx="1"/>
          </p:nvPr>
        </p:nvSpPr>
        <p:spPr/>
        <p:txBody>
          <a:bodyPr/>
          <a:lstStyle/>
          <a:p>
            <a:r>
              <a:rPr lang="en-US" dirty="0"/>
              <a:t>Enterprise		 		Investment in plant and machinery</a:t>
            </a:r>
          </a:p>
          <a:p>
            <a:pPr marL="0" indent="0">
              <a:buNone/>
            </a:pPr>
            <a:r>
              <a:rPr lang="en-US" dirty="0"/>
              <a:t>					</a:t>
            </a:r>
          </a:p>
          <a:p>
            <a:pPr marL="0" indent="0">
              <a:buNone/>
            </a:pPr>
            <a:r>
              <a:rPr lang="en-US" dirty="0"/>
              <a:t>Micro enterprise				Doesn’t exceed Rs. 25 lakhs</a:t>
            </a:r>
          </a:p>
          <a:p>
            <a:pPr marL="0" indent="0">
              <a:buNone/>
            </a:pPr>
            <a:endParaRPr lang="en-US" dirty="0"/>
          </a:p>
          <a:p>
            <a:pPr marL="0" indent="0">
              <a:buNone/>
            </a:pPr>
            <a:r>
              <a:rPr lang="en-US" dirty="0"/>
              <a:t>Small enterprise	More than Rs. 25 lakhs but less than Rs 5 crore </a:t>
            </a:r>
          </a:p>
          <a:p>
            <a:pPr marL="0" indent="0">
              <a:buNone/>
            </a:pPr>
            <a:endParaRPr lang="en-US" dirty="0"/>
          </a:p>
          <a:p>
            <a:pPr marL="0" indent="0">
              <a:buNone/>
            </a:pPr>
            <a:r>
              <a:rPr lang="en-US" dirty="0"/>
              <a:t>Medium enterprise More than Rs. 5 crore but less than Rs 10 crore 	</a:t>
            </a:r>
          </a:p>
        </p:txBody>
      </p:sp>
    </p:spTree>
    <p:extLst>
      <p:ext uri="{BB962C8B-B14F-4D97-AF65-F5344CB8AC3E}">
        <p14:creationId xmlns:p14="http://schemas.microsoft.com/office/powerpoint/2010/main" val="2734861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50F43-2196-CD46-9D69-E058512F5C76}"/>
              </a:ext>
            </a:extLst>
          </p:cNvPr>
          <p:cNvSpPr>
            <a:spLocks noGrp="1"/>
          </p:cNvSpPr>
          <p:nvPr>
            <p:ph type="title"/>
          </p:nvPr>
        </p:nvSpPr>
        <p:spPr/>
        <p:txBody>
          <a:bodyPr/>
          <a:lstStyle/>
          <a:p>
            <a:r>
              <a:rPr lang="en-US" dirty="0"/>
              <a:t>Service sector</a:t>
            </a:r>
          </a:p>
        </p:txBody>
      </p:sp>
      <p:sp>
        <p:nvSpPr>
          <p:cNvPr id="3" name="Content Placeholder 2">
            <a:extLst>
              <a:ext uri="{FF2B5EF4-FFF2-40B4-BE49-F238E27FC236}">
                <a16:creationId xmlns:a16="http://schemas.microsoft.com/office/drawing/2014/main" id="{D0EB3990-F360-594A-9AB1-8C09BB9E8A4C}"/>
              </a:ext>
            </a:extLst>
          </p:cNvPr>
          <p:cNvSpPr>
            <a:spLocks noGrp="1"/>
          </p:cNvSpPr>
          <p:nvPr>
            <p:ph idx="1"/>
          </p:nvPr>
        </p:nvSpPr>
        <p:spPr/>
        <p:txBody>
          <a:bodyPr/>
          <a:lstStyle/>
          <a:p>
            <a:r>
              <a:rPr lang="en-US" dirty="0"/>
              <a:t>Enterprise					Investment limit</a:t>
            </a:r>
          </a:p>
          <a:p>
            <a:pPr marL="0" indent="0">
              <a:buNone/>
            </a:pPr>
            <a:r>
              <a:rPr lang="en-US" dirty="0"/>
              <a:t>Micro enterprise				Doesn’t exceed Rs. 10 lakhs</a:t>
            </a:r>
          </a:p>
          <a:p>
            <a:pPr marL="0" indent="0">
              <a:buNone/>
            </a:pPr>
            <a:endParaRPr lang="en-US" dirty="0"/>
          </a:p>
          <a:p>
            <a:pPr marL="0" indent="0">
              <a:buNone/>
            </a:pPr>
            <a:r>
              <a:rPr lang="en-US" dirty="0"/>
              <a:t>Small enterprise	More than Rs. 10 lakhs but less than Rs 2 crore </a:t>
            </a:r>
          </a:p>
          <a:p>
            <a:pPr marL="0" indent="0">
              <a:buNone/>
            </a:pPr>
            <a:endParaRPr lang="en-US" dirty="0"/>
          </a:p>
          <a:p>
            <a:pPr marL="0" indent="0">
              <a:buNone/>
            </a:pPr>
            <a:r>
              <a:rPr lang="en-US" dirty="0"/>
              <a:t>Medium enterprise More than Rs. 2 crore but less than Rs 5 crore 	</a:t>
            </a:r>
          </a:p>
          <a:p>
            <a:pPr marL="0" indent="0">
              <a:buNone/>
            </a:pPr>
            <a:r>
              <a:rPr lang="en-US" dirty="0"/>
              <a:t>				</a:t>
            </a:r>
          </a:p>
        </p:txBody>
      </p:sp>
    </p:spTree>
    <p:extLst>
      <p:ext uri="{BB962C8B-B14F-4D97-AF65-F5344CB8AC3E}">
        <p14:creationId xmlns:p14="http://schemas.microsoft.com/office/powerpoint/2010/main" val="1673585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3BF7C-947A-C246-A2E1-3FD0A805BD35}"/>
              </a:ext>
            </a:extLst>
          </p:cNvPr>
          <p:cNvSpPr>
            <a:spLocks noGrp="1"/>
          </p:cNvSpPr>
          <p:nvPr>
            <p:ph type="title"/>
          </p:nvPr>
        </p:nvSpPr>
        <p:spPr/>
        <p:txBody>
          <a:bodyPr/>
          <a:lstStyle/>
          <a:p>
            <a:r>
              <a:rPr lang="en-US" dirty="0"/>
              <a:t>Role of MSMEs in Indian Economy</a:t>
            </a:r>
          </a:p>
        </p:txBody>
      </p:sp>
      <p:sp>
        <p:nvSpPr>
          <p:cNvPr id="3" name="Content Placeholder 2">
            <a:extLst>
              <a:ext uri="{FF2B5EF4-FFF2-40B4-BE49-F238E27FC236}">
                <a16:creationId xmlns:a16="http://schemas.microsoft.com/office/drawing/2014/main" id="{B1CDBC32-5093-4A40-90C1-16D8C2DD6D7F}"/>
              </a:ext>
            </a:extLst>
          </p:cNvPr>
          <p:cNvSpPr>
            <a:spLocks noGrp="1"/>
          </p:cNvSpPr>
          <p:nvPr>
            <p:ph idx="1"/>
          </p:nvPr>
        </p:nvSpPr>
        <p:spPr/>
        <p:txBody>
          <a:bodyPr>
            <a:normAutofit lnSpcReduction="10000"/>
          </a:bodyPr>
          <a:lstStyle/>
          <a:p>
            <a:pPr marL="514350" indent="-514350">
              <a:buAutoNum type="arabicPeriod"/>
            </a:pPr>
            <a:r>
              <a:rPr lang="en-US" dirty="0"/>
              <a:t>To generate Large-scale Employment</a:t>
            </a:r>
          </a:p>
          <a:p>
            <a:pPr marL="0" indent="0">
              <a:buNone/>
            </a:pPr>
            <a:endParaRPr lang="en-US" dirty="0"/>
          </a:p>
          <a:p>
            <a:pPr marL="0" indent="0">
              <a:buNone/>
            </a:pPr>
            <a:r>
              <a:rPr lang="en-US" dirty="0"/>
              <a:t>MSME sector in India has grown significantly since 1960s. They not only generate highest employment per capita investment; they also go a long way in checking rural-urban migration by providing a sustainable source of employment</a:t>
            </a:r>
          </a:p>
          <a:p>
            <a:pPr marL="0" indent="0">
              <a:buNone/>
            </a:pPr>
            <a:endParaRPr lang="en-US" dirty="0"/>
          </a:p>
          <a:p>
            <a:pPr marL="0" indent="0">
              <a:buNone/>
            </a:pPr>
            <a:r>
              <a:rPr lang="en-US" dirty="0"/>
              <a:t>2. To sustain economic growth and Increase exports</a:t>
            </a:r>
          </a:p>
          <a:p>
            <a:pPr marL="0" indent="0">
              <a:buNone/>
            </a:pPr>
            <a:r>
              <a:rPr lang="en-US" dirty="0"/>
              <a:t>Non-traditional products account for more than 95%  of the small-scale industry exports</a:t>
            </a:r>
          </a:p>
          <a:p>
            <a:pPr marL="514350" indent="-514350">
              <a:buAutoNum type="arabicPeriod"/>
            </a:pPr>
            <a:endParaRPr lang="en-US" dirty="0"/>
          </a:p>
          <a:p>
            <a:pPr marL="0" indent="0">
              <a:buNone/>
            </a:pPr>
            <a:endParaRPr lang="en-US" dirty="0"/>
          </a:p>
        </p:txBody>
      </p:sp>
    </p:spTree>
    <p:extLst>
      <p:ext uri="{BB962C8B-B14F-4D97-AF65-F5344CB8AC3E}">
        <p14:creationId xmlns:p14="http://schemas.microsoft.com/office/powerpoint/2010/main" val="2539085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5CE8B-9505-3040-A012-A6F3613431B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4C8B7A3-DE0F-794C-B7D5-AA0E585AFDEC}"/>
              </a:ext>
            </a:extLst>
          </p:cNvPr>
          <p:cNvSpPr>
            <a:spLocks noGrp="1"/>
          </p:cNvSpPr>
          <p:nvPr>
            <p:ph idx="1"/>
          </p:nvPr>
        </p:nvSpPr>
        <p:spPr/>
        <p:txBody>
          <a:bodyPr>
            <a:normAutofit lnSpcReduction="10000"/>
          </a:bodyPr>
          <a:lstStyle/>
          <a:p>
            <a:pPr marL="0" indent="0">
              <a:buNone/>
            </a:pPr>
            <a:r>
              <a:rPr lang="en-US" dirty="0"/>
              <a:t>SSI sector dominates in export of sports goods, ready made garments and knitwear, plastic products, processed food, leather products.</a:t>
            </a:r>
          </a:p>
          <a:p>
            <a:pPr marL="0" indent="0">
              <a:buNone/>
            </a:pPr>
            <a:r>
              <a:rPr lang="en-US" dirty="0"/>
              <a:t>The US, Europe and West Asia are major export destinations</a:t>
            </a:r>
          </a:p>
          <a:p>
            <a:pPr marL="0" indent="0">
              <a:buNone/>
            </a:pPr>
            <a:r>
              <a:rPr lang="en-US" dirty="0"/>
              <a:t>3. Making growth inclusive</a:t>
            </a:r>
          </a:p>
          <a:p>
            <a:pPr marL="0" indent="0">
              <a:buNone/>
            </a:pPr>
            <a:r>
              <a:rPr lang="en-US" dirty="0"/>
              <a:t>The MSE sector is a microsome of all vulnerabilities-it touches upon the lives of women, children, minorities, SCs, STs in the villages, in the urban slums etc. </a:t>
            </a:r>
          </a:p>
          <a:p>
            <a:pPr marL="0" indent="0">
              <a:buNone/>
            </a:pPr>
            <a:r>
              <a:rPr lang="en-US" dirty="0"/>
              <a:t>Instead of taking a welfare approach, this sector seeks to empower people to break the cycle of poverty and deprivation. It focuses on people’s skill and agency.</a:t>
            </a:r>
          </a:p>
        </p:txBody>
      </p:sp>
    </p:spTree>
    <p:extLst>
      <p:ext uri="{BB962C8B-B14F-4D97-AF65-F5344CB8AC3E}">
        <p14:creationId xmlns:p14="http://schemas.microsoft.com/office/powerpoint/2010/main" val="1599653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3DA2-5A16-A349-ABB6-674CB350A27D}"/>
              </a:ext>
            </a:extLst>
          </p:cNvPr>
          <p:cNvSpPr>
            <a:spLocks noGrp="1"/>
          </p:cNvSpPr>
          <p:nvPr>
            <p:ph type="title"/>
          </p:nvPr>
        </p:nvSpPr>
        <p:spPr/>
        <p:txBody>
          <a:bodyPr/>
          <a:lstStyle/>
          <a:p>
            <a:r>
              <a:rPr lang="en-US" dirty="0"/>
              <a:t>Objectives for MSME sector as listed in the 12</a:t>
            </a:r>
            <a:r>
              <a:rPr lang="en-US" baseline="30000" dirty="0"/>
              <a:t>th</a:t>
            </a:r>
            <a:r>
              <a:rPr lang="en-US" dirty="0"/>
              <a:t> plan</a:t>
            </a:r>
          </a:p>
        </p:txBody>
      </p:sp>
      <p:sp>
        <p:nvSpPr>
          <p:cNvPr id="3" name="Content Placeholder 2">
            <a:extLst>
              <a:ext uri="{FF2B5EF4-FFF2-40B4-BE49-F238E27FC236}">
                <a16:creationId xmlns:a16="http://schemas.microsoft.com/office/drawing/2014/main" id="{DCA2C827-BE56-0540-9178-7621C8845A87}"/>
              </a:ext>
            </a:extLst>
          </p:cNvPr>
          <p:cNvSpPr>
            <a:spLocks noGrp="1"/>
          </p:cNvSpPr>
          <p:nvPr>
            <p:ph idx="1"/>
          </p:nvPr>
        </p:nvSpPr>
        <p:spPr/>
        <p:txBody>
          <a:bodyPr>
            <a:normAutofit lnSpcReduction="10000"/>
          </a:bodyPr>
          <a:lstStyle/>
          <a:p>
            <a:pPr marL="514350" indent="-514350">
              <a:buAutoNum type="arabicPeriod"/>
            </a:pPr>
            <a:r>
              <a:rPr lang="en-US" dirty="0"/>
              <a:t>Promoting competitiveness and productivity in the MSME space</a:t>
            </a:r>
          </a:p>
          <a:p>
            <a:pPr marL="514350" indent="-514350">
              <a:buAutoNum type="arabicPeriod"/>
            </a:pPr>
            <a:endParaRPr lang="en-US" dirty="0"/>
          </a:p>
          <a:p>
            <a:pPr marL="514350" indent="-514350">
              <a:buAutoNum type="arabicPeriod"/>
            </a:pPr>
            <a:r>
              <a:rPr lang="en-US" dirty="0"/>
              <a:t>Making MSME sector innovative, improving technology and depth</a:t>
            </a:r>
          </a:p>
          <a:p>
            <a:pPr marL="514350" indent="-514350">
              <a:buAutoNum type="arabicPeriod"/>
            </a:pPr>
            <a:endParaRPr lang="en-US" dirty="0"/>
          </a:p>
          <a:p>
            <a:pPr marL="514350" indent="-514350">
              <a:buAutoNum type="arabicPeriod"/>
            </a:pPr>
            <a:r>
              <a:rPr lang="en-US" dirty="0"/>
              <a:t>Enabling environment for promotion and development of MSMEs</a:t>
            </a:r>
          </a:p>
          <a:p>
            <a:pPr marL="514350" indent="-514350">
              <a:buAutoNum type="arabicPeriod"/>
            </a:pPr>
            <a:endParaRPr lang="en-US" dirty="0"/>
          </a:p>
          <a:p>
            <a:pPr marL="514350" indent="-514350">
              <a:buAutoNum type="arabicPeriod"/>
            </a:pPr>
            <a:r>
              <a:rPr lang="en-US" dirty="0"/>
              <a:t>Strong presence in exports</a:t>
            </a:r>
          </a:p>
          <a:p>
            <a:pPr marL="514350" indent="-514350">
              <a:buAutoNum type="arabicPeriod"/>
            </a:pPr>
            <a:endParaRPr lang="en-US" dirty="0"/>
          </a:p>
          <a:p>
            <a:pPr marL="514350" indent="-514350">
              <a:buAutoNum type="arabicPeriod"/>
            </a:pPr>
            <a:r>
              <a:rPr lang="en-US" dirty="0"/>
              <a:t>Improved managerial process in MSMEs</a:t>
            </a:r>
          </a:p>
        </p:txBody>
      </p:sp>
    </p:spTree>
    <p:extLst>
      <p:ext uri="{BB962C8B-B14F-4D97-AF65-F5344CB8AC3E}">
        <p14:creationId xmlns:p14="http://schemas.microsoft.com/office/powerpoint/2010/main" val="3865697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71869-D89D-7749-8B9C-0B6C02E32BE3}"/>
              </a:ext>
            </a:extLst>
          </p:cNvPr>
          <p:cNvSpPr>
            <a:spLocks noGrp="1"/>
          </p:cNvSpPr>
          <p:nvPr>
            <p:ph type="title"/>
          </p:nvPr>
        </p:nvSpPr>
        <p:spPr/>
        <p:txBody>
          <a:bodyPr/>
          <a:lstStyle/>
          <a:p>
            <a:r>
              <a:rPr lang="en-US" dirty="0"/>
              <a:t>Key challenges faced by MSMEs</a:t>
            </a:r>
          </a:p>
        </p:txBody>
      </p:sp>
      <p:sp>
        <p:nvSpPr>
          <p:cNvPr id="3" name="Content Placeholder 2">
            <a:extLst>
              <a:ext uri="{FF2B5EF4-FFF2-40B4-BE49-F238E27FC236}">
                <a16:creationId xmlns:a16="http://schemas.microsoft.com/office/drawing/2014/main" id="{C5CA9584-5463-AB40-8784-4ED1ED511222}"/>
              </a:ext>
            </a:extLst>
          </p:cNvPr>
          <p:cNvSpPr>
            <a:spLocks noGrp="1"/>
          </p:cNvSpPr>
          <p:nvPr>
            <p:ph idx="1"/>
          </p:nvPr>
        </p:nvSpPr>
        <p:spPr/>
        <p:txBody>
          <a:bodyPr/>
          <a:lstStyle/>
          <a:p>
            <a:pPr marL="514350" indent="-514350">
              <a:buAutoNum type="arabicPeriod"/>
            </a:pPr>
            <a:r>
              <a:rPr lang="en-US" dirty="0"/>
              <a:t>The ease of doing business: It remains a bottleneck.</a:t>
            </a:r>
          </a:p>
          <a:p>
            <a:pPr marL="514350" indent="-514350">
              <a:buAutoNum type="alphaLcPeriod"/>
            </a:pPr>
            <a:r>
              <a:rPr lang="en-US" dirty="0"/>
              <a:t>At the initial stage there are too many regulators and approvals.</a:t>
            </a:r>
          </a:p>
          <a:p>
            <a:pPr marL="514350" indent="-514350">
              <a:buAutoNum type="alphaLcPeriod"/>
            </a:pPr>
            <a:r>
              <a:rPr lang="en-US" dirty="0"/>
              <a:t>There are troubles relating MSME loan, enforcing contract and dealing with construction permits</a:t>
            </a:r>
          </a:p>
          <a:p>
            <a:pPr marL="514350" indent="-514350">
              <a:buAutoNum type="alphaLcPeriod"/>
            </a:pPr>
            <a:r>
              <a:rPr lang="en-US" dirty="0"/>
              <a:t>The time taken to enforce a contract remains at 1,445 days. This is longer than what it was 15 years ago.</a:t>
            </a:r>
          </a:p>
          <a:p>
            <a:pPr marL="0" indent="0">
              <a:buNone/>
            </a:pPr>
            <a:r>
              <a:rPr lang="en-US" dirty="0"/>
              <a:t>2. Lack of financial expertise:</a:t>
            </a:r>
          </a:p>
          <a:p>
            <a:pPr marL="0" indent="0">
              <a:buNone/>
            </a:pPr>
            <a:r>
              <a:rPr lang="en-US" dirty="0"/>
              <a:t>In the absence of financial expertise, they land up taking wrong decisions </a:t>
            </a:r>
          </a:p>
        </p:txBody>
      </p:sp>
    </p:spTree>
    <p:extLst>
      <p:ext uri="{BB962C8B-B14F-4D97-AF65-F5344CB8AC3E}">
        <p14:creationId xmlns:p14="http://schemas.microsoft.com/office/powerpoint/2010/main" val="2848411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3B018-B157-E34C-BD3A-D16AB693086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3F8015A-366F-8E44-AB8C-558E204172A4}"/>
              </a:ext>
            </a:extLst>
          </p:cNvPr>
          <p:cNvSpPr>
            <a:spLocks noGrp="1"/>
          </p:cNvSpPr>
          <p:nvPr>
            <p:ph idx="1"/>
          </p:nvPr>
        </p:nvSpPr>
        <p:spPr/>
        <p:txBody>
          <a:bodyPr/>
          <a:lstStyle/>
          <a:p>
            <a:pPr marL="0" indent="0">
              <a:buNone/>
            </a:pPr>
            <a:r>
              <a:rPr lang="en-US" dirty="0"/>
              <a:t>3. Lack of access to financing solutions: </a:t>
            </a:r>
          </a:p>
          <a:p>
            <a:pPr marL="514350" indent="-514350">
              <a:buAutoNum type="alphaLcPeriod"/>
            </a:pPr>
            <a:r>
              <a:rPr lang="en-US" dirty="0"/>
              <a:t>Most of the MSMEs face perennial problems of accessing finance or availing MSME loan even as the government has implemented measures to make credit for business readily available to foster entrepreneurship.</a:t>
            </a:r>
          </a:p>
          <a:p>
            <a:pPr marL="514350" indent="-514350">
              <a:buAutoNum type="alphaLcPeriod"/>
            </a:pPr>
            <a:r>
              <a:rPr lang="en-US" dirty="0"/>
              <a:t>The regulatory loopholes that cause a delay in licenses, insurance and certification also hamper the prospectus of MSMEs.</a:t>
            </a:r>
          </a:p>
          <a:p>
            <a:pPr marL="514350" indent="-514350">
              <a:buAutoNum type="alphaLcPeriod"/>
            </a:pPr>
            <a:r>
              <a:rPr lang="en-US" dirty="0"/>
              <a:t>Most business face problems related to manufacturing, timely purchase of raw materials and even access to new technology or acquire new skill due to lack of funding.</a:t>
            </a:r>
          </a:p>
          <a:p>
            <a:pPr marL="0" indent="0">
              <a:buNone/>
            </a:pPr>
            <a:endParaRPr lang="en-US" dirty="0"/>
          </a:p>
        </p:txBody>
      </p:sp>
    </p:spTree>
    <p:extLst>
      <p:ext uri="{BB962C8B-B14F-4D97-AF65-F5344CB8AC3E}">
        <p14:creationId xmlns:p14="http://schemas.microsoft.com/office/powerpoint/2010/main" val="35525239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C5B07-8401-964C-B662-4F9C5A90309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5DE2F8-BE59-6045-9BA2-78D10E58EBDA}"/>
              </a:ext>
            </a:extLst>
          </p:cNvPr>
          <p:cNvSpPr>
            <a:spLocks noGrp="1"/>
          </p:cNvSpPr>
          <p:nvPr>
            <p:ph idx="1"/>
          </p:nvPr>
        </p:nvSpPr>
        <p:spPr/>
        <p:txBody>
          <a:bodyPr/>
          <a:lstStyle/>
          <a:p>
            <a:pPr marL="0" indent="0">
              <a:buNone/>
            </a:pPr>
            <a:r>
              <a:rPr lang="en-US" dirty="0"/>
              <a:t>4. Technology remains a major deterrent: </a:t>
            </a:r>
          </a:p>
          <a:p>
            <a:pPr marL="514350" indent="-514350">
              <a:buAutoNum type="alphaLcPeriod"/>
            </a:pPr>
            <a:r>
              <a:rPr lang="en-US" dirty="0"/>
              <a:t>Most business fail to reap the benefit of latest technological development in their sector due to lack of expertise and awareness.</a:t>
            </a:r>
          </a:p>
          <a:p>
            <a:pPr marL="514350" indent="-514350">
              <a:buAutoNum type="alphaLcPeriod"/>
            </a:pPr>
            <a:r>
              <a:rPr lang="en-US" dirty="0"/>
              <a:t>Its important for scientific research bodies to remain involved with local MSME clusters and take note of their technology related issues.</a:t>
            </a:r>
          </a:p>
          <a:p>
            <a:pPr marL="0" indent="0">
              <a:buNone/>
            </a:pPr>
            <a:r>
              <a:rPr lang="en-US" dirty="0"/>
              <a:t>Government is working towards the launch of E commerce portal ’Bharat Craft’ that will act as a direct interface between sellers and buyers.</a:t>
            </a:r>
          </a:p>
        </p:txBody>
      </p:sp>
    </p:spTree>
    <p:extLst>
      <p:ext uri="{BB962C8B-B14F-4D97-AF65-F5344CB8AC3E}">
        <p14:creationId xmlns:p14="http://schemas.microsoft.com/office/powerpoint/2010/main" val="965554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D2BA-2ECF-5B42-9A26-01C4EE1B6B7E}"/>
              </a:ext>
            </a:extLst>
          </p:cNvPr>
          <p:cNvSpPr>
            <a:spLocks noGrp="1"/>
          </p:cNvSpPr>
          <p:nvPr>
            <p:ph type="title"/>
          </p:nvPr>
        </p:nvSpPr>
        <p:spPr/>
        <p:txBody>
          <a:bodyPr/>
          <a:lstStyle/>
          <a:p>
            <a:r>
              <a:rPr lang="en-US" dirty="0"/>
              <a:t>Industrial Scene since 1947</a:t>
            </a:r>
          </a:p>
        </p:txBody>
      </p:sp>
      <p:sp>
        <p:nvSpPr>
          <p:cNvPr id="3" name="Content Placeholder 2">
            <a:extLst>
              <a:ext uri="{FF2B5EF4-FFF2-40B4-BE49-F238E27FC236}">
                <a16:creationId xmlns:a16="http://schemas.microsoft.com/office/drawing/2014/main" id="{0FFA6051-239C-F248-8C9E-9946B997E6DA}"/>
              </a:ext>
            </a:extLst>
          </p:cNvPr>
          <p:cNvSpPr>
            <a:spLocks noGrp="1"/>
          </p:cNvSpPr>
          <p:nvPr>
            <p:ph idx="1"/>
          </p:nvPr>
        </p:nvSpPr>
        <p:spPr/>
        <p:txBody>
          <a:bodyPr/>
          <a:lstStyle/>
          <a:p>
            <a:pPr marL="514350" indent="-514350">
              <a:buAutoNum type="arabicPeriod"/>
            </a:pPr>
            <a:r>
              <a:rPr lang="en-US" dirty="0"/>
              <a:t>In 1953, the ratio of consumer goods to producer goods was 68:32</a:t>
            </a:r>
          </a:p>
          <a:p>
            <a:pPr marL="514350" indent="-514350">
              <a:buAutoNum type="arabicPeriod"/>
            </a:pPr>
            <a:r>
              <a:rPr lang="en-US" dirty="0"/>
              <a:t>Industrial sector was extremely underdeveloped with a very weak infrastructure</a:t>
            </a:r>
          </a:p>
          <a:p>
            <a:pPr marL="514350" indent="-514350">
              <a:buAutoNum type="arabicPeriod"/>
            </a:pPr>
            <a:r>
              <a:rPr lang="en-US" dirty="0"/>
              <a:t>Export orientation was considered against the country’s interest</a:t>
            </a:r>
          </a:p>
          <a:p>
            <a:pPr marL="514350" indent="-514350">
              <a:buAutoNum type="arabicPeriod"/>
            </a:pPr>
            <a:r>
              <a:rPr lang="en-US" dirty="0"/>
              <a:t>Technical and managerial skills were in short supply</a:t>
            </a:r>
          </a:p>
          <a:p>
            <a:pPr marL="514350" indent="-514350">
              <a:buAutoNum type="arabicPeriod"/>
            </a:pPr>
            <a:endParaRPr lang="en-US" dirty="0"/>
          </a:p>
        </p:txBody>
      </p:sp>
    </p:spTree>
    <p:extLst>
      <p:ext uri="{BB962C8B-B14F-4D97-AF65-F5344CB8AC3E}">
        <p14:creationId xmlns:p14="http://schemas.microsoft.com/office/powerpoint/2010/main" val="219279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3EC17-E79E-6244-9003-E77D53A5AD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4D7B95-043A-6242-B067-5F119F982870}"/>
              </a:ext>
            </a:extLst>
          </p:cNvPr>
          <p:cNvSpPr>
            <a:spLocks noGrp="1"/>
          </p:cNvSpPr>
          <p:nvPr>
            <p:ph idx="1"/>
          </p:nvPr>
        </p:nvSpPr>
        <p:spPr/>
        <p:txBody>
          <a:bodyPr>
            <a:normAutofit lnSpcReduction="10000"/>
          </a:bodyPr>
          <a:lstStyle/>
          <a:p>
            <a:pPr marL="0" indent="0">
              <a:buNone/>
            </a:pPr>
            <a:r>
              <a:rPr lang="en-US" dirty="0"/>
              <a:t>5. </a:t>
            </a:r>
            <a:r>
              <a:rPr lang="en-US" dirty="0" err="1"/>
              <a:t>Labour</a:t>
            </a:r>
            <a:r>
              <a:rPr lang="en-US" dirty="0"/>
              <a:t> issues: </a:t>
            </a:r>
          </a:p>
          <a:p>
            <a:pPr marL="514350" indent="-514350">
              <a:buAutoNum type="alphaLcPeriod"/>
            </a:pPr>
            <a:r>
              <a:rPr lang="en-US" dirty="0"/>
              <a:t>Business need to emphasize skill development, training and ensuring market linkages to facilitate both urban and rural micro enterprises.</a:t>
            </a:r>
          </a:p>
          <a:p>
            <a:pPr marL="514350" indent="-514350">
              <a:buAutoNum type="alphaLcPeriod"/>
            </a:pPr>
            <a:r>
              <a:rPr lang="en-US" dirty="0"/>
              <a:t>Emphasis on skill development can benefit the MSMEs substantially and more so at the time of crisis.</a:t>
            </a:r>
          </a:p>
          <a:p>
            <a:pPr marL="0" indent="0">
              <a:buNone/>
            </a:pPr>
            <a:r>
              <a:rPr lang="en-US" dirty="0"/>
              <a:t>6. Lack of trust: </a:t>
            </a:r>
          </a:p>
          <a:p>
            <a:pPr marL="514350" indent="-514350">
              <a:buAutoNum type="alphaLcPeriod"/>
            </a:pPr>
            <a:r>
              <a:rPr lang="en-US" dirty="0"/>
              <a:t>Banks believe MSMEs lack the required repayment capacity and hence they end up implementing strict regulations on these startups.</a:t>
            </a:r>
          </a:p>
          <a:p>
            <a:pPr marL="0" indent="0">
              <a:buNone/>
            </a:pPr>
            <a:endParaRPr lang="en-US" dirty="0"/>
          </a:p>
        </p:txBody>
      </p:sp>
    </p:spTree>
    <p:extLst>
      <p:ext uri="{BB962C8B-B14F-4D97-AF65-F5344CB8AC3E}">
        <p14:creationId xmlns:p14="http://schemas.microsoft.com/office/powerpoint/2010/main" val="5481665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6E54E-6DF1-EA48-BE78-FD96DC68C36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C7F968B-0098-5C42-BCFA-6A467F6A64FE}"/>
              </a:ext>
            </a:extLst>
          </p:cNvPr>
          <p:cNvSpPr>
            <a:spLocks noGrp="1"/>
          </p:cNvSpPr>
          <p:nvPr>
            <p:ph idx="1"/>
          </p:nvPr>
        </p:nvSpPr>
        <p:spPr/>
        <p:txBody>
          <a:bodyPr>
            <a:normAutofit fontScale="92500" lnSpcReduction="10000"/>
          </a:bodyPr>
          <a:lstStyle/>
          <a:p>
            <a:pPr marL="0" indent="0">
              <a:buNone/>
            </a:pPr>
            <a:r>
              <a:rPr lang="en-US" dirty="0"/>
              <a:t>b. Traditional lending operations make it difficult for business owners to meet strict eligibility criteria. Besides the lengthy procedure of MSME approval further dampens their spirit.</a:t>
            </a:r>
          </a:p>
          <a:p>
            <a:pPr marL="0" indent="0">
              <a:buNone/>
            </a:pPr>
            <a:r>
              <a:rPr lang="en-US" dirty="0"/>
              <a:t>7. Absence of collateral loan: </a:t>
            </a:r>
          </a:p>
          <a:p>
            <a:pPr marL="514350" indent="-514350">
              <a:buAutoNum type="alphaLcPeriod"/>
            </a:pPr>
            <a:r>
              <a:rPr lang="en-US" dirty="0"/>
              <a:t>Some business fine it difficult to avail MSME loan as result of strict collateral protocol.</a:t>
            </a:r>
          </a:p>
          <a:p>
            <a:pPr marL="514350" indent="-514350">
              <a:buAutoNum type="alphaLcPeriod"/>
            </a:pPr>
            <a:r>
              <a:rPr lang="en-US" dirty="0"/>
              <a:t>Since small companies may not have properties to substantiate the criteria to avail loan, they may opt for unsecured  business loan from lenders. </a:t>
            </a:r>
          </a:p>
          <a:p>
            <a:pPr marL="0" indent="0">
              <a:buNone/>
            </a:pPr>
            <a:r>
              <a:rPr lang="en-US" dirty="0"/>
              <a:t>Inadequate industrial infrastructure and marketing and procurement are other key challenges faced by the </a:t>
            </a:r>
            <a:r>
              <a:rPr lang="en-US" dirty="0" err="1"/>
              <a:t>mSMEs</a:t>
            </a:r>
            <a:r>
              <a:rPr lang="en-US" dirty="0"/>
              <a:t>.</a:t>
            </a:r>
          </a:p>
          <a:p>
            <a:pPr marL="0" indent="0">
              <a:buNone/>
            </a:pPr>
            <a:endParaRPr lang="en-US" dirty="0"/>
          </a:p>
        </p:txBody>
      </p:sp>
    </p:spTree>
    <p:extLst>
      <p:ext uri="{BB962C8B-B14F-4D97-AF65-F5344CB8AC3E}">
        <p14:creationId xmlns:p14="http://schemas.microsoft.com/office/powerpoint/2010/main" val="17059189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56789-F5B6-9A47-8FA0-FE79CF993D4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BC84843-4448-CC44-AC6F-25EA4C65741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79100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4F240-027D-6F4F-9598-8A297401409C}"/>
              </a:ext>
            </a:extLst>
          </p:cNvPr>
          <p:cNvSpPr>
            <a:spLocks noGrp="1"/>
          </p:cNvSpPr>
          <p:nvPr>
            <p:ph type="title"/>
          </p:nvPr>
        </p:nvSpPr>
        <p:spPr/>
        <p:txBody>
          <a:bodyPr/>
          <a:lstStyle/>
          <a:p>
            <a:r>
              <a:rPr lang="en-US" dirty="0"/>
              <a:t>Industrial Policy: Meaning</a:t>
            </a:r>
          </a:p>
        </p:txBody>
      </p:sp>
      <p:sp>
        <p:nvSpPr>
          <p:cNvPr id="3" name="Content Placeholder 2">
            <a:extLst>
              <a:ext uri="{FF2B5EF4-FFF2-40B4-BE49-F238E27FC236}">
                <a16:creationId xmlns:a16="http://schemas.microsoft.com/office/drawing/2014/main" id="{25068B0C-592B-024B-B2AC-C9B68522B9F1}"/>
              </a:ext>
            </a:extLst>
          </p:cNvPr>
          <p:cNvSpPr>
            <a:spLocks noGrp="1"/>
          </p:cNvSpPr>
          <p:nvPr>
            <p:ph idx="1"/>
          </p:nvPr>
        </p:nvSpPr>
        <p:spPr/>
        <p:txBody>
          <a:bodyPr>
            <a:normAutofit lnSpcReduction="10000"/>
          </a:bodyPr>
          <a:lstStyle/>
          <a:p>
            <a:pPr marL="514350" indent="-514350">
              <a:buAutoNum type="arabicPeriod"/>
            </a:pPr>
            <a:r>
              <a:rPr lang="en-US" dirty="0"/>
              <a:t>Industrial policy means rules, regulations, principles, policies and procedures laid down by government for regulating and controlling industrial undertakings in the country.</a:t>
            </a:r>
          </a:p>
          <a:p>
            <a:pPr marL="514350" indent="-514350">
              <a:buAutoNum type="arabicPeriod"/>
            </a:pPr>
            <a:r>
              <a:rPr lang="en-US" dirty="0"/>
              <a:t>It prescribes role of public, private, joint and cooperative sectors for the development of industries</a:t>
            </a:r>
          </a:p>
          <a:p>
            <a:pPr marL="514350" indent="-514350">
              <a:buAutoNum type="arabicPeriod"/>
            </a:pPr>
            <a:r>
              <a:rPr lang="en-US" dirty="0"/>
              <a:t>It indicates the role of large, medium and small sector</a:t>
            </a:r>
          </a:p>
          <a:p>
            <a:pPr marL="514350" indent="-514350">
              <a:buAutoNum type="arabicPeriod"/>
            </a:pPr>
            <a:r>
              <a:rPr lang="en-US" dirty="0"/>
              <a:t>Industrial policy incorporates fiscal and monetary policies, </a:t>
            </a:r>
            <a:r>
              <a:rPr lang="en-US" dirty="0" err="1"/>
              <a:t>labour</a:t>
            </a:r>
            <a:r>
              <a:rPr lang="en-US" dirty="0"/>
              <a:t> policies</a:t>
            </a:r>
          </a:p>
          <a:p>
            <a:pPr marL="514350" indent="-514350">
              <a:buAutoNum type="arabicPeriod"/>
            </a:pPr>
            <a:r>
              <a:rPr lang="en-US" dirty="0"/>
              <a:t>It shows government’s attitude to foreign capital and the role of MNCs in development of industrial sector</a:t>
            </a:r>
          </a:p>
          <a:p>
            <a:pPr marL="0" indent="0">
              <a:buNone/>
            </a:pPr>
            <a:endParaRPr lang="en-US" dirty="0"/>
          </a:p>
        </p:txBody>
      </p:sp>
    </p:spTree>
    <p:extLst>
      <p:ext uri="{BB962C8B-B14F-4D97-AF65-F5344CB8AC3E}">
        <p14:creationId xmlns:p14="http://schemas.microsoft.com/office/powerpoint/2010/main" val="3882795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B14A0-AE4D-3C4D-9B59-46706E0E28B3}"/>
              </a:ext>
            </a:extLst>
          </p:cNvPr>
          <p:cNvSpPr>
            <a:spLocks noGrp="1"/>
          </p:cNvSpPr>
          <p:nvPr>
            <p:ph type="title"/>
          </p:nvPr>
        </p:nvSpPr>
        <p:spPr/>
        <p:txBody>
          <a:bodyPr/>
          <a:lstStyle/>
          <a:p>
            <a:r>
              <a:rPr lang="en-US" dirty="0"/>
              <a:t>Some important objectives</a:t>
            </a:r>
          </a:p>
        </p:txBody>
      </p:sp>
      <p:sp>
        <p:nvSpPr>
          <p:cNvPr id="3" name="Content Placeholder 2">
            <a:extLst>
              <a:ext uri="{FF2B5EF4-FFF2-40B4-BE49-F238E27FC236}">
                <a16:creationId xmlns:a16="http://schemas.microsoft.com/office/drawing/2014/main" id="{B832B014-1110-B44F-B777-9DADA41195D4}"/>
              </a:ext>
            </a:extLst>
          </p:cNvPr>
          <p:cNvSpPr>
            <a:spLocks noGrp="1"/>
          </p:cNvSpPr>
          <p:nvPr>
            <p:ph idx="1"/>
          </p:nvPr>
        </p:nvSpPr>
        <p:spPr/>
        <p:txBody>
          <a:bodyPr/>
          <a:lstStyle/>
          <a:p>
            <a:r>
              <a:rPr lang="en-US" dirty="0"/>
              <a:t>Achieving a socialistic pattern of society</a:t>
            </a:r>
          </a:p>
          <a:p>
            <a:r>
              <a:rPr lang="en-US" dirty="0"/>
              <a:t>Preventing undue concentration of economic power</a:t>
            </a:r>
          </a:p>
          <a:p>
            <a:r>
              <a:rPr lang="en-US" dirty="0"/>
              <a:t>Achieving industrial development</a:t>
            </a:r>
          </a:p>
          <a:p>
            <a:r>
              <a:rPr lang="en-US" dirty="0"/>
              <a:t>Reducing disparity in regional development</a:t>
            </a:r>
          </a:p>
          <a:p>
            <a:r>
              <a:rPr lang="en-US" dirty="0"/>
              <a:t>Providing opportunity for gainful employment</a:t>
            </a:r>
          </a:p>
          <a:p>
            <a:r>
              <a:rPr lang="en-US" dirty="0"/>
              <a:t>Achieving self sustained growth</a:t>
            </a:r>
          </a:p>
          <a:p>
            <a:r>
              <a:rPr lang="en-US" dirty="0"/>
              <a:t>To alleviate poverty</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352652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97E53-E3C5-C54D-91F1-8E1ED6BD7B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9355AB-2824-DC46-BE2F-093A3C42ECA4}"/>
              </a:ext>
            </a:extLst>
          </p:cNvPr>
          <p:cNvSpPr>
            <a:spLocks noGrp="1"/>
          </p:cNvSpPr>
          <p:nvPr>
            <p:ph idx="1"/>
          </p:nvPr>
        </p:nvSpPr>
        <p:spPr/>
        <p:txBody>
          <a:bodyPr/>
          <a:lstStyle/>
          <a:p>
            <a:r>
              <a:rPr lang="en-US" dirty="0"/>
              <a:t>Protection and development of healthy small-scale sector</a:t>
            </a:r>
          </a:p>
          <a:p>
            <a:r>
              <a:rPr lang="en-US" dirty="0"/>
              <a:t>Updating technology and modernization of industry</a:t>
            </a:r>
          </a:p>
          <a:p>
            <a:r>
              <a:rPr lang="en-US" dirty="0"/>
              <a:t>Liberalization and globalization of economy</a:t>
            </a:r>
          </a:p>
          <a:p>
            <a:endParaRPr lang="en-US" dirty="0"/>
          </a:p>
          <a:p>
            <a:pPr marL="0" indent="0">
              <a:buNone/>
            </a:pPr>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665748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5D637-ADDE-A844-ABE7-F4330FC8BE10}"/>
              </a:ext>
            </a:extLst>
          </p:cNvPr>
          <p:cNvSpPr>
            <a:spLocks noGrp="1"/>
          </p:cNvSpPr>
          <p:nvPr>
            <p:ph type="title"/>
          </p:nvPr>
        </p:nvSpPr>
        <p:spPr/>
        <p:txBody>
          <a:bodyPr/>
          <a:lstStyle/>
          <a:p>
            <a:r>
              <a:rPr lang="en-US" dirty="0"/>
              <a:t>Industrial Policy Resolution-1948</a:t>
            </a:r>
          </a:p>
        </p:txBody>
      </p:sp>
      <p:sp>
        <p:nvSpPr>
          <p:cNvPr id="3" name="Content Placeholder 2">
            <a:extLst>
              <a:ext uri="{FF2B5EF4-FFF2-40B4-BE49-F238E27FC236}">
                <a16:creationId xmlns:a16="http://schemas.microsoft.com/office/drawing/2014/main" id="{121ED387-459E-BA4E-8816-7A579466BF72}"/>
              </a:ext>
            </a:extLst>
          </p:cNvPr>
          <p:cNvSpPr>
            <a:spLocks noGrp="1"/>
          </p:cNvSpPr>
          <p:nvPr>
            <p:ph idx="1"/>
          </p:nvPr>
        </p:nvSpPr>
        <p:spPr/>
        <p:txBody>
          <a:bodyPr/>
          <a:lstStyle/>
          <a:p>
            <a:pPr marL="0" indent="0">
              <a:buNone/>
            </a:pPr>
            <a:r>
              <a:rPr lang="en-US" dirty="0"/>
              <a:t>It was announced on 6</a:t>
            </a:r>
            <a:r>
              <a:rPr lang="en-US" baseline="30000" dirty="0"/>
              <a:t>th</a:t>
            </a:r>
            <a:r>
              <a:rPr lang="en-US" dirty="0"/>
              <a:t> April 1948</a:t>
            </a:r>
          </a:p>
          <a:p>
            <a:pPr marL="0" indent="0">
              <a:buNone/>
            </a:pPr>
            <a:r>
              <a:rPr lang="en-US" dirty="0"/>
              <a:t>Emphasis was on the role of states in the development of industries</a:t>
            </a:r>
          </a:p>
          <a:p>
            <a:pPr marL="0" indent="0">
              <a:buNone/>
            </a:pPr>
            <a:r>
              <a:rPr lang="en-US" dirty="0"/>
              <a:t>Industrial activities were divided into four broad categories</a:t>
            </a:r>
          </a:p>
          <a:p>
            <a:pPr marL="514350" indent="-514350">
              <a:buAutoNum type="arabicPeriod"/>
            </a:pPr>
            <a:r>
              <a:rPr lang="en-US" dirty="0"/>
              <a:t>Items under the control of central government</a:t>
            </a:r>
          </a:p>
          <a:p>
            <a:pPr marL="0" indent="0">
              <a:buNone/>
            </a:pPr>
            <a:r>
              <a:rPr lang="en-US" dirty="0"/>
              <a:t>Manufacture of arms and ammunitions, Production and control of atomic energy, ownership and management of railways, transport etc.</a:t>
            </a:r>
          </a:p>
          <a:p>
            <a:pPr marL="0" indent="0">
              <a:buNone/>
            </a:pPr>
            <a:r>
              <a:rPr lang="en-US" dirty="0"/>
              <a:t>2. Items under State government</a:t>
            </a:r>
          </a:p>
          <a:p>
            <a:pPr marL="0" indent="0">
              <a:buNone/>
            </a:pPr>
            <a:r>
              <a:rPr lang="en-US" dirty="0"/>
              <a:t>Coal, iron, steel, Aircraft manufacture, Telephone, telegraph, wireless, minerals etc.</a:t>
            </a:r>
          </a:p>
          <a:p>
            <a:pPr marL="0" indent="0">
              <a:buNone/>
            </a:pPr>
            <a:endParaRPr lang="en-US" dirty="0"/>
          </a:p>
          <a:p>
            <a:pPr marL="514350" indent="-514350">
              <a:buAutoNum type="alphaLcPeriod"/>
            </a:pPr>
            <a:endParaRPr lang="en-US" dirty="0"/>
          </a:p>
        </p:txBody>
      </p:sp>
    </p:spTree>
    <p:extLst>
      <p:ext uri="{BB962C8B-B14F-4D97-AF65-F5344CB8AC3E}">
        <p14:creationId xmlns:p14="http://schemas.microsoft.com/office/powerpoint/2010/main" val="1064102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B452-0693-8140-8451-8B287FC596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5638212-58F5-7E44-AD4C-82B64DFE0B8E}"/>
              </a:ext>
            </a:extLst>
          </p:cNvPr>
          <p:cNvSpPr>
            <a:spLocks noGrp="1"/>
          </p:cNvSpPr>
          <p:nvPr>
            <p:ph idx="1"/>
          </p:nvPr>
        </p:nvSpPr>
        <p:spPr/>
        <p:txBody>
          <a:bodyPr>
            <a:normAutofit fontScale="92500" lnSpcReduction="20000"/>
          </a:bodyPr>
          <a:lstStyle/>
          <a:p>
            <a:pPr marL="0" indent="0">
              <a:buNone/>
            </a:pPr>
            <a:r>
              <a:rPr lang="en-US" dirty="0"/>
              <a:t>Machine tools, heavy chemicals, fertilizers, cotton, woolen textiles etc. were planned and managed by the central government</a:t>
            </a:r>
          </a:p>
          <a:p>
            <a:pPr marL="0" indent="0">
              <a:buNone/>
            </a:pPr>
            <a:r>
              <a:rPr lang="en-US" dirty="0"/>
              <a:t>The rest were managed by the private sector</a:t>
            </a:r>
          </a:p>
          <a:p>
            <a:pPr marL="0" indent="0">
              <a:buNone/>
            </a:pPr>
            <a:endParaRPr lang="en-US" dirty="0"/>
          </a:p>
          <a:p>
            <a:pPr marL="0" indent="0">
              <a:buNone/>
            </a:pPr>
            <a:r>
              <a:rPr lang="en-US" dirty="0"/>
              <a:t>Aim was to secure continuous increase in production and equitable distribution</a:t>
            </a:r>
          </a:p>
          <a:p>
            <a:pPr marL="0" indent="0">
              <a:buNone/>
            </a:pPr>
            <a:endParaRPr lang="en-US" dirty="0"/>
          </a:p>
          <a:p>
            <a:pPr marL="0" indent="0">
              <a:buNone/>
            </a:pPr>
            <a:r>
              <a:rPr lang="en-US" dirty="0"/>
              <a:t>Importance was given to small scale and cottage industries</a:t>
            </a:r>
          </a:p>
          <a:p>
            <a:pPr marL="0" indent="0">
              <a:buNone/>
            </a:pPr>
            <a:endParaRPr lang="en-US" dirty="0"/>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4226056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3DC86-6EDA-4E45-B067-44744CD7B413}"/>
              </a:ext>
            </a:extLst>
          </p:cNvPr>
          <p:cNvSpPr>
            <a:spLocks noGrp="1"/>
          </p:cNvSpPr>
          <p:nvPr>
            <p:ph type="title"/>
          </p:nvPr>
        </p:nvSpPr>
        <p:spPr/>
        <p:txBody>
          <a:bodyPr/>
          <a:lstStyle/>
          <a:p>
            <a:r>
              <a:rPr lang="en-US"/>
              <a:t>Industrial policy of 1956</a:t>
            </a:r>
          </a:p>
        </p:txBody>
      </p:sp>
      <p:sp>
        <p:nvSpPr>
          <p:cNvPr id="3" name="Content Placeholder 2">
            <a:extLst>
              <a:ext uri="{FF2B5EF4-FFF2-40B4-BE49-F238E27FC236}">
                <a16:creationId xmlns:a16="http://schemas.microsoft.com/office/drawing/2014/main" id="{0D49B01C-AD34-4042-89BF-B74D4D30A012}"/>
              </a:ext>
            </a:extLst>
          </p:cNvPr>
          <p:cNvSpPr>
            <a:spLocks noGrp="1"/>
          </p:cNvSpPr>
          <p:nvPr>
            <p:ph idx="1"/>
          </p:nvPr>
        </p:nvSpPr>
        <p:spPr/>
        <p:txBody>
          <a:bodyPr/>
          <a:lstStyle/>
          <a:p>
            <a:pPr marL="0" indent="0">
              <a:buNone/>
            </a:pPr>
            <a:r>
              <a:rPr lang="en-US" dirty="0"/>
              <a:t>The 1956 industrial policy which emphasized the role of the states is regarded as the economic contribution of the country.</a:t>
            </a:r>
          </a:p>
          <a:p>
            <a:pPr marL="0" indent="0">
              <a:buNone/>
            </a:pPr>
            <a:endParaRPr lang="en-US" dirty="0"/>
          </a:p>
          <a:p>
            <a:pPr marL="0" indent="0">
              <a:buNone/>
            </a:pPr>
            <a:r>
              <a:rPr lang="en-US" dirty="0"/>
              <a:t>Major objectives:</a:t>
            </a:r>
          </a:p>
          <a:p>
            <a:pPr marL="514350" indent="-514350">
              <a:buAutoNum type="arabicPeriod"/>
            </a:pPr>
            <a:r>
              <a:rPr lang="en-US" dirty="0"/>
              <a:t>Improving living standard and working condition of the mass.</a:t>
            </a:r>
          </a:p>
          <a:p>
            <a:pPr marL="514350" indent="-514350">
              <a:buAutoNum type="arabicPeriod"/>
            </a:pPr>
            <a:r>
              <a:rPr lang="en-US" dirty="0"/>
              <a:t>To reduce disparity in income and wealth</a:t>
            </a:r>
          </a:p>
          <a:p>
            <a:pPr marL="514350" indent="-514350">
              <a:buAutoNum type="arabicPeriod"/>
            </a:pPr>
            <a:r>
              <a:rPr lang="en-US" dirty="0"/>
              <a:t>To prevent private monopolies and concentration of economic power</a:t>
            </a:r>
          </a:p>
          <a:p>
            <a:pPr marL="514350" indent="-514350">
              <a:buAutoNum type="arabicPeriod"/>
            </a:pPr>
            <a:endParaRPr lang="en-US" dirty="0"/>
          </a:p>
          <a:p>
            <a:pPr marL="0" indent="0">
              <a:buNone/>
            </a:pPr>
            <a:endParaRPr lang="en-US" dirty="0"/>
          </a:p>
        </p:txBody>
      </p:sp>
    </p:spTree>
    <p:extLst>
      <p:ext uri="{BB962C8B-B14F-4D97-AF65-F5344CB8AC3E}">
        <p14:creationId xmlns:p14="http://schemas.microsoft.com/office/powerpoint/2010/main" val="1358762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13132</TotalTime>
  <Words>1865</Words>
  <Application>Microsoft Macintosh PowerPoint</Application>
  <PresentationFormat>Widescreen</PresentationFormat>
  <Paragraphs>194</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Unit 4:  Industrial Policy Micro, Small and Medium Enterprises (MSME), Infrastructure </vt:lpstr>
      <vt:lpstr>Introduction</vt:lpstr>
      <vt:lpstr>Industrial Scene since 1947</vt:lpstr>
      <vt:lpstr>Industrial Policy: Meaning</vt:lpstr>
      <vt:lpstr>Some important objectives</vt:lpstr>
      <vt:lpstr>PowerPoint Presentation</vt:lpstr>
      <vt:lpstr>Industrial Policy Resolution-1948</vt:lpstr>
      <vt:lpstr>PowerPoint Presentation</vt:lpstr>
      <vt:lpstr>Industrial policy of 1956</vt:lpstr>
      <vt:lpstr>PowerPoint Presentation</vt:lpstr>
      <vt:lpstr>Industrial Policy, 1973</vt:lpstr>
      <vt:lpstr>PowerPoint Presentation</vt:lpstr>
      <vt:lpstr>PowerPoint Presentation</vt:lpstr>
      <vt:lpstr>PowerPoint Presentation</vt:lpstr>
      <vt:lpstr>Review of pre-1991Industrial Policy</vt:lpstr>
      <vt:lpstr>Industrial Policy, 1991</vt:lpstr>
      <vt:lpstr>PowerPoint Presentation</vt:lpstr>
      <vt:lpstr>PowerPoint Presentation</vt:lpstr>
      <vt:lpstr>PowerPoint Presentation</vt:lpstr>
      <vt:lpstr>Appraisal of 1991 Industrial Policy</vt:lpstr>
      <vt:lpstr>Defining MSMEs</vt:lpstr>
      <vt:lpstr>Manufacturing sector</vt:lpstr>
      <vt:lpstr>Service sector</vt:lpstr>
      <vt:lpstr>Role of MSMEs in Indian Economy</vt:lpstr>
      <vt:lpstr>PowerPoint Presentation</vt:lpstr>
      <vt:lpstr>Objectives for MSME sector as listed in the 12th plan</vt:lpstr>
      <vt:lpstr>Key challenges faced by MSMEs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Industrial Policy Micro Small and Medium Enterprises (MSME), Infrastructure </dc:title>
  <dc:creator>Arbind Lal</dc:creator>
  <cp:lastModifiedBy>Arbind Lal</cp:lastModifiedBy>
  <cp:revision>5</cp:revision>
  <dcterms:created xsi:type="dcterms:W3CDTF">2022-02-02T13:49:48Z</dcterms:created>
  <dcterms:modified xsi:type="dcterms:W3CDTF">2022-02-13T08:17:46Z</dcterms:modified>
</cp:coreProperties>
</file>