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86" r:id="rId26"/>
    <p:sldId id="285" r:id="rId27"/>
    <p:sldId id="279" r:id="rId28"/>
    <p:sldId id="280" r:id="rId29"/>
    <p:sldId id="281" r:id="rId30"/>
    <p:sldId id="282" r:id="rId31"/>
    <p:sldId id="283"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3"/>
  </p:normalViewPr>
  <p:slideViewPr>
    <p:cSldViewPr snapToGrid="0" snapToObjects="1">
      <p:cViewPr varScale="1">
        <p:scale>
          <a:sx n="109" d="100"/>
          <a:sy n="109"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42C76-47CB-C74B-903C-0E2A1C4400C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F445BD1-79C4-6043-9278-424B6C1F22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6E5E94B-DC83-FC4F-A8DF-1D9117873DB6}"/>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5" name="Footer Placeholder 4">
            <a:extLst>
              <a:ext uri="{FF2B5EF4-FFF2-40B4-BE49-F238E27FC236}">
                <a16:creationId xmlns:a16="http://schemas.microsoft.com/office/drawing/2014/main" id="{2C2BCD98-715B-FA43-BE69-A496A0019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D0CEE-62E3-6444-A110-A79BE319F296}"/>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413603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2E92B-E6D0-1B48-961C-2E711EE864D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375CDCA-3756-8E44-92EC-3C4E7A56F26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C6DF9C-A17A-C449-AD61-29F286F903FB}"/>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5" name="Footer Placeholder 4">
            <a:extLst>
              <a:ext uri="{FF2B5EF4-FFF2-40B4-BE49-F238E27FC236}">
                <a16:creationId xmlns:a16="http://schemas.microsoft.com/office/drawing/2014/main" id="{E3AB453E-F178-6F4F-9571-D6A187A72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A4750-BCD0-4342-9F1C-FD1BCAEC1EE9}"/>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341041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396841-FDE6-574B-86C4-B7A50F497C0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A297A60-F023-7A4F-8EB6-2658F21D2EB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51CEE3-44B3-0942-A83C-BE7E8682C5B4}"/>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5" name="Footer Placeholder 4">
            <a:extLst>
              <a:ext uri="{FF2B5EF4-FFF2-40B4-BE49-F238E27FC236}">
                <a16:creationId xmlns:a16="http://schemas.microsoft.com/office/drawing/2014/main" id="{8B24E9F2-9D52-6643-BC48-58101A25D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B96890-75AF-004A-9949-F25448F74FA7}"/>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35373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22826-B1E5-5A4C-B36A-B33B7F2C1E7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53F6B48-E341-5C43-A71B-621840E2EB5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DED8CB-991E-B64A-99B2-1A07A8674F7F}"/>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5" name="Footer Placeholder 4">
            <a:extLst>
              <a:ext uri="{FF2B5EF4-FFF2-40B4-BE49-F238E27FC236}">
                <a16:creationId xmlns:a16="http://schemas.microsoft.com/office/drawing/2014/main" id="{4680E4D2-ED94-324F-8726-EC16817CF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B4AD6-BBA9-DF49-80EE-1137E9D148B4}"/>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301243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557DB-890F-8047-911B-27AC9091124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2D2979D-3012-8F46-A516-CC91A59AA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47EE97D-8288-BD43-A01C-11EB45B7A54D}"/>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5" name="Footer Placeholder 4">
            <a:extLst>
              <a:ext uri="{FF2B5EF4-FFF2-40B4-BE49-F238E27FC236}">
                <a16:creationId xmlns:a16="http://schemas.microsoft.com/office/drawing/2014/main" id="{B3124E2D-BC1C-694E-8AEB-8F1A2CDCE9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4AD6B8-E305-394A-8F55-A6F512EA3C77}"/>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171798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A9E8D-6120-E74F-A008-3E9D6E93ED9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882568D-6FCA-5743-90C1-F8788F39119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2682650-9B76-8F44-8FBF-33B4806A637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993D232-E5EB-F742-9FA1-D4BA61417AAB}"/>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6" name="Footer Placeholder 5">
            <a:extLst>
              <a:ext uri="{FF2B5EF4-FFF2-40B4-BE49-F238E27FC236}">
                <a16:creationId xmlns:a16="http://schemas.microsoft.com/office/drawing/2014/main" id="{D4B8CD5C-F6FD-2E45-BF6D-70656661F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E43421-7270-3F49-915D-53C02E2104D3}"/>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10327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BA7BF-0C31-0749-913F-7E6E755AC64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A620E98-39E2-A04D-8562-9A3DD8C92E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817E6E8-BE9A-584D-84F0-E0F42A6A3CA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E0A89E0-3211-EF40-AF71-E666F9BF22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00B93BB-F514-5241-9928-0EF49C9040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0A828C4-C528-7E4D-906D-47722EFA96BB}"/>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8" name="Footer Placeholder 7">
            <a:extLst>
              <a:ext uri="{FF2B5EF4-FFF2-40B4-BE49-F238E27FC236}">
                <a16:creationId xmlns:a16="http://schemas.microsoft.com/office/drawing/2014/main" id="{F9A31666-539D-B743-9647-7A544BA192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E63569-CFE7-E041-A7CF-D4040207B29A}"/>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282832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A2E4-5572-9D47-8785-FA0E33BFAFC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CCAC736-E802-EA44-8BD0-53770C28D31F}"/>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4" name="Footer Placeholder 3">
            <a:extLst>
              <a:ext uri="{FF2B5EF4-FFF2-40B4-BE49-F238E27FC236}">
                <a16:creationId xmlns:a16="http://schemas.microsoft.com/office/drawing/2014/main" id="{BE9B94C2-5248-334A-892E-23CF6D81C6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BA5E66-1681-254F-92A6-777075EF8DD6}"/>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56973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3F3CF3-E51F-EF4B-9B40-4ACE783BEEF3}"/>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3" name="Footer Placeholder 2">
            <a:extLst>
              <a:ext uri="{FF2B5EF4-FFF2-40B4-BE49-F238E27FC236}">
                <a16:creationId xmlns:a16="http://schemas.microsoft.com/office/drawing/2014/main" id="{ABB16AF1-1A43-AF48-9388-CA06E93674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1DBB50-8E7F-AD4C-BFED-2FE87D2E8FC6}"/>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109820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6834-4FA4-B345-AF39-2DC5F495E2A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7092E0C-83B6-CD44-95F7-7AB51D048E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5221C19-D627-2E42-A7D3-27BCC3224C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DAAC6F-5DC7-2B40-AEE8-27D9E3436315}"/>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6" name="Footer Placeholder 5">
            <a:extLst>
              <a:ext uri="{FF2B5EF4-FFF2-40B4-BE49-F238E27FC236}">
                <a16:creationId xmlns:a16="http://schemas.microsoft.com/office/drawing/2014/main" id="{85A2DA9F-11E7-7841-B761-EED9E0E371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0FDE61-13A7-F246-BEDC-F01615EDBA0B}"/>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224516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597C8-A7BB-1244-A1B7-F983B16AA6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CCC238B-D91C-0741-9ACB-71C9178912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024176-35C4-C841-B92C-1669B34AF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93C8DB6-88AA-FA4D-B094-26DE8F76F2C0}"/>
              </a:ext>
            </a:extLst>
          </p:cNvPr>
          <p:cNvSpPr>
            <a:spLocks noGrp="1"/>
          </p:cNvSpPr>
          <p:nvPr>
            <p:ph type="dt" sz="half" idx="10"/>
          </p:nvPr>
        </p:nvSpPr>
        <p:spPr/>
        <p:txBody>
          <a:bodyPr/>
          <a:lstStyle/>
          <a:p>
            <a:fld id="{1ED4FF98-63FC-C247-8975-33304BF7195E}" type="datetimeFigureOut">
              <a:rPr lang="en-US" smtClean="0"/>
              <a:t>3/27/22</a:t>
            </a:fld>
            <a:endParaRPr lang="en-US"/>
          </a:p>
        </p:txBody>
      </p:sp>
      <p:sp>
        <p:nvSpPr>
          <p:cNvPr id="6" name="Footer Placeholder 5">
            <a:extLst>
              <a:ext uri="{FF2B5EF4-FFF2-40B4-BE49-F238E27FC236}">
                <a16:creationId xmlns:a16="http://schemas.microsoft.com/office/drawing/2014/main" id="{A550A7BA-8ABF-6742-8A14-5E1930E513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1C4E63-CDE0-FA4D-A46B-E4685988812E}"/>
              </a:ext>
            </a:extLst>
          </p:cNvPr>
          <p:cNvSpPr>
            <a:spLocks noGrp="1"/>
          </p:cNvSpPr>
          <p:nvPr>
            <p:ph type="sldNum" sz="quarter" idx="12"/>
          </p:nvPr>
        </p:nvSpPr>
        <p:spPr/>
        <p:txBody>
          <a:bodyPr/>
          <a:lstStyle/>
          <a:p>
            <a:fld id="{B0FE6B41-11B1-4640-A328-F108BEDD9303}" type="slidenum">
              <a:rPr lang="en-US" smtClean="0"/>
              <a:t>‹#›</a:t>
            </a:fld>
            <a:endParaRPr lang="en-US"/>
          </a:p>
        </p:txBody>
      </p:sp>
    </p:spTree>
    <p:extLst>
      <p:ext uri="{BB962C8B-B14F-4D97-AF65-F5344CB8AC3E}">
        <p14:creationId xmlns:p14="http://schemas.microsoft.com/office/powerpoint/2010/main" val="71233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7F5C9-FC44-CF47-A32D-13B56EF58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12C708A-7026-0E45-8E1C-118A8FB094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C2662D-43FA-7548-915A-E20669571B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4FF98-63FC-C247-8975-33304BF7195E}" type="datetimeFigureOut">
              <a:rPr lang="en-US" smtClean="0"/>
              <a:t>3/27/22</a:t>
            </a:fld>
            <a:endParaRPr lang="en-US"/>
          </a:p>
        </p:txBody>
      </p:sp>
      <p:sp>
        <p:nvSpPr>
          <p:cNvPr id="5" name="Footer Placeholder 4">
            <a:extLst>
              <a:ext uri="{FF2B5EF4-FFF2-40B4-BE49-F238E27FC236}">
                <a16:creationId xmlns:a16="http://schemas.microsoft.com/office/drawing/2014/main" id="{C48C4643-299B-084F-84ED-634D2E046D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4FD9E7-2BBE-324F-885C-9D253ACDA5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E6B41-11B1-4640-A328-F108BEDD9303}" type="slidenum">
              <a:rPr lang="en-US" smtClean="0"/>
              <a:t>‹#›</a:t>
            </a:fld>
            <a:endParaRPr lang="en-US"/>
          </a:p>
        </p:txBody>
      </p:sp>
    </p:spTree>
    <p:extLst>
      <p:ext uri="{BB962C8B-B14F-4D97-AF65-F5344CB8AC3E}">
        <p14:creationId xmlns:p14="http://schemas.microsoft.com/office/powerpoint/2010/main" val="1133222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D8FEB-411E-684E-98A5-80DA8DD6CE41}"/>
              </a:ext>
            </a:extLst>
          </p:cNvPr>
          <p:cNvSpPr>
            <a:spLocks noGrp="1"/>
          </p:cNvSpPr>
          <p:nvPr>
            <p:ph type="ctrTitle"/>
          </p:nvPr>
        </p:nvSpPr>
        <p:spPr/>
        <p:txBody>
          <a:bodyPr/>
          <a:lstStyle/>
          <a:p>
            <a:r>
              <a:rPr lang="en-US" dirty="0"/>
              <a:t>Balance of Payment</a:t>
            </a:r>
          </a:p>
        </p:txBody>
      </p:sp>
      <p:sp>
        <p:nvSpPr>
          <p:cNvPr id="3" name="Subtitle 2">
            <a:extLst>
              <a:ext uri="{FF2B5EF4-FFF2-40B4-BE49-F238E27FC236}">
                <a16:creationId xmlns:a16="http://schemas.microsoft.com/office/drawing/2014/main" id="{88CD1C7A-11E9-A24C-93B1-FC22D57D7B02}"/>
              </a:ext>
            </a:extLst>
          </p:cNvPr>
          <p:cNvSpPr>
            <a:spLocks noGrp="1"/>
          </p:cNvSpPr>
          <p:nvPr>
            <p:ph type="subTitle" idx="1"/>
          </p:nvPr>
        </p:nvSpPr>
        <p:spPr/>
        <p:txBody>
          <a:bodyPr/>
          <a:lstStyle/>
          <a:p>
            <a:pPr algn="just"/>
            <a:r>
              <a:rPr lang="en-US" dirty="0"/>
              <a:t>Definition</a:t>
            </a:r>
          </a:p>
          <a:p>
            <a:pPr algn="just"/>
            <a:r>
              <a:rPr lang="en-US" dirty="0"/>
              <a:t>Exchange rate determination</a:t>
            </a:r>
          </a:p>
          <a:p>
            <a:pPr algn="just"/>
            <a:r>
              <a:rPr lang="en-US" dirty="0"/>
              <a:t>WTO</a:t>
            </a:r>
          </a:p>
        </p:txBody>
      </p:sp>
    </p:spTree>
    <p:extLst>
      <p:ext uri="{BB962C8B-B14F-4D97-AF65-F5344CB8AC3E}">
        <p14:creationId xmlns:p14="http://schemas.microsoft.com/office/powerpoint/2010/main" val="3812687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645C-BE5B-A74E-8F9B-DF83AF5E7958}"/>
              </a:ext>
            </a:extLst>
          </p:cNvPr>
          <p:cNvSpPr>
            <a:spLocks noGrp="1"/>
          </p:cNvSpPr>
          <p:nvPr>
            <p:ph type="title"/>
          </p:nvPr>
        </p:nvSpPr>
        <p:spPr/>
        <p:txBody>
          <a:bodyPr/>
          <a:lstStyle/>
          <a:p>
            <a:r>
              <a:rPr lang="en-US" dirty="0"/>
              <a:t>Difference between FDI and FPI</a:t>
            </a:r>
          </a:p>
        </p:txBody>
      </p:sp>
      <p:sp>
        <p:nvSpPr>
          <p:cNvPr id="3" name="Content Placeholder 2">
            <a:extLst>
              <a:ext uri="{FF2B5EF4-FFF2-40B4-BE49-F238E27FC236}">
                <a16:creationId xmlns:a16="http://schemas.microsoft.com/office/drawing/2014/main" id="{9D4DD4F4-C3A2-B949-BD3C-824910EB350C}"/>
              </a:ext>
            </a:extLst>
          </p:cNvPr>
          <p:cNvSpPr>
            <a:spLocks noGrp="1"/>
          </p:cNvSpPr>
          <p:nvPr>
            <p:ph idx="1"/>
          </p:nvPr>
        </p:nvSpPr>
        <p:spPr/>
        <p:txBody>
          <a:bodyPr/>
          <a:lstStyle/>
          <a:p>
            <a:pPr marL="0" indent="0">
              <a:buNone/>
            </a:pPr>
            <a:r>
              <a:rPr lang="en-US" dirty="0"/>
              <a:t>FDI:</a:t>
            </a:r>
          </a:p>
          <a:p>
            <a:pPr marL="514350" indent="-514350">
              <a:buAutoNum type="arabicPeriod"/>
            </a:pPr>
            <a:r>
              <a:rPr lang="en-US" dirty="0"/>
              <a:t>It’s a long-term investment</a:t>
            </a:r>
          </a:p>
          <a:p>
            <a:pPr marL="514350" indent="-514350">
              <a:buAutoNum type="arabicPeriod"/>
            </a:pPr>
            <a:r>
              <a:rPr lang="en-US" dirty="0"/>
              <a:t>Investment is in physical assets</a:t>
            </a:r>
          </a:p>
          <a:p>
            <a:pPr marL="514350" indent="-514350">
              <a:buAutoNum type="arabicPeriod"/>
            </a:pPr>
            <a:r>
              <a:rPr lang="en-US" dirty="0"/>
              <a:t>Aim is to increase enterprising capacity or productivity or change in management control</a:t>
            </a:r>
          </a:p>
          <a:p>
            <a:pPr marL="514350" indent="-514350">
              <a:buAutoNum type="arabicPeriod"/>
            </a:pPr>
            <a:r>
              <a:rPr lang="en-US" dirty="0"/>
              <a:t>Leads to technology transfer, access to market and managing input</a:t>
            </a:r>
          </a:p>
          <a:p>
            <a:pPr marL="514350" indent="-514350">
              <a:buAutoNum type="arabicPeriod"/>
            </a:pPr>
            <a:r>
              <a:rPr lang="en-US" dirty="0"/>
              <a:t>FDI flows into primary market</a:t>
            </a:r>
          </a:p>
          <a:p>
            <a:pPr marL="514350" indent="-514350">
              <a:buAutoNum type="arabicPeriod"/>
            </a:pPr>
            <a:r>
              <a:rPr lang="en-US" dirty="0"/>
              <a:t>Entry and exit are relatively difficult</a:t>
            </a:r>
          </a:p>
        </p:txBody>
      </p:sp>
    </p:spTree>
    <p:extLst>
      <p:ext uri="{BB962C8B-B14F-4D97-AF65-F5344CB8AC3E}">
        <p14:creationId xmlns:p14="http://schemas.microsoft.com/office/powerpoint/2010/main" val="1810576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72E8-9071-FA48-9115-1CEAB25BB2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A31F3A-1891-D94B-B232-36BBAE0E6BAA}"/>
              </a:ext>
            </a:extLst>
          </p:cNvPr>
          <p:cNvSpPr>
            <a:spLocks noGrp="1"/>
          </p:cNvSpPr>
          <p:nvPr>
            <p:ph idx="1"/>
          </p:nvPr>
        </p:nvSpPr>
        <p:spPr/>
        <p:txBody>
          <a:bodyPr/>
          <a:lstStyle/>
          <a:p>
            <a:r>
              <a:rPr lang="en-US" dirty="0"/>
              <a:t>FPI:</a:t>
            </a:r>
          </a:p>
          <a:p>
            <a:pPr marL="514350" indent="-514350">
              <a:buAutoNum type="arabicPeriod"/>
            </a:pPr>
            <a:r>
              <a:rPr lang="en-US" dirty="0"/>
              <a:t>It is short-term investment</a:t>
            </a:r>
          </a:p>
          <a:p>
            <a:pPr marL="514350" indent="-514350">
              <a:buAutoNum type="arabicPeriod"/>
            </a:pPr>
            <a:r>
              <a:rPr lang="en-US" dirty="0"/>
              <a:t>Investment is done in financial assets</a:t>
            </a:r>
          </a:p>
          <a:p>
            <a:pPr marL="514350" indent="-514350">
              <a:buAutoNum type="arabicPeriod"/>
            </a:pPr>
            <a:r>
              <a:rPr lang="en-US" dirty="0"/>
              <a:t>Aim is to increase capital availability</a:t>
            </a:r>
          </a:p>
          <a:p>
            <a:pPr marL="514350" indent="-514350">
              <a:buAutoNum type="arabicPeriod"/>
            </a:pPr>
            <a:r>
              <a:rPr lang="en-US" dirty="0"/>
              <a:t>FPI results only in capital inflow</a:t>
            </a:r>
          </a:p>
          <a:p>
            <a:pPr marL="514350" indent="-514350">
              <a:buAutoNum type="arabicPeriod"/>
            </a:pPr>
            <a:r>
              <a:rPr lang="en-US" dirty="0"/>
              <a:t>FPI flows into secondary market</a:t>
            </a:r>
          </a:p>
          <a:p>
            <a:pPr marL="514350" indent="-514350">
              <a:buAutoNum type="arabicPeriod"/>
            </a:pPr>
            <a:r>
              <a:rPr lang="en-US" dirty="0"/>
              <a:t>Entry and exit are relatively easy</a:t>
            </a:r>
          </a:p>
        </p:txBody>
      </p:sp>
    </p:spTree>
    <p:extLst>
      <p:ext uri="{BB962C8B-B14F-4D97-AF65-F5344CB8AC3E}">
        <p14:creationId xmlns:p14="http://schemas.microsoft.com/office/powerpoint/2010/main" val="3638997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ADB4-98D7-F944-99B9-3DA7EDA14E68}"/>
              </a:ext>
            </a:extLst>
          </p:cNvPr>
          <p:cNvSpPr>
            <a:spLocks noGrp="1"/>
          </p:cNvSpPr>
          <p:nvPr>
            <p:ph type="title"/>
          </p:nvPr>
        </p:nvSpPr>
        <p:spPr/>
        <p:txBody>
          <a:bodyPr/>
          <a:lstStyle/>
          <a:p>
            <a:r>
              <a:rPr lang="en-US" dirty="0"/>
              <a:t>Official Reserve Account</a:t>
            </a:r>
          </a:p>
        </p:txBody>
      </p:sp>
      <p:sp>
        <p:nvSpPr>
          <p:cNvPr id="3" name="Content Placeholder 2">
            <a:extLst>
              <a:ext uri="{FF2B5EF4-FFF2-40B4-BE49-F238E27FC236}">
                <a16:creationId xmlns:a16="http://schemas.microsoft.com/office/drawing/2014/main" id="{A4C80F4E-44D5-B844-97A9-F3261D304694}"/>
              </a:ext>
            </a:extLst>
          </p:cNvPr>
          <p:cNvSpPr>
            <a:spLocks noGrp="1"/>
          </p:cNvSpPr>
          <p:nvPr>
            <p:ph idx="1"/>
          </p:nvPr>
        </p:nvSpPr>
        <p:spPr/>
        <p:txBody>
          <a:bodyPr/>
          <a:lstStyle/>
          <a:p>
            <a:r>
              <a:rPr lang="en-US" dirty="0"/>
              <a:t>There are four components:</a:t>
            </a:r>
          </a:p>
          <a:p>
            <a:pPr marL="514350" indent="-514350">
              <a:buAutoNum type="arabicPeriod"/>
            </a:pPr>
            <a:r>
              <a:rPr lang="en-US" dirty="0"/>
              <a:t>Gold</a:t>
            </a:r>
          </a:p>
          <a:p>
            <a:pPr marL="514350" indent="-514350">
              <a:buAutoNum type="arabicPeriod"/>
            </a:pPr>
            <a:r>
              <a:rPr lang="en-US" dirty="0"/>
              <a:t>Holding of foreign currency by monetary authority</a:t>
            </a:r>
          </a:p>
          <a:p>
            <a:pPr marL="514350" indent="-514350">
              <a:buAutoNum type="arabicPeriod"/>
            </a:pPr>
            <a:r>
              <a:rPr lang="en-US" dirty="0"/>
              <a:t>Reserve position in IMF: This refers to the reserves paid by a nation for joining IMF. The nation can borrow this amount automatically without any questions being asked in case there is a need. IMF allows countries to borrow additional amounts subject to conditions imposed by IMF.</a:t>
            </a:r>
          </a:p>
        </p:txBody>
      </p:sp>
    </p:spTree>
    <p:extLst>
      <p:ext uri="{BB962C8B-B14F-4D97-AF65-F5344CB8AC3E}">
        <p14:creationId xmlns:p14="http://schemas.microsoft.com/office/powerpoint/2010/main" val="2850648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273B-0814-0A44-BAC0-7B306A0884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007927-8F9F-E948-8EC0-501FB8735C5C}"/>
              </a:ext>
            </a:extLst>
          </p:cNvPr>
          <p:cNvSpPr>
            <a:spLocks noGrp="1"/>
          </p:cNvSpPr>
          <p:nvPr>
            <p:ph idx="1"/>
          </p:nvPr>
        </p:nvSpPr>
        <p:spPr/>
        <p:txBody>
          <a:bodyPr/>
          <a:lstStyle/>
          <a:p>
            <a:pPr marL="0" indent="0">
              <a:buNone/>
            </a:pPr>
            <a:r>
              <a:rPr lang="en-US" dirty="0"/>
              <a:t>4. Special Drawing Right (SDR): These are international reserves created by IMF and allocated to member nations according to their importance in international trade. It can be used to settle international payments between monetary authorities of two different countries.</a:t>
            </a:r>
          </a:p>
          <a:p>
            <a:pPr marL="0" indent="0">
              <a:buNone/>
            </a:pPr>
            <a:endParaRPr lang="en-US" dirty="0"/>
          </a:p>
          <a:p>
            <a:pPr marL="0" indent="0">
              <a:buNone/>
            </a:pPr>
            <a:r>
              <a:rPr lang="en-US" dirty="0"/>
              <a:t>Errors and Omissions:</a:t>
            </a:r>
          </a:p>
          <a:p>
            <a:pPr marL="0" indent="0">
              <a:buNone/>
            </a:pPr>
            <a:r>
              <a:rPr lang="en-US" dirty="0"/>
              <a:t>It is a balancing entry and is needed to offset the the overstated or under stated components due to recording of transactions at different places, different points of time and different methods of evaluation</a:t>
            </a:r>
          </a:p>
        </p:txBody>
      </p:sp>
    </p:spTree>
    <p:extLst>
      <p:ext uri="{BB962C8B-B14F-4D97-AF65-F5344CB8AC3E}">
        <p14:creationId xmlns:p14="http://schemas.microsoft.com/office/powerpoint/2010/main" val="3333238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BD6D-AB57-7541-B921-379E3AAB1E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25E049-050E-7C44-BDB5-09C21E21E54D}"/>
              </a:ext>
            </a:extLst>
          </p:cNvPr>
          <p:cNvSpPr>
            <a:spLocks noGrp="1"/>
          </p:cNvSpPr>
          <p:nvPr>
            <p:ph idx="1"/>
          </p:nvPr>
        </p:nvSpPr>
        <p:spPr/>
        <p:txBody>
          <a:bodyPr/>
          <a:lstStyle/>
          <a:p>
            <a:r>
              <a:rPr lang="en-US" dirty="0"/>
              <a:t>Entries under errors and omissions due to deliberate actions and frequently illegal transactions such as  drugs smuggling, money laundering etc.</a:t>
            </a:r>
          </a:p>
          <a:p>
            <a:endParaRPr lang="en-US" dirty="0"/>
          </a:p>
          <a:p>
            <a:r>
              <a:rPr lang="en-US" dirty="0"/>
              <a:t>The fact of the BOP accounting system is that BOP </a:t>
            </a:r>
            <a:r>
              <a:rPr lang="en-US"/>
              <a:t>must balance.</a:t>
            </a:r>
            <a:endParaRPr lang="en-US" dirty="0"/>
          </a:p>
        </p:txBody>
      </p:sp>
    </p:spTree>
    <p:extLst>
      <p:ext uri="{BB962C8B-B14F-4D97-AF65-F5344CB8AC3E}">
        <p14:creationId xmlns:p14="http://schemas.microsoft.com/office/powerpoint/2010/main" val="76951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9D7E8-532C-2F48-8F10-54D6E0682FC4}"/>
              </a:ext>
            </a:extLst>
          </p:cNvPr>
          <p:cNvSpPr>
            <a:spLocks noGrp="1"/>
          </p:cNvSpPr>
          <p:nvPr>
            <p:ph type="title"/>
          </p:nvPr>
        </p:nvSpPr>
        <p:spPr/>
        <p:txBody>
          <a:bodyPr/>
          <a:lstStyle/>
          <a:p>
            <a:r>
              <a:rPr lang="en-US" dirty="0"/>
              <a:t>Exchange rate determination</a:t>
            </a:r>
          </a:p>
        </p:txBody>
      </p:sp>
      <p:sp>
        <p:nvSpPr>
          <p:cNvPr id="3" name="Content Placeholder 2">
            <a:extLst>
              <a:ext uri="{FF2B5EF4-FFF2-40B4-BE49-F238E27FC236}">
                <a16:creationId xmlns:a16="http://schemas.microsoft.com/office/drawing/2014/main" id="{CC6E1A19-D66B-9745-AFA8-2C9D5DF11666}"/>
              </a:ext>
            </a:extLst>
          </p:cNvPr>
          <p:cNvSpPr>
            <a:spLocks noGrp="1"/>
          </p:cNvSpPr>
          <p:nvPr>
            <p:ph idx="1"/>
          </p:nvPr>
        </p:nvSpPr>
        <p:spPr/>
        <p:txBody>
          <a:bodyPr/>
          <a:lstStyle/>
          <a:p>
            <a:pPr marL="0" indent="0">
              <a:buNone/>
            </a:pPr>
            <a:r>
              <a:rPr lang="en-US" dirty="0"/>
              <a:t>Any currency other than domestic currency is called foreign currency or foreign exchange.</a:t>
            </a:r>
          </a:p>
          <a:p>
            <a:pPr marL="0" indent="0">
              <a:buNone/>
            </a:pPr>
            <a:endParaRPr lang="en-US" dirty="0"/>
          </a:p>
          <a:p>
            <a:pPr marL="0" indent="0">
              <a:buNone/>
            </a:pPr>
            <a:r>
              <a:rPr lang="en-US" dirty="0"/>
              <a:t>What is foreign exchange rate?</a:t>
            </a:r>
          </a:p>
          <a:p>
            <a:pPr marL="0" indent="0">
              <a:buNone/>
            </a:pPr>
            <a:endParaRPr lang="en-US" dirty="0"/>
          </a:p>
          <a:p>
            <a:pPr marL="0" indent="0">
              <a:buNone/>
            </a:pPr>
            <a:r>
              <a:rPr lang="en-US" dirty="0"/>
              <a:t>Popularly known as ‘FOREX’, exchange rate refers to conversion of one country’s currency into that of another.</a:t>
            </a:r>
          </a:p>
          <a:p>
            <a:pPr marL="0" indent="0">
              <a:buNone/>
            </a:pPr>
            <a:r>
              <a:rPr lang="en-US" dirty="0"/>
              <a:t> It is the minimum number of units of one country’s currency required to purchase one unit of another country’s currency.</a:t>
            </a:r>
          </a:p>
        </p:txBody>
      </p:sp>
    </p:spTree>
    <p:extLst>
      <p:ext uri="{BB962C8B-B14F-4D97-AF65-F5344CB8AC3E}">
        <p14:creationId xmlns:p14="http://schemas.microsoft.com/office/powerpoint/2010/main" val="861448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BFBE-1D82-C049-94CC-B130DB420751}"/>
              </a:ext>
            </a:extLst>
          </p:cNvPr>
          <p:cNvSpPr>
            <a:spLocks noGrp="1"/>
          </p:cNvSpPr>
          <p:nvPr>
            <p:ph type="title"/>
          </p:nvPr>
        </p:nvSpPr>
        <p:spPr/>
        <p:txBody>
          <a:bodyPr/>
          <a:lstStyle/>
          <a:p>
            <a:r>
              <a:rPr lang="en-US" dirty="0"/>
              <a:t>Why does a country need foreign currency?</a:t>
            </a:r>
          </a:p>
        </p:txBody>
      </p:sp>
      <p:sp>
        <p:nvSpPr>
          <p:cNvPr id="3" name="Content Placeholder 2">
            <a:extLst>
              <a:ext uri="{FF2B5EF4-FFF2-40B4-BE49-F238E27FC236}">
                <a16:creationId xmlns:a16="http://schemas.microsoft.com/office/drawing/2014/main" id="{97FF323D-534D-6F46-BA8C-8F7B0036E8DB}"/>
              </a:ext>
            </a:extLst>
          </p:cNvPr>
          <p:cNvSpPr>
            <a:spLocks noGrp="1"/>
          </p:cNvSpPr>
          <p:nvPr>
            <p:ph idx="1"/>
          </p:nvPr>
        </p:nvSpPr>
        <p:spPr/>
        <p:txBody>
          <a:bodyPr/>
          <a:lstStyle/>
          <a:p>
            <a:pPr marL="0" indent="0">
              <a:buNone/>
            </a:pPr>
            <a:r>
              <a:rPr lang="en-US" dirty="0"/>
              <a:t>Different countries have different currencies with different values.</a:t>
            </a:r>
          </a:p>
          <a:p>
            <a:pPr marL="0" indent="0">
              <a:buNone/>
            </a:pPr>
            <a:r>
              <a:rPr lang="en-US" dirty="0"/>
              <a:t>When trade takes place, a country must convert its domestic currency to the other country’s currency in order to make payments.</a:t>
            </a:r>
          </a:p>
          <a:p>
            <a:pPr marL="0" indent="0">
              <a:buNone/>
            </a:pPr>
            <a:endParaRPr lang="en-US" dirty="0"/>
          </a:p>
          <a:p>
            <a:pPr marL="0" indent="0">
              <a:buNone/>
            </a:pPr>
            <a:r>
              <a:rPr lang="en-US" dirty="0"/>
              <a:t>What is a FOREX market?</a:t>
            </a:r>
          </a:p>
          <a:p>
            <a:pPr marL="0" indent="0">
              <a:buNone/>
            </a:pPr>
            <a:r>
              <a:rPr lang="en-US" dirty="0"/>
              <a:t>It is a market where foreign currencies are bought and sold.</a:t>
            </a:r>
          </a:p>
          <a:p>
            <a:pPr marL="0" indent="0">
              <a:buNone/>
            </a:pPr>
            <a:r>
              <a:rPr lang="en-US" dirty="0"/>
              <a:t>This market has no geographical boundary</a:t>
            </a:r>
          </a:p>
          <a:p>
            <a:pPr marL="0" indent="0">
              <a:buNone/>
            </a:pPr>
            <a:r>
              <a:rPr lang="en-US" dirty="0"/>
              <a:t>Exchange rate between the currencies are determined here</a:t>
            </a:r>
          </a:p>
        </p:txBody>
      </p:sp>
    </p:spTree>
    <p:extLst>
      <p:ext uri="{BB962C8B-B14F-4D97-AF65-F5344CB8AC3E}">
        <p14:creationId xmlns:p14="http://schemas.microsoft.com/office/powerpoint/2010/main" val="3153017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3ACFF-C082-1F4F-9FF7-48EAAFEAAA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92F4CE-4CA9-E144-90A7-4D66D930C3D1}"/>
              </a:ext>
            </a:extLst>
          </p:cNvPr>
          <p:cNvSpPr>
            <a:spLocks noGrp="1"/>
          </p:cNvSpPr>
          <p:nvPr>
            <p:ph idx="1"/>
          </p:nvPr>
        </p:nvSpPr>
        <p:spPr/>
        <p:txBody>
          <a:bodyPr>
            <a:normAutofit/>
          </a:bodyPr>
          <a:lstStyle/>
          <a:p>
            <a:pPr marL="0" indent="0">
              <a:buNone/>
            </a:pPr>
            <a:endParaRPr lang="en-US" dirty="0"/>
          </a:p>
          <a:p>
            <a:r>
              <a:rPr lang="en-US" dirty="0"/>
              <a:t>What is foreign exchange rate?</a:t>
            </a:r>
          </a:p>
          <a:p>
            <a:pPr marL="0" indent="0">
              <a:buNone/>
            </a:pPr>
            <a:r>
              <a:rPr lang="en-US" dirty="0"/>
              <a:t>It is a rate at which one country’s currency will be exchanged for another in foreign exchange.</a:t>
            </a:r>
          </a:p>
          <a:p>
            <a:pPr marL="0" indent="0">
              <a:buNone/>
            </a:pPr>
            <a:r>
              <a:rPr lang="en-US" dirty="0"/>
              <a:t>Foreign exchange rates are of three basic types</a:t>
            </a:r>
          </a:p>
          <a:p>
            <a:pPr marL="514350" indent="-514350">
              <a:buAutoNum type="arabicPeriod"/>
            </a:pPr>
            <a:r>
              <a:rPr lang="en-US" dirty="0"/>
              <a:t>Fixed exchange rate</a:t>
            </a:r>
          </a:p>
          <a:p>
            <a:pPr marL="514350" indent="-514350">
              <a:buAutoNum type="arabicPeriod"/>
            </a:pPr>
            <a:r>
              <a:rPr lang="en-US" dirty="0"/>
              <a:t>Floating rate</a:t>
            </a:r>
          </a:p>
          <a:p>
            <a:pPr marL="514350" indent="-514350">
              <a:buAutoNum type="arabicPeriod"/>
            </a:pPr>
            <a:r>
              <a:rPr lang="en-US" dirty="0"/>
              <a:t>Managed rate</a:t>
            </a:r>
          </a:p>
        </p:txBody>
      </p:sp>
    </p:spTree>
    <p:extLst>
      <p:ext uri="{BB962C8B-B14F-4D97-AF65-F5344CB8AC3E}">
        <p14:creationId xmlns:p14="http://schemas.microsoft.com/office/powerpoint/2010/main" val="1009257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019D2-B5D5-2D43-9DDF-D92368161831}"/>
              </a:ext>
            </a:extLst>
          </p:cNvPr>
          <p:cNvSpPr>
            <a:spLocks noGrp="1"/>
          </p:cNvSpPr>
          <p:nvPr>
            <p:ph type="title"/>
          </p:nvPr>
        </p:nvSpPr>
        <p:spPr/>
        <p:txBody>
          <a:bodyPr/>
          <a:lstStyle/>
          <a:p>
            <a:r>
              <a:rPr lang="en-US" dirty="0"/>
              <a:t>Fixed exchange rate</a:t>
            </a:r>
          </a:p>
        </p:txBody>
      </p:sp>
      <p:sp>
        <p:nvSpPr>
          <p:cNvPr id="3" name="Content Placeholder 2">
            <a:extLst>
              <a:ext uri="{FF2B5EF4-FFF2-40B4-BE49-F238E27FC236}">
                <a16:creationId xmlns:a16="http://schemas.microsoft.com/office/drawing/2014/main" id="{8FC22AA6-2F72-D447-8185-4164ABC5D969}"/>
              </a:ext>
            </a:extLst>
          </p:cNvPr>
          <p:cNvSpPr>
            <a:spLocks noGrp="1"/>
          </p:cNvSpPr>
          <p:nvPr>
            <p:ph idx="1"/>
          </p:nvPr>
        </p:nvSpPr>
        <p:spPr/>
        <p:txBody>
          <a:bodyPr/>
          <a:lstStyle/>
          <a:p>
            <a:pPr marL="0" indent="0">
              <a:buNone/>
            </a:pPr>
            <a:r>
              <a:rPr lang="en-US" dirty="0"/>
              <a:t>The central government or the central bank decides the value of domestic currency in terms of foreign currency.</a:t>
            </a:r>
          </a:p>
          <a:p>
            <a:pPr marL="0" indent="0">
              <a:buNone/>
            </a:pPr>
            <a:r>
              <a:rPr lang="en-US" dirty="0"/>
              <a:t>Central government or the central bank intervenes in the currency market to keep the exchange rate closed to the fixed target.</a:t>
            </a:r>
          </a:p>
          <a:p>
            <a:pPr marL="0" indent="0">
              <a:buNone/>
            </a:pPr>
            <a:r>
              <a:rPr lang="en-US" dirty="0"/>
              <a:t>Major fluctuations are not allowed</a:t>
            </a:r>
          </a:p>
          <a:p>
            <a:pPr marL="0" indent="0">
              <a:buNone/>
            </a:pPr>
            <a:r>
              <a:rPr lang="en-US" dirty="0"/>
              <a:t>How does it work?</a:t>
            </a:r>
          </a:p>
          <a:p>
            <a:pPr marL="0" indent="0">
              <a:buNone/>
            </a:pPr>
            <a:r>
              <a:rPr lang="en-US" dirty="0"/>
              <a:t>If domestic currency is weakening, then the government can sell its foreign exchange reserve in the market.</a:t>
            </a:r>
          </a:p>
          <a:p>
            <a:pPr marL="0" indent="0">
              <a:buNone/>
            </a:pPr>
            <a:r>
              <a:rPr lang="en-US" dirty="0"/>
              <a:t>Government buys foreign exchange when the reverse happens</a:t>
            </a:r>
          </a:p>
          <a:p>
            <a:pPr marL="0" indent="0">
              <a:buNone/>
            </a:pPr>
            <a:endParaRPr lang="en-US" dirty="0"/>
          </a:p>
        </p:txBody>
      </p:sp>
    </p:spTree>
    <p:extLst>
      <p:ext uri="{BB962C8B-B14F-4D97-AF65-F5344CB8AC3E}">
        <p14:creationId xmlns:p14="http://schemas.microsoft.com/office/powerpoint/2010/main" val="4097031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11F0F-05A7-2B48-9700-5215041E4E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E1A84E-DBCA-D446-94E3-77435A4A30BA}"/>
              </a:ext>
            </a:extLst>
          </p:cNvPr>
          <p:cNvSpPr>
            <a:spLocks noGrp="1"/>
          </p:cNvSpPr>
          <p:nvPr>
            <p:ph idx="1"/>
          </p:nvPr>
        </p:nvSpPr>
        <p:spPr/>
        <p:txBody>
          <a:bodyPr/>
          <a:lstStyle/>
          <a:p>
            <a:pPr marL="0" indent="0">
              <a:buNone/>
            </a:pPr>
            <a:r>
              <a:rPr lang="en-US" dirty="0"/>
              <a:t> Advantages</a:t>
            </a:r>
          </a:p>
          <a:p>
            <a:pPr marL="514350" indent="-514350">
              <a:buAutoNum type="arabicPeriod"/>
            </a:pPr>
            <a:r>
              <a:rPr lang="en-US" dirty="0"/>
              <a:t>It provides stability to a nation’s currency</a:t>
            </a:r>
          </a:p>
          <a:p>
            <a:pPr marL="514350" indent="-514350">
              <a:buAutoNum type="arabicPeriod"/>
            </a:pPr>
            <a:r>
              <a:rPr lang="en-US" dirty="0"/>
              <a:t>It provides greater certainty to the exporters and importers</a:t>
            </a:r>
          </a:p>
          <a:p>
            <a:pPr marL="514350" indent="-514350">
              <a:buAutoNum type="arabicPeriod"/>
            </a:pPr>
            <a:endParaRPr lang="en-US" dirty="0"/>
          </a:p>
          <a:p>
            <a:pPr marL="0" indent="0">
              <a:buNone/>
            </a:pPr>
            <a:r>
              <a:rPr lang="en-US" dirty="0"/>
              <a:t>Disadvantages</a:t>
            </a:r>
          </a:p>
          <a:p>
            <a:pPr marL="514350" indent="-514350">
              <a:buAutoNum type="arabicPeriod"/>
            </a:pPr>
            <a:r>
              <a:rPr lang="en-US" dirty="0"/>
              <a:t>It is too rigid to take care of the major upheavals</a:t>
            </a:r>
          </a:p>
          <a:p>
            <a:pPr marL="514350" indent="-514350">
              <a:buAutoNum type="arabicPeriod"/>
            </a:pPr>
            <a:r>
              <a:rPr lang="en-US" dirty="0"/>
              <a:t>The country needs large reserves to defend the fixed exchange rate</a:t>
            </a:r>
          </a:p>
          <a:p>
            <a:pPr marL="514350" indent="-514350">
              <a:buAutoNum type="arabicPeriod"/>
            </a:pPr>
            <a:r>
              <a:rPr lang="en-US" dirty="0"/>
              <a:t>Most currency crisis took place under a fixed exchange system</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164829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5506-E8C7-B34A-B06C-0F17DE6877D7}"/>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64690091-3F5B-1949-80DD-4605448A8DAE}"/>
              </a:ext>
            </a:extLst>
          </p:cNvPr>
          <p:cNvSpPr>
            <a:spLocks noGrp="1"/>
          </p:cNvSpPr>
          <p:nvPr>
            <p:ph idx="1"/>
          </p:nvPr>
        </p:nvSpPr>
        <p:spPr/>
        <p:txBody>
          <a:bodyPr/>
          <a:lstStyle/>
          <a:p>
            <a:r>
              <a:rPr lang="en-US" dirty="0"/>
              <a:t>It is a statement which records all the monetary transactions made between the residents of a country and the rest of the world in a particular period </a:t>
            </a:r>
            <a:r>
              <a:rPr lang="en-US" dirty="0" err="1"/>
              <a:t>i.e</a:t>
            </a:r>
            <a:r>
              <a:rPr lang="en-US" dirty="0"/>
              <a:t> a year</a:t>
            </a:r>
          </a:p>
          <a:p>
            <a:pPr marL="0" indent="0">
              <a:buNone/>
            </a:pPr>
            <a:endParaRPr lang="en-US" dirty="0"/>
          </a:p>
          <a:p>
            <a:r>
              <a:rPr lang="en-US" dirty="0"/>
              <a:t>It is called double entry because there are two sides. There is a debit entry which corresponds to a credit entry.</a:t>
            </a:r>
          </a:p>
          <a:p>
            <a:pPr marL="0" indent="0">
              <a:buNone/>
            </a:pPr>
            <a:endParaRPr lang="en-US" dirty="0"/>
          </a:p>
          <a:p>
            <a:r>
              <a:rPr lang="en-US" dirty="0"/>
              <a:t>Its like balance sheet of a country </a:t>
            </a:r>
          </a:p>
        </p:txBody>
      </p:sp>
    </p:spTree>
    <p:extLst>
      <p:ext uri="{BB962C8B-B14F-4D97-AF65-F5344CB8AC3E}">
        <p14:creationId xmlns:p14="http://schemas.microsoft.com/office/powerpoint/2010/main" val="3852535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60EC-A18F-3642-B852-14D66643F34B}"/>
              </a:ext>
            </a:extLst>
          </p:cNvPr>
          <p:cNvSpPr>
            <a:spLocks noGrp="1"/>
          </p:cNvSpPr>
          <p:nvPr>
            <p:ph type="title"/>
          </p:nvPr>
        </p:nvSpPr>
        <p:spPr/>
        <p:txBody>
          <a:bodyPr/>
          <a:lstStyle/>
          <a:p>
            <a:r>
              <a:rPr lang="en-US" dirty="0"/>
              <a:t>Floating / Flexible exchange rate</a:t>
            </a:r>
          </a:p>
        </p:txBody>
      </p:sp>
      <p:sp>
        <p:nvSpPr>
          <p:cNvPr id="3" name="Content Placeholder 2">
            <a:extLst>
              <a:ext uri="{FF2B5EF4-FFF2-40B4-BE49-F238E27FC236}">
                <a16:creationId xmlns:a16="http://schemas.microsoft.com/office/drawing/2014/main" id="{897A426E-2786-0B45-92E9-A7EB85E3E960}"/>
              </a:ext>
            </a:extLst>
          </p:cNvPr>
          <p:cNvSpPr>
            <a:spLocks noGrp="1"/>
          </p:cNvSpPr>
          <p:nvPr>
            <p:ph idx="1"/>
          </p:nvPr>
        </p:nvSpPr>
        <p:spPr/>
        <p:txBody>
          <a:bodyPr>
            <a:normAutofit lnSpcReduction="10000"/>
          </a:bodyPr>
          <a:lstStyle/>
          <a:p>
            <a:pPr marL="0" indent="0">
              <a:buNone/>
            </a:pPr>
            <a:r>
              <a:rPr lang="en-US" dirty="0"/>
              <a:t>Here the value of the currency is solely determined by the demand and supply forces in the foreign exchange market.</a:t>
            </a:r>
          </a:p>
          <a:p>
            <a:pPr marL="0" indent="0">
              <a:buNone/>
            </a:pPr>
            <a:endParaRPr lang="en-US" dirty="0"/>
          </a:p>
          <a:p>
            <a:pPr marL="0" indent="0">
              <a:buNone/>
            </a:pPr>
            <a:r>
              <a:rPr lang="en-US" dirty="0"/>
              <a:t>Advantages:</a:t>
            </a:r>
          </a:p>
          <a:p>
            <a:pPr marL="514350" indent="-514350">
              <a:buAutoNum type="arabicPeriod"/>
            </a:pPr>
            <a:r>
              <a:rPr lang="en-US" dirty="0"/>
              <a:t>Automatic adjustment for countries with a large BOP deficit</a:t>
            </a:r>
          </a:p>
          <a:p>
            <a:pPr marL="514350" indent="-514350">
              <a:buAutoNum type="arabicPeriod"/>
            </a:pPr>
            <a:r>
              <a:rPr lang="en-US" dirty="0"/>
              <a:t>Flexibility in determining the interest rate</a:t>
            </a:r>
          </a:p>
          <a:p>
            <a:pPr marL="514350" indent="-514350">
              <a:buAutoNum type="arabicPeriod"/>
            </a:pPr>
            <a:r>
              <a:rPr lang="en-US" dirty="0"/>
              <a:t>No need to maintain large international reserves</a:t>
            </a:r>
          </a:p>
          <a:p>
            <a:pPr marL="514350" indent="-514350">
              <a:buAutoNum type="arabicPeriod"/>
            </a:pPr>
            <a:r>
              <a:rPr lang="en-US" dirty="0"/>
              <a:t>Allows countries to maintain independent economic policies</a:t>
            </a:r>
          </a:p>
          <a:p>
            <a:pPr marL="514350" indent="-514350">
              <a:buAutoNum type="arabicPeriod"/>
            </a:pPr>
            <a:r>
              <a:rPr lang="en-US" dirty="0"/>
              <a:t>Permits smooth adjustment to external shock</a:t>
            </a:r>
          </a:p>
        </p:txBody>
      </p:sp>
    </p:spTree>
    <p:extLst>
      <p:ext uri="{BB962C8B-B14F-4D97-AF65-F5344CB8AC3E}">
        <p14:creationId xmlns:p14="http://schemas.microsoft.com/office/powerpoint/2010/main" val="1269381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7A86E-2E62-194F-8477-0FE539FF23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1AB387-FCF8-224B-A0A5-C785DE354D36}"/>
              </a:ext>
            </a:extLst>
          </p:cNvPr>
          <p:cNvSpPr>
            <a:spLocks noGrp="1"/>
          </p:cNvSpPr>
          <p:nvPr>
            <p:ph idx="1"/>
          </p:nvPr>
        </p:nvSpPr>
        <p:spPr/>
        <p:txBody>
          <a:bodyPr/>
          <a:lstStyle/>
          <a:p>
            <a:pPr marL="0" indent="0">
              <a:buNone/>
            </a:pPr>
            <a:r>
              <a:rPr lang="en-US" dirty="0"/>
              <a:t> Disadvantages:</a:t>
            </a:r>
          </a:p>
          <a:p>
            <a:pPr marL="514350" indent="-514350">
              <a:buAutoNum type="arabicPeriod"/>
            </a:pPr>
            <a:r>
              <a:rPr lang="en-US" dirty="0"/>
              <a:t>Flexible exchange rates are highly unstable so that flows of foreign trade and investment may be discouraged.</a:t>
            </a:r>
          </a:p>
          <a:p>
            <a:pPr marL="514350" indent="-514350">
              <a:buAutoNum type="arabicPeriod"/>
            </a:pPr>
            <a:r>
              <a:rPr lang="en-US" dirty="0"/>
              <a:t>They are inherently inflationary.</a:t>
            </a:r>
          </a:p>
          <a:p>
            <a:pPr marL="514350" indent="-514350">
              <a:buAutoNum type="arabicPeriod"/>
            </a:pPr>
            <a:endParaRPr lang="en-US" dirty="0"/>
          </a:p>
          <a:p>
            <a:pPr marL="0" indent="0">
              <a:buNone/>
            </a:pPr>
            <a:r>
              <a:rPr lang="en-US" dirty="0"/>
              <a:t>Floating exchange rates depend entirely on the market. Market plays the most important role.</a:t>
            </a:r>
          </a:p>
          <a:p>
            <a:pPr marL="514350" indent="-514350">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02701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C1EA8-C7D4-DC43-98F2-4FC84F79F440}"/>
              </a:ext>
            </a:extLst>
          </p:cNvPr>
          <p:cNvSpPr>
            <a:spLocks noGrp="1"/>
          </p:cNvSpPr>
          <p:nvPr>
            <p:ph type="title"/>
          </p:nvPr>
        </p:nvSpPr>
        <p:spPr/>
        <p:txBody>
          <a:bodyPr/>
          <a:lstStyle/>
          <a:p>
            <a:r>
              <a:rPr lang="en-US" dirty="0"/>
              <a:t>Managed exchanged rate</a:t>
            </a:r>
          </a:p>
        </p:txBody>
      </p:sp>
      <p:sp>
        <p:nvSpPr>
          <p:cNvPr id="3" name="Content Placeholder 2">
            <a:extLst>
              <a:ext uri="{FF2B5EF4-FFF2-40B4-BE49-F238E27FC236}">
                <a16:creationId xmlns:a16="http://schemas.microsoft.com/office/drawing/2014/main" id="{0C2B748A-258F-E74F-AAF9-DC256FB0079A}"/>
              </a:ext>
            </a:extLst>
          </p:cNvPr>
          <p:cNvSpPr>
            <a:spLocks noGrp="1"/>
          </p:cNvSpPr>
          <p:nvPr>
            <p:ph idx="1"/>
          </p:nvPr>
        </p:nvSpPr>
        <p:spPr/>
        <p:txBody>
          <a:bodyPr>
            <a:normAutofit lnSpcReduction="10000"/>
          </a:bodyPr>
          <a:lstStyle/>
          <a:p>
            <a:pPr marL="0" indent="0">
              <a:buNone/>
            </a:pPr>
            <a:r>
              <a:rPr lang="en-US" dirty="0"/>
              <a:t> It is a combination of fixed and floating exchange rate</a:t>
            </a:r>
          </a:p>
          <a:p>
            <a:pPr marL="0" indent="0">
              <a:buNone/>
            </a:pPr>
            <a:r>
              <a:rPr lang="en-US" dirty="0"/>
              <a:t>The government fixes a target value of exchange rate and tries to maintain the exchange rate around it.</a:t>
            </a:r>
          </a:p>
          <a:p>
            <a:pPr marL="0" indent="0">
              <a:buNone/>
            </a:pPr>
            <a:r>
              <a:rPr lang="en-US" dirty="0"/>
              <a:t>Government tries to maintain the exchange rate once it is determined in the market.</a:t>
            </a:r>
          </a:p>
          <a:p>
            <a:pPr marL="0" indent="0">
              <a:buNone/>
            </a:pPr>
            <a:r>
              <a:rPr lang="en-US" dirty="0"/>
              <a:t>When the foreign currency becomes stronger, the central bank will sell the foreign exchange to bring back the exchange rate to the original rate.</a:t>
            </a:r>
          </a:p>
          <a:p>
            <a:pPr marL="0" indent="0">
              <a:buNone/>
            </a:pPr>
            <a:r>
              <a:rPr lang="en-US" dirty="0"/>
              <a:t>When the above rate affects the exchange rate of other countries currencies, it is called ‘dirty floating’.</a:t>
            </a:r>
          </a:p>
        </p:txBody>
      </p:sp>
    </p:spTree>
    <p:extLst>
      <p:ext uri="{BB962C8B-B14F-4D97-AF65-F5344CB8AC3E}">
        <p14:creationId xmlns:p14="http://schemas.microsoft.com/office/powerpoint/2010/main" val="1406287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C353-1152-D247-93D0-2B72933C6267}"/>
              </a:ext>
            </a:extLst>
          </p:cNvPr>
          <p:cNvSpPr>
            <a:spLocks noGrp="1"/>
          </p:cNvSpPr>
          <p:nvPr>
            <p:ph type="title"/>
          </p:nvPr>
        </p:nvSpPr>
        <p:spPr/>
        <p:txBody>
          <a:bodyPr/>
          <a:lstStyle/>
          <a:p>
            <a:r>
              <a:rPr lang="en-US" dirty="0"/>
              <a:t>World Trade Organization (WTO)</a:t>
            </a:r>
          </a:p>
        </p:txBody>
      </p:sp>
      <p:sp>
        <p:nvSpPr>
          <p:cNvPr id="3" name="Content Placeholder 2">
            <a:extLst>
              <a:ext uri="{FF2B5EF4-FFF2-40B4-BE49-F238E27FC236}">
                <a16:creationId xmlns:a16="http://schemas.microsoft.com/office/drawing/2014/main" id="{1F037B8C-766D-1B4A-97D0-E58AA99A2072}"/>
              </a:ext>
            </a:extLst>
          </p:cNvPr>
          <p:cNvSpPr>
            <a:spLocks noGrp="1"/>
          </p:cNvSpPr>
          <p:nvPr>
            <p:ph idx="1"/>
          </p:nvPr>
        </p:nvSpPr>
        <p:spPr/>
        <p:txBody>
          <a:bodyPr>
            <a:normAutofit lnSpcReduction="10000"/>
          </a:bodyPr>
          <a:lstStyle/>
          <a:p>
            <a:pPr marL="0" indent="0">
              <a:buNone/>
            </a:pPr>
            <a:r>
              <a:rPr lang="en-US" dirty="0"/>
              <a:t>WTO is a dispute settlement body</a:t>
            </a:r>
          </a:p>
          <a:p>
            <a:pPr marL="514350" indent="-514350">
              <a:buAutoNum type="arabicPeriod"/>
            </a:pPr>
            <a:r>
              <a:rPr lang="en-US" dirty="0"/>
              <a:t>Established on 1</a:t>
            </a:r>
            <a:r>
              <a:rPr lang="en-US" baseline="30000" dirty="0"/>
              <a:t>st</a:t>
            </a:r>
            <a:r>
              <a:rPr lang="en-US" dirty="0"/>
              <a:t> January 1995 in Uruguay round</a:t>
            </a:r>
          </a:p>
          <a:p>
            <a:pPr marL="514350" indent="-514350">
              <a:buAutoNum type="arabicPeriod"/>
            </a:pPr>
            <a:r>
              <a:rPr lang="en-US" dirty="0"/>
              <a:t>It was formed from GATT (General agreement on trade and tariff)</a:t>
            </a:r>
          </a:p>
          <a:p>
            <a:pPr marL="0" indent="0">
              <a:buNone/>
            </a:pPr>
            <a:r>
              <a:rPr lang="en-US" dirty="0"/>
              <a:t>2. Its secretariate is in Geneva</a:t>
            </a:r>
          </a:p>
          <a:p>
            <a:pPr marL="0" indent="0">
              <a:buNone/>
            </a:pPr>
            <a:r>
              <a:rPr lang="en-US" dirty="0"/>
              <a:t>3. Its an autonomous organization and is not a part of UN</a:t>
            </a:r>
          </a:p>
          <a:p>
            <a:pPr marL="0" indent="0">
              <a:buNone/>
            </a:pPr>
            <a:r>
              <a:rPr lang="en-US" dirty="0"/>
              <a:t>4. Each member of WTO has voting power</a:t>
            </a:r>
          </a:p>
          <a:p>
            <a:pPr marL="0" indent="0">
              <a:buNone/>
            </a:pPr>
            <a:r>
              <a:rPr lang="en-US" dirty="0"/>
              <a:t>5. Any country or entity which has a territory can be a member of WTO</a:t>
            </a:r>
          </a:p>
          <a:p>
            <a:pPr marL="0" indent="0">
              <a:buNone/>
            </a:pPr>
            <a:endParaRPr lang="en-US" dirty="0"/>
          </a:p>
          <a:p>
            <a:pPr marL="0" indent="0">
              <a:buNone/>
            </a:pPr>
            <a:r>
              <a:rPr lang="en-US" dirty="0"/>
              <a:t>Hongkong and Taiwan are also part of WTO</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4915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5474-1A0E-9F49-AADE-AF5F4E08A605}"/>
              </a:ext>
            </a:extLst>
          </p:cNvPr>
          <p:cNvSpPr>
            <a:spLocks noGrp="1"/>
          </p:cNvSpPr>
          <p:nvPr>
            <p:ph type="title"/>
          </p:nvPr>
        </p:nvSpPr>
        <p:spPr/>
        <p:txBody>
          <a:bodyPr/>
          <a:lstStyle/>
          <a:p>
            <a:r>
              <a:rPr lang="en-US" dirty="0"/>
              <a:t>Objectives of WHO</a:t>
            </a:r>
          </a:p>
        </p:txBody>
      </p:sp>
      <p:sp>
        <p:nvSpPr>
          <p:cNvPr id="3" name="Content Placeholder 2">
            <a:extLst>
              <a:ext uri="{FF2B5EF4-FFF2-40B4-BE49-F238E27FC236}">
                <a16:creationId xmlns:a16="http://schemas.microsoft.com/office/drawing/2014/main" id="{8CE59D11-6E8D-2443-83DB-FDAADDCDD7FF}"/>
              </a:ext>
            </a:extLst>
          </p:cNvPr>
          <p:cNvSpPr>
            <a:spLocks noGrp="1"/>
          </p:cNvSpPr>
          <p:nvPr>
            <p:ph idx="1"/>
          </p:nvPr>
        </p:nvSpPr>
        <p:spPr/>
        <p:txBody>
          <a:bodyPr/>
          <a:lstStyle/>
          <a:p>
            <a:r>
              <a:rPr lang="en-US" dirty="0"/>
              <a:t>Primary aim is to implements the trade agreements</a:t>
            </a:r>
          </a:p>
          <a:p>
            <a:r>
              <a:rPr lang="en-US" dirty="0"/>
              <a:t>To promote multilateral trade</a:t>
            </a:r>
          </a:p>
          <a:p>
            <a:r>
              <a:rPr lang="en-US" dirty="0"/>
              <a:t>To promote free trade by abolishing tariff and nontariff barriers</a:t>
            </a:r>
          </a:p>
          <a:p>
            <a:r>
              <a:rPr lang="en-US" dirty="0"/>
              <a:t>To enhance competitiveness among all the trading partners so that consumers benefit</a:t>
            </a:r>
          </a:p>
          <a:p>
            <a:r>
              <a:rPr lang="en-US" dirty="0"/>
              <a:t>To increase the level of production and productivity with a view to increase employment at the global level</a:t>
            </a:r>
          </a:p>
          <a:p>
            <a:r>
              <a:rPr lang="en-US" dirty="0"/>
              <a:t>To expand and utilize earth’s resources in the optimum manner</a:t>
            </a:r>
          </a:p>
          <a:p>
            <a:endParaRPr lang="en-US" dirty="0"/>
          </a:p>
        </p:txBody>
      </p:sp>
    </p:spTree>
    <p:extLst>
      <p:ext uri="{BB962C8B-B14F-4D97-AF65-F5344CB8AC3E}">
        <p14:creationId xmlns:p14="http://schemas.microsoft.com/office/powerpoint/2010/main" val="3316658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8668-D13E-EB4E-8C7C-0DF6CD5C97EE}"/>
              </a:ext>
            </a:extLst>
          </p:cNvPr>
          <p:cNvSpPr>
            <a:spLocks noGrp="1"/>
          </p:cNvSpPr>
          <p:nvPr>
            <p:ph type="title"/>
          </p:nvPr>
        </p:nvSpPr>
        <p:spPr/>
        <p:txBody>
          <a:bodyPr/>
          <a:lstStyle/>
          <a:p>
            <a:r>
              <a:rPr lang="en-US" dirty="0"/>
              <a:t>Functions of WTO</a:t>
            </a:r>
          </a:p>
        </p:txBody>
      </p:sp>
      <p:sp>
        <p:nvSpPr>
          <p:cNvPr id="3" name="Content Placeholder 2">
            <a:extLst>
              <a:ext uri="{FF2B5EF4-FFF2-40B4-BE49-F238E27FC236}">
                <a16:creationId xmlns:a16="http://schemas.microsoft.com/office/drawing/2014/main" id="{CCCDBC8F-6CEE-C14C-BB62-B7A5393E11B6}"/>
              </a:ext>
            </a:extLst>
          </p:cNvPr>
          <p:cNvSpPr>
            <a:spLocks noGrp="1"/>
          </p:cNvSpPr>
          <p:nvPr>
            <p:ph idx="1"/>
          </p:nvPr>
        </p:nvSpPr>
        <p:spPr/>
        <p:txBody>
          <a:bodyPr/>
          <a:lstStyle/>
          <a:p>
            <a:r>
              <a:rPr lang="en-US" dirty="0"/>
              <a:t>Implementation of WTO agreements and administering international trade</a:t>
            </a:r>
          </a:p>
          <a:p>
            <a:r>
              <a:rPr lang="en-US" dirty="0"/>
              <a:t>Establishment of coordination in global trade policy making in cooperation with IMF and World Bank</a:t>
            </a:r>
          </a:p>
          <a:p>
            <a:r>
              <a:rPr lang="en-US" dirty="0"/>
              <a:t>Settling trade related disputes among member countries</a:t>
            </a:r>
          </a:p>
          <a:p>
            <a:r>
              <a:rPr lang="en-US" dirty="0"/>
              <a:t>Reviewing trade related economic policies of member countries</a:t>
            </a:r>
          </a:p>
          <a:p>
            <a:r>
              <a:rPr lang="en-US" dirty="0"/>
              <a:t>Providing trade related technical assistance and guidance o member countries</a:t>
            </a:r>
          </a:p>
          <a:p>
            <a:r>
              <a:rPr lang="en-US" dirty="0"/>
              <a:t>Acting as a forum for trade </a:t>
            </a:r>
            <a:r>
              <a:rPr lang="en-US" dirty="0" err="1"/>
              <a:t>liberalisation</a:t>
            </a:r>
            <a:endParaRPr lang="en-US" dirty="0"/>
          </a:p>
          <a:p>
            <a:endParaRPr lang="en-US" dirty="0"/>
          </a:p>
        </p:txBody>
      </p:sp>
    </p:spTree>
    <p:extLst>
      <p:ext uri="{BB962C8B-B14F-4D97-AF65-F5344CB8AC3E}">
        <p14:creationId xmlns:p14="http://schemas.microsoft.com/office/powerpoint/2010/main" val="2574091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FE83-E78F-1044-95B6-B89DC2F632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D3747E-060A-CD42-BEDC-6CD13B096E01}"/>
              </a:ext>
            </a:extLst>
          </p:cNvPr>
          <p:cNvSpPr>
            <a:spLocks noGrp="1"/>
          </p:cNvSpPr>
          <p:nvPr>
            <p:ph idx="1"/>
          </p:nvPr>
        </p:nvSpPr>
        <p:spPr/>
        <p:txBody>
          <a:bodyPr/>
          <a:lstStyle/>
          <a:p>
            <a:r>
              <a:rPr lang="en-US" dirty="0"/>
              <a:t>To improve the level of living of the global population</a:t>
            </a:r>
          </a:p>
          <a:p>
            <a:r>
              <a:rPr lang="en-US" dirty="0"/>
              <a:t>Speed up economic development of member countries</a:t>
            </a:r>
          </a:p>
          <a:p>
            <a:r>
              <a:rPr lang="en-US" dirty="0"/>
              <a:t>To take special steps for the development of poor countries</a:t>
            </a:r>
          </a:p>
        </p:txBody>
      </p:sp>
    </p:spTree>
    <p:extLst>
      <p:ext uri="{BB962C8B-B14F-4D97-AF65-F5344CB8AC3E}">
        <p14:creationId xmlns:p14="http://schemas.microsoft.com/office/powerpoint/2010/main" val="2947593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D5E6-22C7-B344-BE53-802A403C2242}"/>
              </a:ext>
            </a:extLst>
          </p:cNvPr>
          <p:cNvSpPr>
            <a:spLocks noGrp="1"/>
          </p:cNvSpPr>
          <p:nvPr>
            <p:ph type="title"/>
          </p:nvPr>
        </p:nvSpPr>
        <p:spPr/>
        <p:txBody>
          <a:bodyPr/>
          <a:lstStyle/>
          <a:p>
            <a:r>
              <a:rPr lang="en-US" dirty="0"/>
              <a:t>Structure of WTO</a:t>
            </a:r>
          </a:p>
        </p:txBody>
      </p:sp>
      <p:sp>
        <p:nvSpPr>
          <p:cNvPr id="3" name="Content Placeholder 2">
            <a:extLst>
              <a:ext uri="{FF2B5EF4-FFF2-40B4-BE49-F238E27FC236}">
                <a16:creationId xmlns:a16="http://schemas.microsoft.com/office/drawing/2014/main" id="{86A07AFF-0DB4-7A41-B5DA-071057C44AED}"/>
              </a:ext>
            </a:extLst>
          </p:cNvPr>
          <p:cNvSpPr>
            <a:spLocks noGrp="1"/>
          </p:cNvSpPr>
          <p:nvPr>
            <p:ph idx="1"/>
          </p:nvPr>
        </p:nvSpPr>
        <p:spPr/>
        <p:txBody>
          <a:bodyPr/>
          <a:lstStyle/>
          <a:p>
            <a:pPr marL="0" indent="0">
              <a:buNone/>
            </a:pPr>
            <a:r>
              <a:rPr lang="en-US" dirty="0"/>
              <a:t>There are two bodies</a:t>
            </a:r>
          </a:p>
          <a:p>
            <a:pPr marL="514350" indent="-514350">
              <a:buAutoNum type="arabicPeriod"/>
            </a:pPr>
            <a:r>
              <a:rPr lang="en-US" dirty="0"/>
              <a:t>Dispute settlement body</a:t>
            </a:r>
          </a:p>
          <a:p>
            <a:pPr marL="514350" indent="-514350">
              <a:buAutoNum type="arabicPeriod"/>
            </a:pPr>
            <a:r>
              <a:rPr lang="en-US" dirty="0"/>
              <a:t>Trade Policy Review Body</a:t>
            </a:r>
          </a:p>
          <a:p>
            <a:pPr marL="514350" indent="-514350">
              <a:buAutoNum type="arabicPeriod"/>
            </a:pPr>
            <a:endParaRPr lang="en-US" dirty="0"/>
          </a:p>
          <a:p>
            <a:pPr marL="0" indent="0">
              <a:buNone/>
            </a:pPr>
            <a:r>
              <a:rPr lang="en-US" dirty="0"/>
              <a:t>Different aspects of WTO</a:t>
            </a:r>
          </a:p>
          <a:p>
            <a:pPr marL="514350" indent="-514350">
              <a:buAutoNum type="alphaUcPeriod"/>
            </a:pPr>
            <a:r>
              <a:rPr lang="en-US" dirty="0"/>
              <a:t>General agreement on agriculture</a:t>
            </a:r>
          </a:p>
          <a:p>
            <a:pPr marL="514350" indent="-514350">
              <a:buAutoNum type="alphaUcPeriod"/>
            </a:pPr>
            <a:r>
              <a:rPr lang="en-US" dirty="0"/>
              <a:t>Trade related intellectual property right (TRIP)</a:t>
            </a:r>
          </a:p>
          <a:p>
            <a:pPr marL="514350" indent="-514350">
              <a:buAutoNum type="alphaUcPeriod"/>
            </a:pPr>
            <a:r>
              <a:rPr lang="en-US" dirty="0"/>
              <a:t>Nonagricultural manufactured market access (NAMA)</a:t>
            </a:r>
          </a:p>
        </p:txBody>
      </p:sp>
    </p:spTree>
    <p:extLst>
      <p:ext uri="{BB962C8B-B14F-4D97-AF65-F5344CB8AC3E}">
        <p14:creationId xmlns:p14="http://schemas.microsoft.com/office/powerpoint/2010/main" val="4116384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78F49-7599-0045-BAC0-2E9489C056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D4452F-68A1-AE47-AE8B-1AA780E7C18E}"/>
              </a:ext>
            </a:extLst>
          </p:cNvPr>
          <p:cNvSpPr>
            <a:spLocks noGrp="1"/>
          </p:cNvSpPr>
          <p:nvPr>
            <p:ph idx="1"/>
          </p:nvPr>
        </p:nvSpPr>
        <p:spPr/>
        <p:txBody>
          <a:bodyPr/>
          <a:lstStyle/>
          <a:p>
            <a:pPr marL="0" indent="0">
              <a:buNone/>
            </a:pPr>
            <a:r>
              <a:rPr lang="en-US" dirty="0"/>
              <a:t>A. The general agreement on agriculture is normally based on </a:t>
            </a:r>
          </a:p>
          <a:p>
            <a:pPr marL="514350" indent="-514350">
              <a:buAutoNum type="arabicPeriod"/>
            </a:pPr>
            <a:r>
              <a:rPr lang="en-US" dirty="0"/>
              <a:t>Domestic subsidies: These are divided into three parts</a:t>
            </a:r>
          </a:p>
          <a:p>
            <a:pPr marL="571500" indent="-571500">
              <a:buAutoNum type="romanLcPeriod"/>
            </a:pPr>
            <a:r>
              <a:rPr lang="en-US" dirty="0"/>
              <a:t>Green Box Subsidy: This is given for research and technology</a:t>
            </a:r>
          </a:p>
          <a:p>
            <a:pPr marL="571500" indent="-571500">
              <a:buAutoNum type="romanLcPeriod"/>
            </a:pPr>
            <a:r>
              <a:rPr lang="en-US" dirty="0"/>
              <a:t>Amber Box subsidy: This is given for </a:t>
            </a:r>
            <a:r>
              <a:rPr lang="en-US" dirty="0" err="1"/>
              <a:t>fertilser</a:t>
            </a:r>
            <a:r>
              <a:rPr lang="en-US" dirty="0"/>
              <a:t>, seeds etc. This subsidy reduces the cost of production and hence reduces the selling cost</a:t>
            </a:r>
          </a:p>
          <a:p>
            <a:pPr marL="571500" indent="-571500">
              <a:buAutoNum type="romanLcPeriod"/>
            </a:pPr>
            <a:r>
              <a:rPr lang="en-US" dirty="0"/>
              <a:t>Blue Box subsidy: This is given directly to the farmers for maintenance of the land and preserving the ecological environmental necessities</a:t>
            </a:r>
          </a:p>
          <a:p>
            <a:pPr marL="571500" indent="-571500">
              <a:buAutoNum type="romanLcPeriod"/>
            </a:pPr>
            <a:endParaRPr lang="en-US" dirty="0"/>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3688811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6248-35F7-4B40-BAC0-E0290ED891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739BD9-2D3A-BB41-8527-DA5D52687A67}"/>
              </a:ext>
            </a:extLst>
          </p:cNvPr>
          <p:cNvSpPr>
            <a:spLocks noGrp="1"/>
          </p:cNvSpPr>
          <p:nvPr>
            <p:ph idx="1"/>
          </p:nvPr>
        </p:nvSpPr>
        <p:spPr/>
        <p:txBody>
          <a:bodyPr/>
          <a:lstStyle/>
          <a:p>
            <a:pPr marL="0" indent="0">
              <a:buNone/>
            </a:pPr>
            <a:r>
              <a:rPr lang="en-US" dirty="0"/>
              <a:t>2. Export subsidies: These make exports cheaper. A country can accumulate lot of foreign exchange by giving export subsidy.</a:t>
            </a:r>
          </a:p>
          <a:p>
            <a:pPr marL="0" indent="0">
              <a:buNone/>
            </a:pPr>
            <a:r>
              <a:rPr lang="en-US" dirty="0"/>
              <a:t>3. Market access: The developed countries put lot of restrictions on developing countries by </a:t>
            </a:r>
          </a:p>
          <a:p>
            <a:pPr marL="571500" indent="-571500">
              <a:buAutoNum type="romanLcPeriod"/>
            </a:pPr>
            <a:r>
              <a:rPr lang="en-US" dirty="0"/>
              <a:t>Increasing custom duty</a:t>
            </a:r>
          </a:p>
          <a:p>
            <a:pPr marL="571500" indent="-571500">
              <a:buAutoNum type="romanLcPeriod"/>
            </a:pPr>
            <a:r>
              <a:rPr lang="en-US" dirty="0"/>
              <a:t>Maintaining high quality standard</a:t>
            </a:r>
          </a:p>
          <a:p>
            <a:pPr marL="571500" indent="-571500">
              <a:buAutoNum type="romanLcPeriod"/>
            </a:pPr>
            <a:r>
              <a:rPr lang="en-US" dirty="0"/>
              <a:t>Quantitative restrictions</a:t>
            </a:r>
          </a:p>
        </p:txBody>
      </p:sp>
    </p:spTree>
    <p:extLst>
      <p:ext uri="{BB962C8B-B14F-4D97-AF65-F5344CB8AC3E}">
        <p14:creationId xmlns:p14="http://schemas.microsoft.com/office/powerpoint/2010/main" val="319082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36D7-5918-7F4D-851C-7F3D89D87C0B}"/>
              </a:ext>
            </a:extLst>
          </p:cNvPr>
          <p:cNvSpPr>
            <a:spLocks noGrp="1"/>
          </p:cNvSpPr>
          <p:nvPr>
            <p:ph type="title"/>
          </p:nvPr>
        </p:nvSpPr>
        <p:spPr/>
        <p:txBody>
          <a:bodyPr/>
          <a:lstStyle/>
          <a:p>
            <a:r>
              <a:rPr lang="en-US" dirty="0"/>
              <a:t>Why BOP is important?</a:t>
            </a:r>
          </a:p>
        </p:txBody>
      </p:sp>
      <p:sp>
        <p:nvSpPr>
          <p:cNvPr id="3" name="Content Placeholder 2">
            <a:extLst>
              <a:ext uri="{FF2B5EF4-FFF2-40B4-BE49-F238E27FC236}">
                <a16:creationId xmlns:a16="http://schemas.microsoft.com/office/drawing/2014/main" id="{25DD051F-F56A-6A44-82EE-732E337F81AA}"/>
              </a:ext>
            </a:extLst>
          </p:cNvPr>
          <p:cNvSpPr>
            <a:spLocks noGrp="1"/>
          </p:cNvSpPr>
          <p:nvPr>
            <p:ph idx="1"/>
          </p:nvPr>
        </p:nvSpPr>
        <p:spPr/>
        <p:txBody>
          <a:bodyPr/>
          <a:lstStyle/>
          <a:p>
            <a:r>
              <a:rPr lang="en-US" dirty="0"/>
              <a:t>It reveals a country’s financial and economic status</a:t>
            </a:r>
          </a:p>
          <a:p>
            <a:r>
              <a:rPr lang="en-US" dirty="0"/>
              <a:t>BOP statement can be used to understand whether a country’s currency is appreciating or depreciating</a:t>
            </a:r>
          </a:p>
          <a:p>
            <a:r>
              <a:rPr lang="en-US" dirty="0"/>
              <a:t>Bop statement helps the government to decide on it’s fiscal and trade policies</a:t>
            </a:r>
          </a:p>
          <a:p>
            <a:r>
              <a:rPr lang="en-US" dirty="0"/>
              <a:t>It provides important information to analyze and understand the economic dealings of a country with other countries</a:t>
            </a:r>
          </a:p>
        </p:txBody>
      </p:sp>
    </p:spTree>
    <p:extLst>
      <p:ext uri="{BB962C8B-B14F-4D97-AF65-F5344CB8AC3E}">
        <p14:creationId xmlns:p14="http://schemas.microsoft.com/office/powerpoint/2010/main" val="4135892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5D57C-51CB-1F4F-9CCA-53E44DA7D5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4D2E1B-F76B-B943-AF02-11AA63087387}"/>
              </a:ext>
            </a:extLst>
          </p:cNvPr>
          <p:cNvSpPr>
            <a:spLocks noGrp="1"/>
          </p:cNvSpPr>
          <p:nvPr>
            <p:ph idx="1"/>
          </p:nvPr>
        </p:nvSpPr>
        <p:spPr/>
        <p:txBody>
          <a:bodyPr>
            <a:normAutofit lnSpcReduction="10000"/>
          </a:bodyPr>
          <a:lstStyle/>
          <a:p>
            <a:pPr marL="0" indent="0">
              <a:buNone/>
            </a:pPr>
            <a:r>
              <a:rPr lang="en-US" dirty="0"/>
              <a:t>B. TRIP</a:t>
            </a:r>
          </a:p>
          <a:p>
            <a:pPr marL="514350" indent="-514350">
              <a:buAutoNum type="arabicPeriod"/>
            </a:pPr>
            <a:r>
              <a:rPr lang="en-US" dirty="0"/>
              <a:t>It is a work of intellect or mind to create products that have commercial use. </a:t>
            </a:r>
          </a:p>
          <a:p>
            <a:pPr marL="514350" indent="-514350">
              <a:buAutoNum type="arabicPeriod"/>
            </a:pPr>
            <a:r>
              <a:rPr lang="en-US" dirty="0"/>
              <a:t>It is protected like a physical property with trademarks, patent etc.</a:t>
            </a:r>
          </a:p>
          <a:p>
            <a:pPr marL="0" indent="0">
              <a:buNone/>
            </a:pPr>
            <a:r>
              <a:rPr lang="en-US" dirty="0"/>
              <a:t>TRIP are</a:t>
            </a:r>
          </a:p>
          <a:p>
            <a:pPr marL="514350" indent="-514350">
              <a:buAutoNum type="alphaLcPeriod"/>
            </a:pPr>
            <a:r>
              <a:rPr lang="en-US" dirty="0"/>
              <a:t>Patents</a:t>
            </a:r>
          </a:p>
          <a:p>
            <a:pPr marL="514350" indent="-514350">
              <a:buAutoNum type="alphaLcPeriod"/>
            </a:pPr>
            <a:r>
              <a:rPr lang="en-US" dirty="0"/>
              <a:t>Copy rights</a:t>
            </a:r>
          </a:p>
          <a:p>
            <a:pPr marL="514350" indent="-514350">
              <a:buAutoNum type="alphaLcPeriod"/>
            </a:pPr>
            <a:r>
              <a:rPr lang="en-US" dirty="0"/>
              <a:t>Trademarks</a:t>
            </a:r>
          </a:p>
          <a:p>
            <a:pPr marL="514350" indent="-514350">
              <a:buAutoNum type="alphaLcPeriod"/>
            </a:pPr>
            <a:r>
              <a:rPr lang="en-US" dirty="0"/>
              <a:t>Industrial design</a:t>
            </a:r>
          </a:p>
          <a:p>
            <a:pPr marL="514350" indent="-514350">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1958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D5C0-E0EE-6944-82CE-6A0754D010C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5A246BD-D4A0-9046-BD9B-C7A0D3EE7310}"/>
              </a:ext>
            </a:extLst>
          </p:cNvPr>
          <p:cNvSpPr>
            <a:spLocks noGrp="1"/>
          </p:cNvSpPr>
          <p:nvPr>
            <p:ph idx="1"/>
          </p:nvPr>
        </p:nvSpPr>
        <p:spPr/>
        <p:txBody>
          <a:bodyPr/>
          <a:lstStyle/>
          <a:p>
            <a:pPr marL="0" indent="0">
              <a:buNone/>
            </a:pPr>
            <a:r>
              <a:rPr lang="en-US" dirty="0"/>
              <a:t>C. NAMA</a:t>
            </a:r>
          </a:p>
          <a:p>
            <a:pPr marL="0" indent="0">
              <a:buNone/>
            </a:pPr>
            <a:r>
              <a:rPr lang="en-US" dirty="0"/>
              <a:t>This covers manufacturing of the products, fuel and mining products, fish and fish products. These products are not covered by the agreement on agriculture or negotiations on services.</a:t>
            </a:r>
          </a:p>
          <a:p>
            <a:pPr marL="0" indent="0">
              <a:buNone/>
            </a:pPr>
            <a:endParaRPr lang="en-US" dirty="0"/>
          </a:p>
          <a:p>
            <a:pPr marL="0" indent="0">
              <a:buNone/>
            </a:pPr>
            <a:r>
              <a:rPr lang="en-US" dirty="0"/>
              <a:t>WTO considers NAMA negotiations important because these products constitute 90% of world’s merchandised products.</a:t>
            </a:r>
          </a:p>
        </p:txBody>
      </p:sp>
    </p:spTree>
    <p:extLst>
      <p:ext uri="{BB962C8B-B14F-4D97-AF65-F5344CB8AC3E}">
        <p14:creationId xmlns:p14="http://schemas.microsoft.com/office/powerpoint/2010/main" val="1052376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00517-F5CA-804E-A638-41B50557E0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A39DD1-D1D7-7D47-A910-E3CEEC32DD7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0891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C96C-A8FC-E34A-BAE1-AB036460B9F7}"/>
              </a:ext>
            </a:extLst>
          </p:cNvPr>
          <p:cNvSpPr>
            <a:spLocks noGrp="1"/>
          </p:cNvSpPr>
          <p:nvPr>
            <p:ph type="title"/>
          </p:nvPr>
        </p:nvSpPr>
        <p:spPr/>
        <p:txBody>
          <a:bodyPr/>
          <a:lstStyle/>
          <a:p>
            <a:r>
              <a:rPr lang="en-US" dirty="0"/>
              <a:t>Difference between </a:t>
            </a:r>
            <a:br>
              <a:rPr lang="en-US" dirty="0"/>
            </a:br>
            <a:r>
              <a:rPr lang="en-US" dirty="0"/>
              <a:t>monetary policy    and        fiscal policy</a:t>
            </a:r>
          </a:p>
        </p:txBody>
      </p:sp>
      <p:sp>
        <p:nvSpPr>
          <p:cNvPr id="3" name="Content Placeholder 2">
            <a:extLst>
              <a:ext uri="{FF2B5EF4-FFF2-40B4-BE49-F238E27FC236}">
                <a16:creationId xmlns:a16="http://schemas.microsoft.com/office/drawing/2014/main" id="{EA4044F2-20DC-704A-81CA-B8556BE58534}"/>
              </a:ext>
            </a:extLst>
          </p:cNvPr>
          <p:cNvSpPr>
            <a:spLocks noGrp="1"/>
          </p:cNvSpPr>
          <p:nvPr>
            <p:ph idx="1"/>
          </p:nvPr>
        </p:nvSpPr>
        <p:spPr/>
        <p:txBody>
          <a:bodyPr/>
          <a:lstStyle/>
          <a:p>
            <a:pPr marL="514350" indent="-514350">
              <a:buAutoNum type="arabicPeriod"/>
            </a:pPr>
            <a:r>
              <a:rPr lang="en-US" dirty="0"/>
              <a:t>Tool      		Interest rate			Tax and government spending</a:t>
            </a:r>
          </a:p>
          <a:p>
            <a:pPr marL="514350" indent="-514350">
              <a:buAutoNum type="arabicPeriod"/>
            </a:pPr>
            <a:r>
              <a:rPr lang="en-US" dirty="0"/>
              <a:t>Effect		Cost of borrowing		Budget deficit</a:t>
            </a:r>
          </a:p>
          <a:p>
            <a:pPr marL="514350" indent="-514350">
              <a:buAutoNum type="arabicPeriod"/>
            </a:pPr>
            <a:r>
              <a:rPr lang="en-US" dirty="0"/>
              <a:t>Distribution   Effect of interest rate	Change in taxation</a:t>
            </a:r>
          </a:p>
          <a:p>
            <a:pPr marL="514350" indent="-514350">
              <a:buAutoNum type="arabicPeriod"/>
            </a:pPr>
            <a:r>
              <a:rPr lang="en-US" dirty="0"/>
              <a:t>Who		Central Bank		Government</a:t>
            </a:r>
          </a:p>
          <a:p>
            <a:pPr marL="514350" indent="-514350">
              <a:buAutoNum type="arabicPeriod"/>
            </a:pPr>
            <a:r>
              <a:rPr lang="en-US" dirty="0"/>
              <a:t>Liquidity trap	Change in interest rate	this can be used to deal 									with recession</a:t>
            </a:r>
          </a:p>
          <a:p>
            <a:pPr marL="0" indent="0">
              <a:buNone/>
            </a:pPr>
            <a:r>
              <a:rPr lang="en-US" dirty="0"/>
              <a:t>			may not help change the</a:t>
            </a:r>
          </a:p>
          <a:p>
            <a:pPr marL="0" indent="0">
              <a:buNone/>
            </a:pPr>
            <a:r>
              <a:rPr lang="en-US" dirty="0"/>
              <a:t>			 mood of the economy </a:t>
            </a:r>
          </a:p>
          <a:p>
            <a:pPr marL="2743200" lvl="6" indent="0" algn="just">
              <a:buNone/>
            </a:pPr>
            <a:endParaRPr lang="en-US" dirty="0"/>
          </a:p>
          <a:p>
            <a:pPr marL="514350" indent="-514350">
              <a:buAutoNum type="arabicPeriod"/>
            </a:pPr>
            <a:endParaRPr lang="en-US" dirty="0"/>
          </a:p>
        </p:txBody>
      </p:sp>
    </p:spTree>
    <p:extLst>
      <p:ext uri="{BB962C8B-B14F-4D97-AF65-F5344CB8AC3E}">
        <p14:creationId xmlns:p14="http://schemas.microsoft.com/office/powerpoint/2010/main" val="351414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A4365-66BF-DE44-B3F0-4B8BA03DF0C2}"/>
              </a:ext>
            </a:extLst>
          </p:cNvPr>
          <p:cNvSpPr>
            <a:spLocks noGrp="1"/>
          </p:cNvSpPr>
          <p:nvPr>
            <p:ph type="title"/>
          </p:nvPr>
        </p:nvSpPr>
        <p:spPr/>
        <p:txBody>
          <a:bodyPr/>
          <a:lstStyle/>
          <a:p>
            <a:r>
              <a:rPr lang="en-US" dirty="0"/>
              <a:t>Components of BOP</a:t>
            </a:r>
          </a:p>
        </p:txBody>
      </p:sp>
      <p:sp>
        <p:nvSpPr>
          <p:cNvPr id="3" name="Content Placeholder 2">
            <a:extLst>
              <a:ext uri="{FF2B5EF4-FFF2-40B4-BE49-F238E27FC236}">
                <a16:creationId xmlns:a16="http://schemas.microsoft.com/office/drawing/2014/main" id="{6DF6BFEE-AC52-2D47-BCF7-CD0B8DE70429}"/>
              </a:ext>
            </a:extLst>
          </p:cNvPr>
          <p:cNvSpPr>
            <a:spLocks noGrp="1"/>
          </p:cNvSpPr>
          <p:nvPr>
            <p:ph idx="1"/>
          </p:nvPr>
        </p:nvSpPr>
        <p:spPr/>
        <p:txBody>
          <a:bodyPr/>
          <a:lstStyle/>
          <a:p>
            <a:pPr marL="514350" indent="-514350">
              <a:buAutoNum type="arabicPeriod"/>
            </a:pPr>
            <a:r>
              <a:rPr lang="en-US" dirty="0"/>
              <a:t>Current account</a:t>
            </a:r>
          </a:p>
          <a:p>
            <a:pPr marL="0" indent="0">
              <a:buNone/>
            </a:pPr>
            <a:r>
              <a:rPr lang="en-US" dirty="0"/>
              <a:t>This account measures the inflow and outflow of goods and services, investment income and unilateral transfer payments. The main components of current account are </a:t>
            </a:r>
          </a:p>
          <a:p>
            <a:pPr marL="514350" indent="-514350">
              <a:buAutoNum type="alphaLcPeriod"/>
            </a:pPr>
            <a:r>
              <a:rPr lang="en-US" dirty="0"/>
              <a:t>Trade in goods </a:t>
            </a:r>
          </a:p>
          <a:p>
            <a:pPr marL="514350" indent="-514350">
              <a:buAutoNum type="alphaLcPeriod"/>
            </a:pPr>
            <a:r>
              <a:rPr lang="en-US" dirty="0"/>
              <a:t>Trade in services (transportation, business services, licensing etc.)</a:t>
            </a:r>
          </a:p>
          <a:p>
            <a:pPr marL="514350" indent="-514350">
              <a:buAutoNum type="alphaLcPeriod"/>
            </a:pPr>
            <a:r>
              <a:rPr lang="en-US" dirty="0"/>
              <a:t>Net factor receipts (Income from dividends, interest etc.)</a:t>
            </a:r>
          </a:p>
          <a:p>
            <a:pPr marL="514350" indent="-514350">
              <a:buAutoNum type="alphaLcPeriod"/>
            </a:pPr>
            <a:r>
              <a:rPr lang="en-US" dirty="0"/>
              <a:t>Unilateral transfer (international aid, grants, donations </a:t>
            </a:r>
            <a:r>
              <a:rPr lang="en-US" dirty="0" err="1"/>
              <a:t>etc</a:t>
            </a:r>
            <a:r>
              <a:rPr lang="en-US" dirty="0"/>
              <a:t>)</a:t>
            </a:r>
          </a:p>
        </p:txBody>
      </p:sp>
    </p:spTree>
    <p:extLst>
      <p:ext uri="{BB962C8B-B14F-4D97-AF65-F5344CB8AC3E}">
        <p14:creationId xmlns:p14="http://schemas.microsoft.com/office/powerpoint/2010/main" val="1997244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6247-7451-5847-9BA9-A80B3A3D4D4A}"/>
              </a:ext>
            </a:extLst>
          </p:cNvPr>
          <p:cNvSpPr>
            <a:spLocks noGrp="1"/>
          </p:cNvSpPr>
          <p:nvPr>
            <p:ph type="title"/>
          </p:nvPr>
        </p:nvSpPr>
        <p:spPr/>
        <p:txBody>
          <a:bodyPr/>
          <a:lstStyle/>
          <a:p>
            <a:r>
              <a:rPr lang="en-US" dirty="0"/>
              <a:t>Balance of Trade</a:t>
            </a:r>
          </a:p>
        </p:txBody>
      </p:sp>
      <p:sp>
        <p:nvSpPr>
          <p:cNvPr id="3" name="Content Placeholder 2">
            <a:extLst>
              <a:ext uri="{FF2B5EF4-FFF2-40B4-BE49-F238E27FC236}">
                <a16:creationId xmlns:a16="http://schemas.microsoft.com/office/drawing/2014/main" id="{73BCCEF4-CC9A-664A-820B-98142D5775AE}"/>
              </a:ext>
            </a:extLst>
          </p:cNvPr>
          <p:cNvSpPr>
            <a:spLocks noGrp="1"/>
          </p:cNvSpPr>
          <p:nvPr>
            <p:ph idx="1"/>
          </p:nvPr>
        </p:nvSpPr>
        <p:spPr/>
        <p:txBody>
          <a:bodyPr/>
          <a:lstStyle/>
          <a:p>
            <a:r>
              <a:rPr lang="en-US" dirty="0"/>
              <a:t>It is the difference between the monetary value of a nation’s exports and imports over a certain period.</a:t>
            </a:r>
          </a:p>
          <a:p>
            <a:endParaRPr lang="en-US" dirty="0"/>
          </a:p>
          <a:p>
            <a:pPr marL="0" indent="0">
              <a:buNone/>
            </a:pPr>
            <a:r>
              <a:rPr lang="en-US" dirty="0"/>
              <a:t>Trade surplus: When value of exports is more than value of imports. It is called favorable balance of trade.</a:t>
            </a:r>
          </a:p>
          <a:p>
            <a:pPr marL="0" indent="0">
              <a:buNone/>
            </a:pPr>
            <a:r>
              <a:rPr lang="en-US" dirty="0"/>
              <a:t>Trade surplus creates more employment</a:t>
            </a:r>
          </a:p>
          <a:p>
            <a:pPr marL="0" indent="0">
              <a:buNone/>
            </a:pPr>
            <a:endParaRPr lang="en-US" dirty="0"/>
          </a:p>
          <a:p>
            <a:pPr marL="0" indent="0">
              <a:buNone/>
            </a:pPr>
            <a:r>
              <a:rPr lang="en-US" dirty="0"/>
              <a:t>Trade deficit: When import is more than export. Trade deficit increases unemployment and reduces GDP growth rate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3104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21FF5-F17F-FF40-822F-788CEF2D78C0}"/>
              </a:ext>
            </a:extLst>
          </p:cNvPr>
          <p:cNvSpPr>
            <a:spLocks noGrp="1"/>
          </p:cNvSpPr>
          <p:nvPr>
            <p:ph type="title"/>
          </p:nvPr>
        </p:nvSpPr>
        <p:spPr/>
        <p:txBody>
          <a:bodyPr/>
          <a:lstStyle/>
          <a:p>
            <a:r>
              <a:rPr lang="en-US" dirty="0"/>
              <a:t>Capital Account</a:t>
            </a:r>
          </a:p>
        </p:txBody>
      </p:sp>
      <p:sp>
        <p:nvSpPr>
          <p:cNvPr id="3" name="Content Placeholder 2">
            <a:extLst>
              <a:ext uri="{FF2B5EF4-FFF2-40B4-BE49-F238E27FC236}">
                <a16:creationId xmlns:a16="http://schemas.microsoft.com/office/drawing/2014/main" id="{A0E78936-EC1E-2B48-9DA7-6D8612179092}"/>
              </a:ext>
            </a:extLst>
          </p:cNvPr>
          <p:cNvSpPr>
            <a:spLocks noGrp="1"/>
          </p:cNvSpPr>
          <p:nvPr>
            <p:ph idx="1"/>
          </p:nvPr>
        </p:nvSpPr>
        <p:spPr/>
        <p:txBody>
          <a:bodyPr/>
          <a:lstStyle/>
          <a:p>
            <a:r>
              <a:rPr lang="en-US" dirty="0"/>
              <a:t>It records all the international purchases and sales of assets such as money, stocks, bonds etc.</a:t>
            </a:r>
          </a:p>
          <a:p>
            <a:r>
              <a:rPr lang="en-US" dirty="0"/>
              <a:t>Capital account involves inflows and outflows relating to investment either long-term or short-term borrowing/ lending</a:t>
            </a:r>
          </a:p>
          <a:p>
            <a:r>
              <a:rPr lang="en-US" dirty="0"/>
              <a:t>Capital inflow: Repayment, buying of foreign securities or assets, FDI outflow etc.</a:t>
            </a:r>
          </a:p>
          <a:p>
            <a:pPr marL="0" indent="0">
              <a:buNone/>
            </a:pPr>
            <a:r>
              <a:rPr lang="en-US" dirty="0"/>
              <a:t>A deficit in capital account means money is flowing out of the country indicating that country is increasing its ownership in foreign assets</a:t>
            </a:r>
          </a:p>
        </p:txBody>
      </p:sp>
    </p:spTree>
    <p:extLst>
      <p:ext uri="{BB962C8B-B14F-4D97-AF65-F5344CB8AC3E}">
        <p14:creationId xmlns:p14="http://schemas.microsoft.com/office/powerpoint/2010/main" val="164700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67895-C086-8D40-A560-B0D816FAE910}"/>
              </a:ext>
            </a:extLst>
          </p:cNvPr>
          <p:cNvSpPr>
            <a:spLocks noGrp="1"/>
          </p:cNvSpPr>
          <p:nvPr>
            <p:ph type="title"/>
          </p:nvPr>
        </p:nvSpPr>
        <p:spPr/>
        <p:txBody>
          <a:bodyPr/>
          <a:lstStyle/>
          <a:p>
            <a:r>
              <a:rPr lang="en-US" dirty="0"/>
              <a:t>Financial Account</a:t>
            </a:r>
          </a:p>
        </p:txBody>
      </p:sp>
      <p:sp>
        <p:nvSpPr>
          <p:cNvPr id="3" name="Content Placeholder 2">
            <a:extLst>
              <a:ext uri="{FF2B5EF4-FFF2-40B4-BE49-F238E27FC236}">
                <a16:creationId xmlns:a16="http://schemas.microsoft.com/office/drawing/2014/main" id="{823AD2F1-FE84-0444-A15F-F724DC83446D}"/>
              </a:ext>
            </a:extLst>
          </p:cNvPr>
          <p:cNvSpPr>
            <a:spLocks noGrp="1"/>
          </p:cNvSpPr>
          <p:nvPr>
            <p:ph idx="1"/>
          </p:nvPr>
        </p:nvSpPr>
        <p:spPr/>
        <p:txBody>
          <a:bodyPr/>
          <a:lstStyle/>
          <a:p>
            <a:r>
              <a:rPr lang="en-US" dirty="0"/>
              <a:t>It has two main sub-sections</a:t>
            </a:r>
          </a:p>
          <a:p>
            <a:pPr marL="514350" indent="-514350">
              <a:buAutoNum type="arabicPeriod"/>
            </a:pPr>
            <a:r>
              <a:rPr lang="en-US" dirty="0"/>
              <a:t>Domestic ownership of foreign assets (cash inflow).If it increases, it subtracts from the financial account because money is flowing outside the country to purchase the assets</a:t>
            </a:r>
          </a:p>
          <a:p>
            <a:pPr marL="514350" indent="-514350">
              <a:buAutoNum type="arabicPeriod"/>
            </a:pPr>
            <a:r>
              <a:rPr lang="en-US" dirty="0"/>
              <a:t>The second sub-section is foreign ownership of domestic assets (cash inflow).If it increases, it adds to a country’s financial account because money is flowing into the country to pay for the asset.</a:t>
            </a:r>
          </a:p>
        </p:txBody>
      </p:sp>
    </p:spTree>
    <p:extLst>
      <p:ext uri="{BB962C8B-B14F-4D97-AF65-F5344CB8AC3E}">
        <p14:creationId xmlns:p14="http://schemas.microsoft.com/office/powerpoint/2010/main" val="4252085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17D08-2FE3-3A45-8C50-D33D62A23A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BF1139-5232-EB4A-A6ED-87FD258294AE}"/>
              </a:ext>
            </a:extLst>
          </p:cNvPr>
          <p:cNvSpPr>
            <a:spLocks noGrp="1"/>
          </p:cNvSpPr>
          <p:nvPr>
            <p:ph idx="1"/>
          </p:nvPr>
        </p:nvSpPr>
        <p:spPr/>
        <p:txBody>
          <a:bodyPr/>
          <a:lstStyle/>
          <a:p>
            <a:r>
              <a:rPr lang="en-US" dirty="0"/>
              <a:t>There are three categories of foreign investment</a:t>
            </a:r>
          </a:p>
          <a:p>
            <a:pPr marL="514350" indent="-514350">
              <a:buAutoNum type="arabicPeriod"/>
            </a:pPr>
            <a:r>
              <a:rPr lang="en-US" dirty="0"/>
              <a:t>Foreign direct investment (FDI): It refers to long-term capital investment such as the purchase and construction of machinery, buildings, manufacturing, plants etc. </a:t>
            </a:r>
            <a:r>
              <a:rPr lang="en-US" dirty="0" err="1"/>
              <a:t>e.g</a:t>
            </a:r>
            <a:r>
              <a:rPr lang="en-US" dirty="0"/>
              <a:t> Ford coming to India, Samsung starting it s company in Gurgaon</a:t>
            </a:r>
          </a:p>
          <a:p>
            <a:pPr marL="514350" indent="-514350">
              <a:buAutoNum type="arabicPeriod"/>
            </a:pPr>
            <a:r>
              <a:rPr lang="en-US" dirty="0"/>
              <a:t>Foreign Portfolio Investment (FPI) This refers to short-term capital investment in financial assets of a foreign country such as stocks, bonds or other financial assets.</a:t>
            </a:r>
          </a:p>
          <a:p>
            <a:pPr marL="514350" indent="-514350">
              <a:buAutoNum type="arabicPeriod"/>
            </a:pPr>
            <a:r>
              <a:rPr lang="en-US" dirty="0"/>
              <a:t>Other investments include bank deposits, currency investment etc.</a:t>
            </a:r>
          </a:p>
          <a:p>
            <a:pPr marL="514350" indent="-514350">
              <a:buAutoNum type="arabicPeriod"/>
            </a:pPr>
            <a:endParaRPr lang="en-US" dirty="0"/>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2294920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1861</Words>
  <Application>Microsoft Macintosh PowerPoint</Application>
  <PresentationFormat>Widescreen</PresentationFormat>
  <Paragraphs>199</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Balance of Payment</vt:lpstr>
      <vt:lpstr>Definition</vt:lpstr>
      <vt:lpstr>Why BOP is important?</vt:lpstr>
      <vt:lpstr>Difference between  monetary policy    and        fiscal policy</vt:lpstr>
      <vt:lpstr>Components of BOP</vt:lpstr>
      <vt:lpstr>Balance of Trade</vt:lpstr>
      <vt:lpstr>Capital Account</vt:lpstr>
      <vt:lpstr>Financial Account</vt:lpstr>
      <vt:lpstr>PowerPoint Presentation</vt:lpstr>
      <vt:lpstr>Difference between FDI and FPI</vt:lpstr>
      <vt:lpstr>PowerPoint Presentation</vt:lpstr>
      <vt:lpstr>Official Reserve Account</vt:lpstr>
      <vt:lpstr>PowerPoint Presentation</vt:lpstr>
      <vt:lpstr>PowerPoint Presentation</vt:lpstr>
      <vt:lpstr>Exchange rate determination</vt:lpstr>
      <vt:lpstr>Why does a country need foreign currency?</vt:lpstr>
      <vt:lpstr>PowerPoint Presentation</vt:lpstr>
      <vt:lpstr>Fixed exchange rate</vt:lpstr>
      <vt:lpstr>PowerPoint Presentation</vt:lpstr>
      <vt:lpstr>Floating / Flexible exchange rate</vt:lpstr>
      <vt:lpstr>PowerPoint Presentation</vt:lpstr>
      <vt:lpstr>Managed exchanged rate</vt:lpstr>
      <vt:lpstr>World Trade Organization (WTO)</vt:lpstr>
      <vt:lpstr>Objectives of WHO</vt:lpstr>
      <vt:lpstr>Functions of WTO</vt:lpstr>
      <vt:lpstr>PowerPoint Presentation</vt:lpstr>
      <vt:lpstr>Structure of WTO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Payment</dc:title>
  <dc:creator>Arbind Lal</dc:creator>
  <cp:lastModifiedBy>Arbind Lal</cp:lastModifiedBy>
  <cp:revision>6</cp:revision>
  <dcterms:created xsi:type="dcterms:W3CDTF">2022-03-20T15:10:44Z</dcterms:created>
  <dcterms:modified xsi:type="dcterms:W3CDTF">2022-03-27T05:56:51Z</dcterms:modified>
</cp:coreProperties>
</file>