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81" r:id="rId25"/>
    <p:sldId id="278"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0"/>
    <p:restoredTop sz="94603"/>
  </p:normalViewPr>
  <p:slideViewPr>
    <p:cSldViewPr snapToGrid="0" snapToObjects="1">
      <p:cViewPr varScale="1">
        <p:scale>
          <a:sx n="63" d="100"/>
          <a:sy n="63" d="100"/>
        </p:scale>
        <p:origin x="16398" y="-16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10E3B-2858-7140-B035-14995F9299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867F5376-CC23-EF4B-8B05-8FE8D7DD45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8C8E3471-C823-674F-8E13-01D3E0AAFF8E}"/>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5" name="Footer Placeholder 4">
            <a:extLst>
              <a:ext uri="{FF2B5EF4-FFF2-40B4-BE49-F238E27FC236}">
                <a16:creationId xmlns:a16="http://schemas.microsoft.com/office/drawing/2014/main" xmlns="" id="{6480A4D6-7B90-2D42-9C0E-263586D32D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E895405-B767-E048-9194-ECD1FEF0D9BB}"/>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172385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C66E3-2304-5D4B-8927-D7BFFC71B9A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26FD288A-7060-C14A-B0BC-1C03031B76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48068A68-36BF-6442-8EF9-B03731729ACA}"/>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5" name="Footer Placeholder 4">
            <a:extLst>
              <a:ext uri="{FF2B5EF4-FFF2-40B4-BE49-F238E27FC236}">
                <a16:creationId xmlns:a16="http://schemas.microsoft.com/office/drawing/2014/main" xmlns="" id="{A6515DD4-9DD7-6A4E-9741-326C867265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E77295D-18A6-324D-A62D-AE41249B7979}"/>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182790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ACC74E2-E894-054F-AE4B-B3FF7B8CA3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3DE88736-9F14-F14C-99FE-3CBAF3DB61B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232B4032-A3C0-014D-AF8D-674205E78601}"/>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5" name="Footer Placeholder 4">
            <a:extLst>
              <a:ext uri="{FF2B5EF4-FFF2-40B4-BE49-F238E27FC236}">
                <a16:creationId xmlns:a16="http://schemas.microsoft.com/office/drawing/2014/main" xmlns="" id="{9D1F4488-8FF3-C342-8151-71421C607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5AEEF9-7906-4F49-AA24-29A4BDB1758D}"/>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128744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78C6F3-E759-0545-B958-607BFF5F6E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B3AF4CE6-CCA8-6E46-BFBB-A854CD71D2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7E75A138-8205-C94C-A8E9-E35E7DBA0655}"/>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5" name="Footer Placeholder 4">
            <a:extLst>
              <a:ext uri="{FF2B5EF4-FFF2-40B4-BE49-F238E27FC236}">
                <a16:creationId xmlns:a16="http://schemas.microsoft.com/office/drawing/2014/main" xmlns="" id="{52844019-607F-2249-9510-E0B75EA45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999AD8-C3F4-6F46-A0F0-A3B501492384}"/>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304364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CF75BB-C681-214A-9611-E5C360D5144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60924663-605F-8B4A-BE81-FA70C6B75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5D95AA2E-FACF-6F4D-ABCF-4A010560EFDE}"/>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5" name="Footer Placeholder 4">
            <a:extLst>
              <a:ext uri="{FF2B5EF4-FFF2-40B4-BE49-F238E27FC236}">
                <a16:creationId xmlns:a16="http://schemas.microsoft.com/office/drawing/2014/main" xmlns="" id="{6793737B-A9BB-A046-9358-D8A600C1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7B75734-5456-974D-95E0-51C141E50890}"/>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363935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1DEDF-FB42-C546-8226-46B0CE9FF2C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D7306EDC-DA0B-8240-99AB-C9C393F702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C7E7F47F-62CA-3640-A1B3-38D55563502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0EAACEDD-089F-264B-9EA0-EE1D80B6D89B}"/>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6" name="Footer Placeholder 5">
            <a:extLst>
              <a:ext uri="{FF2B5EF4-FFF2-40B4-BE49-F238E27FC236}">
                <a16:creationId xmlns:a16="http://schemas.microsoft.com/office/drawing/2014/main" xmlns="" id="{D25080B5-CDAB-254C-8423-531845EBA1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B058300-0829-9440-B653-756CB0549AA0}"/>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159111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4FDDD2-5912-C848-B2A4-5285241BF2B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81C162CA-396B-8C43-AB13-79CA79703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EEC4F22A-CC12-A242-86DA-C3B46FC42B9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C2FDFC6E-F86C-724F-B624-D3B50C369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E63D1633-C1E7-004E-9611-81326DBDA81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63AE4055-3CB5-B840-9A8B-1C4A5694261C}"/>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8" name="Footer Placeholder 7">
            <a:extLst>
              <a:ext uri="{FF2B5EF4-FFF2-40B4-BE49-F238E27FC236}">
                <a16:creationId xmlns:a16="http://schemas.microsoft.com/office/drawing/2014/main" xmlns="" id="{A0C9C990-971B-3C49-BF6D-D8159A2F28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DC43EFD-3D02-224E-B8A3-5371E69E0E14}"/>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383226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5ACEAA-7C2A-554F-B0DA-047B5C4D732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0E530E17-DB20-EA40-9057-C0817C25142C}"/>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4" name="Footer Placeholder 3">
            <a:extLst>
              <a:ext uri="{FF2B5EF4-FFF2-40B4-BE49-F238E27FC236}">
                <a16:creationId xmlns:a16="http://schemas.microsoft.com/office/drawing/2014/main" xmlns="" id="{41A679FC-5612-CD49-8993-A51746FF7A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C764D31-E2EF-9548-B964-4DEF431C20BD}"/>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189286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C7F813A-C340-AC40-AA65-4DB7B868CC35}"/>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3" name="Footer Placeholder 2">
            <a:extLst>
              <a:ext uri="{FF2B5EF4-FFF2-40B4-BE49-F238E27FC236}">
                <a16:creationId xmlns:a16="http://schemas.microsoft.com/office/drawing/2014/main" xmlns="" id="{9FFF3325-9C34-6340-85E5-40A0C2FBA1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CDC6D0B-FCDA-9D4E-A948-283E40220E5C}"/>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12188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B07D3-3D73-FD47-BA8D-3878C59A77D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E0D5CA82-62B1-6D47-A8B1-BBCC69F6E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C0607895-0C2A-C945-9976-F15EC9CEF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DA986B56-3F85-C645-9AA3-973CDA16D2C8}"/>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6" name="Footer Placeholder 5">
            <a:extLst>
              <a:ext uri="{FF2B5EF4-FFF2-40B4-BE49-F238E27FC236}">
                <a16:creationId xmlns:a16="http://schemas.microsoft.com/office/drawing/2014/main" xmlns="" id="{AE99CD33-C78A-D145-9C1B-63FBE7B8C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DB47219-6606-034F-9475-C0934775FBE1}"/>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291219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FED8F-5A63-8B46-8114-9C355DFE6D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F9470870-FB61-C740-A4C8-2E256C718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FAA9E65-1DA2-A142-B78D-DE134E05B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F89BE491-1734-9A4C-9541-D3082C6E8602}"/>
              </a:ext>
            </a:extLst>
          </p:cNvPr>
          <p:cNvSpPr>
            <a:spLocks noGrp="1"/>
          </p:cNvSpPr>
          <p:nvPr>
            <p:ph type="dt" sz="half" idx="10"/>
          </p:nvPr>
        </p:nvSpPr>
        <p:spPr/>
        <p:txBody>
          <a:bodyPr/>
          <a:lstStyle/>
          <a:p>
            <a:fld id="{E8EA637B-28B4-1C4B-AEF5-494DFD0EE028}" type="datetimeFigureOut">
              <a:rPr lang="en-US" smtClean="0"/>
              <a:pPr/>
              <a:t>11/5/2009</a:t>
            </a:fld>
            <a:endParaRPr lang="en-US"/>
          </a:p>
        </p:txBody>
      </p:sp>
      <p:sp>
        <p:nvSpPr>
          <p:cNvPr id="6" name="Footer Placeholder 5">
            <a:extLst>
              <a:ext uri="{FF2B5EF4-FFF2-40B4-BE49-F238E27FC236}">
                <a16:creationId xmlns:a16="http://schemas.microsoft.com/office/drawing/2014/main" xmlns="" id="{8DB7CCF6-F133-0C44-B882-2F9863080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6FCFBB-981D-724B-BB6F-2BDB397E7019}"/>
              </a:ext>
            </a:extLst>
          </p:cNvPr>
          <p:cNvSpPr>
            <a:spLocks noGrp="1"/>
          </p:cNvSpPr>
          <p:nvPr>
            <p:ph type="sldNum" sz="quarter" idx="12"/>
          </p:nvPr>
        </p:nvSpPr>
        <p:spPr/>
        <p:txBody>
          <a:body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353953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1BE4026-E552-1E4C-BD6A-E36F707C9E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B7642C87-12B6-2344-B543-B7AB9D007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6F67374-40A8-8C44-8A46-A45F2A63D3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A637B-28B4-1C4B-AEF5-494DFD0EE028}" type="datetimeFigureOut">
              <a:rPr lang="en-US" smtClean="0"/>
              <a:pPr/>
              <a:t>11/5/2009</a:t>
            </a:fld>
            <a:endParaRPr lang="en-US"/>
          </a:p>
        </p:txBody>
      </p:sp>
      <p:sp>
        <p:nvSpPr>
          <p:cNvPr id="5" name="Footer Placeholder 4">
            <a:extLst>
              <a:ext uri="{FF2B5EF4-FFF2-40B4-BE49-F238E27FC236}">
                <a16:creationId xmlns:a16="http://schemas.microsoft.com/office/drawing/2014/main" xmlns="" id="{63B21558-CC2A-2642-89A3-6E53D06CC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23EEB36-05E9-B948-895F-5680F8D32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0A248-ED7D-7E49-B63B-75ECD3B393BE}" type="slidenum">
              <a:rPr lang="en-US" smtClean="0"/>
              <a:pPr/>
              <a:t>‹#›</a:t>
            </a:fld>
            <a:endParaRPr lang="en-US"/>
          </a:p>
        </p:txBody>
      </p:sp>
    </p:spTree>
    <p:extLst>
      <p:ext uri="{BB962C8B-B14F-4D97-AF65-F5344CB8AC3E}">
        <p14:creationId xmlns:p14="http://schemas.microsoft.com/office/powerpoint/2010/main" xmlns="" val="20744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C63E47-BEBE-C84A-91CB-A36D597EC097}"/>
              </a:ext>
            </a:extLst>
          </p:cNvPr>
          <p:cNvSpPr>
            <a:spLocks noGrp="1"/>
          </p:cNvSpPr>
          <p:nvPr>
            <p:ph type="ctrTitle"/>
          </p:nvPr>
        </p:nvSpPr>
        <p:spPr/>
        <p:txBody>
          <a:bodyPr/>
          <a:lstStyle/>
          <a:p>
            <a:r>
              <a:rPr lang="en-US" dirty="0"/>
              <a:t>Privatization and Economic reforms in India</a:t>
            </a:r>
          </a:p>
        </p:txBody>
      </p:sp>
      <p:sp>
        <p:nvSpPr>
          <p:cNvPr id="3" name="Subtitle 2">
            <a:extLst>
              <a:ext uri="{FF2B5EF4-FFF2-40B4-BE49-F238E27FC236}">
                <a16:creationId xmlns:a16="http://schemas.microsoft.com/office/drawing/2014/main" xmlns="" id="{4CCAB5DC-E398-8D40-8119-F2FE5B338AE9}"/>
              </a:ext>
            </a:extLst>
          </p:cNvPr>
          <p:cNvSpPr>
            <a:spLocks noGrp="1"/>
          </p:cNvSpPr>
          <p:nvPr>
            <p:ph type="subTitle" idx="1"/>
          </p:nvPr>
        </p:nvSpPr>
        <p:spPr/>
        <p:txBody>
          <a:bodyPr/>
          <a:lstStyle/>
          <a:p>
            <a:r>
              <a:rPr lang="en-IN" dirty="0"/>
              <a:t>Meaning and Scope of Privatisation,</a:t>
            </a:r>
          </a:p>
          <a:p>
            <a:r>
              <a:rPr lang="en-IN" dirty="0"/>
              <a:t> Economic reforms in India – An appraisal.</a:t>
            </a:r>
          </a:p>
          <a:p>
            <a:endParaRPr lang="en-US" dirty="0"/>
          </a:p>
        </p:txBody>
      </p:sp>
    </p:spTree>
    <p:extLst>
      <p:ext uri="{BB962C8B-B14F-4D97-AF65-F5344CB8AC3E}">
        <p14:creationId xmlns:p14="http://schemas.microsoft.com/office/powerpoint/2010/main" xmlns="" val="2560348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77C561-C260-4A43-A832-22C6507D9F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60A792A-DB77-3F45-AA07-D1600ABC22E0}"/>
              </a:ext>
            </a:extLst>
          </p:cNvPr>
          <p:cNvSpPr>
            <a:spLocks noGrp="1"/>
          </p:cNvSpPr>
          <p:nvPr>
            <p:ph idx="1"/>
          </p:nvPr>
        </p:nvSpPr>
        <p:spPr/>
        <p:txBody>
          <a:bodyPr/>
          <a:lstStyle/>
          <a:p>
            <a:pPr marL="0" indent="0">
              <a:buNone/>
            </a:pPr>
            <a:r>
              <a:rPr lang="en-US" dirty="0"/>
              <a:t>2. Strategic Sale: </a:t>
            </a:r>
          </a:p>
          <a:p>
            <a:pPr marL="0" indent="0">
              <a:buNone/>
            </a:pPr>
            <a:r>
              <a:rPr lang="en-US" dirty="0"/>
              <a:t>	In this method, the government sells its share in the PSU to a strategic partner. As a result, the management passes over to the buyer. The advantages for this method are as follows:</a:t>
            </a:r>
          </a:p>
          <a:p>
            <a:pPr marL="514350" indent="-514350">
              <a:buAutoNum type="alphaLcPeriod"/>
            </a:pPr>
            <a:r>
              <a:rPr lang="en-US" dirty="0"/>
              <a:t>The performance and efficiency of the management is expected to improve</a:t>
            </a:r>
          </a:p>
          <a:p>
            <a:pPr marL="514350" indent="-514350">
              <a:buAutoNum type="alphaLcPeriod"/>
            </a:pPr>
            <a:r>
              <a:rPr lang="en-US" dirty="0"/>
              <a:t>The government may realize a better price as the strategic partner may be willing to pay more</a:t>
            </a:r>
          </a:p>
          <a:p>
            <a:pPr marL="514350" indent="-514350">
              <a:buAutoNum type="alphaLcPeriod"/>
            </a:pPr>
            <a:r>
              <a:rPr lang="en-US" dirty="0"/>
              <a:t>The strategic partner may be willing to inject ore capital into PSU</a:t>
            </a:r>
          </a:p>
          <a:p>
            <a:pPr marL="514350" indent="-514350">
              <a:buAutoNum type="alphaLcPeriod"/>
            </a:pPr>
            <a:endParaRPr lang="en-US" dirty="0"/>
          </a:p>
        </p:txBody>
      </p:sp>
    </p:spTree>
    <p:extLst>
      <p:ext uri="{BB962C8B-B14F-4D97-AF65-F5344CB8AC3E}">
        <p14:creationId xmlns:p14="http://schemas.microsoft.com/office/powerpoint/2010/main" xmlns="" val="1459554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799618-3DC4-4445-8533-93A05D2268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B5FBCE8-6091-7740-8142-4E6992804C0D}"/>
              </a:ext>
            </a:extLst>
          </p:cNvPr>
          <p:cNvSpPr>
            <a:spLocks noGrp="1"/>
          </p:cNvSpPr>
          <p:nvPr>
            <p:ph idx="1"/>
          </p:nvPr>
        </p:nvSpPr>
        <p:spPr/>
        <p:txBody>
          <a:bodyPr/>
          <a:lstStyle/>
          <a:p>
            <a:pPr marL="0" indent="0">
              <a:buNone/>
            </a:pPr>
            <a:r>
              <a:rPr lang="en-US" dirty="0"/>
              <a:t>d. Loss making PSUs will be unattractive to the public whereas a strategic acquirer can have the skill to turn around the business even after paying a reasonable price.</a:t>
            </a:r>
          </a:p>
          <a:p>
            <a:pPr marL="0" indent="0">
              <a:buNone/>
            </a:pPr>
            <a:r>
              <a:rPr lang="en-US" dirty="0"/>
              <a:t>Disadvantages:</a:t>
            </a:r>
          </a:p>
          <a:p>
            <a:pPr marL="514350" indent="-514350">
              <a:buAutoNum type="alphaLcPeriod"/>
            </a:pPr>
            <a:r>
              <a:rPr lang="en-US" dirty="0"/>
              <a:t>This method is unfair as many ordinary citizens can not participate in it.</a:t>
            </a:r>
          </a:p>
          <a:p>
            <a:pPr marL="514350" indent="-514350">
              <a:buAutoNum type="alphaLcPeriod"/>
            </a:pPr>
            <a:r>
              <a:rPr lang="en-US" dirty="0"/>
              <a:t>The whole process of selecting  strategic partner is nontransparent and arbitrary</a:t>
            </a:r>
          </a:p>
          <a:p>
            <a:pPr marL="514350" indent="-514350">
              <a:buAutoNum type="alphaLcPeriod"/>
            </a:pPr>
            <a:r>
              <a:rPr lang="en-US" dirty="0"/>
              <a:t>Its very difficult to assess the actual value of the enterprise</a:t>
            </a:r>
          </a:p>
          <a:p>
            <a:pPr marL="514350" indent="-514350">
              <a:buAutoNum type="alphaLcPeriod"/>
            </a:pPr>
            <a:endParaRPr lang="en-US" dirty="0"/>
          </a:p>
          <a:p>
            <a:pPr marL="0" indent="0">
              <a:buNone/>
            </a:pPr>
            <a:endParaRPr lang="en-US" dirty="0"/>
          </a:p>
        </p:txBody>
      </p:sp>
    </p:spTree>
    <p:extLst>
      <p:ext uri="{BB962C8B-B14F-4D97-AF65-F5344CB8AC3E}">
        <p14:creationId xmlns:p14="http://schemas.microsoft.com/office/powerpoint/2010/main" xmlns="" val="3022102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807E6E-C9B9-124F-B523-288A3C24EE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F201E3F-157A-D944-82BF-D711A283D5A7}"/>
              </a:ext>
            </a:extLst>
          </p:cNvPr>
          <p:cNvSpPr>
            <a:spLocks noGrp="1"/>
          </p:cNvSpPr>
          <p:nvPr>
            <p:ph idx="1"/>
          </p:nvPr>
        </p:nvSpPr>
        <p:spPr/>
        <p:txBody>
          <a:bodyPr/>
          <a:lstStyle/>
          <a:p>
            <a:pPr marL="0" indent="0">
              <a:buNone/>
            </a:pPr>
            <a:r>
              <a:rPr lang="en-US" dirty="0"/>
              <a:t>d. There is a serious risk of employees losing their job as the strategic partner is likely to restructure the PSU business to align with the existing business</a:t>
            </a:r>
          </a:p>
          <a:p>
            <a:pPr marL="0" indent="0">
              <a:buNone/>
            </a:pPr>
            <a:r>
              <a:rPr lang="en-US" dirty="0"/>
              <a:t>3. Sale to Foreigners:</a:t>
            </a:r>
          </a:p>
          <a:p>
            <a:pPr marL="0" indent="0">
              <a:buNone/>
            </a:pPr>
            <a:r>
              <a:rPr lang="en-US" dirty="0"/>
              <a:t>	This a is a variant of strategic sales method where the buyer is not  a domestic company but a foreign company.</a:t>
            </a:r>
          </a:p>
          <a:p>
            <a:pPr marL="0" indent="0">
              <a:buNone/>
            </a:pPr>
            <a:r>
              <a:rPr lang="en-US" dirty="0"/>
              <a:t>In small countries, where the domestic private capital is limited, government sells its stakes to foreign companies. It’s expected that foreign companies will bring world class technology to and expertise to run the PSU.</a:t>
            </a:r>
          </a:p>
        </p:txBody>
      </p:sp>
    </p:spTree>
    <p:extLst>
      <p:ext uri="{BB962C8B-B14F-4D97-AF65-F5344CB8AC3E}">
        <p14:creationId xmlns:p14="http://schemas.microsoft.com/office/powerpoint/2010/main" xmlns="" val="852713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B58BD-6CE4-DA47-BEA8-E35684DFE4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43DEEFE-FA14-BF4B-9EB9-6C3A46D254A2}"/>
              </a:ext>
            </a:extLst>
          </p:cNvPr>
          <p:cNvSpPr>
            <a:spLocks noGrp="1"/>
          </p:cNvSpPr>
          <p:nvPr>
            <p:ph idx="1"/>
          </p:nvPr>
        </p:nvSpPr>
        <p:spPr/>
        <p:txBody>
          <a:bodyPr/>
          <a:lstStyle/>
          <a:p>
            <a:pPr marL="0" indent="0">
              <a:buNone/>
            </a:pPr>
            <a:r>
              <a:rPr lang="en-US" dirty="0"/>
              <a:t>4. Management –Employees buyouts:</a:t>
            </a:r>
          </a:p>
          <a:p>
            <a:pPr marL="0" indent="0">
              <a:buNone/>
            </a:pPr>
            <a:r>
              <a:rPr lang="en-US" dirty="0"/>
              <a:t>	In this route to privatization, management, employees themselves buy major stakes in their firms.</a:t>
            </a:r>
          </a:p>
          <a:p>
            <a:pPr marL="0" indent="0">
              <a:buNone/>
            </a:pPr>
            <a:r>
              <a:rPr lang="en-US" dirty="0"/>
              <a:t>The advantage of this method is that it is easy to implement both politically and technically.</a:t>
            </a:r>
          </a:p>
          <a:p>
            <a:pPr marL="0" indent="0">
              <a:buNone/>
            </a:pPr>
            <a:r>
              <a:rPr lang="en-US" dirty="0"/>
              <a:t>This method is widely used in Croatia, Poland, Romania, and Slovenia</a:t>
            </a:r>
          </a:p>
          <a:p>
            <a:pPr marL="0" indent="0">
              <a:buNone/>
            </a:pPr>
            <a:r>
              <a:rPr lang="en-US" dirty="0"/>
              <a:t>One important disadvantage is that benefits are unevenly distributed: employees in good firms get valuable assets in those in money –losers get almost nothing</a:t>
            </a:r>
          </a:p>
        </p:txBody>
      </p:sp>
    </p:spTree>
    <p:extLst>
      <p:ext uri="{BB962C8B-B14F-4D97-AF65-F5344CB8AC3E}">
        <p14:creationId xmlns:p14="http://schemas.microsoft.com/office/powerpoint/2010/main" xmlns="" val="3046353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3B9E9-0B27-DA47-B1F9-0B57DCAF85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BEF0D1E-8136-6748-AC30-F2D0A67E8FC0}"/>
              </a:ext>
            </a:extLst>
          </p:cNvPr>
          <p:cNvSpPr>
            <a:spLocks noGrp="1"/>
          </p:cNvSpPr>
          <p:nvPr>
            <p:ph idx="1"/>
          </p:nvPr>
        </p:nvSpPr>
        <p:spPr/>
        <p:txBody>
          <a:bodyPr/>
          <a:lstStyle/>
          <a:p>
            <a:pPr marL="0" indent="0">
              <a:buNone/>
            </a:pPr>
            <a:r>
              <a:rPr lang="en-US" dirty="0"/>
              <a:t>The second disadvantage is government tends to charge low prices to insiders and thus realize little revenue</a:t>
            </a:r>
          </a:p>
          <a:p>
            <a:pPr marL="0" indent="0">
              <a:buNone/>
            </a:pPr>
            <a:r>
              <a:rPr lang="en-US" dirty="0"/>
              <a:t>Finally, Managers and insiders may connive to block the entry of outsiders</a:t>
            </a:r>
          </a:p>
          <a:p>
            <a:pPr marL="0" indent="0">
              <a:buNone/>
            </a:pPr>
            <a:r>
              <a:rPr lang="en-US" dirty="0"/>
              <a:t>5. Equal-Access Voucher </a:t>
            </a:r>
            <a:r>
              <a:rPr lang="en-US" dirty="0" err="1"/>
              <a:t>Programme</a:t>
            </a:r>
            <a:r>
              <a:rPr lang="en-US" dirty="0"/>
              <a:t>:</a:t>
            </a:r>
          </a:p>
          <a:p>
            <a:pPr marL="0" indent="0">
              <a:buNone/>
            </a:pPr>
            <a:r>
              <a:rPr lang="en-US" dirty="0"/>
              <a:t>	This form of privatization involves distribution of vouchers across the population and attempts to allocate assets approximately evenly among the voucher holders</a:t>
            </a:r>
          </a:p>
        </p:txBody>
      </p:sp>
    </p:spTree>
    <p:extLst>
      <p:ext uri="{BB962C8B-B14F-4D97-AF65-F5344CB8AC3E}">
        <p14:creationId xmlns:p14="http://schemas.microsoft.com/office/powerpoint/2010/main" xmlns="" val="34135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35C1A2-C019-E64C-BE10-0DEFA61DC69D}"/>
              </a:ext>
            </a:extLst>
          </p:cNvPr>
          <p:cNvSpPr>
            <a:spLocks noGrp="1"/>
          </p:cNvSpPr>
          <p:nvPr>
            <p:ph type="title"/>
          </p:nvPr>
        </p:nvSpPr>
        <p:spPr/>
        <p:txBody>
          <a:bodyPr/>
          <a:lstStyle/>
          <a:p>
            <a:r>
              <a:rPr lang="en-US" smtClean="0"/>
              <a:t>                                                                                                                                                                                                                                                                                                                                                        </a:t>
            </a:r>
            <a:endParaRPr lang="en-US"/>
          </a:p>
        </p:txBody>
      </p:sp>
      <p:sp>
        <p:nvSpPr>
          <p:cNvPr id="3" name="Content Placeholder 2">
            <a:extLst>
              <a:ext uri="{FF2B5EF4-FFF2-40B4-BE49-F238E27FC236}">
                <a16:creationId xmlns:a16="http://schemas.microsoft.com/office/drawing/2014/main" xmlns="" id="{7B219835-172E-EA4C-AA7C-267D290C23F1}"/>
              </a:ext>
            </a:extLst>
          </p:cNvPr>
          <p:cNvSpPr>
            <a:spLocks noGrp="1"/>
          </p:cNvSpPr>
          <p:nvPr>
            <p:ph idx="1"/>
          </p:nvPr>
        </p:nvSpPr>
        <p:spPr/>
        <p:txBody>
          <a:bodyPr/>
          <a:lstStyle/>
          <a:p>
            <a:pPr marL="0" indent="0">
              <a:buNone/>
            </a:pPr>
            <a:r>
              <a:rPr lang="en-US" dirty="0"/>
              <a:t>Such programs excel in speed and fairness. However, they raise no revenue for the government  and have unclear implications for corporate governance.</a:t>
            </a:r>
          </a:p>
          <a:p>
            <a:pPr marL="0" indent="0">
              <a:buNone/>
            </a:pPr>
            <a:endParaRPr lang="en-US" dirty="0"/>
          </a:p>
          <a:p>
            <a:pPr marL="0" indent="0">
              <a:buNone/>
            </a:pPr>
            <a:r>
              <a:rPr lang="en-US" dirty="0"/>
              <a:t>Mongolia, Lithuania, Romania etc. followed this method of privatization</a:t>
            </a:r>
          </a:p>
        </p:txBody>
      </p:sp>
    </p:spTree>
    <p:extLst>
      <p:ext uri="{BB962C8B-B14F-4D97-AF65-F5344CB8AC3E}">
        <p14:creationId xmlns:p14="http://schemas.microsoft.com/office/powerpoint/2010/main" xmlns="" val="1395093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261D1-B75F-804B-B8D1-ED99FDA99D23}"/>
              </a:ext>
            </a:extLst>
          </p:cNvPr>
          <p:cNvSpPr>
            <a:spLocks noGrp="1"/>
          </p:cNvSpPr>
          <p:nvPr>
            <p:ph type="title"/>
          </p:nvPr>
        </p:nvSpPr>
        <p:spPr/>
        <p:txBody>
          <a:bodyPr/>
          <a:lstStyle/>
          <a:p>
            <a:r>
              <a:rPr lang="en-US" dirty="0"/>
              <a:t>Different types of companies in India</a:t>
            </a:r>
          </a:p>
        </p:txBody>
      </p:sp>
      <p:sp>
        <p:nvSpPr>
          <p:cNvPr id="3" name="Content Placeholder 2">
            <a:extLst>
              <a:ext uri="{FF2B5EF4-FFF2-40B4-BE49-F238E27FC236}">
                <a16:creationId xmlns:a16="http://schemas.microsoft.com/office/drawing/2014/main" xmlns="" id="{33A77F17-DAE7-844F-B239-25694046A3D8}"/>
              </a:ext>
            </a:extLst>
          </p:cNvPr>
          <p:cNvSpPr>
            <a:spLocks noGrp="1"/>
          </p:cNvSpPr>
          <p:nvPr>
            <p:ph idx="1"/>
          </p:nvPr>
        </p:nvSpPr>
        <p:spPr/>
        <p:txBody>
          <a:bodyPr>
            <a:normAutofit fontScale="92500" lnSpcReduction="10000"/>
          </a:bodyPr>
          <a:lstStyle/>
          <a:p>
            <a:pPr marL="0" indent="0">
              <a:buNone/>
            </a:pPr>
            <a:r>
              <a:rPr lang="en-US" dirty="0"/>
              <a:t>Private ltd company:</a:t>
            </a:r>
          </a:p>
          <a:p>
            <a:pPr marL="0" indent="0">
              <a:buNone/>
            </a:pPr>
            <a:r>
              <a:rPr lang="en-US" dirty="0"/>
              <a:t>A private limited company is a voluntary association of not less than 50 people (members), whose liability is limited, and who is not allowed to invite the general public to subscribe to its shares and debentures.</a:t>
            </a:r>
          </a:p>
          <a:p>
            <a:pPr marL="0" indent="0">
              <a:buNone/>
            </a:pPr>
            <a:r>
              <a:rPr lang="en-US" dirty="0"/>
              <a:t>Features:</a:t>
            </a:r>
          </a:p>
          <a:p>
            <a:pPr marL="514350" indent="-514350">
              <a:buAutoNum type="arabicPeriod"/>
            </a:pPr>
            <a:r>
              <a:rPr lang="en-US" dirty="0"/>
              <a:t>Members 2-50</a:t>
            </a:r>
          </a:p>
          <a:p>
            <a:pPr marL="514350" indent="-514350">
              <a:buAutoNum type="arabicPeriod"/>
            </a:pPr>
            <a:r>
              <a:rPr lang="en-US" dirty="0"/>
              <a:t>It has a minimum paid up capital of 1 lakh</a:t>
            </a:r>
          </a:p>
          <a:p>
            <a:pPr marL="514350" indent="-514350">
              <a:buAutoNum type="arabicPeriod"/>
            </a:pPr>
            <a:r>
              <a:rPr lang="en-US" dirty="0"/>
              <a:t>Has to use the word private ltd</a:t>
            </a:r>
          </a:p>
          <a:p>
            <a:pPr marL="514350" indent="-514350">
              <a:buAutoNum type="arabicPeriod"/>
            </a:pPr>
            <a:r>
              <a:rPr lang="en-US" dirty="0"/>
              <a:t>Can’t borrow money from public</a:t>
            </a:r>
          </a:p>
          <a:p>
            <a:pPr marL="514350" indent="-514350">
              <a:buAutoNum type="arabicPeriod"/>
            </a:pPr>
            <a:r>
              <a:rPr lang="en-US" dirty="0"/>
              <a:t>The shares allotted among members are not transferable</a:t>
            </a:r>
          </a:p>
          <a:p>
            <a:pPr marL="514350" indent="-514350">
              <a:buAutoNum type="arabicPeriod"/>
            </a:pPr>
            <a:endParaRPr lang="en-US" dirty="0"/>
          </a:p>
        </p:txBody>
      </p:sp>
    </p:spTree>
    <p:extLst>
      <p:ext uri="{BB962C8B-B14F-4D97-AF65-F5344CB8AC3E}">
        <p14:creationId xmlns:p14="http://schemas.microsoft.com/office/powerpoint/2010/main" xmlns="" val="70778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6958EE-D9E6-7F4F-A25B-04DD6CDFBB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7C795C0-94E2-0249-AFF1-DE8BECDC3A40}"/>
              </a:ext>
            </a:extLst>
          </p:cNvPr>
          <p:cNvSpPr>
            <a:spLocks noGrp="1"/>
          </p:cNvSpPr>
          <p:nvPr>
            <p:ph idx="1"/>
          </p:nvPr>
        </p:nvSpPr>
        <p:spPr/>
        <p:txBody>
          <a:bodyPr>
            <a:normAutofit lnSpcReduction="10000"/>
          </a:bodyPr>
          <a:lstStyle/>
          <a:p>
            <a:pPr marL="0" indent="0">
              <a:buNone/>
            </a:pPr>
            <a:r>
              <a:rPr lang="en-US" dirty="0"/>
              <a:t>6. It continues even if members die</a:t>
            </a:r>
          </a:p>
          <a:p>
            <a:pPr marL="0" indent="0">
              <a:buNone/>
            </a:pPr>
            <a:r>
              <a:rPr lang="en-US" dirty="0"/>
              <a:t>7. The liability of members is limited</a:t>
            </a:r>
          </a:p>
          <a:p>
            <a:pPr marL="0" indent="0">
              <a:buNone/>
            </a:pPr>
            <a:r>
              <a:rPr lang="en-US" dirty="0"/>
              <a:t>8. It need not obtain a certificate for commencement of business.</a:t>
            </a:r>
          </a:p>
          <a:p>
            <a:pPr marL="0" indent="0">
              <a:buNone/>
            </a:pPr>
            <a:r>
              <a:rPr lang="en-US" dirty="0" err="1"/>
              <a:t>e.g</a:t>
            </a:r>
            <a:r>
              <a:rPr lang="en-US" dirty="0"/>
              <a:t> Bajaj Tele films, Online shopping websites etc.</a:t>
            </a:r>
          </a:p>
          <a:p>
            <a:pPr marL="0" indent="0">
              <a:buNone/>
            </a:pPr>
            <a:endParaRPr lang="en-US" dirty="0"/>
          </a:p>
          <a:p>
            <a:pPr marL="0" indent="0">
              <a:buNone/>
            </a:pPr>
            <a:r>
              <a:rPr lang="en-US" dirty="0"/>
              <a:t>Public Ltd Company:</a:t>
            </a:r>
          </a:p>
          <a:p>
            <a:pPr marL="514350" indent="-514350">
              <a:buAutoNum type="arabicPeriod"/>
            </a:pPr>
            <a:r>
              <a:rPr lang="en-US" dirty="0"/>
              <a:t>Members 7 or more</a:t>
            </a:r>
          </a:p>
          <a:p>
            <a:pPr marL="514350" indent="-514350">
              <a:buAutoNum type="arabicPeriod"/>
            </a:pPr>
            <a:r>
              <a:rPr lang="en-US" dirty="0"/>
              <a:t>It has a separate legal existence</a:t>
            </a:r>
          </a:p>
          <a:p>
            <a:pPr marL="514350" indent="-514350">
              <a:buAutoNum type="arabicPeriod"/>
            </a:pPr>
            <a:r>
              <a:rPr lang="en-US" dirty="0"/>
              <a:t>All the activities have to be governed by the company act</a:t>
            </a:r>
          </a:p>
          <a:p>
            <a:pPr marL="0" indent="0">
              <a:buNone/>
            </a:pPr>
            <a:endParaRPr lang="en-US" dirty="0"/>
          </a:p>
        </p:txBody>
      </p:sp>
    </p:spTree>
    <p:extLst>
      <p:ext uri="{BB962C8B-B14F-4D97-AF65-F5344CB8AC3E}">
        <p14:creationId xmlns:p14="http://schemas.microsoft.com/office/powerpoint/2010/main" xmlns="" val="1397240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CA4CD-B752-E046-9CF3-84DC7DD9B4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A67008B-9E77-3F4D-8F96-66FC47755E9B}"/>
              </a:ext>
            </a:extLst>
          </p:cNvPr>
          <p:cNvSpPr>
            <a:spLocks noGrp="1"/>
          </p:cNvSpPr>
          <p:nvPr>
            <p:ph idx="1"/>
          </p:nvPr>
        </p:nvSpPr>
        <p:spPr/>
        <p:txBody>
          <a:bodyPr/>
          <a:lstStyle/>
          <a:p>
            <a:pPr marL="0" indent="0">
              <a:buNone/>
            </a:pPr>
            <a:r>
              <a:rPr lang="en-US" dirty="0"/>
              <a:t>4. Company collects its capital by selling shares</a:t>
            </a:r>
          </a:p>
          <a:p>
            <a:pPr marL="0" indent="0">
              <a:buNone/>
            </a:pPr>
            <a:r>
              <a:rPr lang="en-US" dirty="0"/>
              <a:t>5. Members’ liability is limited</a:t>
            </a:r>
          </a:p>
          <a:p>
            <a:pPr marL="0" indent="0">
              <a:buNone/>
            </a:pPr>
            <a:r>
              <a:rPr lang="en-US" dirty="0"/>
              <a:t>6. Shareholders of the company do not have any right over the working of the company</a:t>
            </a:r>
          </a:p>
          <a:p>
            <a:pPr marL="0" indent="0">
              <a:buNone/>
            </a:pPr>
            <a:r>
              <a:rPr lang="en-US" dirty="0"/>
              <a:t>Shares are freely transferable</a:t>
            </a:r>
          </a:p>
          <a:p>
            <a:pPr marL="0" indent="0">
              <a:buNone/>
            </a:pPr>
            <a:r>
              <a:rPr lang="en-US" dirty="0"/>
              <a:t>e.g., Asian paints, Apollo tires, Maruti Suzuki etc.</a:t>
            </a:r>
          </a:p>
        </p:txBody>
      </p:sp>
    </p:spTree>
    <p:extLst>
      <p:ext uri="{BB962C8B-B14F-4D97-AF65-F5344CB8AC3E}">
        <p14:creationId xmlns:p14="http://schemas.microsoft.com/office/powerpoint/2010/main" xmlns="" val="3821081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0EA4A-85FC-554C-9178-186714AB8E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2FC57B7-0B62-B443-8536-FB914337EB49}"/>
              </a:ext>
            </a:extLst>
          </p:cNvPr>
          <p:cNvSpPr>
            <a:spLocks noGrp="1"/>
          </p:cNvSpPr>
          <p:nvPr>
            <p:ph idx="1"/>
          </p:nvPr>
        </p:nvSpPr>
        <p:spPr/>
        <p:txBody>
          <a:bodyPr/>
          <a:lstStyle/>
          <a:p>
            <a:pPr marL="0" indent="0">
              <a:buNone/>
            </a:pPr>
            <a:r>
              <a:rPr lang="en-US" dirty="0"/>
              <a:t>Government/Departmental Undertakings:</a:t>
            </a:r>
          </a:p>
          <a:p>
            <a:pPr marL="514350" indent="-514350">
              <a:buAutoNum type="arabicPeriod"/>
            </a:pPr>
            <a:r>
              <a:rPr lang="en-US" dirty="0"/>
              <a:t>They are directly controlled by the government</a:t>
            </a:r>
          </a:p>
          <a:p>
            <a:pPr marL="514350" indent="-514350">
              <a:buAutoNum type="arabicPeriod"/>
            </a:pPr>
            <a:r>
              <a:rPr lang="en-US" dirty="0"/>
              <a:t>No need to be registered under company’s act</a:t>
            </a:r>
          </a:p>
          <a:p>
            <a:pPr marL="514350" indent="-514350">
              <a:buAutoNum type="arabicPeriod"/>
            </a:pPr>
            <a:r>
              <a:rPr lang="en-US" dirty="0"/>
              <a:t>They can’t use their profit to meet the expenditures without government’s permission</a:t>
            </a:r>
          </a:p>
          <a:p>
            <a:pPr marL="514350" indent="-514350">
              <a:buAutoNum type="arabicPeriod"/>
            </a:pPr>
            <a:r>
              <a:rPr lang="en-US" dirty="0"/>
              <a:t>Employees the government servants</a:t>
            </a:r>
          </a:p>
          <a:p>
            <a:pPr marL="514350" indent="-514350">
              <a:buAutoNum type="arabicPeriod"/>
            </a:pPr>
            <a:r>
              <a:rPr lang="en-US" dirty="0"/>
              <a:t>They are directly audited by CGI</a:t>
            </a:r>
          </a:p>
          <a:p>
            <a:pPr marL="514350" indent="-514350">
              <a:buAutoNum type="arabicPeriod"/>
            </a:pPr>
            <a:r>
              <a:rPr lang="en-US" dirty="0"/>
              <a:t>RTI applies</a:t>
            </a:r>
          </a:p>
          <a:p>
            <a:pPr marL="0" indent="0">
              <a:buNone/>
            </a:pPr>
            <a:endParaRPr lang="en-US" dirty="0"/>
          </a:p>
        </p:txBody>
      </p:sp>
    </p:spTree>
    <p:extLst>
      <p:ext uri="{BB962C8B-B14F-4D97-AF65-F5344CB8AC3E}">
        <p14:creationId xmlns:p14="http://schemas.microsoft.com/office/powerpoint/2010/main" xmlns="" val="3158453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7FF9C-8628-9F42-8884-CA719815907A}"/>
              </a:ext>
            </a:extLst>
          </p:cNvPr>
          <p:cNvSpPr>
            <a:spLocks noGrp="1"/>
          </p:cNvSpPr>
          <p:nvPr>
            <p:ph type="title"/>
          </p:nvPr>
        </p:nvSpPr>
        <p:spPr/>
        <p:txBody>
          <a:bodyPr/>
          <a:lstStyle/>
          <a:p>
            <a:r>
              <a:rPr lang="en-US" dirty="0"/>
              <a:t>Meaning of Privatization</a:t>
            </a:r>
          </a:p>
        </p:txBody>
      </p:sp>
      <p:sp>
        <p:nvSpPr>
          <p:cNvPr id="3" name="Content Placeholder 2">
            <a:extLst>
              <a:ext uri="{FF2B5EF4-FFF2-40B4-BE49-F238E27FC236}">
                <a16:creationId xmlns:a16="http://schemas.microsoft.com/office/drawing/2014/main" xmlns="" id="{B6A24496-BA64-1145-BCB3-514F26FD867C}"/>
              </a:ext>
            </a:extLst>
          </p:cNvPr>
          <p:cNvSpPr>
            <a:spLocks noGrp="1"/>
          </p:cNvSpPr>
          <p:nvPr>
            <p:ph idx="1"/>
          </p:nvPr>
        </p:nvSpPr>
        <p:spPr/>
        <p:txBody>
          <a:bodyPr/>
          <a:lstStyle/>
          <a:p>
            <a:pPr marL="0" indent="0">
              <a:buNone/>
            </a:pPr>
            <a:r>
              <a:rPr lang="en-US" dirty="0"/>
              <a:t>Privatization means </a:t>
            </a:r>
          </a:p>
          <a:p>
            <a:pPr marL="514350" indent="-514350">
              <a:buAutoNum type="arabicPeriod"/>
            </a:pPr>
            <a:r>
              <a:rPr lang="en-US" dirty="0"/>
              <a:t>Introduction of private ownership in publicly owned and managed enterprises</a:t>
            </a:r>
          </a:p>
          <a:p>
            <a:pPr marL="514350" indent="-514350">
              <a:buAutoNum type="arabicPeriod"/>
            </a:pPr>
            <a:r>
              <a:rPr lang="en-US" dirty="0"/>
              <a:t>Introduction of private control and management in public sector undertakings</a:t>
            </a:r>
          </a:p>
          <a:p>
            <a:pPr marL="514350" indent="-514350">
              <a:buAutoNum type="arabicPeriod"/>
            </a:pPr>
            <a:r>
              <a:rPr lang="en-US" dirty="0"/>
              <a:t>It implies greater role of the private sector in the economic activities of a country</a:t>
            </a:r>
          </a:p>
        </p:txBody>
      </p:sp>
    </p:spTree>
    <p:extLst>
      <p:ext uri="{BB962C8B-B14F-4D97-AF65-F5344CB8AC3E}">
        <p14:creationId xmlns:p14="http://schemas.microsoft.com/office/powerpoint/2010/main" xmlns="" val="2020556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3A386-1E74-A04F-B428-567ADF3C1C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F4E0986-A076-E049-A7AF-080BB67E5C4B}"/>
              </a:ext>
            </a:extLst>
          </p:cNvPr>
          <p:cNvSpPr>
            <a:spLocks noGrp="1"/>
          </p:cNvSpPr>
          <p:nvPr>
            <p:ph idx="1"/>
          </p:nvPr>
        </p:nvSpPr>
        <p:spPr/>
        <p:txBody>
          <a:bodyPr/>
          <a:lstStyle/>
          <a:p>
            <a:pPr marL="0" indent="0">
              <a:buNone/>
            </a:pPr>
            <a:r>
              <a:rPr lang="en-US" dirty="0"/>
              <a:t>PSU Company:</a:t>
            </a:r>
          </a:p>
          <a:p>
            <a:pPr marL="514350" indent="-514350">
              <a:buAutoNum type="arabicPeriod"/>
            </a:pPr>
            <a:r>
              <a:rPr lang="en-US" dirty="0"/>
              <a:t>It is a company where government holds not less than 51% share capital. e.g., ONGC, SAIL</a:t>
            </a:r>
          </a:p>
          <a:p>
            <a:pPr marL="514350" indent="-514350">
              <a:buAutoNum type="arabicPeriod"/>
            </a:pPr>
            <a:r>
              <a:rPr lang="en-US" dirty="0"/>
              <a:t>Managed by board of directors</a:t>
            </a:r>
          </a:p>
          <a:p>
            <a:pPr marL="514350" indent="-514350">
              <a:buAutoNum type="arabicPeriod"/>
            </a:pPr>
            <a:r>
              <a:rPr lang="en-US" dirty="0"/>
              <a:t>Board members are chosen by share holders  and most of them by government</a:t>
            </a:r>
          </a:p>
          <a:p>
            <a:pPr marL="514350" indent="-514350">
              <a:buAutoNum type="arabicPeriod"/>
            </a:pPr>
            <a:r>
              <a:rPr lang="en-US" dirty="0"/>
              <a:t>For the use of profit, BOG’s permission is needed</a:t>
            </a:r>
          </a:p>
          <a:p>
            <a:pPr marL="514350" indent="-514350">
              <a:buAutoNum type="arabicPeriod"/>
            </a:pPr>
            <a:r>
              <a:rPr lang="en-US" dirty="0"/>
              <a:t>Audited by C.As appointed by CGA</a:t>
            </a:r>
          </a:p>
          <a:p>
            <a:pPr marL="514350" indent="-514350">
              <a:buAutoNum type="arabicPeriod"/>
            </a:pPr>
            <a:r>
              <a:rPr lang="en-US" dirty="0"/>
              <a:t>RTI applies </a:t>
            </a:r>
          </a:p>
        </p:txBody>
      </p:sp>
    </p:spTree>
    <p:extLst>
      <p:ext uri="{BB962C8B-B14F-4D97-AF65-F5344CB8AC3E}">
        <p14:creationId xmlns:p14="http://schemas.microsoft.com/office/powerpoint/2010/main" xmlns="" val="3413729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69184-522E-B14F-AD0C-17B8E8D345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118E3AF-911E-6643-ADF2-0F4B33F3BC8A}"/>
              </a:ext>
            </a:extLst>
          </p:cNvPr>
          <p:cNvSpPr>
            <a:spLocks noGrp="1"/>
          </p:cNvSpPr>
          <p:nvPr>
            <p:ph idx="1"/>
          </p:nvPr>
        </p:nvSpPr>
        <p:spPr/>
        <p:txBody>
          <a:bodyPr>
            <a:normAutofit lnSpcReduction="10000"/>
          </a:bodyPr>
          <a:lstStyle/>
          <a:p>
            <a:pPr marL="0" indent="0">
              <a:buNone/>
            </a:pPr>
            <a:r>
              <a:rPr lang="en-US" dirty="0"/>
              <a:t>Public Corporations:</a:t>
            </a:r>
          </a:p>
          <a:p>
            <a:pPr marL="514350" indent="-514350">
              <a:buAutoNum type="arabicPeriod"/>
            </a:pPr>
            <a:r>
              <a:rPr lang="en-US" dirty="0"/>
              <a:t>Established by special Act of the parliament</a:t>
            </a:r>
          </a:p>
          <a:p>
            <a:pPr marL="514350" indent="-514350">
              <a:buAutoNum type="arabicPeriod"/>
            </a:pPr>
            <a:r>
              <a:rPr lang="en-US" dirty="0"/>
              <a:t>The act decides how they will run</a:t>
            </a:r>
          </a:p>
          <a:p>
            <a:pPr marL="514350" indent="-514350">
              <a:buAutoNum type="arabicPeriod"/>
            </a:pPr>
            <a:r>
              <a:rPr lang="en-US" dirty="0"/>
              <a:t>Fully financed by the government but can borrow in the form of shares and bonds</a:t>
            </a:r>
          </a:p>
          <a:p>
            <a:pPr marL="514350" indent="-514350">
              <a:buAutoNum type="arabicPeriod"/>
            </a:pPr>
            <a:r>
              <a:rPr lang="en-US" dirty="0"/>
              <a:t>Government appoints board of directors</a:t>
            </a:r>
          </a:p>
          <a:p>
            <a:pPr marL="514350" indent="-514350">
              <a:buAutoNum type="arabicPeriod"/>
            </a:pPr>
            <a:r>
              <a:rPr lang="en-US" dirty="0"/>
              <a:t>They can use their profit without government’s approval</a:t>
            </a:r>
          </a:p>
          <a:p>
            <a:pPr marL="514350" indent="-514350">
              <a:buAutoNum type="arabicPeriod"/>
            </a:pPr>
            <a:r>
              <a:rPr lang="en-US" dirty="0"/>
              <a:t>Employees are not government servants</a:t>
            </a:r>
          </a:p>
          <a:p>
            <a:pPr marL="514350" indent="-514350">
              <a:buAutoNum type="arabicPeriod"/>
            </a:pPr>
            <a:r>
              <a:rPr lang="en-US" dirty="0"/>
              <a:t>Audited by CAG and RTI applies</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xmlns="" val="2589660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271D5-C223-974B-9D37-8DFA9F13D399}"/>
              </a:ext>
            </a:extLst>
          </p:cNvPr>
          <p:cNvSpPr>
            <a:spLocks noGrp="1"/>
          </p:cNvSpPr>
          <p:nvPr>
            <p:ph type="title"/>
          </p:nvPr>
        </p:nvSpPr>
        <p:spPr/>
        <p:txBody>
          <a:bodyPr/>
          <a:lstStyle/>
          <a:p>
            <a:r>
              <a:rPr lang="en-US" dirty="0"/>
              <a:t>Economic Reforms in India:1991</a:t>
            </a:r>
          </a:p>
        </p:txBody>
      </p:sp>
      <p:sp>
        <p:nvSpPr>
          <p:cNvPr id="3" name="Content Placeholder 2">
            <a:extLst>
              <a:ext uri="{FF2B5EF4-FFF2-40B4-BE49-F238E27FC236}">
                <a16:creationId xmlns:a16="http://schemas.microsoft.com/office/drawing/2014/main" xmlns="" id="{E0084C2A-75F8-0844-AE4F-EA91C049BAC0}"/>
              </a:ext>
            </a:extLst>
          </p:cNvPr>
          <p:cNvSpPr>
            <a:spLocks noGrp="1"/>
          </p:cNvSpPr>
          <p:nvPr>
            <p:ph idx="1"/>
          </p:nvPr>
        </p:nvSpPr>
        <p:spPr/>
        <p:txBody>
          <a:bodyPr/>
          <a:lstStyle/>
          <a:p>
            <a:pPr marL="0" indent="0">
              <a:buNone/>
            </a:pPr>
            <a:r>
              <a:rPr lang="en-US" dirty="0"/>
              <a:t>The center of economic reforms in India which was initiated to take the country out of the economic difficulty are Liberalization, Privatization and Globalization.</a:t>
            </a:r>
          </a:p>
          <a:p>
            <a:pPr marL="0" indent="0">
              <a:buNone/>
            </a:pPr>
            <a:endParaRPr lang="en-US" dirty="0"/>
          </a:p>
          <a:p>
            <a:pPr marL="514350" indent="-514350">
              <a:buAutoNum type="alphaUcPeriod"/>
            </a:pPr>
            <a:r>
              <a:rPr lang="en-US" dirty="0"/>
              <a:t>liberalization:</a:t>
            </a:r>
          </a:p>
          <a:p>
            <a:pPr marL="0" indent="0">
              <a:buNone/>
            </a:pPr>
            <a:r>
              <a:rPr lang="en-US" dirty="0"/>
              <a:t>It means to unshackle the economy from the bureaucratic cobweb to make it more competitive. Before 1991, the government had too many types of controls on the economy.</a:t>
            </a:r>
          </a:p>
        </p:txBody>
      </p:sp>
    </p:spTree>
    <p:extLst>
      <p:ext uri="{BB962C8B-B14F-4D97-AF65-F5344CB8AC3E}">
        <p14:creationId xmlns:p14="http://schemas.microsoft.com/office/powerpoint/2010/main" xmlns="" val="2944964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8F5259-29B6-2242-B1E9-7100E47834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8FC1819-CB79-1D4F-A232-FE2613CC4CCF}"/>
              </a:ext>
            </a:extLst>
          </p:cNvPr>
          <p:cNvSpPr>
            <a:spLocks noGrp="1"/>
          </p:cNvSpPr>
          <p:nvPr>
            <p:ph idx="1"/>
          </p:nvPr>
        </p:nvSpPr>
        <p:spPr/>
        <p:txBody>
          <a:bodyPr/>
          <a:lstStyle/>
          <a:p>
            <a:pPr marL="0" indent="0">
              <a:buNone/>
            </a:pPr>
            <a:r>
              <a:rPr lang="en-US" dirty="0"/>
              <a:t>They were </a:t>
            </a:r>
          </a:p>
          <a:p>
            <a:pPr marL="514350" indent="-514350">
              <a:buAutoNum type="arabicPeriod"/>
            </a:pPr>
            <a:r>
              <a:rPr lang="en-US" dirty="0"/>
              <a:t>Industrial Licensing system</a:t>
            </a:r>
          </a:p>
          <a:p>
            <a:pPr marL="514350" indent="-514350">
              <a:buAutoNum type="arabicPeriod"/>
            </a:pPr>
            <a:r>
              <a:rPr lang="en-US" dirty="0"/>
              <a:t>Foreign exchange control</a:t>
            </a:r>
          </a:p>
          <a:p>
            <a:pPr marL="514350" indent="-514350">
              <a:buAutoNum type="arabicPeriod"/>
            </a:pPr>
            <a:r>
              <a:rPr lang="en-US" dirty="0"/>
              <a:t>Price control on goods</a:t>
            </a:r>
          </a:p>
          <a:p>
            <a:pPr marL="514350" indent="-514350">
              <a:buAutoNum type="arabicPeriod"/>
            </a:pPr>
            <a:r>
              <a:rPr lang="en-US" dirty="0"/>
              <a:t>Import License</a:t>
            </a:r>
          </a:p>
          <a:p>
            <a:pPr marL="0" indent="0">
              <a:buNone/>
            </a:pPr>
            <a:r>
              <a:rPr lang="en-US" dirty="0"/>
              <a:t>Due to the above restrictions, entrepreneurs were not willing to to set up new industries because of which the economic growth rate slowed down. Economic reforms were introduced to reduce restrictions imposed on the economy.</a:t>
            </a:r>
          </a:p>
        </p:txBody>
      </p:sp>
    </p:spTree>
    <p:extLst>
      <p:ext uri="{BB962C8B-B14F-4D97-AF65-F5344CB8AC3E}">
        <p14:creationId xmlns:p14="http://schemas.microsoft.com/office/powerpoint/2010/main" xmlns="" val="839556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0C9D18-7847-1F4C-B2AC-0251CF9378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72982DA-DEDB-FB4A-AE62-CC1C00CE7FF4}"/>
              </a:ext>
            </a:extLst>
          </p:cNvPr>
          <p:cNvSpPr>
            <a:spLocks noGrp="1"/>
          </p:cNvSpPr>
          <p:nvPr>
            <p:ph idx="1"/>
          </p:nvPr>
        </p:nvSpPr>
        <p:spPr/>
        <p:txBody>
          <a:bodyPr>
            <a:normAutofit lnSpcReduction="10000"/>
          </a:bodyPr>
          <a:lstStyle/>
          <a:p>
            <a:pPr marL="0" indent="0">
              <a:buNone/>
            </a:pPr>
            <a:r>
              <a:rPr lang="en-US" dirty="0"/>
              <a:t>They were as follows:</a:t>
            </a:r>
          </a:p>
          <a:p>
            <a:pPr marL="514350" indent="-514350">
              <a:buAutoNum type="arabicPeriod"/>
            </a:pPr>
            <a:r>
              <a:rPr lang="en-US" dirty="0"/>
              <a:t>Independent determination of interest rate</a:t>
            </a:r>
          </a:p>
          <a:p>
            <a:pPr marL="514350" indent="-514350">
              <a:buAutoNum type="arabicPeriod"/>
            </a:pPr>
            <a:r>
              <a:rPr lang="en-US" dirty="0"/>
              <a:t>Increase in the investment limit of the small -scale industries</a:t>
            </a:r>
          </a:p>
          <a:p>
            <a:pPr marL="514350" indent="-514350">
              <a:buAutoNum type="arabicPeriod"/>
            </a:pPr>
            <a:r>
              <a:rPr lang="en-US" dirty="0"/>
              <a:t>Freedom to import capital goods</a:t>
            </a:r>
          </a:p>
          <a:p>
            <a:pPr marL="514350" indent="-514350">
              <a:buAutoNum type="arabicPeriod"/>
            </a:pPr>
            <a:r>
              <a:rPr lang="en-US" dirty="0"/>
              <a:t>Freedom to import technical knowhow</a:t>
            </a:r>
          </a:p>
          <a:p>
            <a:pPr marL="514350" indent="-514350">
              <a:buAutoNum type="arabicPeriod"/>
            </a:pPr>
            <a:r>
              <a:rPr lang="en-US" dirty="0"/>
              <a:t>Freedom for expansion and establishment of industries</a:t>
            </a:r>
          </a:p>
          <a:p>
            <a:pPr marL="514350" indent="-514350">
              <a:buAutoNum type="arabicPeriod"/>
            </a:pPr>
            <a:r>
              <a:rPr lang="en-US" dirty="0"/>
              <a:t>Freedom from Monopolies Act (MRTP Act) </a:t>
            </a:r>
            <a:r>
              <a:rPr lang="en-US" dirty="0" err="1"/>
              <a:t>i.e</a:t>
            </a:r>
            <a:r>
              <a:rPr lang="en-US" dirty="0"/>
              <a:t>, Monopolies and Restrictive Trade Practices</a:t>
            </a:r>
          </a:p>
          <a:p>
            <a:pPr marL="514350" indent="-514350">
              <a:buAutoNum type="arabicPeriod"/>
            </a:pPr>
            <a:r>
              <a:rPr lang="en-US" dirty="0"/>
              <a:t>Removal of Industrial Licensing and registration</a:t>
            </a:r>
          </a:p>
        </p:txBody>
      </p:sp>
    </p:spTree>
    <p:extLst>
      <p:ext uri="{BB962C8B-B14F-4D97-AF65-F5344CB8AC3E}">
        <p14:creationId xmlns:p14="http://schemas.microsoft.com/office/powerpoint/2010/main" xmlns="" val="37887701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D5DAC7-7E66-3E4C-A129-73C7070A831E}"/>
              </a:ext>
            </a:extLst>
          </p:cNvPr>
          <p:cNvSpPr>
            <a:spLocks noGrp="1"/>
          </p:cNvSpPr>
          <p:nvPr>
            <p:ph type="title"/>
          </p:nvPr>
        </p:nvSpPr>
        <p:spPr/>
        <p:txBody>
          <a:bodyPr/>
          <a:lstStyle/>
          <a:p>
            <a:r>
              <a:rPr lang="en-US" dirty="0"/>
              <a:t>Globalization</a:t>
            </a:r>
          </a:p>
        </p:txBody>
      </p:sp>
      <p:sp>
        <p:nvSpPr>
          <p:cNvPr id="3" name="Content Placeholder 2">
            <a:extLst>
              <a:ext uri="{FF2B5EF4-FFF2-40B4-BE49-F238E27FC236}">
                <a16:creationId xmlns:a16="http://schemas.microsoft.com/office/drawing/2014/main" xmlns="" id="{39FD0A2A-A04F-1F42-A56D-8A5525C1D3AE}"/>
              </a:ext>
            </a:extLst>
          </p:cNvPr>
          <p:cNvSpPr>
            <a:spLocks noGrp="1"/>
          </p:cNvSpPr>
          <p:nvPr>
            <p:ph idx="1"/>
          </p:nvPr>
        </p:nvSpPr>
        <p:spPr/>
        <p:txBody>
          <a:bodyPr/>
          <a:lstStyle/>
          <a:p>
            <a:pPr marL="0" indent="0">
              <a:buNone/>
            </a:pPr>
            <a:r>
              <a:rPr lang="en-US" dirty="0"/>
              <a:t>Globalization means integrating the economy with the rest of the world. Its main features are:</a:t>
            </a:r>
          </a:p>
          <a:p>
            <a:pPr marL="514350" indent="-514350">
              <a:buAutoNum type="arabicPeriod"/>
            </a:pPr>
            <a:r>
              <a:rPr lang="en-US" dirty="0"/>
              <a:t>Free flow of goods and services</a:t>
            </a:r>
          </a:p>
          <a:p>
            <a:pPr marL="514350" indent="-514350">
              <a:buAutoNum type="arabicPeriod"/>
            </a:pPr>
            <a:r>
              <a:rPr lang="en-US" dirty="0"/>
              <a:t>Free flow of capital</a:t>
            </a:r>
          </a:p>
          <a:p>
            <a:pPr marL="514350" indent="-514350">
              <a:buAutoNum type="arabicPeriod"/>
            </a:pPr>
            <a:r>
              <a:rPr lang="en-US" dirty="0"/>
              <a:t>Free flow of information and technology</a:t>
            </a:r>
          </a:p>
          <a:p>
            <a:pPr marL="514350" indent="-514350">
              <a:buAutoNum type="arabicPeriod"/>
            </a:pPr>
            <a:r>
              <a:rPr lang="en-US" dirty="0"/>
              <a:t>Free movement of people across the countries</a:t>
            </a:r>
          </a:p>
          <a:p>
            <a:pPr marL="514350" indent="-514350">
              <a:buAutoNum type="arabicPeriod"/>
            </a:pPr>
            <a:r>
              <a:rPr lang="en-US" dirty="0"/>
              <a:t>The same conflict solving techniques for al the countries</a:t>
            </a:r>
          </a:p>
        </p:txBody>
      </p:sp>
    </p:spTree>
    <p:extLst>
      <p:ext uri="{BB962C8B-B14F-4D97-AF65-F5344CB8AC3E}">
        <p14:creationId xmlns:p14="http://schemas.microsoft.com/office/powerpoint/2010/main" xmlns="" val="27452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4FF2D9-3474-D541-80F4-0ED79982E4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712BF85-C82B-914F-8220-EE3AF835563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3330123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FA2EB6-BA03-5E41-B8C6-4CE3B381B4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5584E87-7F55-FA44-A7CB-9AE26429A520}"/>
              </a:ext>
            </a:extLst>
          </p:cNvPr>
          <p:cNvSpPr>
            <a:spLocks noGrp="1"/>
          </p:cNvSpPr>
          <p:nvPr>
            <p:ph idx="1"/>
          </p:nvPr>
        </p:nvSpPr>
        <p:spPr/>
        <p:txBody>
          <a:bodyPr/>
          <a:lstStyle/>
          <a:p>
            <a:pPr marL="0" indent="0">
              <a:buNone/>
            </a:pPr>
            <a:r>
              <a:rPr lang="en-US" dirty="0"/>
              <a:t>Privatization can be done in two ways:</a:t>
            </a:r>
          </a:p>
          <a:p>
            <a:pPr marL="0" indent="0">
              <a:buNone/>
            </a:pPr>
            <a:endParaRPr lang="en-US" dirty="0"/>
          </a:p>
          <a:p>
            <a:pPr marL="514350" indent="-514350">
              <a:buAutoNum type="arabicPeriod"/>
            </a:pPr>
            <a:r>
              <a:rPr lang="en-US" dirty="0"/>
              <a:t>Transfer of ownership and management of public sector companies from the government to the private sector.</a:t>
            </a:r>
          </a:p>
          <a:p>
            <a:pPr marL="514350" indent="-514350">
              <a:buAutoNum type="arabicPeriod"/>
            </a:pPr>
            <a:r>
              <a:rPr lang="en-US" dirty="0"/>
              <a:t>Privatization of public sector undertakings (PSUs) by selling off part of the equity of PSUs to the public.</a:t>
            </a:r>
          </a:p>
          <a:p>
            <a:pPr marL="0" indent="0">
              <a:buNone/>
            </a:pPr>
            <a:r>
              <a:rPr lang="en-US" dirty="0"/>
              <a:t>	This process is called disinvestment</a:t>
            </a:r>
          </a:p>
          <a:p>
            <a:pPr marL="514350" indent="-51435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854841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F55C0-3C43-714C-8139-4CBD88B865DE}"/>
              </a:ext>
            </a:extLst>
          </p:cNvPr>
          <p:cNvSpPr>
            <a:spLocks noGrp="1"/>
          </p:cNvSpPr>
          <p:nvPr>
            <p:ph type="title"/>
          </p:nvPr>
        </p:nvSpPr>
        <p:spPr/>
        <p:txBody>
          <a:bodyPr/>
          <a:lstStyle/>
          <a:p>
            <a:r>
              <a:rPr lang="en-US" dirty="0" err="1"/>
              <a:t>Navaratnas</a:t>
            </a:r>
            <a:r>
              <a:rPr lang="en-US" dirty="0"/>
              <a:t> and </a:t>
            </a:r>
            <a:r>
              <a:rPr lang="en-US" dirty="0" err="1"/>
              <a:t>Miniratnas</a:t>
            </a:r>
            <a:endParaRPr lang="en-US" dirty="0"/>
          </a:p>
        </p:txBody>
      </p:sp>
      <p:sp>
        <p:nvSpPr>
          <p:cNvPr id="3" name="Content Placeholder 2">
            <a:extLst>
              <a:ext uri="{FF2B5EF4-FFF2-40B4-BE49-F238E27FC236}">
                <a16:creationId xmlns:a16="http://schemas.microsoft.com/office/drawing/2014/main" xmlns="" id="{DD206C9B-9D77-6841-98B3-54AE7834D7EA}"/>
              </a:ext>
            </a:extLst>
          </p:cNvPr>
          <p:cNvSpPr>
            <a:spLocks noGrp="1"/>
          </p:cNvSpPr>
          <p:nvPr>
            <p:ph idx="1"/>
          </p:nvPr>
        </p:nvSpPr>
        <p:spPr/>
        <p:txBody>
          <a:bodyPr/>
          <a:lstStyle/>
          <a:p>
            <a:r>
              <a:rPr lang="en-US" dirty="0"/>
              <a:t>In order to improve efficiency, infuse professionalism and enable enable PSUs to compete more effectively in the liberalized global environment, the government chose nine PSUs (BHEL, BPCL, SAIL etc.) and declared them ‘</a:t>
            </a:r>
            <a:r>
              <a:rPr lang="en-US" dirty="0" err="1"/>
              <a:t>Navaratnas</a:t>
            </a:r>
            <a:r>
              <a:rPr lang="en-US" dirty="0"/>
              <a:t>’.</a:t>
            </a:r>
          </a:p>
          <a:p>
            <a:r>
              <a:rPr lang="en-US" dirty="0"/>
              <a:t>They were given greater managerial and operational autonomy in taking various decisions to run the company efficiently and to increase their profit</a:t>
            </a:r>
          </a:p>
          <a:p>
            <a:r>
              <a:rPr lang="en-US" dirty="0"/>
              <a:t>Another 97 other profit-making enterprises were granted operational, managerial and financial autonomy and they were referred as ‘</a:t>
            </a:r>
            <a:r>
              <a:rPr lang="en-US" dirty="0" err="1"/>
              <a:t>Miniratnas</a:t>
            </a:r>
            <a:r>
              <a:rPr lang="en-US" dirty="0"/>
              <a:t>’</a:t>
            </a:r>
          </a:p>
        </p:txBody>
      </p:sp>
    </p:spTree>
    <p:extLst>
      <p:ext uri="{BB962C8B-B14F-4D97-AF65-F5344CB8AC3E}">
        <p14:creationId xmlns:p14="http://schemas.microsoft.com/office/powerpoint/2010/main" xmlns="" val="371118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D74FB-8D69-C94F-8E67-7565BA327C83}"/>
              </a:ext>
            </a:extLst>
          </p:cNvPr>
          <p:cNvSpPr>
            <a:spLocks noGrp="1"/>
          </p:cNvSpPr>
          <p:nvPr>
            <p:ph type="title"/>
          </p:nvPr>
        </p:nvSpPr>
        <p:spPr/>
        <p:txBody>
          <a:bodyPr/>
          <a:lstStyle/>
          <a:p>
            <a:r>
              <a:rPr lang="en-US" dirty="0"/>
              <a:t>Objectives of privatization</a:t>
            </a:r>
          </a:p>
        </p:txBody>
      </p:sp>
      <p:sp>
        <p:nvSpPr>
          <p:cNvPr id="3" name="Content Placeholder 2">
            <a:extLst>
              <a:ext uri="{FF2B5EF4-FFF2-40B4-BE49-F238E27FC236}">
                <a16:creationId xmlns:a16="http://schemas.microsoft.com/office/drawing/2014/main" xmlns="" id="{C48C2D01-0E8F-D74A-836B-F8314804877E}"/>
              </a:ext>
            </a:extLst>
          </p:cNvPr>
          <p:cNvSpPr>
            <a:spLocks noGrp="1"/>
          </p:cNvSpPr>
          <p:nvPr>
            <p:ph idx="1"/>
          </p:nvPr>
        </p:nvSpPr>
        <p:spPr/>
        <p:txBody>
          <a:bodyPr/>
          <a:lstStyle/>
          <a:p>
            <a:pPr marL="514350" indent="-514350">
              <a:buAutoNum type="arabicPeriod"/>
            </a:pPr>
            <a:r>
              <a:rPr lang="en-US" dirty="0"/>
              <a:t>Improve the financial condition of the government</a:t>
            </a:r>
          </a:p>
          <a:p>
            <a:pPr marL="0" indent="0">
              <a:buNone/>
            </a:pPr>
            <a:r>
              <a:rPr lang="en-US" dirty="0"/>
              <a:t>2. Raising funds through disinvestment</a:t>
            </a:r>
          </a:p>
          <a:p>
            <a:pPr marL="0" indent="0">
              <a:buNone/>
            </a:pPr>
            <a:r>
              <a:rPr lang="en-US" dirty="0"/>
              <a:t>3. Reducing the workload of public sector</a:t>
            </a:r>
          </a:p>
          <a:p>
            <a:pPr marL="0" indent="0">
              <a:buNone/>
            </a:pPr>
            <a:r>
              <a:rPr lang="en-US" dirty="0"/>
              <a:t>4. Raising the efficiency of government undertakings</a:t>
            </a:r>
          </a:p>
          <a:p>
            <a:pPr marL="0" indent="0">
              <a:buNone/>
            </a:pPr>
            <a:r>
              <a:rPr lang="en-US" dirty="0"/>
              <a:t>5. Providing better goods and services to the consumers</a:t>
            </a:r>
          </a:p>
          <a:p>
            <a:pPr marL="0" indent="0">
              <a:buNone/>
            </a:pPr>
            <a:r>
              <a:rPr lang="en-US" dirty="0"/>
              <a:t>6. Bringing healthy competition within the country</a:t>
            </a:r>
          </a:p>
          <a:p>
            <a:pPr marL="0" indent="0">
              <a:buNone/>
            </a:pPr>
            <a:r>
              <a:rPr lang="en-US" dirty="0"/>
              <a:t>7. Fixing responsibility is easier</a:t>
            </a:r>
          </a:p>
          <a:p>
            <a:pPr marL="0" indent="0">
              <a:buNone/>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xmlns="" val="171300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09E7B5-70EA-3647-8E1C-9854507F096C}"/>
              </a:ext>
            </a:extLst>
          </p:cNvPr>
          <p:cNvSpPr>
            <a:spLocks noGrp="1"/>
          </p:cNvSpPr>
          <p:nvPr>
            <p:ph type="title"/>
          </p:nvPr>
        </p:nvSpPr>
        <p:spPr/>
        <p:txBody>
          <a:bodyPr/>
          <a:lstStyle/>
          <a:p>
            <a:r>
              <a:rPr lang="en-US" dirty="0"/>
              <a:t>Arguments in favor of privatization</a:t>
            </a:r>
          </a:p>
        </p:txBody>
      </p:sp>
      <p:sp>
        <p:nvSpPr>
          <p:cNvPr id="3" name="Content Placeholder 2">
            <a:extLst>
              <a:ext uri="{FF2B5EF4-FFF2-40B4-BE49-F238E27FC236}">
                <a16:creationId xmlns:a16="http://schemas.microsoft.com/office/drawing/2014/main" xmlns="" id="{4BD914AA-03D6-9C4A-A4ED-80FAF7A3E06D}"/>
              </a:ext>
            </a:extLst>
          </p:cNvPr>
          <p:cNvSpPr>
            <a:spLocks noGrp="1"/>
          </p:cNvSpPr>
          <p:nvPr>
            <p:ph idx="1"/>
          </p:nvPr>
        </p:nvSpPr>
        <p:spPr/>
        <p:txBody>
          <a:bodyPr/>
          <a:lstStyle/>
          <a:p>
            <a:pPr marL="514350" indent="-514350">
              <a:buAutoNum type="arabicPeriod"/>
            </a:pPr>
            <a:r>
              <a:rPr lang="en-US" dirty="0"/>
              <a:t>Reduction in budget deficit</a:t>
            </a:r>
          </a:p>
          <a:p>
            <a:pPr marL="514350" indent="-514350">
              <a:buAutoNum type="arabicPeriod"/>
            </a:pPr>
            <a:r>
              <a:rPr lang="en-US" dirty="0"/>
              <a:t>Competitive environment</a:t>
            </a:r>
          </a:p>
          <a:p>
            <a:pPr marL="514350" indent="-514350">
              <a:buAutoNum type="arabicPeriod"/>
            </a:pPr>
            <a:r>
              <a:rPr lang="en-US" dirty="0"/>
              <a:t>Better in managerial efficiency</a:t>
            </a:r>
          </a:p>
          <a:p>
            <a:pPr marL="514350" indent="-514350">
              <a:buAutoNum type="arabicPeriod"/>
            </a:pPr>
            <a:r>
              <a:rPr lang="en-US" dirty="0"/>
              <a:t>Profit oriented decision</a:t>
            </a:r>
          </a:p>
          <a:p>
            <a:pPr marL="514350" indent="-514350">
              <a:buAutoNum type="arabicPeriod"/>
            </a:pPr>
            <a:r>
              <a:rPr lang="en-US" dirty="0"/>
              <a:t>Increase in investment and employment opportunities</a:t>
            </a:r>
          </a:p>
          <a:p>
            <a:pPr marL="0" indent="0">
              <a:buNone/>
            </a:pPr>
            <a:endParaRPr lang="en-US" dirty="0"/>
          </a:p>
        </p:txBody>
      </p:sp>
    </p:spTree>
    <p:extLst>
      <p:ext uri="{BB962C8B-B14F-4D97-AF65-F5344CB8AC3E}">
        <p14:creationId xmlns:p14="http://schemas.microsoft.com/office/powerpoint/2010/main" xmlns="" val="2836785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F8B007-6BBF-9F43-B057-1DD499396DC7}"/>
              </a:ext>
            </a:extLst>
          </p:cNvPr>
          <p:cNvSpPr>
            <a:spLocks noGrp="1"/>
          </p:cNvSpPr>
          <p:nvPr>
            <p:ph type="title"/>
          </p:nvPr>
        </p:nvSpPr>
        <p:spPr/>
        <p:txBody>
          <a:bodyPr/>
          <a:lstStyle/>
          <a:p>
            <a:r>
              <a:rPr lang="en-US" dirty="0"/>
              <a:t>Arguments against privatization</a:t>
            </a:r>
          </a:p>
        </p:txBody>
      </p:sp>
      <p:sp>
        <p:nvSpPr>
          <p:cNvPr id="3" name="Content Placeholder 2">
            <a:extLst>
              <a:ext uri="{FF2B5EF4-FFF2-40B4-BE49-F238E27FC236}">
                <a16:creationId xmlns:a16="http://schemas.microsoft.com/office/drawing/2014/main" xmlns="" id="{33300A42-3A54-954B-B3E7-5CBD6853C7F1}"/>
              </a:ext>
            </a:extLst>
          </p:cNvPr>
          <p:cNvSpPr>
            <a:spLocks noGrp="1"/>
          </p:cNvSpPr>
          <p:nvPr>
            <p:ph idx="1"/>
          </p:nvPr>
        </p:nvSpPr>
        <p:spPr/>
        <p:txBody>
          <a:bodyPr/>
          <a:lstStyle/>
          <a:p>
            <a:pPr marL="514350" indent="-514350">
              <a:buAutoNum type="arabicPeriod"/>
            </a:pPr>
            <a:r>
              <a:rPr lang="en-US" dirty="0"/>
              <a:t>Profit is the main motive of privatization</a:t>
            </a:r>
          </a:p>
          <a:p>
            <a:pPr marL="514350" indent="-514350">
              <a:buAutoNum type="arabicPeriod"/>
            </a:pPr>
            <a:r>
              <a:rPr lang="en-US" dirty="0"/>
              <a:t>Lope sided economic development</a:t>
            </a:r>
          </a:p>
          <a:p>
            <a:pPr marL="514350" indent="-514350">
              <a:buAutoNum type="arabicPeriod"/>
            </a:pPr>
            <a:r>
              <a:rPr lang="en-US" dirty="0"/>
              <a:t>Concentration of economic power</a:t>
            </a:r>
          </a:p>
          <a:p>
            <a:pPr marL="514350" indent="-514350">
              <a:buAutoNum type="arabicPeriod"/>
            </a:pPr>
            <a:r>
              <a:rPr lang="en-US" dirty="0"/>
              <a:t>Rise in level of unemployment</a:t>
            </a:r>
          </a:p>
          <a:p>
            <a:pPr marL="514350" indent="-514350">
              <a:buAutoNum type="arabicPeriod"/>
            </a:pPr>
            <a:endParaRPr lang="en-US" dirty="0"/>
          </a:p>
        </p:txBody>
      </p:sp>
    </p:spTree>
    <p:extLst>
      <p:ext uri="{BB962C8B-B14F-4D97-AF65-F5344CB8AC3E}">
        <p14:creationId xmlns:p14="http://schemas.microsoft.com/office/powerpoint/2010/main" xmlns="" val="1624674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B5BFF-42A8-8646-A1F0-77166A2260EC}"/>
              </a:ext>
            </a:extLst>
          </p:cNvPr>
          <p:cNvSpPr>
            <a:spLocks noGrp="1"/>
          </p:cNvSpPr>
          <p:nvPr>
            <p:ph type="title"/>
          </p:nvPr>
        </p:nvSpPr>
        <p:spPr/>
        <p:txBody>
          <a:bodyPr/>
          <a:lstStyle/>
          <a:p>
            <a:r>
              <a:rPr lang="en-US" dirty="0"/>
              <a:t>Methods of privatization</a:t>
            </a:r>
          </a:p>
        </p:txBody>
      </p:sp>
      <p:sp>
        <p:nvSpPr>
          <p:cNvPr id="3" name="Content Placeholder 2">
            <a:extLst>
              <a:ext uri="{FF2B5EF4-FFF2-40B4-BE49-F238E27FC236}">
                <a16:creationId xmlns:a16="http://schemas.microsoft.com/office/drawing/2014/main" xmlns="" id="{B4564BFC-3D80-8846-A50D-4476F1271F93}"/>
              </a:ext>
            </a:extLst>
          </p:cNvPr>
          <p:cNvSpPr>
            <a:spLocks noGrp="1"/>
          </p:cNvSpPr>
          <p:nvPr>
            <p:ph idx="1"/>
          </p:nvPr>
        </p:nvSpPr>
        <p:spPr/>
        <p:txBody>
          <a:bodyPr/>
          <a:lstStyle/>
          <a:p>
            <a:pPr marL="514350" indent="-514350">
              <a:buAutoNum type="arabicPeriod"/>
            </a:pPr>
            <a:r>
              <a:rPr lang="en-US" dirty="0"/>
              <a:t>Initial Public Offering (IPO)</a:t>
            </a:r>
          </a:p>
          <a:p>
            <a:pPr marL="0" indent="0">
              <a:buNone/>
            </a:pPr>
            <a:r>
              <a:rPr lang="en-US" dirty="0"/>
              <a:t>	Under this method, the share of public sector undertakings (PSUs) are sold to the retail investors and institutions. The main advantages of IPO are the follows.</a:t>
            </a:r>
          </a:p>
          <a:p>
            <a:pPr marL="514350" indent="-514350">
              <a:buAutoNum type="alphaLcPeriod"/>
            </a:pPr>
            <a:r>
              <a:rPr lang="en-US" dirty="0"/>
              <a:t>It ensures wide participation of retail investors and thus helps in a broad -based control of the public sector at the same time as it helps in the widening and deepening of the capital market</a:t>
            </a:r>
          </a:p>
          <a:p>
            <a:pPr marL="514350" indent="-514350">
              <a:buAutoNum type="alphaLcPeriod"/>
            </a:pPr>
            <a:r>
              <a:rPr lang="en-US" dirty="0"/>
              <a:t>It is likely to face less resistance from the PSU employees as there is a continuity in management</a:t>
            </a:r>
          </a:p>
        </p:txBody>
      </p:sp>
    </p:spTree>
    <p:extLst>
      <p:ext uri="{BB962C8B-B14F-4D97-AF65-F5344CB8AC3E}">
        <p14:creationId xmlns:p14="http://schemas.microsoft.com/office/powerpoint/2010/main" xmlns="" val="4060074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26A37-DCEF-2146-90CF-B5D8852DC0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D64770D-F802-FB42-BA3F-84B8291649EA}"/>
              </a:ext>
            </a:extLst>
          </p:cNvPr>
          <p:cNvSpPr>
            <a:spLocks noGrp="1"/>
          </p:cNvSpPr>
          <p:nvPr>
            <p:ph idx="1"/>
          </p:nvPr>
        </p:nvSpPr>
        <p:spPr/>
        <p:txBody>
          <a:bodyPr/>
          <a:lstStyle/>
          <a:p>
            <a:pPr marL="0" indent="0">
              <a:buNone/>
            </a:pPr>
            <a:r>
              <a:rPr lang="en-US" dirty="0"/>
              <a:t>c. It can be used to offer shares to the employees</a:t>
            </a:r>
          </a:p>
          <a:p>
            <a:pPr marL="0" indent="0">
              <a:buNone/>
            </a:pPr>
            <a:r>
              <a:rPr lang="en-US" dirty="0"/>
              <a:t>d. It can be employed usefully in those cases where the government wants to raise resources but doesn’t want to lose control of the enterprise.</a:t>
            </a:r>
          </a:p>
          <a:p>
            <a:pPr marL="0" indent="0">
              <a:buNone/>
            </a:pPr>
            <a:endParaRPr lang="en-US" dirty="0"/>
          </a:p>
          <a:p>
            <a:pPr marL="0" indent="0">
              <a:buNone/>
            </a:pPr>
            <a:r>
              <a:rPr lang="en-US" dirty="0"/>
              <a:t>In 1990s, OECD (Organization of Economic Co-operation and Development)countries raised as much as two-thirds of all their privatization proceeds through IPOs.</a:t>
            </a:r>
          </a:p>
        </p:txBody>
      </p:sp>
    </p:spTree>
    <p:extLst>
      <p:ext uri="{BB962C8B-B14F-4D97-AF65-F5344CB8AC3E}">
        <p14:creationId xmlns:p14="http://schemas.microsoft.com/office/powerpoint/2010/main" xmlns="" val="5906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1137</Words>
  <Application>Microsoft Macintosh PowerPoint</Application>
  <PresentationFormat>Custom</PresentationFormat>
  <Paragraphs>147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Privatization and Economic reforms in India</vt:lpstr>
      <vt:lpstr>Meaning of Privatization</vt:lpstr>
      <vt:lpstr>Slide 3</vt:lpstr>
      <vt:lpstr>Navaratnas and Miniratnas</vt:lpstr>
      <vt:lpstr>Objectives of privatization</vt:lpstr>
      <vt:lpstr>Arguments in favor of privatization</vt:lpstr>
      <vt:lpstr>Arguments against privatization</vt:lpstr>
      <vt:lpstr>Methods of privatization</vt:lpstr>
      <vt:lpstr>Slide 9</vt:lpstr>
      <vt:lpstr>Slide 10</vt:lpstr>
      <vt:lpstr>Slide 11</vt:lpstr>
      <vt:lpstr>Slide 12</vt:lpstr>
      <vt:lpstr>Slide 13</vt:lpstr>
      <vt:lpstr>Slide 14</vt:lpstr>
      <vt:lpstr>                                                                                                                                                                                                                                                                                                                                                        </vt:lpstr>
      <vt:lpstr>Different types of companies in India</vt:lpstr>
      <vt:lpstr>Slide 17</vt:lpstr>
      <vt:lpstr>Slide 18</vt:lpstr>
      <vt:lpstr>Slide 19</vt:lpstr>
      <vt:lpstr>Slide 20</vt:lpstr>
      <vt:lpstr>Slide 21</vt:lpstr>
      <vt:lpstr>Economic Reforms in India:1991</vt:lpstr>
      <vt:lpstr>Slide 23</vt:lpstr>
      <vt:lpstr>Slide 24</vt:lpstr>
      <vt:lpstr>Globalization</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Privatization and Economic reforms in India</dc:title>
  <dc:creator>Arbind Lal</dc:creator>
  <cp:lastModifiedBy>student</cp:lastModifiedBy>
  <cp:revision>7</cp:revision>
  <dcterms:created xsi:type="dcterms:W3CDTF">2022-03-29T15:32:58Z</dcterms:created>
  <dcterms:modified xsi:type="dcterms:W3CDTF">2009-11-04T19:11:35Z</dcterms:modified>
</cp:coreProperties>
</file>