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129.xml" ContentType="application/vnd.openxmlformats-officedocument.presentationml.slide+xml"/>
  <Override PartName="/ppt/slides/slide99.xml" ContentType="application/vnd.openxmlformats-officedocument.presentationml.slide+xml"/>
  <Override PartName="/ppt/slides/slide118.xml" ContentType="application/vnd.openxmlformats-officedocument.presentationml.slide+xml"/>
  <Override PartName="/ppt/slides/slide136.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32.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s/slide119.xml" ContentType="application/vnd.openxmlformats-officedocument.presentationml.slide+xml"/>
  <Override PartName="/ppt/slides/slide139.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117.xml" ContentType="application/vnd.openxmlformats-officedocument.presentationml.slide+xml"/>
  <Override PartName="/ppt/slides/slide126.xml" ContentType="application/vnd.openxmlformats-officedocument.presentationml.slide+xml"/>
  <Override PartName="/ppt/slides/slide128.xml" ContentType="application/vnd.openxmlformats-officedocument.presentationml.slide+xml"/>
  <Override PartName="/ppt/slides/slide137.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s/slide140.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138.xml" ContentType="application/vnd.openxmlformats-officedocument.presentationml.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2"/>
  </p:notesMasterIdLst>
  <p:sldIdLst>
    <p:sldId id="306" r:id="rId2"/>
    <p:sldId id="532" r:id="rId3"/>
    <p:sldId id="373" r:id="rId4"/>
    <p:sldId id="374" r:id="rId5"/>
    <p:sldId id="375" r:id="rId6"/>
    <p:sldId id="362" r:id="rId7"/>
    <p:sldId id="370" r:id="rId8"/>
    <p:sldId id="371" r:id="rId9"/>
    <p:sldId id="396" r:id="rId10"/>
    <p:sldId id="397" r:id="rId11"/>
    <p:sldId id="398" r:id="rId12"/>
    <p:sldId id="399" r:id="rId13"/>
    <p:sldId id="364" r:id="rId14"/>
    <p:sldId id="407" r:id="rId15"/>
    <p:sldId id="365" r:id="rId16"/>
    <p:sldId id="372" r:id="rId17"/>
    <p:sldId id="368" r:id="rId18"/>
    <p:sldId id="369" r:id="rId19"/>
    <p:sldId id="376" r:id="rId20"/>
    <p:sldId id="389" r:id="rId21"/>
    <p:sldId id="377" r:id="rId22"/>
    <p:sldId id="378" r:id="rId23"/>
    <p:sldId id="391" r:id="rId24"/>
    <p:sldId id="382" r:id="rId25"/>
    <p:sldId id="392" r:id="rId26"/>
    <p:sldId id="383" r:id="rId27"/>
    <p:sldId id="379" r:id="rId28"/>
    <p:sldId id="393" r:id="rId29"/>
    <p:sldId id="394" r:id="rId30"/>
    <p:sldId id="395" r:id="rId31"/>
    <p:sldId id="410" r:id="rId32"/>
    <p:sldId id="411" r:id="rId33"/>
    <p:sldId id="412" r:id="rId34"/>
    <p:sldId id="384" r:id="rId35"/>
    <p:sldId id="385" r:id="rId36"/>
    <p:sldId id="386" r:id="rId37"/>
    <p:sldId id="380" r:id="rId38"/>
    <p:sldId id="387" r:id="rId39"/>
    <p:sldId id="388" r:id="rId40"/>
    <p:sldId id="381" r:id="rId41"/>
    <p:sldId id="400" r:id="rId42"/>
    <p:sldId id="401" r:id="rId43"/>
    <p:sldId id="402" r:id="rId44"/>
    <p:sldId id="403" r:id="rId45"/>
    <p:sldId id="404" r:id="rId46"/>
    <p:sldId id="405" r:id="rId47"/>
    <p:sldId id="406" r:id="rId48"/>
    <p:sldId id="414" r:id="rId49"/>
    <p:sldId id="415" r:id="rId50"/>
    <p:sldId id="416" r:id="rId51"/>
    <p:sldId id="417" r:id="rId52"/>
    <p:sldId id="418" r:id="rId53"/>
    <p:sldId id="516" r:id="rId54"/>
    <p:sldId id="419" r:id="rId55"/>
    <p:sldId id="420" r:id="rId56"/>
    <p:sldId id="421" r:id="rId57"/>
    <p:sldId id="422" r:id="rId58"/>
    <p:sldId id="423" r:id="rId59"/>
    <p:sldId id="424" r:id="rId60"/>
    <p:sldId id="425" r:id="rId61"/>
    <p:sldId id="497" r:id="rId62"/>
    <p:sldId id="426" r:id="rId63"/>
    <p:sldId id="427" r:id="rId64"/>
    <p:sldId id="428" r:id="rId65"/>
    <p:sldId id="429" r:id="rId66"/>
    <p:sldId id="430" r:id="rId67"/>
    <p:sldId id="498" r:id="rId68"/>
    <p:sldId id="431" r:id="rId69"/>
    <p:sldId id="432" r:id="rId70"/>
    <p:sldId id="433" r:id="rId71"/>
    <p:sldId id="434" r:id="rId72"/>
    <p:sldId id="435" r:id="rId73"/>
    <p:sldId id="436" r:id="rId74"/>
    <p:sldId id="437" r:id="rId75"/>
    <p:sldId id="438" r:id="rId76"/>
    <p:sldId id="439" r:id="rId77"/>
    <p:sldId id="440" r:id="rId78"/>
    <p:sldId id="441" r:id="rId79"/>
    <p:sldId id="442" r:id="rId80"/>
    <p:sldId id="443" r:id="rId81"/>
    <p:sldId id="444" r:id="rId82"/>
    <p:sldId id="445" r:id="rId83"/>
    <p:sldId id="506" r:id="rId84"/>
    <p:sldId id="507" r:id="rId85"/>
    <p:sldId id="509" r:id="rId86"/>
    <p:sldId id="510" r:id="rId87"/>
    <p:sldId id="514" r:id="rId88"/>
    <p:sldId id="513" r:id="rId89"/>
    <p:sldId id="446" r:id="rId90"/>
    <p:sldId id="447" r:id="rId91"/>
    <p:sldId id="448" r:id="rId92"/>
    <p:sldId id="449" r:id="rId93"/>
    <p:sldId id="450" r:id="rId94"/>
    <p:sldId id="451" r:id="rId95"/>
    <p:sldId id="452" r:id="rId96"/>
    <p:sldId id="453" r:id="rId97"/>
    <p:sldId id="454" r:id="rId98"/>
    <p:sldId id="455" r:id="rId99"/>
    <p:sldId id="456" r:id="rId100"/>
    <p:sldId id="458" r:id="rId101"/>
    <p:sldId id="459" r:id="rId102"/>
    <p:sldId id="460" r:id="rId103"/>
    <p:sldId id="461" r:id="rId104"/>
    <p:sldId id="462" r:id="rId105"/>
    <p:sldId id="463" r:id="rId106"/>
    <p:sldId id="464" r:id="rId107"/>
    <p:sldId id="465" r:id="rId108"/>
    <p:sldId id="466" r:id="rId109"/>
    <p:sldId id="467" r:id="rId110"/>
    <p:sldId id="515" r:id="rId111"/>
    <p:sldId id="468" r:id="rId112"/>
    <p:sldId id="469" r:id="rId113"/>
    <p:sldId id="470" r:id="rId114"/>
    <p:sldId id="471" r:id="rId115"/>
    <p:sldId id="472" r:id="rId116"/>
    <p:sldId id="473" r:id="rId117"/>
    <p:sldId id="474" r:id="rId118"/>
    <p:sldId id="475" r:id="rId119"/>
    <p:sldId id="476" r:id="rId120"/>
    <p:sldId id="501" r:id="rId121"/>
    <p:sldId id="499" r:id="rId122"/>
    <p:sldId id="525" r:id="rId123"/>
    <p:sldId id="500" r:id="rId124"/>
    <p:sldId id="502" r:id="rId125"/>
    <p:sldId id="496" r:id="rId126"/>
    <p:sldId id="503" r:id="rId127"/>
    <p:sldId id="504" r:id="rId128"/>
    <p:sldId id="505" r:id="rId129"/>
    <p:sldId id="518" r:id="rId130"/>
    <p:sldId id="519" r:id="rId131"/>
    <p:sldId id="520" r:id="rId132"/>
    <p:sldId id="521" r:id="rId133"/>
    <p:sldId id="522" r:id="rId134"/>
    <p:sldId id="523" r:id="rId135"/>
    <p:sldId id="524" r:id="rId136"/>
    <p:sldId id="526" r:id="rId137"/>
    <p:sldId id="527" r:id="rId138"/>
    <p:sldId id="530" r:id="rId139"/>
    <p:sldId id="529" r:id="rId140"/>
    <p:sldId id="531" r:id="rId1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9044" autoAdjust="0"/>
    <p:restoredTop sz="94660"/>
  </p:normalViewPr>
  <p:slideViewPr>
    <p:cSldViewPr>
      <p:cViewPr varScale="1">
        <p:scale>
          <a:sx n="68" d="100"/>
          <a:sy n="68" d="100"/>
        </p:scale>
        <p:origin x="-171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viewProps" Target="view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5B158A-37B2-47C1-A01F-DB80B9E9D703}" type="datetimeFigureOut">
              <a:rPr lang="en-US" smtClean="0"/>
              <a:pPr/>
              <a:t>4/24/2022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ED6719-407D-48AE-81CD-5ED537A058A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coursehero.com/file/p2losa4/Decision-Making-under-Risk-Expected-Opportunity-Loss-EOL-Another-useful-way-of/" TargetMode="External"/><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http://www.gecj.ac.in/download/OR%20Model%20Answer%20Paper%20MBA.pdf</a:t>
            </a:r>
            <a:endParaRPr lang="en-US" dirty="0"/>
          </a:p>
        </p:txBody>
      </p:sp>
      <p:sp>
        <p:nvSpPr>
          <p:cNvPr id="4" name="Slide Number Placeholder 3"/>
          <p:cNvSpPr>
            <a:spLocks noGrp="1"/>
          </p:cNvSpPr>
          <p:nvPr>
            <p:ph type="sldNum" sz="quarter" idx="10"/>
          </p:nvPr>
        </p:nvSpPr>
        <p:spPr/>
        <p:txBody>
          <a:bodyPr/>
          <a:lstStyle/>
          <a:p>
            <a:fld id="{8BED6719-407D-48AE-81CD-5ED537A058A2}" type="slidenum">
              <a:rPr lang="en-US" smtClean="0"/>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http://www.tutorsglobe.com/homework-help/operation-research/scope-of-operation-research-7170.aspx</a:t>
            </a:r>
            <a:endParaRPr lang="en-US" dirty="0"/>
          </a:p>
        </p:txBody>
      </p:sp>
      <p:sp>
        <p:nvSpPr>
          <p:cNvPr id="4" name="Slide Number Placeholder 3"/>
          <p:cNvSpPr>
            <a:spLocks noGrp="1"/>
          </p:cNvSpPr>
          <p:nvPr>
            <p:ph type="sldNum" sz="quarter" idx="10"/>
          </p:nvPr>
        </p:nvSpPr>
        <p:spPr/>
        <p:txBody>
          <a:bodyPr/>
          <a:lstStyle/>
          <a:p>
            <a:fld id="{8BED6719-407D-48AE-81CD-5ED537A058A2}" type="slidenum">
              <a:rPr lang="en-US" smtClean="0"/>
              <a:pPr/>
              <a:t>34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3"/>
              </a:rPr>
              <a:t>https://www.coursehero.com/file/p2losa4/Decision-Making-under-Risk-Expected-Opportunity-Loss-EOL-Another-useful-way-of/</a:t>
            </a:r>
            <a:endParaRPr lang="en-US" dirty="0" smtClean="0"/>
          </a:p>
          <a:p>
            <a:endParaRPr lang="en-US" dirty="0"/>
          </a:p>
        </p:txBody>
      </p:sp>
      <p:sp>
        <p:nvSpPr>
          <p:cNvPr id="4" name="Slide Number Placeholder 3"/>
          <p:cNvSpPr>
            <a:spLocks noGrp="1"/>
          </p:cNvSpPr>
          <p:nvPr>
            <p:ph type="sldNum" sz="quarter" idx="10"/>
          </p:nvPr>
        </p:nvSpPr>
        <p:spPr/>
        <p:txBody>
          <a:bodyPr/>
          <a:lstStyle/>
          <a:p>
            <a:fld id="{8BED6719-407D-48AE-81CD-5ED537A058A2}" type="slidenum">
              <a:rPr lang="en-US" smtClean="0"/>
              <a:pPr/>
              <a:t>99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648DDAF-D45D-4E0C-A396-F19A9123DB03}" type="datetime1">
              <a:rPr lang="en-US" smtClean="0"/>
              <a:pPr/>
              <a:t>4/24/2022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F56931-423A-45FC-846B-3758BEBD4491}" type="datetime1">
              <a:rPr lang="en-US" smtClean="0"/>
              <a:pPr/>
              <a:t>4/24/2022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D06D73-7342-4BF7-BA0E-670D1C076164}" type="datetime1">
              <a:rPr lang="en-US" smtClean="0"/>
              <a:pPr/>
              <a:t>4/24/2022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85FF05-C590-40B2-BAC7-742F56E88EAF}" type="datetime1">
              <a:rPr lang="en-US" smtClean="0"/>
              <a:pPr/>
              <a:t>4/24/2022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555B4E-FA4F-44BF-970F-51576B989C61}" type="datetime1">
              <a:rPr lang="en-US" smtClean="0"/>
              <a:pPr/>
              <a:t>4/24/2022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77194ED-D59B-435A-9C4B-A0E4AE751E21}" type="datetime1">
              <a:rPr lang="en-US" smtClean="0"/>
              <a:pPr/>
              <a:t>4/24/2022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5CFB106-7FCA-49AC-9787-70E95D8A5B33}" type="datetime1">
              <a:rPr lang="en-US" smtClean="0"/>
              <a:pPr/>
              <a:t>4/24/2022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D11EE7E-D0A7-41CB-A6E1-09E308FBEA4D}" type="datetime1">
              <a:rPr lang="en-US" smtClean="0"/>
              <a:pPr/>
              <a:t>4/24/2022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F65628-36B9-4D0A-B816-3A09A16DB9D4}" type="datetime1">
              <a:rPr lang="en-US" smtClean="0"/>
              <a:pPr/>
              <a:t>4/24/2022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2C2FD4-D4B5-4E1D-ABC3-6278661D6E00}" type="datetime1">
              <a:rPr lang="en-US" smtClean="0"/>
              <a:pPr/>
              <a:t>4/24/2022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121A1C-7468-4238-98A6-CB0081CABFA7}" type="datetime1">
              <a:rPr lang="en-US" smtClean="0"/>
              <a:pPr/>
              <a:t>4/24/2022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518283-F133-4434-A3A2-AD3B88D06AC3}" type="datetime1">
              <a:rPr lang="en-US" smtClean="0"/>
              <a:pPr/>
              <a:t>4/24/2022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3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3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3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3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2667000"/>
            <a:ext cx="7924800" cy="3352800"/>
          </a:xfrm>
        </p:spPr>
        <p:txBody>
          <a:bodyPr>
            <a:normAutofit/>
          </a:bodyPr>
          <a:lstStyle/>
          <a:p>
            <a:r>
              <a:rPr lang="en-US" sz="4500" dirty="0" smtClean="0">
                <a:solidFill>
                  <a:schemeClr val="tx1"/>
                </a:solidFill>
              </a:rPr>
              <a:t>Unit I Operation </a:t>
            </a:r>
            <a:r>
              <a:rPr lang="en-US" sz="4500" dirty="0" smtClean="0">
                <a:solidFill>
                  <a:schemeClr val="tx1"/>
                </a:solidFill>
              </a:rPr>
              <a:t>Research</a:t>
            </a:r>
          </a:p>
          <a:p>
            <a:endParaRPr lang="en-US" dirty="0" smtClean="0">
              <a:solidFill>
                <a:srgbClr val="FF0000"/>
              </a:solidFill>
            </a:endParaRPr>
          </a:p>
          <a:p>
            <a:r>
              <a:rPr lang="en-US" sz="2400" dirty="0" smtClean="0">
                <a:solidFill>
                  <a:srgbClr val="002060"/>
                </a:solidFill>
              </a:rPr>
              <a:t>By:</a:t>
            </a:r>
          </a:p>
          <a:p>
            <a:r>
              <a:rPr lang="en-US" sz="2400" dirty="0" smtClean="0">
                <a:solidFill>
                  <a:srgbClr val="002060"/>
                </a:solidFill>
              </a:rPr>
              <a:t>Dr. </a:t>
            </a:r>
            <a:r>
              <a:rPr lang="en-US" sz="2400" dirty="0" err="1" smtClean="0">
                <a:solidFill>
                  <a:srgbClr val="002060"/>
                </a:solidFill>
              </a:rPr>
              <a:t>Pravin</a:t>
            </a:r>
            <a:r>
              <a:rPr lang="en-US" sz="2400" dirty="0" smtClean="0">
                <a:solidFill>
                  <a:srgbClr val="002060"/>
                </a:solidFill>
              </a:rPr>
              <a:t> Kumar </a:t>
            </a:r>
            <a:r>
              <a:rPr lang="en-US" sz="2400" dirty="0" err="1" smtClean="0">
                <a:solidFill>
                  <a:srgbClr val="002060"/>
                </a:solidFill>
              </a:rPr>
              <a:t>Agrawal</a:t>
            </a:r>
            <a:endParaRPr lang="en-US" sz="2400" dirty="0" smtClean="0">
              <a:solidFill>
                <a:srgbClr val="002060"/>
              </a:solidFill>
            </a:endParaRPr>
          </a:p>
          <a:p>
            <a:r>
              <a:rPr lang="en-US" sz="2400" dirty="0" smtClean="0">
                <a:solidFill>
                  <a:srgbClr val="002060"/>
                </a:solidFill>
              </a:rPr>
              <a:t>Assistant Professor</a:t>
            </a:r>
          </a:p>
          <a:p>
            <a:r>
              <a:rPr lang="en-US" sz="2400" dirty="0" smtClean="0">
                <a:solidFill>
                  <a:srgbClr val="002060"/>
                </a:solidFill>
              </a:rPr>
              <a:t>CSJMU</a:t>
            </a:r>
            <a:endParaRPr lang="en-US" sz="2400" dirty="0">
              <a:solidFill>
                <a:srgbClr val="00206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002060"/>
                </a:solidFill>
              </a:rPr>
              <a:t>Characteristics </a:t>
            </a:r>
            <a:endParaRPr lang="en-US" dirty="0"/>
          </a:p>
        </p:txBody>
      </p:sp>
      <p:sp>
        <p:nvSpPr>
          <p:cNvPr id="3" name="Content Placeholder 2"/>
          <p:cNvSpPr>
            <a:spLocks noGrp="1"/>
          </p:cNvSpPr>
          <p:nvPr>
            <p:ph idx="1"/>
          </p:nvPr>
        </p:nvSpPr>
        <p:spPr/>
        <p:txBody>
          <a:bodyPr/>
          <a:lstStyle/>
          <a:p>
            <a:pPr algn="just">
              <a:buNone/>
            </a:pPr>
            <a:r>
              <a:rPr lang="en-US" dirty="0" smtClean="0"/>
              <a:t>	(ii) Holistic Approach to the System:</a:t>
            </a:r>
          </a:p>
          <a:p>
            <a:pPr algn="just"/>
            <a:endParaRPr lang="en-US" dirty="0" smtClean="0"/>
          </a:p>
          <a:p>
            <a:pPr algn="just">
              <a:buNone/>
            </a:pPr>
            <a:r>
              <a:rPr lang="en-US" dirty="0" smtClean="0"/>
              <a:t>		While evaluating any decision, the important interactions and their impact on the whole organization against the functions originally involved are reviewed</a:t>
            </a:r>
            <a:endParaRPr lang="en-US"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u="sng" dirty="0" smtClean="0">
                <a:solidFill>
                  <a:srgbClr val="002060"/>
                </a:solidFill>
              </a:rPr>
              <a:t>Expected Value of Perfect Information(EVPI)</a:t>
            </a:r>
            <a:endParaRPr lang="en-US" sz="2800" b="1" u="sng" dirty="0">
              <a:solidFill>
                <a:srgbClr val="002060"/>
              </a:solidFill>
            </a:endParaRPr>
          </a:p>
        </p:txBody>
      </p:sp>
      <p:sp>
        <p:nvSpPr>
          <p:cNvPr id="3" name="Content Placeholder 2"/>
          <p:cNvSpPr>
            <a:spLocks noGrp="1"/>
          </p:cNvSpPr>
          <p:nvPr>
            <p:ph idx="1"/>
          </p:nvPr>
        </p:nvSpPr>
        <p:spPr/>
        <p:txBody>
          <a:bodyPr>
            <a:noAutofit/>
          </a:bodyPr>
          <a:lstStyle/>
          <a:p>
            <a:pPr algn="just"/>
            <a:r>
              <a:rPr lang="en-US" dirty="0" smtClean="0">
                <a:solidFill>
                  <a:srgbClr val="C00000"/>
                </a:solidFill>
              </a:rPr>
              <a:t>EVPI is the maximum amount which the decision maker can spend to obtain the perfect information on which to base a given decision is called expected value of perfect information</a:t>
            </a:r>
            <a:r>
              <a:rPr lang="en-US" dirty="0" smtClean="0"/>
              <a:t>.</a:t>
            </a:r>
          </a:p>
          <a:p>
            <a:pPr algn="just"/>
            <a:endParaRPr lang="en-US" dirty="0" smtClean="0"/>
          </a:p>
          <a:p>
            <a:pPr algn="just">
              <a:buNone/>
            </a:pPr>
            <a:r>
              <a:rPr lang="en-US" dirty="0" smtClean="0"/>
              <a:t>	EVPI = Expected Profit with perfect information[EPPI] –  Expected Monetary value</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100</a:t>
            </a:fld>
            <a:endParaRPr lang="en-US"/>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r>
              <a:rPr lang="en-US" sz="2800" b="1" u="sng" dirty="0" smtClean="0">
                <a:solidFill>
                  <a:srgbClr val="002060"/>
                </a:solidFill>
              </a:rPr>
              <a:t>Expected Value of Perfect Information(EVPI)</a:t>
            </a:r>
            <a:endParaRPr lang="en-US" sz="2800" b="1" u="sng" dirty="0">
              <a:solidFill>
                <a:srgbClr val="002060"/>
              </a:solidFill>
            </a:endParaRPr>
          </a:p>
        </p:txBody>
      </p:sp>
      <p:sp>
        <p:nvSpPr>
          <p:cNvPr id="3" name="Content Placeholder 2"/>
          <p:cNvSpPr>
            <a:spLocks noGrp="1"/>
          </p:cNvSpPr>
          <p:nvPr>
            <p:ph idx="1"/>
          </p:nvPr>
        </p:nvSpPr>
        <p:spPr>
          <a:xfrm>
            <a:off x="457200" y="1066800"/>
            <a:ext cx="8229600" cy="4525963"/>
          </a:xfrm>
        </p:spPr>
        <p:txBody>
          <a:bodyPr>
            <a:noAutofit/>
          </a:bodyPr>
          <a:lstStyle/>
          <a:p>
            <a:pPr algn="just">
              <a:buNone/>
            </a:pPr>
            <a:r>
              <a:rPr lang="en-US" sz="2200" dirty="0" smtClean="0"/>
              <a:t>    THE EVPI indicates the expected or the average return in the long run, of the best possible decision, If we have the perfect information before a decision is made . </a:t>
            </a:r>
          </a:p>
          <a:p>
            <a:pPr algn="just">
              <a:buNone/>
            </a:pPr>
            <a:r>
              <a:rPr lang="en-US" sz="2200" dirty="0" smtClean="0"/>
              <a:t>      	</a:t>
            </a:r>
          </a:p>
          <a:p>
            <a:pPr algn="just">
              <a:buNone/>
            </a:pPr>
            <a:r>
              <a:rPr lang="en-US" sz="2200" dirty="0" smtClean="0"/>
              <a:t>In order to </a:t>
            </a:r>
            <a:r>
              <a:rPr lang="en-US" sz="2200" dirty="0" smtClean="0">
                <a:solidFill>
                  <a:srgbClr val="C00000"/>
                </a:solidFill>
              </a:rPr>
              <a:t>maximize his profits or minimized his losses the decision maker would be interested in basing his decisions on a perfect predictor.</a:t>
            </a:r>
          </a:p>
          <a:p>
            <a:pPr algn="just">
              <a:buNone/>
            </a:pPr>
            <a:r>
              <a:rPr lang="en-US" sz="2200" dirty="0" smtClean="0"/>
              <a:t>   </a:t>
            </a:r>
          </a:p>
          <a:p>
            <a:pPr algn="just">
              <a:buNone/>
            </a:pPr>
            <a:r>
              <a:rPr lang="en-US" sz="2200" dirty="0" smtClean="0"/>
              <a:t> In order to look out for perfect predictor, The decision maker will be interested together in some additional information about the different state of nature. This would involve some expenditure in the form of the cost of conducting some experiments or survey to obtain the perfect information. </a:t>
            </a:r>
          </a:p>
          <a:p>
            <a:pPr algn="just">
              <a:buNone/>
            </a:pPr>
            <a:endParaRPr lang="en-US" sz="2200" dirty="0" smtClean="0"/>
          </a:p>
          <a:p>
            <a:pPr algn="just">
              <a:buNone/>
            </a:pPr>
            <a:r>
              <a:rPr lang="en-US" sz="2200" dirty="0" smtClean="0"/>
              <a:t>This perfect information will reduce the opportunity losses due to uncertainty to zero.</a:t>
            </a:r>
            <a:endParaRPr lang="en-US" sz="22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101</a:t>
            </a:fld>
            <a:endParaRPr lang="en-US"/>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u="sng" dirty="0" smtClean="0">
                <a:solidFill>
                  <a:srgbClr val="002060"/>
                </a:solidFill>
              </a:rPr>
              <a:t>Expected Value of Perfect Information (EVPI)</a:t>
            </a:r>
            <a:endParaRPr lang="en-US" sz="2800" b="1" u="sng" dirty="0">
              <a:solidFill>
                <a:srgbClr val="002060"/>
              </a:solidFill>
            </a:endParaRPr>
          </a:p>
        </p:txBody>
      </p:sp>
      <p:sp>
        <p:nvSpPr>
          <p:cNvPr id="3" name="Content Placeholder 2"/>
          <p:cNvSpPr>
            <a:spLocks noGrp="1"/>
          </p:cNvSpPr>
          <p:nvPr>
            <p:ph idx="1"/>
          </p:nvPr>
        </p:nvSpPr>
        <p:spPr>
          <a:xfrm>
            <a:off x="457200" y="1219200"/>
            <a:ext cx="8229600" cy="4906963"/>
          </a:xfrm>
        </p:spPr>
        <p:txBody>
          <a:bodyPr>
            <a:noAutofit/>
          </a:bodyPr>
          <a:lstStyle/>
          <a:p>
            <a:pPr algn="just">
              <a:buNone/>
            </a:pPr>
            <a:r>
              <a:rPr lang="en-US" sz="2800" dirty="0" smtClean="0"/>
              <a:t>     	By perfect information we mean </a:t>
            </a:r>
            <a:r>
              <a:rPr lang="en-US" sz="2800" b="1" dirty="0" smtClean="0">
                <a:solidFill>
                  <a:srgbClr val="002060"/>
                </a:solidFill>
              </a:rPr>
              <a:t>complete and accurate information about the various states of nature in the future. </a:t>
            </a:r>
          </a:p>
          <a:p>
            <a:pPr algn="just">
              <a:buNone/>
            </a:pPr>
            <a:r>
              <a:rPr lang="en-US" sz="2800" dirty="0" smtClean="0"/>
              <a:t>    			 If the businessman, say, the retailer, knows in advance about the exact demand for his </a:t>
            </a:r>
            <a:r>
              <a:rPr lang="en-US" sz="2800" dirty="0" smtClean="0">
                <a:solidFill>
                  <a:srgbClr val="FF0000"/>
                </a:solidFill>
              </a:rPr>
              <a:t>daily/ weekly/monthly/ </a:t>
            </a:r>
            <a:r>
              <a:rPr lang="en-US" sz="2800" dirty="0" smtClean="0"/>
              <a:t>product, he will store the exact no . of goods as per demand and consequently will not incur any loses on the unsold stock.</a:t>
            </a:r>
          </a:p>
          <a:p>
            <a:pPr algn="just">
              <a:buNone/>
            </a:pPr>
            <a:r>
              <a:rPr lang="en-US" sz="2800" dirty="0" smtClean="0"/>
              <a:t>   </a:t>
            </a:r>
          </a:p>
          <a:p>
            <a:pPr algn="just">
              <a:buNone/>
            </a:pPr>
            <a:r>
              <a:rPr lang="en-US" sz="2800" dirty="0" smtClean="0"/>
              <a:t> The expected value of perfect information is the difference between the expected profit with perfect information and without perfect information. </a:t>
            </a:r>
            <a:endParaRPr lang="en-US" sz="2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102</a:t>
            </a:fld>
            <a:endParaRPr lang="en-US"/>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u="sng" dirty="0" smtClean="0">
                <a:solidFill>
                  <a:srgbClr val="002060"/>
                </a:solidFill>
              </a:rPr>
              <a:t>Pay Off Table</a:t>
            </a:r>
            <a:endParaRPr lang="en-US" sz="4000" b="1" u="sng" dirty="0">
              <a:solidFill>
                <a:srgbClr val="002060"/>
              </a:solidFill>
            </a:endParaRPr>
          </a:p>
        </p:txBody>
      </p:sp>
      <p:graphicFrame>
        <p:nvGraphicFramePr>
          <p:cNvPr id="4" name="Content Placeholder 3"/>
          <p:cNvGraphicFramePr>
            <a:graphicFrameLocks noGrp="1"/>
          </p:cNvGraphicFramePr>
          <p:nvPr>
            <p:ph idx="1"/>
          </p:nvPr>
        </p:nvGraphicFramePr>
        <p:xfrm>
          <a:off x="457200" y="1447800"/>
          <a:ext cx="8229600" cy="4629150"/>
        </p:xfrm>
        <a:graphic>
          <a:graphicData uri="http://schemas.openxmlformats.org/drawingml/2006/table">
            <a:tbl>
              <a:tblPr firstRow="1" bandRow="1">
                <a:tableStyleId>{5940675A-B579-460E-94D1-54222C63F5DA}</a:tableStyleId>
              </a:tblPr>
              <a:tblGrid>
                <a:gridCol w="2057400"/>
                <a:gridCol w="2057400"/>
                <a:gridCol w="2057400"/>
                <a:gridCol w="2057400"/>
              </a:tblGrid>
              <a:tr h="628650">
                <a:tc rowSpan="2">
                  <a:txBody>
                    <a:bodyPr/>
                    <a:lstStyle/>
                    <a:p>
                      <a:endParaRPr lang="en-US" sz="2800" dirty="0" smtClean="0"/>
                    </a:p>
                    <a:p>
                      <a:endParaRPr lang="en-US" sz="2800" dirty="0" smtClean="0"/>
                    </a:p>
                    <a:p>
                      <a:endParaRPr lang="en-US" sz="2800" dirty="0" smtClean="0"/>
                    </a:p>
                    <a:p>
                      <a:r>
                        <a:rPr lang="en-US" sz="2800" dirty="0" smtClean="0"/>
                        <a:t>Alternatives</a:t>
                      </a:r>
                      <a:endParaRPr lang="en-US" sz="2800" dirty="0"/>
                    </a:p>
                  </a:txBody>
                  <a:tcPr/>
                </a:tc>
                <a:tc gridSpan="3">
                  <a:txBody>
                    <a:bodyPr/>
                    <a:lstStyle/>
                    <a:p>
                      <a:pPr algn="ctr"/>
                      <a:r>
                        <a:rPr lang="en-US" sz="2800" dirty="0" smtClean="0"/>
                        <a:t>State of Nature </a:t>
                      </a:r>
                      <a:endParaRPr lang="en-US" sz="2800" dirty="0"/>
                    </a:p>
                  </a:txBody>
                  <a:tcPr/>
                </a:tc>
                <a:tc hMerge="1">
                  <a:txBody>
                    <a:bodyPr/>
                    <a:lstStyle/>
                    <a:p>
                      <a:endParaRPr lang="en-US" dirty="0"/>
                    </a:p>
                  </a:txBody>
                  <a:tcPr/>
                </a:tc>
                <a:tc hMerge="1">
                  <a:txBody>
                    <a:bodyPr/>
                    <a:lstStyle/>
                    <a:p>
                      <a:endParaRPr lang="en-US" dirty="0"/>
                    </a:p>
                  </a:txBody>
                  <a:tcPr/>
                </a:tc>
              </a:tr>
              <a:tr h="628650">
                <a:tc vMerge="1">
                  <a:txBody>
                    <a:bodyPr/>
                    <a:lstStyle/>
                    <a:p>
                      <a:endParaRPr lang="en-US" dirty="0"/>
                    </a:p>
                  </a:txBody>
                  <a:tcPr/>
                </a:tc>
                <a:tc>
                  <a:txBody>
                    <a:bodyPr/>
                    <a:lstStyle/>
                    <a:p>
                      <a:r>
                        <a:rPr lang="en-US" sz="2800" dirty="0" smtClean="0"/>
                        <a:t>Growing </a:t>
                      </a:r>
                      <a:endParaRPr lang="en-US" sz="2800" dirty="0"/>
                    </a:p>
                  </a:txBody>
                  <a:tcPr/>
                </a:tc>
                <a:tc>
                  <a:txBody>
                    <a:bodyPr/>
                    <a:lstStyle/>
                    <a:p>
                      <a:r>
                        <a:rPr lang="en-US" sz="2800" dirty="0" smtClean="0"/>
                        <a:t>Stable </a:t>
                      </a:r>
                      <a:endParaRPr lang="en-US" sz="2800" dirty="0"/>
                    </a:p>
                  </a:txBody>
                  <a:tcPr/>
                </a:tc>
                <a:tc>
                  <a:txBody>
                    <a:bodyPr/>
                    <a:lstStyle/>
                    <a:p>
                      <a:r>
                        <a:rPr lang="en-US" sz="2800" dirty="0" smtClean="0"/>
                        <a:t>Declining</a:t>
                      </a:r>
                      <a:endParaRPr lang="en-US" sz="2800" dirty="0"/>
                    </a:p>
                  </a:txBody>
                  <a:tcPr/>
                </a:tc>
              </a:tr>
              <a:tr h="628650">
                <a:tc>
                  <a:txBody>
                    <a:bodyPr/>
                    <a:lstStyle/>
                    <a:p>
                      <a:r>
                        <a:rPr lang="en-US" sz="2800" dirty="0" smtClean="0"/>
                        <a:t>Bonds</a:t>
                      </a:r>
                      <a:endParaRPr lang="en-US" sz="2800" dirty="0"/>
                    </a:p>
                  </a:txBody>
                  <a:tcPr/>
                </a:tc>
                <a:tc>
                  <a:txBody>
                    <a:bodyPr/>
                    <a:lstStyle/>
                    <a:p>
                      <a:r>
                        <a:rPr lang="en-US" sz="2800" dirty="0" smtClean="0"/>
                        <a:t>20</a:t>
                      </a:r>
                      <a:endParaRPr lang="en-US" sz="2800" dirty="0"/>
                    </a:p>
                  </a:txBody>
                  <a:tcPr/>
                </a:tc>
                <a:tc>
                  <a:txBody>
                    <a:bodyPr/>
                    <a:lstStyle/>
                    <a:p>
                      <a:r>
                        <a:rPr lang="en-US" sz="2800" dirty="0" smtClean="0"/>
                        <a:t>20</a:t>
                      </a:r>
                      <a:endParaRPr lang="en-US" sz="2800" dirty="0"/>
                    </a:p>
                  </a:txBody>
                  <a:tcPr/>
                </a:tc>
                <a:tc>
                  <a:txBody>
                    <a:bodyPr/>
                    <a:lstStyle/>
                    <a:p>
                      <a:r>
                        <a:rPr lang="en-US" sz="2800" dirty="0" smtClean="0"/>
                        <a:t>20</a:t>
                      </a:r>
                      <a:endParaRPr lang="en-US" sz="2800" dirty="0"/>
                    </a:p>
                  </a:txBody>
                  <a:tcPr/>
                </a:tc>
              </a:tr>
              <a:tr h="628650">
                <a:tc>
                  <a:txBody>
                    <a:bodyPr/>
                    <a:lstStyle/>
                    <a:p>
                      <a:r>
                        <a:rPr lang="en-US" sz="2800" dirty="0" smtClean="0"/>
                        <a:t>Stocks</a:t>
                      </a:r>
                      <a:endParaRPr lang="en-US" sz="2800" dirty="0"/>
                    </a:p>
                  </a:txBody>
                  <a:tcPr/>
                </a:tc>
                <a:tc>
                  <a:txBody>
                    <a:bodyPr/>
                    <a:lstStyle/>
                    <a:p>
                      <a:r>
                        <a:rPr lang="en-US" sz="2800" dirty="0" smtClean="0"/>
                        <a:t>70</a:t>
                      </a:r>
                      <a:endParaRPr lang="en-US" sz="2800" dirty="0"/>
                    </a:p>
                  </a:txBody>
                  <a:tcPr/>
                </a:tc>
                <a:tc>
                  <a:txBody>
                    <a:bodyPr/>
                    <a:lstStyle/>
                    <a:p>
                      <a:r>
                        <a:rPr lang="en-US" sz="2800" dirty="0" smtClean="0"/>
                        <a:t>30</a:t>
                      </a:r>
                      <a:endParaRPr lang="en-US" sz="2800" dirty="0"/>
                    </a:p>
                  </a:txBody>
                  <a:tcPr/>
                </a:tc>
                <a:tc>
                  <a:txBody>
                    <a:bodyPr/>
                    <a:lstStyle/>
                    <a:p>
                      <a:r>
                        <a:rPr lang="en-US" sz="2800" dirty="0" smtClean="0"/>
                        <a:t>-13</a:t>
                      </a:r>
                      <a:endParaRPr lang="en-US" sz="2800" dirty="0"/>
                    </a:p>
                  </a:txBody>
                  <a:tcPr/>
                </a:tc>
              </a:tr>
              <a:tr h="628650">
                <a:tc>
                  <a:txBody>
                    <a:bodyPr/>
                    <a:lstStyle/>
                    <a:p>
                      <a:r>
                        <a:rPr lang="en-US" sz="2800" dirty="0" smtClean="0"/>
                        <a:t>Mutual Funds</a:t>
                      </a:r>
                      <a:endParaRPr lang="en-US" sz="2800" dirty="0"/>
                    </a:p>
                  </a:txBody>
                  <a:tcPr/>
                </a:tc>
                <a:tc>
                  <a:txBody>
                    <a:bodyPr/>
                    <a:lstStyle/>
                    <a:p>
                      <a:r>
                        <a:rPr lang="en-US" sz="2800" dirty="0" smtClean="0"/>
                        <a:t>53</a:t>
                      </a:r>
                      <a:endParaRPr lang="en-US" sz="2800" dirty="0"/>
                    </a:p>
                  </a:txBody>
                  <a:tcPr/>
                </a:tc>
                <a:tc>
                  <a:txBody>
                    <a:bodyPr/>
                    <a:lstStyle/>
                    <a:p>
                      <a:r>
                        <a:rPr lang="en-US" sz="2800" dirty="0" smtClean="0"/>
                        <a:t>45</a:t>
                      </a:r>
                      <a:endParaRPr lang="en-US" sz="2800" dirty="0"/>
                    </a:p>
                  </a:txBody>
                  <a:tcPr/>
                </a:tc>
                <a:tc>
                  <a:txBody>
                    <a:bodyPr/>
                    <a:lstStyle/>
                    <a:p>
                      <a:r>
                        <a:rPr lang="en-US" sz="2800" dirty="0" smtClean="0"/>
                        <a:t>-5</a:t>
                      </a:r>
                      <a:endParaRPr lang="en-US" sz="2800" dirty="0"/>
                    </a:p>
                  </a:txBody>
                  <a:tcPr/>
                </a:tc>
              </a:tr>
              <a:tr h="628650">
                <a:tc>
                  <a:txBody>
                    <a:bodyPr/>
                    <a:lstStyle/>
                    <a:p>
                      <a:r>
                        <a:rPr lang="en-US" sz="2800" dirty="0" smtClean="0"/>
                        <a:t>Probability</a:t>
                      </a:r>
                      <a:endParaRPr lang="en-US" sz="2800" dirty="0"/>
                    </a:p>
                  </a:txBody>
                  <a:tcPr/>
                </a:tc>
                <a:tc>
                  <a:txBody>
                    <a:bodyPr/>
                    <a:lstStyle/>
                    <a:p>
                      <a:r>
                        <a:rPr lang="en-US" sz="2800" dirty="0" smtClean="0"/>
                        <a:t>0.2</a:t>
                      </a:r>
                      <a:endParaRPr lang="en-US" sz="2800" dirty="0"/>
                    </a:p>
                  </a:txBody>
                  <a:tcPr/>
                </a:tc>
                <a:tc>
                  <a:txBody>
                    <a:bodyPr/>
                    <a:lstStyle/>
                    <a:p>
                      <a:r>
                        <a:rPr lang="en-US" sz="2800" dirty="0" smtClean="0"/>
                        <a:t>0.5</a:t>
                      </a:r>
                      <a:endParaRPr lang="en-US" sz="2800" dirty="0"/>
                    </a:p>
                  </a:txBody>
                  <a:tcPr/>
                </a:tc>
                <a:tc>
                  <a:txBody>
                    <a:bodyPr/>
                    <a:lstStyle/>
                    <a:p>
                      <a:r>
                        <a:rPr lang="en-US" sz="2800" dirty="0" smtClean="0"/>
                        <a:t>0.3</a:t>
                      </a:r>
                      <a:endParaRPr lang="en-US" sz="2800" dirty="0"/>
                    </a:p>
                  </a:txBody>
                  <a:tcPr/>
                </a:tc>
              </a:tr>
            </a:tbl>
          </a:graphicData>
        </a:graphic>
      </p:graphicFrame>
      <p:sp>
        <p:nvSpPr>
          <p:cNvPr id="5" name="Slide Number Placeholder 4"/>
          <p:cNvSpPr>
            <a:spLocks noGrp="1"/>
          </p:cNvSpPr>
          <p:nvPr>
            <p:ph type="sldNum" sz="quarter" idx="12"/>
          </p:nvPr>
        </p:nvSpPr>
        <p:spPr/>
        <p:txBody>
          <a:bodyPr/>
          <a:lstStyle/>
          <a:p>
            <a:fld id="{B6F15528-21DE-4FAA-801E-634DDDAF4B2B}" type="slidenum">
              <a:rPr lang="en-US" smtClean="0"/>
              <a:pPr/>
              <a:t>103</a:t>
            </a:fld>
            <a:endParaRPr lang="en-US"/>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5" name="Content Placeholder 3"/>
          <p:cNvGraphicFramePr>
            <a:graphicFrameLocks noGrp="1"/>
          </p:cNvGraphicFramePr>
          <p:nvPr>
            <p:ph idx="1"/>
          </p:nvPr>
        </p:nvGraphicFramePr>
        <p:xfrm>
          <a:off x="457200" y="1600200"/>
          <a:ext cx="8229600" cy="3543300"/>
        </p:xfrm>
        <a:graphic>
          <a:graphicData uri="http://schemas.openxmlformats.org/drawingml/2006/table">
            <a:tbl>
              <a:tblPr firstRow="1" bandRow="1">
                <a:tableStyleId>{5940675A-B579-460E-94D1-54222C63F5DA}</a:tableStyleId>
              </a:tblPr>
              <a:tblGrid>
                <a:gridCol w="1645920"/>
                <a:gridCol w="1645920"/>
                <a:gridCol w="1645920"/>
                <a:gridCol w="1645920"/>
                <a:gridCol w="1645920"/>
              </a:tblGrid>
              <a:tr h="628650">
                <a:tc>
                  <a:txBody>
                    <a:bodyPr/>
                    <a:lstStyle/>
                    <a:p>
                      <a:r>
                        <a:rPr lang="en-US" sz="2400" dirty="0" smtClean="0"/>
                        <a:t>Alternatives</a:t>
                      </a:r>
                      <a:endParaRPr lang="en-US" sz="2400" dirty="0"/>
                    </a:p>
                  </a:txBody>
                  <a:tcPr/>
                </a:tc>
                <a:tc>
                  <a:txBody>
                    <a:bodyPr/>
                    <a:lstStyle/>
                    <a:p>
                      <a:r>
                        <a:rPr lang="en-US" sz="2400" dirty="0" smtClean="0"/>
                        <a:t>Growing </a:t>
                      </a:r>
                      <a:endParaRPr lang="en-US" sz="2400" dirty="0"/>
                    </a:p>
                  </a:txBody>
                  <a:tcPr/>
                </a:tc>
                <a:tc>
                  <a:txBody>
                    <a:bodyPr/>
                    <a:lstStyle/>
                    <a:p>
                      <a:r>
                        <a:rPr lang="en-US" sz="2400" dirty="0" smtClean="0"/>
                        <a:t>Stable </a:t>
                      </a:r>
                      <a:endParaRPr lang="en-US" sz="2400" dirty="0"/>
                    </a:p>
                  </a:txBody>
                  <a:tcPr/>
                </a:tc>
                <a:tc>
                  <a:txBody>
                    <a:bodyPr/>
                    <a:lstStyle/>
                    <a:p>
                      <a:r>
                        <a:rPr lang="en-US" sz="2400" dirty="0" smtClean="0"/>
                        <a:t>Declining</a:t>
                      </a:r>
                      <a:endParaRPr lang="en-US" sz="2400" dirty="0"/>
                    </a:p>
                  </a:txBody>
                  <a:tcPr/>
                </a:tc>
                <a:tc>
                  <a:txBody>
                    <a:bodyPr/>
                    <a:lstStyle/>
                    <a:p>
                      <a:r>
                        <a:rPr lang="en-US" sz="3200" b="1" dirty="0" smtClean="0">
                          <a:solidFill>
                            <a:srgbClr val="C00000"/>
                          </a:solidFill>
                        </a:rPr>
                        <a:t>EMV</a:t>
                      </a:r>
                      <a:endParaRPr lang="en-US" sz="3200" b="1" dirty="0">
                        <a:solidFill>
                          <a:srgbClr val="C00000"/>
                        </a:solidFill>
                      </a:endParaRPr>
                    </a:p>
                  </a:txBody>
                  <a:tcPr/>
                </a:tc>
              </a:tr>
              <a:tr h="628650">
                <a:tc>
                  <a:txBody>
                    <a:bodyPr/>
                    <a:lstStyle/>
                    <a:p>
                      <a:r>
                        <a:rPr lang="en-US" sz="2400" dirty="0" smtClean="0"/>
                        <a:t>Bonds</a:t>
                      </a:r>
                      <a:endParaRPr lang="en-US" sz="2400" dirty="0"/>
                    </a:p>
                  </a:txBody>
                  <a:tcPr/>
                </a:tc>
                <a:tc>
                  <a:txBody>
                    <a:bodyPr/>
                    <a:lstStyle/>
                    <a:p>
                      <a:pPr algn="ctr"/>
                      <a:r>
                        <a:rPr lang="en-US" sz="2400" dirty="0" smtClean="0"/>
                        <a:t>20</a:t>
                      </a:r>
                      <a:endParaRPr lang="en-US" sz="2400" dirty="0"/>
                    </a:p>
                  </a:txBody>
                  <a:tcPr/>
                </a:tc>
                <a:tc>
                  <a:txBody>
                    <a:bodyPr/>
                    <a:lstStyle/>
                    <a:p>
                      <a:pPr algn="ctr"/>
                      <a:r>
                        <a:rPr lang="en-US" sz="2400" dirty="0" smtClean="0"/>
                        <a:t>20</a:t>
                      </a:r>
                      <a:endParaRPr lang="en-US" sz="2400" dirty="0"/>
                    </a:p>
                  </a:txBody>
                  <a:tcPr/>
                </a:tc>
                <a:tc>
                  <a:txBody>
                    <a:bodyPr/>
                    <a:lstStyle/>
                    <a:p>
                      <a:pPr algn="ctr"/>
                      <a:r>
                        <a:rPr lang="en-US" sz="2400" dirty="0" smtClean="0"/>
                        <a:t>20</a:t>
                      </a:r>
                      <a:endParaRPr lang="en-US" sz="2400" dirty="0"/>
                    </a:p>
                  </a:txBody>
                  <a:tcPr/>
                </a:tc>
                <a:tc>
                  <a:txBody>
                    <a:bodyPr/>
                    <a:lstStyle/>
                    <a:p>
                      <a:r>
                        <a:rPr lang="en-US" sz="3200" b="1" dirty="0" smtClean="0">
                          <a:solidFill>
                            <a:srgbClr val="C00000"/>
                          </a:solidFill>
                        </a:rPr>
                        <a:t>20</a:t>
                      </a:r>
                      <a:endParaRPr lang="en-US" sz="3200" b="1" dirty="0">
                        <a:solidFill>
                          <a:srgbClr val="C00000"/>
                        </a:solidFill>
                      </a:endParaRPr>
                    </a:p>
                  </a:txBody>
                  <a:tcPr/>
                </a:tc>
              </a:tr>
              <a:tr h="628650">
                <a:tc>
                  <a:txBody>
                    <a:bodyPr/>
                    <a:lstStyle/>
                    <a:p>
                      <a:r>
                        <a:rPr lang="en-US" sz="2400" dirty="0" smtClean="0"/>
                        <a:t>Stocks</a:t>
                      </a:r>
                      <a:endParaRPr lang="en-US" sz="2400" dirty="0"/>
                    </a:p>
                  </a:txBody>
                  <a:tcPr/>
                </a:tc>
                <a:tc>
                  <a:txBody>
                    <a:bodyPr/>
                    <a:lstStyle/>
                    <a:p>
                      <a:pPr algn="ctr"/>
                      <a:r>
                        <a:rPr lang="en-US" sz="3600" b="1" dirty="0" smtClean="0"/>
                        <a:t>70</a:t>
                      </a:r>
                      <a:endParaRPr lang="en-US" sz="3600" b="1" dirty="0"/>
                    </a:p>
                  </a:txBody>
                  <a:tcPr/>
                </a:tc>
                <a:tc>
                  <a:txBody>
                    <a:bodyPr/>
                    <a:lstStyle/>
                    <a:p>
                      <a:pPr algn="ctr"/>
                      <a:r>
                        <a:rPr lang="en-US" sz="2400" dirty="0" smtClean="0"/>
                        <a:t>30</a:t>
                      </a:r>
                      <a:endParaRPr lang="en-US" sz="2400" dirty="0"/>
                    </a:p>
                  </a:txBody>
                  <a:tcPr/>
                </a:tc>
                <a:tc>
                  <a:txBody>
                    <a:bodyPr/>
                    <a:lstStyle/>
                    <a:p>
                      <a:pPr algn="ctr"/>
                      <a:r>
                        <a:rPr lang="en-US" sz="2400" dirty="0" smtClean="0"/>
                        <a:t>-13</a:t>
                      </a:r>
                      <a:endParaRPr lang="en-US" sz="2400" dirty="0"/>
                    </a:p>
                  </a:txBody>
                  <a:tcPr/>
                </a:tc>
                <a:tc>
                  <a:txBody>
                    <a:bodyPr/>
                    <a:lstStyle/>
                    <a:p>
                      <a:r>
                        <a:rPr lang="en-US" sz="3200" b="1" dirty="0" smtClean="0">
                          <a:solidFill>
                            <a:srgbClr val="C00000"/>
                          </a:solidFill>
                        </a:rPr>
                        <a:t>25.1</a:t>
                      </a:r>
                      <a:endParaRPr lang="en-US" sz="3200" b="1" dirty="0">
                        <a:solidFill>
                          <a:srgbClr val="C00000"/>
                        </a:solidFill>
                      </a:endParaRPr>
                    </a:p>
                  </a:txBody>
                  <a:tcPr/>
                </a:tc>
              </a:tr>
              <a:tr h="628650">
                <a:tc>
                  <a:txBody>
                    <a:bodyPr/>
                    <a:lstStyle/>
                    <a:p>
                      <a:r>
                        <a:rPr lang="en-US" sz="2400" dirty="0" smtClean="0"/>
                        <a:t>Mutual Funds</a:t>
                      </a:r>
                      <a:endParaRPr lang="en-US" sz="2400" dirty="0"/>
                    </a:p>
                  </a:txBody>
                  <a:tcPr/>
                </a:tc>
                <a:tc>
                  <a:txBody>
                    <a:bodyPr/>
                    <a:lstStyle/>
                    <a:p>
                      <a:pPr algn="ctr"/>
                      <a:r>
                        <a:rPr lang="en-US" sz="4400" b="1" dirty="0" smtClean="0"/>
                        <a:t>53</a:t>
                      </a:r>
                      <a:endParaRPr lang="en-US" sz="4400" b="1" dirty="0"/>
                    </a:p>
                  </a:txBody>
                  <a:tcPr/>
                </a:tc>
                <a:tc>
                  <a:txBody>
                    <a:bodyPr/>
                    <a:lstStyle/>
                    <a:p>
                      <a:pPr algn="ctr"/>
                      <a:r>
                        <a:rPr lang="en-US" sz="2400" dirty="0" smtClean="0"/>
                        <a:t>45</a:t>
                      </a:r>
                      <a:endParaRPr lang="en-US" sz="2400" dirty="0"/>
                    </a:p>
                  </a:txBody>
                  <a:tcPr/>
                </a:tc>
                <a:tc>
                  <a:txBody>
                    <a:bodyPr/>
                    <a:lstStyle/>
                    <a:p>
                      <a:pPr algn="ctr"/>
                      <a:r>
                        <a:rPr lang="en-US" sz="2400" dirty="0" smtClean="0"/>
                        <a:t>-5</a:t>
                      </a:r>
                      <a:endParaRPr lang="en-US" sz="2400" dirty="0"/>
                    </a:p>
                  </a:txBody>
                  <a:tcPr/>
                </a:tc>
                <a:tc>
                  <a:txBody>
                    <a:bodyPr/>
                    <a:lstStyle/>
                    <a:p>
                      <a:r>
                        <a:rPr lang="en-US" sz="3200" b="1" dirty="0" smtClean="0">
                          <a:solidFill>
                            <a:srgbClr val="C00000"/>
                          </a:solidFill>
                        </a:rPr>
                        <a:t>31.6</a:t>
                      </a:r>
                      <a:endParaRPr lang="en-US" sz="3200" b="1" dirty="0">
                        <a:solidFill>
                          <a:srgbClr val="C00000"/>
                        </a:solidFill>
                      </a:endParaRPr>
                    </a:p>
                  </a:txBody>
                  <a:tcPr/>
                </a:tc>
              </a:tr>
              <a:tr h="628650">
                <a:tc>
                  <a:txBody>
                    <a:bodyPr/>
                    <a:lstStyle/>
                    <a:p>
                      <a:r>
                        <a:rPr lang="en-US" sz="2400" dirty="0" smtClean="0"/>
                        <a:t>Probability</a:t>
                      </a:r>
                      <a:endParaRPr lang="en-US" sz="2400" dirty="0"/>
                    </a:p>
                  </a:txBody>
                  <a:tcPr/>
                </a:tc>
                <a:tc>
                  <a:txBody>
                    <a:bodyPr/>
                    <a:lstStyle/>
                    <a:p>
                      <a:pPr algn="ctr"/>
                      <a:r>
                        <a:rPr lang="en-US" sz="2400" dirty="0" smtClean="0"/>
                        <a:t>0.2</a:t>
                      </a:r>
                      <a:endParaRPr lang="en-US" sz="2400" dirty="0"/>
                    </a:p>
                  </a:txBody>
                  <a:tcPr/>
                </a:tc>
                <a:tc>
                  <a:txBody>
                    <a:bodyPr/>
                    <a:lstStyle/>
                    <a:p>
                      <a:pPr algn="ctr"/>
                      <a:r>
                        <a:rPr lang="en-US" sz="2400" dirty="0" smtClean="0"/>
                        <a:t>0.5</a:t>
                      </a:r>
                      <a:endParaRPr lang="en-US" sz="2400" dirty="0"/>
                    </a:p>
                  </a:txBody>
                  <a:tcPr/>
                </a:tc>
                <a:tc>
                  <a:txBody>
                    <a:bodyPr/>
                    <a:lstStyle/>
                    <a:p>
                      <a:pPr algn="ctr"/>
                      <a:r>
                        <a:rPr lang="en-US" sz="2400" dirty="0" smtClean="0"/>
                        <a:t>0.3</a:t>
                      </a:r>
                      <a:endParaRPr lang="en-US" sz="2400" dirty="0"/>
                    </a:p>
                  </a:txBody>
                  <a:tcPr/>
                </a:tc>
                <a:tc>
                  <a:txBody>
                    <a:bodyPr/>
                    <a:lstStyle/>
                    <a:p>
                      <a:endParaRPr lang="en-US" dirty="0"/>
                    </a:p>
                  </a:txBody>
                  <a:tcPr/>
                </a:tc>
              </a:tr>
            </a:tbl>
          </a:graphicData>
        </a:graphic>
      </p:graphicFrame>
      <p:sp>
        <p:nvSpPr>
          <p:cNvPr id="6" name="TextBox 5"/>
          <p:cNvSpPr txBox="1"/>
          <p:nvPr/>
        </p:nvSpPr>
        <p:spPr>
          <a:xfrm>
            <a:off x="1371600" y="5257800"/>
            <a:ext cx="4730782" cy="369332"/>
          </a:xfrm>
          <a:prstGeom prst="rect">
            <a:avLst/>
          </a:prstGeom>
          <a:noFill/>
        </p:spPr>
        <p:txBody>
          <a:bodyPr wrap="none" rtlCol="0">
            <a:spAutoFit/>
          </a:bodyPr>
          <a:lstStyle/>
          <a:p>
            <a:r>
              <a:rPr lang="en-US" dirty="0" smtClean="0"/>
              <a:t>EMV  (Bonds) = 20 (0.2) + 20 (0.5) + 20 (0.3) = 20</a:t>
            </a:r>
            <a:endParaRPr lang="en-US" dirty="0"/>
          </a:p>
        </p:txBody>
      </p:sp>
      <p:sp>
        <p:nvSpPr>
          <p:cNvPr id="7" name="TextBox 6"/>
          <p:cNvSpPr txBox="1"/>
          <p:nvPr/>
        </p:nvSpPr>
        <p:spPr>
          <a:xfrm>
            <a:off x="762000" y="6248400"/>
            <a:ext cx="2618987" cy="369332"/>
          </a:xfrm>
          <a:prstGeom prst="rect">
            <a:avLst/>
          </a:prstGeom>
          <a:noFill/>
        </p:spPr>
        <p:txBody>
          <a:bodyPr wrap="none" rtlCol="0">
            <a:spAutoFit/>
          </a:bodyPr>
          <a:lstStyle/>
          <a:p>
            <a:r>
              <a:rPr lang="en-US" dirty="0" smtClean="0"/>
              <a:t>Decision = Invest in Bonds</a:t>
            </a:r>
            <a:endParaRPr lang="en-US" dirty="0"/>
          </a:p>
        </p:txBody>
      </p:sp>
      <p:sp>
        <p:nvSpPr>
          <p:cNvPr id="8" name="Slide Number Placeholder 7"/>
          <p:cNvSpPr>
            <a:spLocks noGrp="1"/>
          </p:cNvSpPr>
          <p:nvPr>
            <p:ph type="sldNum" sz="quarter" idx="12"/>
          </p:nvPr>
        </p:nvSpPr>
        <p:spPr/>
        <p:txBody>
          <a:bodyPr/>
          <a:lstStyle/>
          <a:p>
            <a:fld id="{B6F15528-21DE-4FAA-801E-634DDDAF4B2B}" type="slidenum">
              <a:rPr lang="en-US" smtClean="0"/>
              <a:pPr/>
              <a:t>104</a:t>
            </a:fld>
            <a:endParaRPr lang="en-US"/>
          </a:p>
        </p:txBody>
      </p:sp>
      <p:sp>
        <p:nvSpPr>
          <p:cNvPr id="9" name="TextBox 8"/>
          <p:cNvSpPr txBox="1"/>
          <p:nvPr/>
        </p:nvSpPr>
        <p:spPr>
          <a:xfrm>
            <a:off x="838200" y="5791200"/>
            <a:ext cx="5343129" cy="523220"/>
          </a:xfrm>
          <a:prstGeom prst="rect">
            <a:avLst/>
          </a:prstGeom>
          <a:noFill/>
        </p:spPr>
        <p:txBody>
          <a:bodyPr wrap="none" rtlCol="0">
            <a:spAutoFit/>
          </a:bodyPr>
          <a:lstStyle/>
          <a:p>
            <a:r>
              <a:rPr lang="en-US" dirty="0" smtClean="0"/>
              <a:t>= 70 * 0.2  +  53*0.2 + 20 = </a:t>
            </a:r>
            <a:r>
              <a:rPr lang="en-US" sz="2800" b="1" dirty="0" smtClean="0"/>
              <a:t>44.6  - 31.6 = 13   </a:t>
            </a:r>
            <a:endParaRPr lang="en-US" b="1" dirty="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TextBox 3"/>
          <p:cNvSpPr txBox="1"/>
          <p:nvPr/>
        </p:nvSpPr>
        <p:spPr>
          <a:xfrm>
            <a:off x="2362200" y="1828800"/>
            <a:ext cx="4401077" cy="646331"/>
          </a:xfrm>
          <a:prstGeom prst="rect">
            <a:avLst/>
          </a:prstGeom>
          <a:noFill/>
        </p:spPr>
        <p:txBody>
          <a:bodyPr wrap="none" rtlCol="0">
            <a:spAutoFit/>
          </a:bodyPr>
          <a:lstStyle/>
          <a:p>
            <a:pPr algn="ctr"/>
            <a:r>
              <a:rPr lang="en-US" sz="3600" dirty="0" smtClean="0"/>
              <a:t>EVPI = </a:t>
            </a:r>
            <a:r>
              <a:rPr lang="en-US" sz="3600" dirty="0" err="1" smtClean="0"/>
              <a:t>EVwPI</a:t>
            </a:r>
            <a:r>
              <a:rPr lang="en-US" sz="3600" dirty="0" smtClean="0"/>
              <a:t> - </a:t>
            </a:r>
            <a:r>
              <a:rPr lang="en-US" sz="3600" dirty="0" err="1" smtClean="0"/>
              <a:t>EVwoPI</a:t>
            </a:r>
            <a:endParaRPr lang="en-US" sz="3600" dirty="0"/>
          </a:p>
        </p:txBody>
      </p:sp>
      <p:cxnSp>
        <p:nvCxnSpPr>
          <p:cNvPr id="6" name="Straight Arrow Connector 5"/>
          <p:cNvCxnSpPr/>
          <p:nvPr/>
        </p:nvCxnSpPr>
        <p:spPr>
          <a:xfrm rot="5400000">
            <a:off x="3200400" y="3124200"/>
            <a:ext cx="1524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16200000" flipH="1">
            <a:off x="5067300" y="3086100"/>
            <a:ext cx="15240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724400" y="3962400"/>
            <a:ext cx="4464107" cy="861774"/>
          </a:xfrm>
          <a:prstGeom prst="rect">
            <a:avLst/>
          </a:prstGeom>
          <a:noFill/>
        </p:spPr>
        <p:txBody>
          <a:bodyPr wrap="none" rtlCol="0">
            <a:spAutoFit/>
          </a:bodyPr>
          <a:lstStyle/>
          <a:p>
            <a:r>
              <a:rPr lang="en-US" dirty="0" smtClean="0"/>
              <a:t>Expected Value without perfect Information =</a:t>
            </a:r>
          </a:p>
          <a:p>
            <a:pPr algn="ctr"/>
            <a:r>
              <a:rPr lang="en-US" sz="3200" dirty="0" smtClean="0"/>
              <a:t>EMV</a:t>
            </a:r>
            <a:endParaRPr lang="en-US" sz="3200" dirty="0"/>
          </a:p>
        </p:txBody>
      </p:sp>
      <p:sp>
        <p:nvSpPr>
          <p:cNvPr id="12" name="TextBox 11"/>
          <p:cNvSpPr txBox="1"/>
          <p:nvPr/>
        </p:nvSpPr>
        <p:spPr>
          <a:xfrm>
            <a:off x="762000" y="4038600"/>
            <a:ext cx="3802066" cy="369332"/>
          </a:xfrm>
          <a:prstGeom prst="rect">
            <a:avLst/>
          </a:prstGeom>
          <a:noFill/>
        </p:spPr>
        <p:txBody>
          <a:bodyPr wrap="none" rtlCol="0">
            <a:spAutoFit/>
          </a:bodyPr>
          <a:lstStyle/>
          <a:p>
            <a:r>
              <a:rPr lang="en-US" dirty="0" smtClean="0"/>
              <a:t>Expected Value on perfect Information</a:t>
            </a:r>
            <a:endParaRPr lang="en-US" dirty="0"/>
          </a:p>
        </p:txBody>
      </p:sp>
      <p:sp>
        <p:nvSpPr>
          <p:cNvPr id="13" name="TextBox 12"/>
          <p:cNvSpPr txBox="1"/>
          <p:nvPr/>
        </p:nvSpPr>
        <p:spPr>
          <a:xfrm>
            <a:off x="533400" y="4953000"/>
            <a:ext cx="7604967" cy="584775"/>
          </a:xfrm>
          <a:prstGeom prst="rect">
            <a:avLst/>
          </a:prstGeom>
          <a:noFill/>
        </p:spPr>
        <p:txBody>
          <a:bodyPr wrap="none" rtlCol="0">
            <a:spAutoFit/>
          </a:bodyPr>
          <a:lstStyle/>
          <a:p>
            <a:r>
              <a:rPr lang="en-US" sz="3200" b="1" dirty="0" err="1" smtClean="0"/>
              <a:t>EVwPI</a:t>
            </a:r>
            <a:r>
              <a:rPr lang="en-US" sz="3200" b="1" dirty="0" smtClean="0"/>
              <a:t> =  70 (0.2) – 45 (0.5)   + 5 (0.3) =  =  38</a:t>
            </a:r>
            <a:endParaRPr lang="en-US" sz="3200" b="1" dirty="0"/>
          </a:p>
        </p:txBody>
      </p:sp>
      <p:sp>
        <p:nvSpPr>
          <p:cNvPr id="14" name="TextBox 13"/>
          <p:cNvSpPr txBox="1"/>
          <p:nvPr/>
        </p:nvSpPr>
        <p:spPr>
          <a:xfrm>
            <a:off x="762000" y="5715000"/>
            <a:ext cx="3381054" cy="584775"/>
          </a:xfrm>
          <a:prstGeom prst="rect">
            <a:avLst/>
          </a:prstGeom>
          <a:noFill/>
        </p:spPr>
        <p:txBody>
          <a:bodyPr wrap="none" rtlCol="0">
            <a:spAutoFit/>
          </a:bodyPr>
          <a:lstStyle/>
          <a:p>
            <a:r>
              <a:rPr lang="en-US" sz="3200" b="1" dirty="0" smtClean="0">
                <a:solidFill>
                  <a:srgbClr val="C00000"/>
                </a:solidFill>
              </a:rPr>
              <a:t>So EVPI = 38-32 = 6</a:t>
            </a:r>
            <a:endParaRPr lang="en-US" sz="3200" b="1" dirty="0">
              <a:solidFill>
                <a:srgbClr val="C00000"/>
              </a:solidFill>
            </a:endParaRPr>
          </a:p>
        </p:txBody>
      </p:sp>
      <p:sp>
        <p:nvSpPr>
          <p:cNvPr id="10" name="Slide Number Placeholder 9"/>
          <p:cNvSpPr>
            <a:spLocks noGrp="1"/>
          </p:cNvSpPr>
          <p:nvPr>
            <p:ph type="sldNum" sz="quarter" idx="12"/>
          </p:nvPr>
        </p:nvSpPr>
        <p:spPr/>
        <p:txBody>
          <a:bodyPr/>
          <a:lstStyle/>
          <a:p>
            <a:fld id="{B6F15528-21DE-4FAA-801E-634DDDAF4B2B}" type="slidenum">
              <a:rPr lang="en-US" smtClean="0"/>
              <a:pPr/>
              <a:t>105</a:t>
            </a:fld>
            <a:endParaRPr lang="en-US"/>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002060"/>
                </a:solidFill>
              </a:rPr>
              <a:t>Pay Off Cost Table</a:t>
            </a:r>
            <a:endParaRPr lang="en-US" b="1" u="sng" dirty="0">
              <a:solidFill>
                <a:srgbClr val="002060"/>
              </a:solidFill>
            </a:endParaRPr>
          </a:p>
        </p:txBody>
      </p:sp>
      <p:graphicFrame>
        <p:nvGraphicFramePr>
          <p:cNvPr id="4" name="Content Placeholder 3"/>
          <p:cNvGraphicFramePr>
            <a:graphicFrameLocks noGrp="1"/>
          </p:cNvGraphicFramePr>
          <p:nvPr>
            <p:ph idx="1"/>
          </p:nvPr>
        </p:nvGraphicFramePr>
        <p:xfrm>
          <a:off x="457200" y="1600200"/>
          <a:ext cx="8229600" cy="3771900"/>
        </p:xfrm>
        <a:graphic>
          <a:graphicData uri="http://schemas.openxmlformats.org/drawingml/2006/table">
            <a:tbl>
              <a:tblPr firstRow="1" bandRow="1">
                <a:tableStyleId>{5940675A-B579-460E-94D1-54222C63F5DA}</a:tableStyleId>
              </a:tblPr>
              <a:tblGrid>
                <a:gridCol w="2057400"/>
                <a:gridCol w="2057400"/>
                <a:gridCol w="2057400"/>
                <a:gridCol w="2057400"/>
              </a:tblGrid>
              <a:tr h="628650">
                <a:tc rowSpan="2">
                  <a:txBody>
                    <a:bodyPr/>
                    <a:lstStyle/>
                    <a:p>
                      <a:endParaRPr lang="en-US" dirty="0" smtClean="0"/>
                    </a:p>
                    <a:p>
                      <a:endParaRPr lang="en-US" dirty="0" smtClean="0"/>
                    </a:p>
                    <a:p>
                      <a:endParaRPr lang="en-US" dirty="0" smtClean="0"/>
                    </a:p>
                    <a:p>
                      <a:r>
                        <a:rPr lang="en-US" dirty="0" smtClean="0"/>
                        <a:t>Alternatives</a:t>
                      </a:r>
                      <a:endParaRPr lang="en-US" dirty="0"/>
                    </a:p>
                  </a:txBody>
                  <a:tcPr/>
                </a:tc>
                <a:tc gridSpan="3">
                  <a:txBody>
                    <a:bodyPr/>
                    <a:lstStyle/>
                    <a:p>
                      <a:pPr algn="ctr"/>
                      <a:r>
                        <a:rPr lang="en-US" dirty="0" smtClean="0"/>
                        <a:t>State of Nature </a:t>
                      </a:r>
                      <a:endParaRPr lang="en-US" dirty="0"/>
                    </a:p>
                  </a:txBody>
                  <a:tcPr/>
                </a:tc>
                <a:tc hMerge="1">
                  <a:txBody>
                    <a:bodyPr/>
                    <a:lstStyle/>
                    <a:p>
                      <a:endParaRPr lang="en-US" dirty="0"/>
                    </a:p>
                  </a:txBody>
                  <a:tcPr/>
                </a:tc>
                <a:tc hMerge="1">
                  <a:txBody>
                    <a:bodyPr/>
                    <a:lstStyle/>
                    <a:p>
                      <a:endParaRPr lang="en-US" dirty="0"/>
                    </a:p>
                  </a:txBody>
                  <a:tcPr/>
                </a:tc>
              </a:tr>
              <a:tr h="628650">
                <a:tc vMerge="1">
                  <a:txBody>
                    <a:bodyPr/>
                    <a:lstStyle/>
                    <a:p>
                      <a:endParaRPr lang="en-US" dirty="0"/>
                    </a:p>
                  </a:txBody>
                  <a:tcPr/>
                </a:tc>
                <a:tc>
                  <a:txBody>
                    <a:bodyPr/>
                    <a:lstStyle/>
                    <a:p>
                      <a:r>
                        <a:rPr lang="en-US" dirty="0" smtClean="0"/>
                        <a:t>S1</a:t>
                      </a:r>
                      <a:endParaRPr lang="en-US" dirty="0"/>
                    </a:p>
                  </a:txBody>
                  <a:tcPr/>
                </a:tc>
                <a:tc>
                  <a:txBody>
                    <a:bodyPr/>
                    <a:lstStyle/>
                    <a:p>
                      <a:r>
                        <a:rPr lang="en-US" dirty="0" smtClean="0"/>
                        <a:t>S2</a:t>
                      </a:r>
                      <a:endParaRPr lang="en-US" dirty="0"/>
                    </a:p>
                  </a:txBody>
                  <a:tcPr/>
                </a:tc>
                <a:tc>
                  <a:txBody>
                    <a:bodyPr/>
                    <a:lstStyle/>
                    <a:p>
                      <a:r>
                        <a:rPr lang="en-US" dirty="0" smtClean="0"/>
                        <a:t>S3</a:t>
                      </a:r>
                      <a:endParaRPr lang="en-US" dirty="0"/>
                    </a:p>
                  </a:txBody>
                  <a:tcPr/>
                </a:tc>
              </a:tr>
              <a:tr h="628650">
                <a:tc>
                  <a:txBody>
                    <a:bodyPr/>
                    <a:lstStyle/>
                    <a:p>
                      <a:r>
                        <a:rPr lang="en-US" dirty="0" smtClean="0"/>
                        <a:t>D1</a:t>
                      </a:r>
                      <a:endParaRPr lang="en-US" dirty="0"/>
                    </a:p>
                  </a:txBody>
                  <a:tcPr/>
                </a:tc>
                <a:tc>
                  <a:txBody>
                    <a:bodyPr/>
                    <a:lstStyle/>
                    <a:p>
                      <a:r>
                        <a:rPr lang="en-US" dirty="0" smtClean="0"/>
                        <a:t>12</a:t>
                      </a:r>
                      <a:endParaRPr lang="en-US" dirty="0"/>
                    </a:p>
                  </a:txBody>
                  <a:tcPr/>
                </a:tc>
                <a:tc>
                  <a:txBody>
                    <a:bodyPr/>
                    <a:lstStyle/>
                    <a:p>
                      <a:r>
                        <a:rPr lang="en-US" dirty="0" smtClean="0"/>
                        <a:t>9</a:t>
                      </a:r>
                      <a:endParaRPr lang="en-US" dirty="0"/>
                    </a:p>
                  </a:txBody>
                  <a:tcPr/>
                </a:tc>
                <a:tc>
                  <a:txBody>
                    <a:bodyPr/>
                    <a:lstStyle/>
                    <a:p>
                      <a:r>
                        <a:rPr lang="en-US" dirty="0" smtClean="0"/>
                        <a:t>13</a:t>
                      </a:r>
                      <a:endParaRPr lang="en-US" dirty="0"/>
                    </a:p>
                  </a:txBody>
                  <a:tcPr/>
                </a:tc>
              </a:tr>
              <a:tr h="628650">
                <a:tc>
                  <a:txBody>
                    <a:bodyPr/>
                    <a:lstStyle/>
                    <a:p>
                      <a:r>
                        <a:rPr lang="en-US" dirty="0" smtClean="0"/>
                        <a:t>D2</a:t>
                      </a:r>
                      <a:endParaRPr lang="en-US" dirty="0"/>
                    </a:p>
                  </a:txBody>
                  <a:tcPr/>
                </a:tc>
                <a:tc>
                  <a:txBody>
                    <a:bodyPr/>
                    <a:lstStyle/>
                    <a:p>
                      <a:r>
                        <a:rPr lang="en-US" dirty="0" smtClean="0"/>
                        <a:t>15</a:t>
                      </a:r>
                      <a:endParaRPr lang="en-US" dirty="0"/>
                    </a:p>
                  </a:txBody>
                  <a:tcPr/>
                </a:tc>
                <a:tc>
                  <a:txBody>
                    <a:bodyPr/>
                    <a:lstStyle/>
                    <a:p>
                      <a:r>
                        <a:rPr lang="en-US" dirty="0" smtClean="0"/>
                        <a:t>11</a:t>
                      </a:r>
                      <a:endParaRPr lang="en-US" dirty="0"/>
                    </a:p>
                  </a:txBody>
                  <a:tcPr/>
                </a:tc>
                <a:tc>
                  <a:txBody>
                    <a:bodyPr/>
                    <a:lstStyle/>
                    <a:p>
                      <a:r>
                        <a:rPr lang="en-US" dirty="0" smtClean="0"/>
                        <a:t>8</a:t>
                      </a:r>
                      <a:endParaRPr lang="en-US" dirty="0"/>
                    </a:p>
                  </a:txBody>
                  <a:tcPr/>
                </a:tc>
              </a:tr>
              <a:tr h="628650">
                <a:tc>
                  <a:txBody>
                    <a:bodyPr/>
                    <a:lstStyle/>
                    <a:p>
                      <a:r>
                        <a:rPr lang="en-US" dirty="0" smtClean="0"/>
                        <a:t>D3</a:t>
                      </a:r>
                      <a:endParaRPr lang="en-US" dirty="0"/>
                    </a:p>
                  </a:txBody>
                  <a:tcPr/>
                </a:tc>
                <a:tc>
                  <a:txBody>
                    <a:bodyPr/>
                    <a:lstStyle/>
                    <a:p>
                      <a:r>
                        <a:rPr lang="en-US" dirty="0" smtClean="0"/>
                        <a:t>5</a:t>
                      </a:r>
                      <a:endParaRPr lang="en-US" dirty="0"/>
                    </a:p>
                  </a:txBody>
                  <a:tcPr/>
                </a:tc>
                <a:tc>
                  <a:txBody>
                    <a:bodyPr/>
                    <a:lstStyle/>
                    <a:p>
                      <a:r>
                        <a:rPr lang="en-US" dirty="0" smtClean="0"/>
                        <a:t>18</a:t>
                      </a:r>
                      <a:endParaRPr lang="en-US" dirty="0"/>
                    </a:p>
                  </a:txBody>
                  <a:tcPr/>
                </a:tc>
                <a:tc>
                  <a:txBody>
                    <a:bodyPr/>
                    <a:lstStyle/>
                    <a:p>
                      <a:r>
                        <a:rPr lang="en-US" dirty="0" smtClean="0"/>
                        <a:t>10</a:t>
                      </a:r>
                      <a:endParaRPr lang="en-US" dirty="0"/>
                    </a:p>
                  </a:txBody>
                  <a:tcPr/>
                </a:tc>
              </a:tr>
              <a:tr h="628650">
                <a:tc>
                  <a:txBody>
                    <a:bodyPr/>
                    <a:lstStyle/>
                    <a:p>
                      <a:r>
                        <a:rPr lang="en-US" dirty="0" smtClean="0"/>
                        <a:t>Probability</a:t>
                      </a:r>
                      <a:endParaRPr lang="en-US" dirty="0"/>
                    </a:p>
                  </a:txBody>
                  <a:tcPr/>
                </a:tc>
                <a:tc>
                  <a:txBody>
                    <a:bodyPr/>
                    <a:lstStyle/>
                    <a:p>
                      <a:r>
                        <a:rPr lang="en-US" dirty="0" smtClean="0"/>
                        <a:t>0.3</a:t>
                      </a:r>
                      <a:endParaRPr lang="en-US" dirty="0"/>
                    </a:p>
                  </a:txBody>
                  <a:tcPr/>
                </a:tc>
                <a:tc>
                  <a:txBody>
                    <a:bodyPr/>
                    <a:lstStyle/>
                    <a:p>
                      <a:r>
                        <a:rPr lang="en-US" dirty="0" smtClean="0"/>
                        <a:t>0.5</a:t>
                      </a:r>
                      <a:endParaRPr lang="en-US" dirty="0"/>
                    </a:p>
                  </a:txBody>
                  <a:tcPr/>
                </a:tc>
                <a:tc>
                  <a:txBody>
                    <a:bodyPr/>
                    <a:lstStyle/>
                    <a:p>
                      <a:r>
                        <a:rPr lang="en-US" dirty="0" smtClean="0"/>
                        <a:t>0.2</a:t>
                      </a:r>
                      <a:endParaRPr lang="en-US" dirty="0"/>
                    </a:p>
                  </a:txBody>
                  <a:tcPr/>
                </a:tc>
              </a:tr>
            </a:tbl>
          </a:graphicData>
        </a:graphic>
      </p:graphicFrame>
      <p:sp>
        <p:nvSpPr>
          <p:cNvPr id="5" name="Slide Number Placeholder 4"/>
          <p:cNvSpPr>
            <a:spLocks noGrp="1"/>
          </p:cNvSpPr>
          <p:nvPr>
            <p:ph type="sldNum" sz="quarter" idx="12"/>
          </p:nvPr>
        </p:nvSpPr>
        <p:spPr/>
        <p:txBody>
          <a:bodyPr/>
          <a:lstStyle/>
          <a:p>
            <a:fld id="{B6F15528-21DE-4FAA-801E-634DDDAF4B2B}" type="slidenum">
              <a:rPr lang="en-US" smtClean="0"/>
              <a:pPr/>
              <a:t>106</a:t>
            </a:fld>
            <a:endParaRPr lang="en-US"/>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3"/>
          <p:cNvGraphicFramePr>
            <a:graphicFrameLocks/>
          </p:cNvGraphicFramePr>
          <p:nvPr/>
        </p:nvGraphicFramePr>
        <p:xfrm>
          <a:off x="457200" y="1600200"/>
          <a:ext cx="8229600" cy="3817620"/>
        </p:xfrm>
        <a:graphic>
          <a:graphicData uri="http://schemas.openxmlformats.org/drawingml/2006/table">
            <a:tbl>
              <a:tblPr firstRow="1" bandRow="1">
                <a:tableStyleId>{5940675A-B579-460E-94D1-54222C63F5DA}</a:tableStyleId>
              </a:tblPr>
              <a:tblGrid>
                <a:gridCol w="1645920"/>
                <a:gridCol w="1645920"/>
                <a:gridCol w="1645920"/>
                <a:gridCol w="1645920"/>
                <a:gridCol w="1645920"/>
              </a:tblGrid>
              <a:tr h="628650">
                <a:tc rowSpan="2">
                  <a:txBody>
                    <a:bodyPr/>
                    <a:lstStyle/>
                    <a:p>
                      <a:endParaRPr lang="en-US" dirty="0" smtClean="0"/>
                    </a:p>
                    <a:p>
                      <a:endParaRPr lang="en-US" dirty="0" smtClean="0"/>
                    </a:p>
                    <a:p>
                      <a:endParaRPr lang="en-US" dirty="0" smtClean="0"/>
                    </a:p>
                    <a:p>
                      <a:r>
                        <a:rPr lang="en-US" dirty="0" smtClean="0"/>
                        <a:t>Alternatives</a:t>
                      </a:r>
                      <a:endParaRPr lang="en-US" dirty="0"/>
                    </a:p>
                  </a:txBody>
                  <a:tcPr/>
                </a:tc>
                <a:tc gridSpan="3">
                  <a:txBody>
                    <a:bodyPr/>
                    <a:lstStyle/>
                    <a:p>
                      <a:pPr algn="ctr"/>
                      <a:r>
                        <a:rPr lang="en-US" dirty="0" smtClean="0"/>
                        <a:t>State</a:t>
                      </a:r>
                      <a:r>
                        <a:rPr lang="en-US" baseline="0" dirty="0" smtClean="0"/>
                        <a:t> of Nature</a:t>
                      </a:r>
                      <a:endParaRPr lang="en-US" dirty="0"/>
                    </a:p>
                  </a:txBody>
                  <a:tcPr/>
                </a:tc>
                <a:tc hMerge="1">
                  <a:txBody>
                    <a:bodyPr/>
                    <a:lstStyle/>
                    <a:p>
                      <a:endParaRPr lang="en-US" dirty="0"/>
                    </a:p>
                  </a:txBody>
                  <a:tcPr/>
                </a:tc>
                <a:tc hMerge="1">
                  <a:txBody>
                    <a:bodyPr/>
                    <a:lstStyle/>
                    <a:p>
                      <a:endParaRPr lang="en-US" dirty="0"/>
                    </a:p>
                  </a:txBody>
                  <a:tcPr/>
                </a:tc>
                <a:tc>
                  <a:txBody>
                    <a:bodyPr/>
                    <a:lstStyle/>
                    <a:p>
                      <a:endParaRPr lang="en-US" dirty="0"/>
                    </a:p>
                  </a:txBody>
                  <a:tcPr/>
                </a:tc>
              </a:tr>
              <a:tr h="628650">
                <a:tc vMerge="1">
                  <a:txBody>
                    <a:bodyPr/>
                    <a:lstStyle/>
                    <a:p>
                      <a:endParaRPr lang="en-US" dirty="0"/>
                    </a:p>
                  </a:txBody>
                  <a:tcPr/>
                </a:tc>
                <a:tc>
                  <a:txBody>
                    <a:bodyPr/>
                    <a:lstStyle/>
                    <a:p>
                      <a:r>
                        <a:rPr lang="en-US" dirty="0" smtClean="0"/>
                        <a:t>S1</a:t>
                      </a:r>
                      <a:endParaRPr lang="en-US" dirty="0"/>
                    </a:p>
                  </a:txBody>
                  <a:tcPr/>
                </a:tc>
                <a:tc>
                  <a:txBody>
                    <a:bodyPr/>
                    <a:lstStyle/>
                    <a:p>
                      <a:r>
                        <a:rPr lang="en-US" dirty="0" smtClean="0"/>
                        <a:t>S2</a:t>
                      </a:r>
                      <a:endParaRPr lang="en-US" dirty="0"/>
                    </a:p>
                  </a:txBody>
                  <a:tcPr/>
                </a:tc>
                <a:tc>
                  <a:txBody>
                    <a:bodyPr/>
                    <a:lstStyle/>
                    <a:p>
                      <a:r>
                        <a:rPr lang="en-US" dirty="0" smtClean="0"/>
                        <a:t>S3</a:t>
                      </a:r>
                      <a:endParaRPr lang="en-US" dirty="0"/>
                    </a:p>
                  </a:txBody>
                  <a:tcPr/>
                </a:tc>
                <a:tc>
                  <a:txBody>
                    <a:bodyPr/>
                    <a:lstStyle/>
                    <a:p>
                      <a:r>
                        <a:rPr lang="en-US" sz="3600" b="1" dirty="0" smtClean="0"/>
                        <a:t>EMV</a:t>
                      </a:r>
                      <a:endParaRPr lang="en-US" sz="3600" b="1" dirty="0"/>
                    </a:p>
                  </a:txBody>
                  <a:tcPr/>
                </a:tc>
              </a:tr>
              <a:tr h="628650">
                <a:tc>
                  <a:txBody>
                    <a:bodyPr/>
                    <a:lstStyle/>
                    <a:p>
                      <a:r>
                        <a:rPr lang="en-US" dirty="0" smtClean="0"/>
                        <a:t>D1</a:t>
                      </a:r>
                      <a:endParaRPr lang="en-US" dirty="0"/>
                    </a:p>
                  </a:txBody>
                  <a:tcPr/>
                </a:tc>
                <a:tc>
                  <a:txBody>
                    <a:bodyPr/>
                    <a:lstStyle/>
                    <a:p>
                      <a:r>
                        <a:rPr lang="en-US" dirty="0" smtClean="0"/>
                        <a:t>12</a:t>
                      </a:r>
                      <a:endParaRPr lang="en-US" dirty="0"/>
                    </a:p>
                  </a:txBody>
                  <a:tcPr/>
                </a:tc>
                <a:tc>
                  <a:txBody>
                    <a:bodyPr/>
                    <a:lstStyle/>
                    <a:p>
                      <a:r>
                        <a:rPr lang="en-US" dirty="0" smtClean="0"/>
                        <a:t>9</a:t>
                      </a:r>
                      <a:endParaRPr lang="en-US" dirty="0"/>
                    </a:p>
                  </a:txBody>
                  <a:tcPr/>
                </a:tc>
                <a:tc>
                  <a:txBody>
                    <a:bodyPr/>
                    <a:lstStyle/>
                    <a:p>
                      <a:r>
                        <a:rPr lang="en-US" dirty="0" smtClean="0"/>
                        <a:t>13</a:t>
                      </a:r>
                      <a:endParaRPr lang="en-US" dirty="0"/>
                    </a:p>
                  </a:txBody>
                  <a:tcPr/>
                </a:tc>
                <a:tc>
                  <a:txBody>
                    <a:bodyPr/>
                    <a:lstStyle/>
                    <a:p>
                      <a:r>
                        <a:rPr lang="en-US" sz="3600" b="1" dirty="0" smtClean="0">
                          <a:solidFill>
                            <a:srgbClr val="FF0000"/>
                          </a:solidFill>
                        </a:rPr>
                        <a:t>10.7</a:t>
                      </a:r>
                      <a:endParaRPr lang="en-US" sz="3600" b="1" dirty="0">
                        <a:solidFill>
                          <a:srgbClr val="FF0000"/>
                        </a:solidFill>
                      </a:endParaRPr>
                    </a:p>
                  </a:txBody>
                  <a:tcPr/>
                </a:tc>
              </a:tr>
              <a:tr h="628650">
                <a:tc>
                  <a:txBody>
                    <a:bodyPr/>
                    <a:lstStyle/>
                    <a:p>
                      <a:r>
                        <a:rPr lang="en-US" dirty="0" smtClean="0"/>
                        <a:t>D2</a:t>
                      </a:r>
                      <a:endParaRPr lang="en-US" dirty="0"/>
                    </a:p>
                  </a:txBody>
                  <a:tcPr/>
                </a:tc>
                <a:tc>
                  <a:txBody>
                    <a:bodyPr/>
                    <a:lstStyle/>
                    <a:p>
                      <a:r>
                        <a:rPr lang="en-US" dirty="0" smtClean="0"/>
                        <a:t>15</a:t>
                      </a:r>
                      <a:endParaRPr lang="en-US" dirty="0"/>
                    </a:p>
                  </a:txBody>
                  <a:tcPr/>
                </a:tc>
                <a:tc>
                  <a:txBody>
                    <a:bodyPr/>
                    <a:lstStyle/>
                    <a:p>
                      <a:r>
                        <a:rPr lang="en-US" dirty="0" smtClean="0"/>
                        <a:t>11</a:t>
                      </a:r>
                      <a:endParaRPr lang="en-US" dirty="0"/>
                    </a:p>
                  </a:txBody>
                  <a:tcPr/>
                </a:tc>
                <a:tc>
                  <a:txBody>
                    <a:bodyPr/>
                    <a:lstStyle/>
                    <a:p>
                      <a:r>
                        <a:rPr lang="en-US" dirty="0" smtClean="0"/>
                        <a:t>8</a:t>
                      </a:r>
                      <a:endParaRPr lang="en-US" dirty="0"/>
                    </a:p>
                  </a:txBody>
                  <a:tcPr/>
                </a:tc>
                <a:tc>
                  <a:txBody>
                    <a:bodyPr/>
                    <a:lstStyle/>
                    <a:p>
                      <a:r>
                        <a:rPr lang="en-US" sz="3600" b="1" dirty="0" smtClean="0"/>
                        <a:t>11.6</a:t>
                      </a:r>
                      <a:endParaRPr lang="en-US" sz="3600" b="1" dirty="0"/>
                    </a:p>
                  </a:txBody>
                  <a:tcPr/>
                </a:tc>
              </a:tr>
              <a:tr h="628650">
                <a:tc>
                  <a:txBody>
                    <a:bodyPr/>
                    <a:lstStyle/>
                    <a:p>
                      <a:r>
                        <a:rPr lang="en-US" dirty="0" smtClean="0"/>
                        <a:t>D3</a:t>
                      </a:r>
                      <a:endParaRPr lang="en-US" dirty="0"/>
                    </a:p>
                  </a:txBody>
                  <a:tcPr/>
                </a:tc>
                <a:tc>
                  <a:txBody>
                    <a:bodyPr/>
                    <a:lstStyle/>
                    <a:p>
                      <a:r>
                        <a:rPr lang="en-US" dirty="0" smtClean="0"/>
                        <a:t>5</a:t>
                      </a:r>
                      <a:endParaRPr lang="en-US" dirty="0"/>
                    </a:p>
                  </a:txBody>
                  <a:tcPr/>
                </a:tc>
                <a:tc>
                  <a:txBody>
                    <a:bodyPr/>
                    <a:lstStyle/>
                    <a:p>
                      <a:r>
                        <a:rPr lang="en-US" dirty="0" smtClean="0"/>
                        <a:t>18</a:t>
                      </a:r>
                      <a:endParaRPr lang="en-US" dirty="0"/>
                    </a:p>
                  </a:txBody>
                  <a:tcPr/>
                </a:tc>
                <a:tc>
                  <a:txBody>
                    <a:bodyPr/>
                    <a:lstStyle/>
                    <a:p>
                      <a:r>
                        <a:rPr lang="en-US" dirty="0" smtClean="0"/>
                        <a:t>10</a:t>
                      </a:r>
                      <a:endParaRPr lang="en-US" dirty="0"/>
                    </a:p>
                  </a:txBody>
                  <a:tcPr/>
                </a:tc>
                <a:tc>
                  <a:txBody>
                    <a:bodyPr/>
                    <a:lstStyle/>
                    <a:p>
                      <a:r>
                        <a:rPr lang="en-US" sz="3600" b="1" dirty="0" smtClean="0"/>
                        <a:t>12.5</a:t>
                      </a:r>
                      <a:endParaRPr lang="en-US" sz="3600" b="1" dirty="0"/>
                    </a:p>
                  </a:txBody>
                  <a:tcPr/>
                </a:tc>
              </a:tr>
              <a:tr h="628650">
                <a:tc>
                  <a:txBody>
                    <a:bodyPr/>
                    <a:lstStyle/>
                    <a:p>
                      <a:r>
                        <a:rPr lang="en-US" dirty="0" smtClean="0"/>
                        <a:t>Probability</a:t>
                      </a:r>
                      <a:endParaRPr lang="en-US" dirty="0"/>
                    </a:p>
                  </a:txBody>
                  <a:tcPr/>
                </a:tc>
                <a:tc>
                  <a:txBody>
                    <a:bodyPr/>
                    <a:lstStyle/>
                    <a:p>
                      <a:r>
                        <a:rPr lang="en-US" dirty="0" smtClean="0"/>
                        <a:t>0.3</a:t>
                      </a:r>
                      <a:endParaRPr lang="en-US" dirty="0"/>
                    </a:p>
                  </a:txBody>
                  <a:tcPr/>
                </a:tc>
                <a:tc>
                  <a:txBody>
                    <a:bodyPr/>
                    <a:lstStyle/>
                    <a:p>
                      <a:r>
                        <a:rPr lang="en-US" dirty="0" smtClean="0"/>
                        <a:t>0.5</a:t>
                      </a:r>
                      <a:endParaRPr lang="en-US" dirty="0"/>
                    </a:p>
                  </a:txBody>
                  <a:tcPr/>
                </a:tc>
                <a:tc>
                  <a:txBody>
                    <a:bodyPr/>
                    <a:lstStyle/>
                    <a:p>
                      <a:r>
                        <a:rPr lang="en-US" dirty="0" smtClean="0"/>
                        <a:t>0.2</a:t>
                      </a:r>
                      <a:endParaRPr lang="en-US" dirty="0"/>
                    </a:p>
                  </a:txBody>
                  <a:tcPr/>
                </a:tc>
                <a:tc>
                  <a:txBody>
                    <a:bodyPr/>
                    <a:lstStyle/>
                    <a:p>
                      <a:endParaRPr lang="en-US" dirty="0"/>
                    </a:p>
                  </a:txBody>
                  <a:tcPr/>
                </a:tc>
              </a:tr>
            </a:tbl>
          </a:graphicData>
        </a:graphic>
      </p:graphicFrame>
      <p:sp>
        <p:nvSpPr>
          <p:cNvPr id="3" name="TextBox 2"/>
          <p:cNvSpPr txBox="1"/>
          <p:nvPr/>
        </p:nvSpPr>
        <p:spPr>
          <a:xfrm>
            <a:off x="1066800" y="5715000"/>
            <a:ext cx="2071401" cy="369332"/>
          </a:xfrm>
          <a:prstGeom prst="rect">
            <a:avLst/>
          </a:prstGeom>
          <a:noFill/>
        </p:spPr>
        <p:txBody>
          <a:bodyPr wrap="none" rtlCol="0">
            <a:spAutoFit/>
          </a:bodyPr>
          <a:lstStyle/>
          <a:p>
            <a:r>
              <a:rPr lang="en-US" dirty="0" smtClean="0"/>
              <a:t>Decision Choose d1 </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107</a:t>
            </a:fld>
            <a:endParaRPr lang="en-US"/>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TextBox 3"/>
          <p:cNvSpPr txBox="1"/>
          <p:nvPr/>
        </p:nvSpPr>
        <p:spPr>
          <a:xfrm>
            <a:off x="2362200" y="1828800"/>
            <a:ext cx="4401077" cy="646331"/>
          </a:xfrm>
          <a:prstGeom prst="rect">
            <a:avLst/>
          </a:prstGeom>
          <a:noFill/>
        </p:spPr>
        <p:txBody>
          <a:bodyPr wrap="none" rtlCol="0">
            <a:spAutoFit/>
          </a:bodyPr>
          <a:lstStyle/>
          <a:p>
            <a:pPr algn="ctr"/>
            <a:r>
              <a:rPr lang="en-US" sz="3600" dirty="0" smtClean="0"/>
              <a:t>EVPI = </a:t>
            </a:r>
            <a:r>
              <a:rPr lang="en-US" sz="3600" dirty="0" err="1" smtClean="0"/>
              <a:t>EVwPI</a:t>
            </a:r>
            <a:r>
              <a:rPr lang="en-US" sz="3600" dirty="0" smtClean="0"/>
              <a:t> - </a:t>
            </a:r>
            <a:r>
              <a:rPr lang="en-US" sz="3600" dirty="0" err="1" smtClean="0"/>
              <a:t>EVwoPI</a:t>
            </a:r>
            <a:endParaRPr lang="en-US" sz="3600" dirty="0"/>
          </a:p>
        </p:txBody>
      </p:sp>
      <p:cxnSp>
        <p:nvCxnSpPr>
          <p:cNvPr id="6" name="Straight Arrow Connector 5"/>
          <p:cNvCxnSpPr/>
          <p:nvPr/>
        </p:nvCxnSpPr>
        <p:spPr>
          <a:xfrm rot="5400000">
            <a:off x="3163094" y="3162300"/>
            <a:ext cx="1599406"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5400000">
            <a:off x="5029200" y="3124200"/>
            <a:ext cx="1524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724400" y="3962400"/>
            <a:ext cx="4464107" cy="861774"/>
          </a:xfrm>
          <a:prstGeom prst="rect">
            <a:avLst/>
          </a:prstGeom>
          <a:noFill/>
        </p:spPr>
        <p:txBody>
          <a:bodyPr wrap="none" rtlCol="0">
            <a:spAutoFit/>
          </a:bodyPr>
          <a:lstStyle/>
          <a:p>
            <a:r>
              <a:rPr lang="en-US" dirty="0" smtClean="0"/>
              <a:t>Expected Value without perfect Information =</a:t>
            </a:r>
          </a:p>
          <a:p>
            <a:pPr algn="ctr"/>
            <a:r>
              <a:rPr lang="en-US" sz="3200" dirty="0" smtClean="0"/>
              <a:t>EMV</a:t>
            </a:r>
            <a:endParaRPr lang="en-US" sz="3200" dirty="0"/>
          </a:p>
        </p:txBody>
      </p:sp>
      <p:sp>
        <p:nvSpPr>
          <p:cNvPr id="12" name="TextBox 11"/>
          <p:cNvSpPr txBox="1"/>
          <p:nvPr/>
        </p:nvSpPr>
        <p:spPr>
          <a:xfrm>
            <a:off x="762000" y="4038600"/>
            <a:ext cx="3802066" cy="369332"/>
          </a:xfrm>
          <a:prstGeom prst="rect">
            <a:avLst/>
          </a:prstGeom>
          <a:noFill/>
        </p:spPr>
        <p:txBody>
          <a:bodyPr wrap="none" rtlCol="0">
            <a:spAutoFit/>
          </a:bodyPr>
          <a:lstStyle/>
          <a:p>
            <a:r>
              <a:rPr lang="en-US" dirty="0" smtClean="0"/>
              <a:t>Expected Value on perfect Information</a:t>
            </a:r>
            <a:endParaRPr lang="en-US" dirty="0"/>
          </a:p>
        </p:txBody>
      </p:sp>
      <p:sp>
        <p:nvSpPr>
          <p:cNvPr id="13" name="TextBox 12"/>
          <p:cNvSpPr txBox="1"/>
          <p:nvPr/>
        </p:nvSpPr>
        <p:spPr>
          <a:xfrm>
            <a:off x="533400" y="4953000"/>
            <a:ext cx="4240263" cy="369332"/>
          </a:xfrm>
          <a:prstGeom prst="rect">
            <a:avLst/>
          </a:prstGeom>
          <a:noFill/>
        </p:spPr>
        <p:txBody>
          <a:bodyPr wrap="none" rtlCol="0">
            <a:spAutoFit/>
          </a:bodyPr>
          <a:lstStyle/>
          <a:p>
            <a:r>
              <a:rPr lang="en-US" dirty="0" err="1" smtClean="0"/>
              <a:t>EVwPI</a:t>
            </a:r>
            <a:r>
              <a:rPr lang="en-US" dirty="0" smtClean="0"/>
              <a:t> =  5 (0.3) +  9 (0.5)   + 8 (0.2) =  =  7.6</a:t>
            </a:r>
            <a:endParaRPr lang="en-US" dirty="0"/>
          </a:p>
        </p:txBody>
      </p:sp>
      <p:sp>
        <p:nvSpPr>
          <p:cNvPr id="14" name="TextBox 13"/>
          <p:cNvSpPr txBox="1"/>
          <p:nvPr/>
        </p:nvSpPr>
        <p:spPr>
          <a:xfrm>
            <a:off x="762000" y="5715000"/>
            <a:ext cx="3079689" cy="369332"/>
          </a:xfrm>
          <a:prstGeom prst="rect">
            <a:avLst/>
          </a:prstGeom>
          <a:noFill/>
        </p:spPr>
        <p:txBody>
          <a:bodyPr wrap="none" rtlCol="0">
            <a:spAutoFit/>
          </a:bodyPr>
          <a:lstStyle/>
          <a:p>
            <a:r>
              <a:rPr lang="en-US" dirty="0" smtClean="0"/>
              <a:t>So EVPI = 7.6 -10.7  = -3.1 = 3.1</a:t>
            </a:r>
            <a:endParaRPr lang="en-US" dirty="0"/>
          </a:p>
        </p:txBody>
      </p:sp>
      <p:cxnSp>
        <p:nvCxnSpPr>
          <p:cNvPr id="15" name="Straight Connector 14"/>
          <p:cNvCxnSpPr/>
          <p:nvPr/>
        </p:nvCxnSpPr>
        <p:spPr>
          <a:xfrm rot="5400000">
            <a:off x="3467894" y="2170906"/>
            <a:ext cx="533400" cy="1588"/>
          </a:xfrm>
          <a:prstGeom prst="line">
            <a:avLst/>
          </a:prstGeom>
        </p:spPr>
        <p:style>
          <a:lnRef idx="2">
            <a:schemeClr val="dk1"/>
          </a:lnRef>
          <a:fillRef idx="0">
            <a:schemeClr val="dk1"/>
          </a:fillRef>
          <a:effectRef idx="1">
            <a:schemeClr val="dk1"/>
          </a:effectRef>
          <a:fontRef idx="minor">
            <a:schemeClr val="tx1"/>
          </a:fontRef>
        </p:style>
      </p:cxnSp>
      <p:cxnSp>
        <p:nvCxnSpPr>
          <p:cNvPr id="17" name="Straight Connector 16"/>
          <p:cNvCxnSpPr/>
          <p:nvPr/>
        </p:nvCxnSpPr>
        <p:spPr>
          <a:xfrm rot="5400000">
            <a:off x="6476206" y="2132806"/>
            <a:ext cx="457200" cy="1588"/>
          </a:xfrm>
          <a:prstGeom prst="line">
            <a:avLst/>
          </a:prstGeom>
        </p:spPr>
        <p:style>
          <a:lnRef idx="2">
            <a:schemeClr val="dk1"/>
          </a:lnRef>
          <a:fillRef idx="0">
            <a:schemeClr val="dk1"/>
          </a:fillRef>
          <a:effectRef idx="1">
            <a:schemeClr val="dk1"/>
          </a:effectRef>
          <a:fontRef idx="minor">
            <a:schemeClr val="tx1"/>
          </a:fontRef>
        </p:style>
      </p:cxnSp>
      <p:sp>
        <p:nvSpPr>
          <p:cNvPr id="16" name="Slide Number Placeholder 15"/>
          <p:cNvSpPr>
            <a:spLocks noGrp="1"/>
          </p:cNvSpPr>
          <p:nvPr>
            <p:ph type="sldNum" sz="quarter" idx="12"/>
          </p:nvPr>
        </p:nvSpPr>
        <p:spPr/>
        <p:txBody>
          <a:bodyPr/>
          <a:lstStyle/>
          <a:p>
            <a:fld id="{B6F15528-21DE-4FAA-801E-634DDDAF4B2B}" type="slidenum">
              <a:rPr lang="en-US" smtClean="0"/>
              <a:pPr/>
              <a:t>108</a:t>
            </a:fld>
            <a:endParaRPr lang="en-US"/>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Decision Tree</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002060"/>
                </a:solidFill>
              </a:rPr>
              <a:t>Characteristics </a:t>
            </a:r>
            <a:endParaRPr lang="en-US" dirty="0"/>
          </a:p>
        </p:txBody>
      </p:sp>
      <p:sp>
        <p:nvSpPr>
          <p:cNvPr id="3" name="Content Placeholder 2"/>
          <p:cNvSpPr>
            <a:spLocks noGrp="1"/>
          </p:cNvSpPr>
          <p:nvPr>
            <p:ph idx="1"/>
          </p:nvPr>
        </p:nvSpPr>
        <p:spPr/>
        <p:txBody>
          <a:bodyPr/>
          <a:lstStyle/>
          <a:p>
            <a:pPr>
              <a:buNone/>
            </a:pPr>
            <a:r>
              <a:rPr lang="en-US" dirty="0" smtClean="0"/>
              <a:t>	(iii) Methodological Approach:</a:t>
            </a:r>
          </a:p>
          <a:p>
            <a:pPr>
              <a:buNone/>
            </a:pPr>
            <a:endParaRPr lang="en-US" dirty="0" smtClean="0"/>
          </a:p>
          <a:p>
            <a:pPr algn="just">
              <a:buNone/>
            </a:pPr>
            <a:r>
              <a:rPr lang="en-US" dirty="0" smtClean="0"/>
              <a:t>		 </a:t>
            </a:r>
            <a:r>
              <a:rPr lang="en-US" sz="4400" dirty="0" smtClean="0"/>
              <a:t>O.R. utilizes the scientific method to solve the problem</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u="sng" dirty="0" smtClean="0"/>
              <a:t>2019-20</a:t>
            </a:r>
            <a:endParaRPr lang="en-US" sz="4000" u="sng" dirty="0"/>
          </a:p>
        </p:txBody>
      </p:sp>
      <p:sp>
        <p:nvSpPr>
          <p:cNvPr id="3" name="Content Placeholder 2"/>
          <p:cNvSpPr>
            <a:spLocks noGrp="1"/>
          </p:cNvSpPr>
          <p:nvPr>
            <p:ph idx="1"/>
          </p:nvPr>
        </p:nvSpPr>
        <p:spPr/>
        <p:txBody>
          <a:bodyPr/>
          <a:lstStyle/>
          <a:p>
            <a:r>
              <a:rPr lang="en-US" dirty="0" smtClean="0"/>
              <a:t>What are decision tree? Explain the decision tress with the help of any example.</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110</a:t>
            </a:fld>
            <a:endParaRPr lang="en-US"/>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u="sng" dirty="0" smtClean="0">
                <a:solidFill>
                  <a:srgbClr val="002060"/>
                </a:solidFill>
              </a:rPr>
              <a:t>Definition</a:t>
            </a:r>
            <a:endParaRPr lang="en-US" sz="3600" b="1" u="sng" dirty="0">
              <a:solidFill>
                <a:srgbClr val="002060"/>
              </a:solidFill>
            </a:endParaRPr>
          </a:p>
        </p:txBody>
      </p:sp>
      <p:sp>
        <p:nvSpPr>
          <p:cNvPr id="3" name="Content Placeholder 2"/>
          <p:cNvSpPr>
            <a:spLocks noGrp="1"/>
          </p:cNvSpPr>
          <p:nvPr>
            <p:ph idx="1"/>
          </p:nvPr>
        </p:nvSpPr>
        <p:spPr/>
        <p:txBody>
          <a:bodyPr>
            <a:normAutofit/>
          </a:bodyPr>
          <a:lstStyle/>
          <a:p>
            <a:pPr algn="just"/>
            <a:r>
              <a:rPr lang="en-US" dirty="0" smtClean="0"/>
              <a:t>A decision tree analysis involves the construction of a diagram that shows, at a glance, when decision are expected to be made – in what sequence, their possible consequences and what are the resultant payoff. The result of the computations can be shown directly on the trees.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111</a:t>
            </a:fld>
            <a:endParaRPr lang="en-US"/>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u="sng" dirty="0" smtClean="0">
                <a:solidFill>
                  <a:srgbClr val="002060"/>
                </a:solidFill>
              </a:rPr>
              <a:t>Decision Tree</a:t>
            </a:r>
            <a:endParaRPr lang="en-US" sz="3600" b="1" u="sng" dirty="0">
              <a:solidFill>
                <a:srgbClr val="002060"/>
              </a:solidFill>
            </a:endParaRPr>
          </a:p>
        </p:txBody>
      </p:sp>
      <p:sp>
        <p:nvSpPr>
          <p:cNvPr id="3" name="Content Placeholder 2"/>
          <p:cNvSpPr>
            <a:spLocks noGrp="1"/>
          </p:cNvSpPr>
          <p:nvPr>
            <p:ph idx="1"/>
          </p:nvPr>
        </p:nvSpPr>
        <p:spPr/>
        <p:txBody>
          <a:bodyPr>
            <a:normAutofit/>
          </a:bodyPr>
          <a:lstStyle/>
          <a:p>
            <a:pPr algn="just"/>
            <a:r>
              <a:rPr lang="en-US" sz="4000" dirty="0" smtClean="0"/>
              <a:t>A decision tree is made of </a:t>
            </a:r>
            <a:r>
              <a:rPr lang="en-US" sz="4000" b="1" dirty="0" smtClean="0">
                <a:solidFill>
                  <a:srgbClr val="FF0000"/>
                </a:solidFill>
              </a:rPr>
              <a:t>nodes, branches, probability estimates and payoffs</a:t>
            </a:r>
            <a:r>
              <a:rPr lang="en-US" sz="4000" dirty="0" smtClean="0"/>
              <a:t>. There are two types of nodes:</a:t>
            </a:r>
          </a:p>
          <a:p>
            <a:pPr lvl="1" algn="just"/>
            <a:r>
              <a:rPr lang="en-US" sz="3600" dirty="0" smtClean="0"/>
              <a:t>Decision nodes</a:t>
            </a:r>
          </a:p>
          <a:p>
            <a:pPr lvl="1" algn="just"/>
            <a:r>
              <a:rPr lang="en-US" sz="3600" dirty="0" smtClean="0"/>
              <a:t>Chance Nodes</a:t>
            </a:r>
          </a:p>
          <a:p>
            <a:pPr algn="just"/>
            <a:endParaRPr lang="en-US" sz="40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112</a:t>
            </a:fld>
            <a:endParaRPr lang="en-US"/>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solidFill>
                  <a:srgbClr val="002060"/>
                </a:solidFill>
              </a:rPr>
              <a:t>Decision nodes</a:t>
            </a:r>
            <a:br>
              <a:rPr lang="en-US" b="1" u="sng" dirty="0" smtClean="0">
                <a:solidFill>
                  <a:srgbClr val="002060"/>
                </a:solidFill>
              </a:rPr>
            </a:br>
            <a:endParaRPr lang="en-US" b="1" u="sng" dirty="0">
              <a:solidFill>
                <a:srgbClr val="002060"/>
              </a:solidFill>
            </a:endParaRPr>
          </a:p>
        </p:txBody>
      </p:sp>
      <p:sp>
        <p:nvSpPr>
          <p:cNvPr id="3" name="Content Placeholder 2"/>
          <p:cNvSpPr>
            <a:spLocks noGrp="1"/>
          </p:cNvSpPr>
          <p:nvPr>
            <p:ph idx="1"/>
          </p:nvPr>
        </p:nvSpPr>
        <p:spPr/>
        <p:txBody>
          <a:bodyPr>
            <a:normAutofit/>
          </a:bodyPr>
          <a:lstStyle/>
          <a:p>
            <a:pPr algn="just"/>
            <a:r>
              <a:rPr lang="en-US" sz="3600" dirty="0" smtClean="0"/>
              <a:t>It is represented by a </a:t>
            </a:r>
            <a:r>
              <a:rPr lang="en-US" sz="3600" b="1" u="sng" dirty="0" smtClean="0">
                <a:solidFill>
                  <a:srgbClr val="FF0000"/>
                </a:solidFill>
              </a:rPr>
              <a:t>square</a:t>
            </a:r>
            <a:r>
              <a:rPr lang="en-US" sz="3600" dirty="0" smtClean="0"/>
              <a:t>  and represent places where a decision maker must make a decision. Each branch leading away from the node indicates one of the several possible courses of action available to the decision maker. </a:t>
            </a:r>
          </a:p>
          <a:p>
            <a:pPr algn="just"/>
            <a:endParaRPr lang="en-US" sz="36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113</a:t>
            </a:fld>
            <a:endParaRPr lang="en-US"/>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smtClean="0">
                <a:solidFill>
                  <a:srgbClr val="002060"/>
                </a:solidFill>
              </a:rPr>
              <a:t>Chance Node</a:t>
            </a:r>
            <a:endParaRPr lang="en-US" sz="3200" b="1" u="sng" dirty="0">
              <a:solidFill>
                <a:srgbClr val="002060"/>
              </a:solidFill>
            </a:endParaRPr>
          </a:p>
        </p:txBody>
      </p:sp>
      <p:sp>
        <p:nvSpPr>
          <p:cNvPr id="3" name="Content Placeholder 2"/>
          <p:cNvSpPr>
            <a:spLocks noGrp="1"/>
          </p:cNvSpPr>
          <p:nvPr>
            <p:ph idx="1"/>
          </p:nvPr>
        </p:nvSpPr>
        <p:spPr/>
        <p:txBody>
          <a:bodyPr>
            <a:normAutofit lnSpcReduction="10000"/>
          </a:bodyPr>
          <a:lstStyle/>
          <a:p>
            <a:pPr algn="just"/>
            <a:r>
              <a:rPr lang="en-US" dirty="0" smtClean="0"/>
              <a:t>The Chance node is indicated by a </a:t>
            </a:r>
            <a:r>
              <a:rPr lang="en-US" sz="3600" b="1" u="sng" dirty="0" smtClean="0">
                <a:solidFill>
                  <a:srgbClr val="FF0000"/>
                </a:solidFill>
              </a:rPr>
              <a:t>circle</a:t>
            </a:r>
            <a:r>
              <a:rPr lang="en-US" dirty="0" smtClean="0"/>
              <a:t> and represents a point at which the decision maker will discover the different possible outcomes (state of nature, competitor action etc.).</a:t>
            </a:r>
          </a:p>
          <a:p>
            <a:pPr algn="just"/>
            <a:endParaRPr lang="en-US" dirty="0" smtClean="0"/>
          </a:p>
          <a:p>
            <a:pPr algn="just"/>
            <a:r>
              <a:rPr lang="en-US" dirty="0" smtClean="0"/>
              <a:t>A branch </a:t>
            </a:r>
            <a:r>
              <a:rPr lang="en-US" u="sng" dirty="0" smtClean="0"/>
              <a:t>leading away from a chance node represents the state of nature </a:t>
            </a:r>
            <a:r>
              <a:rPr lang="en-US" dirty="0" smtClean="0"/>
              <a:t>of a set of chance events.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114</a:t>
            </a:fld>
            <a:endParaRPr lang="en-US"/>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just"/>
            <a:r>
              <a:rPr lang="en-US" dirty="0" smtClean="0"/>
              <a:t>Decision Tree depicts decision making under risk, the assumed probabilities of the states of nature are written alongside their respective chance branch.</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115</a:t>
            </a:fld>
            <a:endParaRPr lang="en-US"/>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just"/>
            <a:r>
              <a:rPr lang="en-US" dirty="0" smtClean="0"/>
              <a:t>The payoff can be positive  (revenue or sales) or negative (expenditure or cost) and it can be associated either with decision or chance branches. </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116</a:t>
            </a:fld>
            <a:endParaRPr lang="en-US"/>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
        <p:nvSpPr>
          <p:cNvPr id="3" name="Slide Number Placeholder 2"/>
          <p:cNvSpPr>
            <a:spLocks noGrp="1"/>
          </p:cNvSpPr>
          <p:nvPr>
            <p:ph type="sldNum" sz="quarter" idx="12"/>
          </p:nvPr>
        </p:nvSpPr>
        <p:spPr/>
        <p:txBody>
          <a:bodyPr/>
          <a:lstStyle/>
          <a:p>
            <a:fld id="{B6F15528-21DE-4FAA-801E-634DDDAF4B2B}" type="slidenum">
              <a:rPr lang="en-US" smtClean="0"/>
              <a:pPr/>
              <a:t>117</a:t>
            </a:fld>
            <a:endParaRPr lang="en-US"/>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smtClean="0">
                <a:solidFill>
                  <a:srgbClr val="002060"/>
                </a:solidFill>
              </a:rPr>
              <a:t>Decision Tree Analysis</a:t>
            </a:r>
            <a:endParaRPr lang="en-US" sz="3200" b="1" u="sng" dirty="0">
              <a:solidFill>
                <a:srgbClr val="002060"/>
              </a:solidFill>
            </a:endParaRPr>
          </a:p>
        </p:txBody>
      </p:sp>
      <p:sp>
        <p:nvSpPr>
          <p:cNvPr id="3" name="Content Placeholder 2"/>
          <p:cNvSpPr>
            <a:spLocks noGrp="1"/>
          </p:cNvSpPr>
          <p:nvPr>
            <p:ph idx="1"/>
          </p:nvPr>
        </p:nvSpPr>
        <p:spPr/>
        <p:txBody>
          <a:bodyPr>
            <a:normAutofit/>
          </a:bodyPr>
          <a:lstStyle/>
          <a:p>
            <a:pPr algn="just"/>
            <a:r>
              <a:rPr lang="en-US" sz="2800" dirty="0" smtClean="0"/>
              <a:t>The optimal sequence of decision in a tree is found by starting at the right hand side and rolling backwards. The aim of this operation is to maximize the return from the decision situation. At each node an expected return is calculated  (called positional value. ).</a:t>
            </a:r>
          </a:p>
          <a:p>
            <a:pPr algn="just"/>
            <a:r>
              <a:rPr lang="en-US" sz="2800" dirty="0" smtClean="0"/>
              <a:t>If the node is a chance node, then the position value is calculated as the sum of the products of the probabilities or the branches emanating from the chance node and their respective position values. </a:t>
            </a:r>
            <a:endParaRPr lang="en-US" sz="2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118</a:t>
            </a:fld>
            <a:endParaRPr lang="en-US"/>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smtClean="0">
                <a:solidFill>
                  <a:srgbClr val="002060"/>
                </a:solidFill>
              </a:rPr>
              <a:t>Decision Tree Analysis…</a:t>
            </a:r>
            <a:endParaRPr lang="en-US" sz="3200" b="1" u="sng" dirty="0">
              <a:solidFill>
                <a:srgbClr val="002060"/>
              </a:solidFill>
            </a:endParaRPr>
          </a:p>
        </p:txBody>
      </p:sp>
      <p:sp>
        <p:nvSpPr>
          <p:cNvPr id="3" name="Content Placeholder 2"/>
          <p:cNvSpPr>
            <a:spLocks noGrp="1"/>
          </p:cNvSpPr>
          <p:nvPr>
            <p:ph idx="1"/>
          </p:nvPr>
        </p:nvSpPr>
        <p:spPr/>
        <p:txBody>
          <a:bodyPr/>
          <a:lstStyle/>
          <a:p>
            <a:pPr algn="just"/>
            <a:r>
              <a:rPr lang="en-US" dirty="0" smtClean="0"/>
              <a:t>If the node is decision node, then the expected return is calculated for each of its branches and the highest return is selected. The procedure continues until the initial node is reached.</a:t>
            </a:r>
          </a:p>
          <a:p>
            <a:pPr algn="just"/>
            <a:r>
              <a:rPr lang="en-US" dirty="0" smtClean="0"/>
              <a:t>The positional values for this node correspond to the maximum expected return obtained from the decision sequence.</a:t>
            </a:r>
          </a:p>
          <a:p>
            <a:pPr algn="just"/>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119</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002060"/>
                </a:solidFill>
              </a:rPr>
              <a:t>Characteristics </a:t>
            </a:r>
            <a:endParaRPr lang="en-US" dirty="0"/>
          </a:p>
        </p:txBody>
      </p:sp>
      <p:sp>
        <p:nvSpPr>
          <p:cNvPr id="3" name="Content Placeholder 2"/>
          <p:cNvSpPr>
            <a:spLocks noGrp="1"/>
          </p:cNvSpPr>
          <p:nvPr>
            <p:ph idx="1"/>
          </p:nvPr>
        </p:nvSpPr>
        <p:spPr/>
        <p:txBody>
          <a:bodyPr/>
          <a:lstStyle/>
          <a:p>
            <a:pPr>
              <a:buNone/>
            </a:pPr>
            <a:r>
              <a:rPr lang="en-US" dirty="0" smtClean="0"/>
              <a:t>			(iv) Objective Approach:</a:t>
            </a:r>
          </a:p>
          <a:p>
            <a:endParaRPr lang="en-US" dirty="0" smtClean="0"/>
          </a:p>
          <a:p>
            <a:pPr lvl="1" algn="just"/>
            <a:r>
              <a:rPr lang="en-US" dirty="0" smtClean="0"/>
              <a:t> </a:t>
            </a:r>
            <a:r>
              <a:rPr lang="en-US" sz="3600" dirty="0" smtClean="0"/>
              <a:t>O.R. attempts to find the best or optimal solution to the problem under consideration, taking into account the goals of the organization</a:t>
            </a:r>
            <a:endParaRPr lang="en-US" dirty="0" smtClean="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120</a:t>
            </a:fld>
            <a:endParaRPr lang="en-US"/>
          </a:p>
        </p:txBody>
      </p:sp>
      <p:pic>
        <p:nvPicPr>
          <p:cNvPr id="158722" name="Picture 2" descr="C:\Users\PRAVIN KUMAR\Desktop\images.png"/>
          <p:cNvPicPr>
            <a:picLocks noChangeAspect="1" noChangeArrowheads="1"/>
          </p:cNvPicPr>
          <p:nvPr/>
        </p:nvPicPr>
        <p:blipFill>
          <a:blip r:embed="rId2"/>
          <a:srcRect/>
          <a:stretch>
            <a:fillRect/>
          </a:stretch>
        </p:blipFill>
        <p:spPr bwMode="auto">
          <a:xfrm>
            <a:off x="1219200" y="990600"/>
            <a:ext cx="6477000" cy="4953000"/>
          </a:xfrm>
          <a:prstGeom prst="rect">
            <a:avLst/>
          </a:prstGeom>
          <a:noFill/>
        </p:spPr>
      </p:pic>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121</a:t>
            </a:fld>
            <a:endParaRPr lang="en-US"/>
          </a:p>
        </p:txBody>
      </p:sp>
      <p:pic>
        <p:nvPicPr>
          <p:cNvPr id="1026" name="Picture 2" descr="Decision Analysis 3: Decision Trees - YouTube"/>
          <p:cNvPicPr>
            <a:picLocks noChangeAspect="1" noChangeArrowheads="1"/>
          </p:cNvPicPr>
          <p:nvPr/>
        </p:nvPicPr>
        <p:blipFill>
          <a:blip r:embed="rId2"/>
          <a:srcRect/>
          <a:stretch>
            <a:fillRect/>
          </a:stretch>
        </p:blipFill>
        <p:spPr bwMode="auto">
          <a:xfrm>
            <a:off x="228600" y="533400"/>
            <a:ext cx="8686800" cy="5867400"/>
          </a:xfrm>
          <a:prstGeom prst="rect">
            <a:avLst/>
          </a:prstGeom>
          <a:noFill/>
        </p:spPr>
      </p:pic>
      <p:sp>
        <p:nvSpPr>
          <p:cNvPr id="8" name="TextBox 7"/>
          <p:cNvSpPr txBox="1"/>
          <p:nvPr/>
        </p:nvSpPr>
        <p:spPr>
          <a:xfrm>
            <a:off x="1981200" y="1828800"/>
            <a:ext cx="1071704" cy="461665"/>
          </a:xfrm>
          <a:prstGeom prst="rect">
            <a:avLst/>
          </a:prstGeom>
          <a:noFill/>
        </p:spPr>
        <p:txBody>
          <a:bodyPr wrap="none" rtlCol="0">
            <a:spAutoFit/>
          </a:bodyPr>
          <a:lstStyle/>
          <a:p>
            <a:r>
              <a:rPr lang="en-US" sz="2400" b="1" dirty="0" smtClean="0"/>
              <a:t>A, 20.2</a:t>
            </a:r>
            <a:endParaRPr lang="en-US" sz="2400" b="1" dirty="0"/>
          </a:p>
        </p:txBody>
      </p:sp>
      <p:sp>
        <p:nvSpPr>
          <p:cNvPr id="9" name="TextBox 8"/>
          <p:cNvSpPr txBox="1"/>
          <p:nvPr/>
        </p:nvSpPr>
        <p:spPr>
          <a:xfrm>
            <a:off x="1981200" y="3276600"/>
            <a:ext cx="1268168" cy="523220"/>
          </a:xfrm>
          <a:prstGeom prst="rect">
            <a:avLst/>
          </a:prstGeom>
          <a:noFill/>
        </p:spPr>
        <p:txBody>
          <a:bodyPr wrap="none" rtlCol="0">
            <a:spAutoFit/>
          </a:bodyPr>
          <a:lstStyle/>
          <a:p>
            <a:r>
              <a:rPr lang="en-US" sz="2800" dirty="0" smtClean="0"/>
              <a:t>B, 18.2 </a:t>
            </a:r>
            <a:endParaRPr lang="en-US" sz="2800" dirty="0"/>
          </a:p>
        </p:txBody>
      </p:sp>
      <p:sp>
        <p:nvSpPr>
          <p:cNvPr id="10" name="TextBox 9"/>
          <p:cNvSpPr txBox="1"/>
          <p:nvPr/>
        </p:nvSpPr>
        <p:spPr>
          <a:xfrm>
            <a:off x="2590800" y="5029200"/>
            <a:ext cx="2646878" cy="369332"/>
          </a:xfrm>
          <a:prstGeom prst="rect">
            <a:avLst/>
          </a:prstGeom>
          <a:noFill/>
        </p:spPr>
        <p:txBody>
          <a:bodyPr wrap="none" rtlCol="0">
            <a:spAutoFit/>
          </a:bodyPr>
          <a:lstStyle/>
          <a:p>
            <a:r>
              <a:rPr lang="en-US" dirty="0" smtClean="0"/>
              <a:t>C = 20*0.4  +  20* 0.6 = 20</a:t>
            </a:r>
            <a:endParaRPr lang="en-US" dirty="0"/>
          </a:p>
        </p:txBody>
      </p:sp>
      <p:sp>
        <p:nvSpPr>
          <p:cNvPr id="11" name="TextBox 10"/>
          <p:cNvSpPr txBox="1"/>
          <p:nvPr/>
        </p:nvSpPr>
        <p:spPr>
          <a:xfrm>
            <a:off x="5105400" y="2514600"/>
            <a:ext cx="3382657" cy="461665"/>
          </a:xfrm>
          <a:prstGeom prst="rect">
            <a:avLst/>
          </a:prstGeom>
          <a:noFill/>
        </p:spPr>
        <p:txBody>
          <a:bodyPr wrap="none" rtlCol="0">
            <a:spAutoFit/>
          </a:bodyPr>
          <a:lstStyle/>
          <a:p>
            <a:r>
              <a:rPr lang="en-US" sz="2400" dirty="0" smtClean="0"/>
              <a:t>= 70 (0.4) -13 (0.6) = 20.2 </a:t>
            </a:r>
            <a:endParaRPr lang="en-US" sz="2400" dirty="0"/>
          </a:p>
        </p:txBody>
      </p:sp>
      <p:sp>
        <p:nvSpPr>
          <p:cNvPr id="12" name="TextBox 11"/>
          <p:cNvSpPr txBox="1"/>
          <p:nvPr/>
        </p:nvSpPr>
        <p:spPr>
          <a:xfrm>
            <a:off x="5029200" y="3962400"/>
            <a:ext cx="2526654" cy="369332"/>
          </a:xfrm>
          <a:prstGeom prst="rect">
            <a:avLst/>
          </a:prstGeom>
          <a:noFill/>
        </p:spPr>
        <p:txBody>
          <a:bodyPr wrap="none" rtlCol="0">
            <a:spAutoFit/>
          </a:bodyPr>
          <a:lstStyle/>
          <a:p>
            <a:r>
              <a:rPr lang="en-US" dirty="0" smtClean="0"/>
              <a:t>= 53 (0.4) – 5 (0.6) = 18.2</a:t>
            </a:r>
            <a:endParaRPr lang="en-US" dirty="0"/>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122</a:t>
            </a:fld>
            <a:endParaRPr lang="en-US"/>
          </a:p>
        </p:txBody>
      </p:sp>
      <p:pic>
        <p:nvPicPr>
          <p:cNvPr id="1026" name="Picture 2" descr="Decision Analysis 3: Decision Trees - YouTube"/>
          <p:cNvPicPr>
            <a:picLocks noChangeAspect="1" noChangeArrowheads="1"/>
          </p:cNvPicPr>
          <p:nvPr/>
        </p:nvPicPr>
        <p:blipFill>
          <a:blip r:embed="rId2"/>
          <a:srcRect/>
          <a:stretch>
            <a:fillRect/>
          </a:stretch>
        </p:blipFill>
        <p:spPr bwMode="auto">
          <a:xfrm>
            <a:off x="228600" y="457200"/>
            <a:ext cx="8686800" cy="5867400"/>
          </a:xfrm>
          <a:prstGeom prst="rect">
            <a:avLst/>
          </a:prstGeom>
          <a:noFill/>
        </p:spPr>
      </p:pic>
      <p:sp>
        <p:nvSpPr>
          <p:cNvPr id="4" name="TextBox 3"/>
          <p:cNvSpPr txBox="1"/>
          <p:nvPr/>
        </p:nvSpPr>
        <p:spPr>
          <a:xfrm>
            <a:off x="2209800" y="1828800"/>
            <a:ext cx="851130" cy="369332"/>
          </a:xfrm>
          <a:prstGeom prst="rect">
            <a:avLst/>
          </a:prstGeom>
          <a:noFill/>
        </p:spPr>
        <p:txBody>
          <a:bodyPr wrap="none" rtlCol="0">
            <a:spAutoFit/>
          </a:bodyPr>
          <a:lstStyle/>
          <a:p>
            <a:r>
              <a:rPr lang="en-US" b="1" dirty="0" smtClean="0">
                <a:solidFill>
                  <a:srgbClr val="FF0000"/>
                </a:solidFill>
              </a:rPr>
              <a:t>A, 20.2</a:t>
            </a:r>
            <a:endParaRPr lang="en-US" b="1" dirty="0">
              <a:solidFill>
                <a:srgbClr val="FF0000"/>
              </a:solidFill>
            </a:endParaRPr>
          </a:p>
        </p:txBody>
      </p:sp>
      <p:sp>
        <p:nvSpPr>
          <p:cNvPr id="5" name="TextBox 4"/>
          <p:cNvSpPr txBox="1"/>
          <p:nvPr/>
        </p:nvSpPr>
        <p:spPr>
          <a:xfrm>
            <a:off x="2209800" y="3276600"/>
            <a:ext cx="825932" cy="369332"/>
          </a:xfrm>
          <a:prstGeom prst="rect">
            <a:avLst/>
          </a:prstGeom>
          <a:noFill/>
        </p:spPr>
        <p:txBody>
          <a:bodyPr wrap="none" rtlCol="0">
            <a:spAutoFit/>
          </a:bodyPr>
          <a:lstStyle/>
          <a:p>
            <a:r>
              <a:rPr lang="en-US" dirty="0" smtClean="0">
                <a:solidFill>
                  <a:srgbClr val="FF0000"/>
                </a:solidFill>
              </a:rPr>
              <a:t>B, 18.2</a:t>
            </a:r>
            <a:endParaRPr lang="en-US" dirty="0">
              <a:solidFill>
                <a:srgbClr val="FF0000"/>
              </a:solidFill>
            </a:endParaRPr>
          </a:p>
        </p:txBody>
      </p:sp>
      <p:sp>
        <p:nvSpPr>
          <p:cNvPr id="6" name="TextBox 5"/>
          <p:cNvSpPr txBox="1"/>
          <p:nvPr/>
        </p:nvSpPr>
        <p:spPr>
          <a:xfrm>
            <a:off x="5029200" y="2362200"/>
            <a:ext cx="2882520" cy="369332"/>
          </a:xfrm>
          <a:prstGeom prst="rect">
            <a:avLst/>
          </a:prstGeom>
          <a:noFill/>
        </p:spPr>
        <p:txBody>
          <a:bodyPr wrap="none" rtlCol="0">
            <a:spAutoFit/>
          </a:bodyPr>
          <a:lstStyle/>
          <a:p>
            <a:r>
              <a:rPr lang="en-US" dirty="0" smtClean="0"/>
              <a:t>=70*(0.4)  +  -13 (0.6)  = 20.2</a:t>
            </a:r>
            <a:endParaRPr lang="en-US" dirty="0"/>
          </a:p>
        </p:txBody>
      </p:sp>
      <p:sp>
        <p:nvSpPr>
          <p:cNvPr id="7" name="TextBox 6"/>
          <p:cNvSpPr txBox="1"/>
          <p:nvPr/>
        </p:nvSpPr>
        <p:spPr>
          <a:xfrm>
            <a:off x="5029200" y="3657600"/>
            <a:ext cx="2765501" cy="369332"/>
          </a:xfrm>
          <a:prstGeom prst="rect">
            <a:avLst/>
          </a:prstGeom>
          <a:noFill/>
        </p:spPr>
        <p:txBody>
          <a:bodyPr wrap="none" rtlCol="0">
            <a:spAutoFit/>
          </a:bodyPr>
          <a:lstStyle/>
          <a:p>
            <a:r>
              <a:rPr lang="en-US" dirty="0" smtClean="0"/>
              <a:t>=53*(0.4)  +  -5 (0.6)  = 18.2</a:t>
            </a:r>
            <a:endParaRPr lang="en-US" dirty="0"/>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123</a:t>
            </a:fld>
            <a:endParaRPr lang="en-US"/>
          </a:p>
        </p:txBody>
      </p:sp>
      <p:sp>
        <p:nvSpPr>
          <p:cNvPr id="157698" name="AutoShape 2" descr="Decision trees - worked examp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7700" name="AutoShape 4" descr="Decision trees - worked examp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57701" name="Picture 5" descr="C:\Users\PRAVIN KUMAR\Desktop\download.png"/>
          <p:cNvPicPr>
            <a:picLocks noChangeAspect="1" noChangeArrowheads="1"/>
          </p:cNvPicPr>
          <p:nvPr/>
        </p:nvPicPr>
        <p:blipFill>
          <a:blip r:embed="rId2"/>
          <a:srcRect/>
          <a:stretch>
            <a:fillRect/>
          </a:stretch>
        </p:blipFill>
        <p:spPr bwMode="auto">
          <a:xfrm>
            <a:off x="762000" y="457200"/>
            <a:ext cx="7924800" cy="5486400"/>
          </a:xfrm>
          <a:prstGeom prst="rect">
            <a:avLst/>
          </a:prstGeom>
          <a:noFill/>
        </p:spPr>
      </p:pic>
      <p:sp>
        <p:nvSpPr>
          <p:cNvPr id="9" name="TextBox 8"/>
          <p:cNvSpPr txBox="1"/>
          <p:nvPr/>
        </p:nvSpPr>
        <p:spPr>
          <a:xfrm>
            <a:off x="2950126" y="457200"/>
            <a:ext cx="402674" cy="523220"/>
          </a:xfrm>
          <a:prstGeom prst="rect">
            <a:avLst/>
          </a:prstGeom>
          <a:noFill/>
        </p:spPr>
        <p:txBody>
          <a:bodyPr wrap="none" rtlCol="0">
            <a:spAutoFit/>
          </a:bodyPr>
          <a:lstStyle/>
          <a:p>
            <a:r>
              <a:rPr lang="en-US" sz="2800" b="1" dirty="0" smtClean="0"/>
              <a:t>A</a:t>
            </a:r>
            <a:endParaRPr lang="en-US" sz="2800" b="1" dirty="0"/>
          </a:p>
        </p:txBody>
      </p:sp>
      <p:sp>
        <p:nvSpPr>
          <p:cNvPr id="10" name="TextBox 9"/>
          <p:cNvSpPr txBox="1"/>
          <p:nvPr/>
        </p:nvSpPr>
        <p:spPr>
          <a:xfrm>
            <a:off x="5867400" y="1828800"/>
            <a:ext cx="3552576" cy="400110"/>
          </a:xfrm>
          <a:prstGeom prst="rect">
            <a:avLst/>
          </a:prstGeom>
          <a:noFill/>
        </p:spPr>
        <p:txBody>
          <a:bodyPr wrap="none" rtlCol="0">
            <a:spAutoFit/>
          </a:bodyPr>
          <a:lstStyle/>
          <a:p>
            <a:r>
              <a:rPr lang="en-US" sz="2000" b="1" dirty="0" smtClean="0"/>
              <a:t>= 1000 + 480 = 1480 – 1400 = 80</a:t>
            </a:r>
            <a:endParaRPr lang="en-US" sz="2000" b="1" dirty="0"/>
          </a:p>
        </p:txBody>
      </p:sp>
      <p:sp>
        <p:nvSpPr>
          <p:cNvPr id="11" name="TextBox 10"/>
          <p:cNvSpPr txBox="1"/>
          <p:nvPr/>
        </p:nvSpPr>
        <p:spPr>
          <a:xfrm>
            <a:off x="5943600" y="3124200"/>
            <a:ext cx="2834430" cy="369332"/>
          </a:xfrm>
          <a:prstGeom prst="rect">
            <a:avLst/>
          </a:prstGeom>
          <a:noFill/>
        </p:spPr>
        <p:txBody>
          <a:bodyPr wrap="none" rtlCol="0">
            <a:spAutoFit/>
          </a:bodyPr>
          <a:lstStyle/>
          <a:p>
            <a:r>
              <a:rPr lang="en-US" b="1" dirty="0" smtClean="0"/>
              <a:t>= 300+450 =750 – 500 = 250</a:t>
            </a:r>
            <a:endParaRPr lang="en-US" b="1" dirty="0"/>
          </a:p>
        </p:txBody>
      </p:sp>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124</a:t>
            </a:fld>
            <a:endParaRPr lang="en-US"/>
          </a:p>
        </p:txBody>
      </p:sp>
      <p:pic>
        <p:nvPicPr>
          <p:cNvPr id="159746" name="Picture 2" descr="C:\Users\PRAVIN KUMAR\Desktop\00159595-FA00136327-DA.png"/>
          <p:cNvPicPr>
            <a:picLocks noChangeAspect="1" noChangeArrowheads="1"/>
          </p:cNvPicPr>
          <p:nvPr/>
        </p:nvPicPr>
        <p:blipFill>
          <a:blip r:embed="rId2"/>
          <a:srcRect/>
          <a:stretch>
            <a:fillRect/>
          </a:stretch>
        </p:blipFill>
        <p:spPr bwMode="auto">
          <a:xfrm>
            <a:off x="0" y="100012"/>
            <a:ext cx="9144000" cy="6657975"/>
          </a:xfrm>
          <a:prstGeom prst="rect">
            <a:avLst/>
          </a:prstGeom>
          <a:noFill/>
        </p:spPr>
      </p:pic>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u="sng" dirty="0" smtClean="0"/>
              <a:t>Numerical</a:t>
            </a:r>
            <a:r>
              <a:rPr lang="en-US" dirty="0" smtClean="0"/>
              <a:t> 1</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t>A glass factory that specializes in crystal is developing a substantial backlog and for this the firm’s management is considering three courses of action: To arrange for subcontracting (S1), to begin overtime production (S2), and to construct new facilities (S3). </a:t>
            </a:r>
          </a:p>
          <a:p>
            <a:pPr algn="just"/>
            <a:endParaRPr lang="en-US" dirty="0" smtClean="0"/>
          </a:p>
          <a:p>
            <a:pPr algn="just"/>
            <a:r>
              <a:rPr lang="en-US" dirty="0" smtClean="0"/>
              <a:t>The correct choice depends largely upon the future demand, which may be low, medium, or high. By consensus, management ranks the respective probabilities as 0.10, 0.50 and 0.40. </a:t>
            </a:r>
          </a:p>
          <a:p>
            <a:pPr algn="just"/>
            <a:endParaRPr lang="en-US" dirty="0" smtClean="0"/>
          </a:p>
          <a:p>
            <a:pPr algn="just"/>
            <a:r>
              <a:rPr lang="en-US" dirty="0" smtClean="0"/>
              <a:t>A cost analysis reveals the effect upon the profits. This is shown in the table below:</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125</a:t>
            </a:fld>
            <a:endParaRPr lang="en-US"/>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126</a:t>
            </a:fld>
            <a:endParaRPr lang="en-US"/>
          </a:p>
        </p:txBody>
      </p:sp>
      <p:pic>
        <p:nvPicPr>
          <p:cNvPr id="1026" name="Picture 2"/>
          <p:cNvPicPr>
            <a:picLocks noChangeAspect="1" noChangeArrowheads="1"/>
          </p:cNvPicPr>
          <p:nvPr/>
        </p:nvPicPr>
        <p:blipFill>
          <a:blip r:embed="rId2"/>
          <a:srcRect/>
          <a:stretch>
            <a:fillRect/>
          </a:stretch>
        </p:blipFill>
        <p:spPr bwMode="auto">
          <a:xfrm>
            <a:off x="685800" y="304800"/>
            <a:ext cx="7696200" cy="2819400"/>
          </a:xfrm>
          <a:prstGeom prst="rect">
            <a:avLst/>
          </a:prstGeom>
          <a:noFill/>
          <a:ln w="9525">
            <a:noFill/>
            <a:miter lim="800000"/>
            <a:headEnd/>
            <a:tailEnd/>
          </a:ln>
          <a:effectLst/>
        </p:spPr>
      </p:pic>
      <p:sp>
        <p:nvSpPr>
          <p:cNvPr id="4" name="TextBox 3"/>
          <p:cNvSpPr txBox="1"/>
          <p:nvPr/>
        </p:nvSpPr>
        <p:spPr>
          <a:xfrm>
            <a:off x="273047" y="3962400"/>
            <a:ext cx="8489953" cy="707886"/>
          </a:xfrm>
          <a:prstGeom prst="rect">
            <a:avLst/>
          </a:prstGeom>
          <a:noFill/>
        </p:spPr>
        <p:txBody>
          <a:bodyPr wrap="none" rtlCol="0">
            <a:spAutoFit/>
          </a:bodyPr>
          <a:lstStyle/>
          <a:p>
            <a:r>
              <a:rPr lang="en-US" sz="2000" dirty="0" smtClean="0"/>
              <a:t>Show this decision situation in the form of a decision tree and indicate the most</a:t>
            </a:r>
          </a:p>
          <a:p>
            <a:r>
              <a:rPr lang="en-US" sz="2000" dirty="0" smtClean="0"/>
              <a:t> preferred decision and its corresponding expected value.</a:t>
            </a:r>
            <a:endParaRPr lang="en-US" sz="2000" dirty="0"/>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002060"/>
                </a:solidFill>
              </a:rPr>
              <a:t>Answer</a:t>
            </a:r>
            <a:endParaRPr lang="en-US" b="1" u="sng" dirty="0">
              <a:solidFill>
                <a:srgbClr val="002060"/>
              </a:solidFill>
            </a:endParaRPr>
          </a:p>
        </p:txBody>
      </p:sp>
      <p:sp>
        <p:nvSpPr>
          <p:cNvPr id="3" name="Content Placeholder 2"/>
          <p:cNvSpPr>
            <a:spLocks noGrp="1"/>
          </p:cNvSpPr>
          <p:nvPr>
            <p:ph idx="1"/>
          </p:nvPr>
        </p:nvSpPr>
        <p:spPr/>
        <p:txBody>
          <a:bodyPr>
            <a:normAutofit fontScale="92500"/>
          </a:bodyPr>
          <a:lstStyle/>
          <a:p>
            <a:pPr algn="just"/>
            <a:r>
              <a:rPr lang="en-US" dirty="0" smtClean="0"/>
              <a:t>A decision tree that represents possible courses of action and states of nature is shown. </a:t>
            </a:r>
          </a:p>
          <a:p>
            <a:pPr algn="just"/>
            <a:endParaRPr lang="en-US" dirty="0" smtClean="0"/>
          </a:p>
          <a:p>
            <a:pPr algn="just"/>
            <a:r>
              <a:rPr lang="en-US" dirty="0" smtClean="0"/>
              <a:t>In order to analyze the tree, we start working backwards from the end branches. The most preferred decision at the decision node is found by calculating the expected value of each decision branch and selecting the path (course of action) that has the highest value.</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127</a:t>
            </a:fld>
            <a:endParaRPr lang="en-US"/>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128</a:t>
            </a:fld>
            <a:endParaRPr lang="en-US"/>
          </a:p>
        </p:txBody>
      </p:sp>
      <p:pic>
        <p:nvPicPr>
          <p:cNvPr id="2050" name="Picture 2"/>
          <p:cNvPicPr>
            <a:picLocks noChangeAspect="1" noChangeArrowheads="1"/>
          </p:cNvPicPr>
          <p:nvPr/>
        </p:nvPicPr>
        <p:blipFill>
          <a:blip r:embed="rId2"/>
          <a:srcRect/>
          <a:stretch>
            <a:fillRect/>
          </a:stretch>
        </p:blipFill>
        <p:spPr bwMode="auto">
          <a:xfrm>
            <a:off x="228600" y="304800"/>
            <a:ext cx="8534400" cy="6019800"/>
          </a:xfrm>
          <a:prstGeom prst="rect">
            <a:avLst/>
          </a:prstGeom>
          <a:noFill/>
          <a:ln w="9525">
            <a:noFill/>
            <a:miter lim="800000"/>
            <a:headEnd/>
            <a:tailEnd/>
          </a:ln>
          <a:effectLst/>
        </p:spPr>
      </p:pic>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3200" b="1" dirty="0" smtClean="0"/>
              <a:t>Advantages of Decision Tree</a:t>
            </a:r>
            <a:endParaRPr lang="en-US" sz="3200" b="1" dirty="0"/>
          </a:p>
        </p:txBody>
      </p:sp>
      <p:sp>
        <p:nvSpPr>
          <p:cNvPr id="3" name="Content Placeholder 2"/>
          <p:cNvSpPr>
            <a:spLocks noGrp="1"/>
          </p:cNvSpPr>
          <p:nvPr>
            <p:ph idx="1"/>
          </p:nvPr>
        </p:nvSpPr>
        <p:spPr>
          <a:xfrm>
            <a:off x="457200" y="1143000"/>
            <a:ext cx="8229600" cy="4754563"/>
          </a:xfrm>
        </p:spPr>
        <p:txBody>
          <a:bodyPr>
            <a:noAutofit/>
          </a:bodyPr>
          <a:lstStyle/>
          <a:p>
            <a:pPr algn="just"/>
            <a:r>
              <a:rPr lang="en-US" sz="2400" dirty="0" smtClean="0"/>
              <a:t>It structure the  Decision Process and helps decision making in an orderly, systematic  and sequential manner</a:t>
            </a:r>
          </a:p>
          <a:p>
            <a:pPr algn="just"/>
            <a:endParaRPr lang="en-US" sz="2400" dirty="0" smtClean="0"/>
          </a:p>
          <a:p>
            <a:pPr algn="just"/>
            <a:r>
              <a:rPr lang="en-US" sz="2400" dirty="0" smtClean="0"/>
              <a:t>It requires the decision maker to examine all possible outcomes whether desirable or undesirable.</a:t>
            </a:r>
          </a:p>
          <a:p>
            <a:pPr algn="just"/>
            <a:endParaRPr lang="en-US" sz="2400" dirty="0" smtClean="0"/>
          </a:p>
          <a:p>
            <a:pPr algn="just"/>
            <a:r>
              <a:rPr lang="en-US" sz="2400" dirty="0" smtClean="0"/>
              <a:t>It communicates the decision-making process to others in an easy and clean manner</a:t>
            </a:r>
          </a:p>
          <a:p>
            <a:pPr algn="just"/>
            <a:endParaRPr lang="en-US" sz="2400" dirty="0" smtClean="0"/>
          </a:p>
          <a:p>
            <a:pPr algn="just"/>
            <a:r>
              <a:rPr lang="en-US" sz="2400" dirty="0" smtClean="0"/>
              <a:t>It is especially useful in situations where the initial decision and its outcome affect the subsequent decisions. it can be applied in various fields such as introduction of new product, marketing make or buy decision, investment decision and so on.</a:t>
            </a:r>
          </a:p>
          <a:p>
            <a:pPr algn="just"/>
            <a:endParaRPr lang="en-US" sz="2400"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129</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base"/>
            <a:r>
              <a:rPr lang="en-US" sz="3200" b="1" u="sng" dirty="0" smtClean="0">
                <a:solidFill>
                  <a:srgbClr val="002060"/>
                </a:solidFill>
              </a:rPr>
              <a:t>Limitations of Operations Research</a:t>
            </a:r>
            <a:endParaRPr lang="en-US" sz="3200" b="1" u="sng" dirty="0">
              <a:solidFill>
                <a:srgbClr val="002060"/>
              </a:solidFill>
            </a:endParaRPr>
          </a:p>
        </p:txBody>
      </p:sp>
      <p:sp>
        <p:nvSpPr>
          <p:cNvPr id="3" name="Content Placeholder 2"/>
          <p:cNvSpPr>
            <a:spLocks noGrp="1"/>
          </p:cNvSpPr>
          <p:nvPr>
            <p:ph idx="1"/>
          </p:nvPr>
        </p:nvSpPr>
        <p:spPr/>
        <p:txBody>
          <a:bodyPr>
            <a:normAutofit fontScale="92500" lnSpcReduction="20000"/>
          </a:bodyPr>
          <a:lstStyle/>
          <a:p>
            <a:pPr algn="just" fontAlgn="base"/>
            <a:r>
              <a:rPr lang="en-US" dirty="0" smtClean="0"/>
              <a:t>Do not take into account qualitative and emotional factors.</a:t>
            </a:r>
          </a:p>
          <a:p>
            <a:pPr algn="just" fontAlgn="base"/>
            <a:r>
              <a:rPr lang="en-US" dirty="0" smtClean="0"/>
              <a:t>Applicable to only specific categories of decision-making problems.</a:t>
            </a:r>
          </a:p>
          <a:p>
            <a:pPr algn="just" fontAlgn="base"/>
            <a:r>
              <a:rPr lang="en-US" dirty="0" smtClean="0"/>
              <a:t>Required to be interpreted correctly.</a:t>
            </a:r>
          </a:p>
          <a:p>
            <a:pPr algn="just" fontAlgn="base"/>
            <a:r>
              <a:rPr lang="en-US" dirty="0" smtClean="0"/>
              <a:t>Due to conventional thinking, changes face lot of resistance from workers and some­times even from employer.</a:t>
            </a:r>
          </a:p>
          <a:p>
            <a:pPr algn="just" fontAlgn="base"/>
            <a:r>
              <a:rPr lang="en-US" dirty="0" smtClean="0"/>
              <a:t>Models are only idealized representation of reality and not be regarded as absolute.</a:t>
            </a:r>
          </a:p>
          <a:p>
            <a:pPr algn="just"/>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Disadvantages of Decision Tree</a:t>
            </a:r>
            <a:endParaRPr lang="en-US" sz="3200" dirty="0"/>
          </a:p>
        </p:txBody>
      </p:sp>
      <p:sp>
        <p:nvSpPr>
          <p:cNvPr id="3" name="Content Placeholder 2"/>
          <p:cNvSpPr>
            <a:spLocks noGrp="1"/>
          </p:cNvSpPr>
          <p:nvPr>
            <p:ph idx="1"/>
          </p:nvPr>
        </p:nvSpPr>
        <p:spPr/>
        <p:txBody>
          <a:bodyPr>
            <a:normAutofit fontScale="92500" lnSpcReduction="20000"/>
          </a:bodyPr>
          <a:lstStyle/>
          <a:p>
            <a:pPr algn="just"/>
            <a:r>
              <a:rPr lang="en-US" dirty="0" smtClean="0"/>
              <a:t>Decision tree diagrams become more complicated as the number of decision alternative increases and more variables are introduced</a:t>
            </a:r>
          </a:p>
          <a:p>
            <a:pPr algn="just"/>
            <a:endParaRPr lang="en-US" dirty="0" smtClean="0"/>
          </a:p>
          <a:p>
            <a:pPr algn="just"/>
            <a:r>
              <a:rPr lang="en-US" dirty="0" smtClean="0"/>
              <a:t>It analysis the problem in terms of expected values and thus yields on average valued solution.</a:t>
            </a:r>
          </a:p>
          <a:p>
            <a:pPr algn="just"/>
            <a:endParaRPr lang="en-US" dirty="0" smtClean="0"/>
          </a:p>
          <a:p>
            <a:pPr algn="just"/>
            <a:r>
              <a:rPr lang="en-US" dirty="0" smtClean="0"/>
              <a:t>there is often inconsistency in assigning probabilities for different events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130</a:t>
            </a:fld>
            <a:endParaRPr lang="en-US"/>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131</a:t>
            </a:fld>
            <a:endParaRPr lang="en-US"/>
          </a:p>
        </p:txBody>
      </p:sp>
      <p:pic>
        <p:nvPicPr>
          <p:cNvPr id="1026" name="Picture 2"/>
          <p:cNvPicPr>
            <a:picLocks noChangeAspect="1" noChangeArrowheads="1"/>
          </p:cNvPicPr>
          <p:nvPr/>
        </p:nvPicPr>
        <p:blipFill>
          <a:blip r:embed="rId2"/>
          <a:srcRect/>
          <a:stretch>
            <a:fillRect/>
          </a:stretch>
        </p:blipFill>
        <p:spPr bwMode="auto">
          <a:xfrm>
            <a:off x="533400" y="1143000"/>
            <a:ext cx="8229600" cy="4495800"/>
          </a:xfrm>
          <a:prstGeom prst="rect">
            <a:avLst/>
          </a:prstGeom>
          <a:noFill/>
          <a:ln w="9525">
            <a:noFill/>
            <a:miter lim="800000"/>
            <a:headEnd/>
            <a:tailEnd/>
          </a:ln>
          <a:effectLst/>
        </p:spPr>
      </p:pic>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132</a:t>
            </a:fld>
            <a:endParaRPr lang="en-US"/>
          </a:p>
        </p:txBody>
      </p:sp>
      <p:pic>
        <p:nvPicPr>
          <p:cNvPr id="2050" name="Picture 2"/>
          <p:cNvPicPr>
            <a:picLocks noChangeAspect="1" noChangeArrowheads="1"/>
          </p:cNvPicPr>
          <p:nvPr/>
        </p:nvPicPr>
        <p:blipFill>
          <a:blip r:embed="rId2"/>
          <a:srcRect/>
          <a:stretch>
            <a:fillRect/>
          </a:stretch>
        </p:blipFill>
        <p:spPr bwMode="auto">
          <a:xfrm>
            <a:off x="838200" y="533400"/>
            <a:ext cx="7924800" cy="5715000"/>
          </a:xfrm>
          <a:prstGeom prst="rect">
            <a:avLst/>
          </a:prstGeom>
          <a:noFill/>
          <a:ln w="9525">
            <a:noFill/>
            <a:miter lim="800000"/>
            <a:headEnd/>
            <a:tailEnd/>
          </a:ln>
          <a:effectLst/>
        </p:spPr>
      </p:pic>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133</a:t>
            </a:fld>
            <a:endParaRPr lang="en-US"/>
          </a:p>
        </p:txBody>
      </p:sp>
      <p:pic>
        <p:nvPicPr>
          <p:cNvPr id="3074" name="Picture 2"/>
          <p:cNvPicPr>
            <a:picLocks noChangeAspect="1" noChangeArrowheads="1"/>
          </p:cNvPicPr>
          <p:nvPr/>
        </p:nvPicPr>
        <p:blipFill>
          <a:blip r:embed="rId2"/>
          <a:srcRect/>
          <a:stretch>
            <a:fillRect/>
          </a:stretch>
        </p:blipFill>
        <p:spPr bwMode="auto">
          <a:xfrm>
            <a:off x="609600" y="1371600"/>
            <a:ext cx="7772400" cy="4419600"/>
          </a:xfrm>
          <a:prstGeom prst="rect">
            <a:avLst/>
          </a:prstGeom>
          <a:noFill/>
          <a:ln w="9525">
            <a:noFill/>
            <a:miter lim="800000"/>
            <a:headEnd/>
            <a:tailEnd/>
          </a:ln>
          <a:effectLst/>
        </p:spPr>
      </p:pic>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134</a:t>
            </a:fld>
            <a:endParaRPr lang="en-US"/>
          </a:p>
        </p:txBody>
      </p:sp>
      <p:pic>
        <p:nvPicPr>
          <p:cNvPr id="4098" name="Picture 2"/>
          <p:cNvPicPr>
            <a:picLocks noChangeAspect="1" noChangeArrowheads="1"/>
          </p:cNvPicPr>
          <p:nvPr/>
        </p:nvPicPr>
        <p:blipFill>
          <a:blip r:embed="rId2"/>
          <a:srcRect/>
          <a:stretch>
            <a:fillRect/>
          </a:stretch>
        </p:blipFill>
        <p:spPr bwMode="auto">
          <a:xfrm>
            <a:off x="914400" y="990600"/>
            <a:ext cx="7696199" cy="4876800"/>
          </a:xfrm>
          <a:prstGeom prst="rect">
            <a:avLst/>
          </a:prstGeom>
          <a:noFill/>
          <a:ln w="9525">
            <a:noFill/>
            <a:miter lim="800000"/>
            <a:headEnd/>
            <a:tailEnd/>
          </a:ln>
          <a:effectLst/>
        </p:spPr>
      </p:pic>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135</a:t>
            </a:fld>
            <a:endParaRPr lang="en-US"/>
          </a:p>
        </p:txBody>
      </p:sp>
      <p:pic>
        <p:nvPicPr>
          <p:cNvPr id="5122" name="Picture 2"/>
          <p:cNvPicPr>
            <a:picLocks noChangeAspect="1" noChangeArrowheads="1"/>
          </p:cNvPicPr>
          <p:nvPr/>
        </p:nvPicPr>
        <p:blipFill>
          <a:blip r:embed="rId2"/>
          <a:srcRect/>
          <a:stretch>
            <a:fillRect/>
          </a:stretch>
        </p:blipFill>
        <p:spPr bwMode="auto">
          <a:xfrm>
            <a:off x="962025" y="1143000"/>
            <a:ext cx="7219950" cy="5029200"/>
          </a:xfrm>
          <a:prstGeom prst="rect">
            <a:avLst/>
          </a:prstGeom>
          <a:noFill/>
          <a:ln w="9525">
            <a:noFill/>
            <a:miter lim="800000"/>
            <a:headEnd/>
            <a:tailEnd/>
          </a:ln>
          <a:effectLst/>
        </p:spPr>
      </p:pic>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2017-18</a:t>
            </a:r>
            <a:endParaRPr lang="en-US" b="1" u="sng" dirty="0"/>
          </a:p>
        </p:txBody>
      </p:sp>
      <p:sp>
        <p:nvSpPr>
          <p:cNvPr id="3" name="Content Placeholder 2"/>
          <p:cNvSpPr>
            <a:spLocks noGrp="1"/>
          </p:cNvSpPr>
          <p:nvPr>
            <p:ph idx="1"/>
          </p:nvPr>
        </p:nvSpPr>
        <p:spPr/>
        <p:txBody>
          <a:bodyPr>
            <a:normAutofit/>
          </a:bodyPr>
          <a:lstStyle/>
          <a:p>
            <a:pPr algn="just"/>
            <a:r>
              <a:rPr lang="en-US" sz="2800" dirty="0" smtClean="0"/>
              <a:t>Suppose a grocer is faced with a problem of how many cases of milk to stock to meet tomorrow's demand. All the cases of milk left at the end of the day are worthless. Each case of milk is sold for Rs.8 and it is purchased for Rs. 5/. Hence each case sold brings a profit of Rs.3 but if it is not sold at the end of the day it must resulting in a loss of Rs.5. The historical record of the no. of cases of milk demanded is as follows:-</a:t>
            </a:r>
            <a:endParaRPr lang="en-US" sz="2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136</a:t>
            </a:fld>
            <a:endParaRPr lang="en-US" dirty="0"/>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2017-18</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137</a:t>
            </a:fld>
            <a:endParaRPr lang="en-US" dirty="0"/>
          </a:p>
        </p:txBody>
      </p:sp>
      <p:graphicFrame>
        <p:nvGraphicFramePr>
          <p:cNvPr id="5" name="Table 4"/>
          <p:cNvGraphicFramePr>
            <a:graphicFrameLocks noGrp="1"/>
          </p:cNvGraphicFramePr>
          <p:nvPr/>
        </p:nvGraphicFramePr>
        <p:xfrm>
          <a:off x="1524000" y="1722120"/>
          <a:ext cx="6096000" cy="3230880"/>
        </p:xfrm>
        <a:graphic>
          <a:graphicData uri="http://schemas.openxmlformats.org/drawingml/2006/table">
            <a:tbl>
              <a:tblPr firstRow="1" bandRow="1">
                <a:tableStyleId>{5940675A-B579-460E-94D1-54222C63F5DA}</a:tableStyleId>
              </a:tblPr>
              <a:tblGrid>
                <a:gridCol w="3048000"/>
                <a:gridCol w="3048000"/>
              </a:tblGrid>
              <a:tr h="370840">
                <a:tc>
                  <a:txBody>
                    <a:bodyPr/>
                    <a:lstStyle/>
                    <a:p>
                      <a:pPr algn="ctr"/>
                      <a:r>
                        <a:rPr lang="en-US" b="1" dirty="0" smtClean="0"/>
                        <a:t>No. of</a:t>
                      </a:r>
                      <a:r>
                        <a:rPr lang="en-US" b="1" baseline="0" dirty="0" smtClean="0"/>
                        <a:t> cases of Milk Demanded</a:t>
                      </a:r>
                      <a:endParaRPr lang="en-US" b="1" dirty="0"/>
                    </a:p>
                  </a:txBody>
                  <a:tcPr/>
                </a:tc>
                <a:tc>
                  <a:txBody>
                    <a:bodyPr/>
                    <a:lstStyle/>
                    <a:p>
                      <a:pPr algn="ctr"/>
                      <a:r>
                        <a:rPr lang="en-US" b="1" dirty="0" smtClean="0"/>
                        <a:t>Probability of each event</a:t>
                      </a:r>
                      <a:endParaRPr lang="en-US" b="1" dirty="0"/>
                    </a:p>
                  </a:txBody>
                  <a:tcPr/>
                </a:tc>
              </a:tr>
              <a:tr h="370840">
                <a:tc>
                  <a:txBody>
                    <a:bodyPr/>
                    <a:lstStyle/>
                    <a:p>
                      <a:pPr algn="ctr"/>
                      <a:r>
                        <a:rPr lang="en-US" b="1" dirty="0" smtClean="0"/>
                        <a:t>13</a:t>
                      </a:r>
                      <a:endParaRPr lang="en-US" b="1" dirty="0"/>
                    </a:p>
                  </a:txBody>
                  <a:tcPr/>
                </a:tc>
                <a:tc>
                  <a:txBody>
                    <a:bodyPr/>
                    <a:lstStyle/>
                    <a:p>
                      <a:pPr algn="ctr"/>
                      <a:r>
                        <a:rPr lang="en-US" b="1" dirty="0" smtClean="0"/>
                        <a:t>0.05</a:t>
                      </a:r>
                      <a:endParaRPr lang="en-US" b="1" dirty="0"/>
                    </a:p>
                  </a:txBody>
                  <a:tcPr/>
                </a:tc>
              </a:tr>
              <a:tr h="370840">
                <a:tc>
                  <a:txBody>
                    <a:bodyPr/>
                    <a:lstStyle/>
                    <a:p>
                      <a:pPr algn="ctr"/>
                      <a:r>
                        <a:rPr lang="en-US" b="1" dirty="0" smtClean="0"/>
                        <a:t>14</a:t>
                      </a:r>
                      <a:endParaRPr lang="en-US" b="1" dirty="0"/>
                    </a:p>
                  </a:txBody>
                  <a:tcPr/>
                </a:tc>
                <a:tc>
                  <a:txBody>
                    <a:bodyPr/>
                    <a:lstStyle/>
                    <a:p>
                      <a:pPr algn="ctr"/>
                      <a:r>
                        <a:rPr lang="en-US" b="1" dirty="0" smtClean="0"/>
                        <a:t>0.10</a:t>
                      </a:r>
                      <a:endParaRPr lang="en-US" b="1" dirty="0"/>
                    </a:p>
                  </a:txBody>
                  <a:tcPr/>
                </a:tc>
              </a:tr>
              <a:tr h="370840">
                <a:tc>
                  <a:txBody>
                    <a:bodyPr/>
                    <a:lstStyle/>
                    <a:p>
                      <a:pPr algn="ctr"/>
                      <a:r>
                        <a:rPr lang="en-US" b="1" dirty="0" smtClean="0"/>
                        <a:t>15</a:t>
                      </a:r>
                      <a:endParaRPr lang="en-US" b="1" dirty="0"/>
                    </a:p>
                  </a:txBody>
                  <a:tcPr/>
                </a:tc>
                <a:tc>
                  <a:txBody>
                    <a:bodyPr/>
                    <a:lstStyle/>
                    <a:p>
                      <a:pPr algn="ctr"/>
                      <a:r>
                        <a:rPr lang="en-US" b="1" dirty="0" smtClean="0"/>
                        <a:t>0.20</a:t>
                      </a:r>
                      <a:endParaRPr lang="en-US" b="1" dirty="0"/>
                    </a:p>
                  </a:txBody>
                  <a:tcPr/>
                </a:tc>
              </a:tr>
              <a:tr h="370840">
                <a:tc>
                  <a:txBody>
                    <a:bodyPr/>
                    <a:lstStyle/>
                    <a:p>
                      <a:pPr algn="ctr"/>
                      <a:r>
                        <a:rPr lang="en-US" b="1" dirty="0" smtClean="0"/>
                        <a:t>16</a:t>
                      </a:r>
                      <a:endParaRPr lang="en-US" b="1" dirty="0"/>
                    </a:p>
                  </a:txBody>
                  <a:tcPr/>
                </a:tc>
                <a:tc>
                  <a:txBody>
                    <a:bodyPr/>
                    <a:lstStyle/>
                    <a:p>
                      <a:pPr algn="ctr"/>
                      <a:r>
                        <a:rPr lang="en-US" b="1" dirty="0" smtClean="0"/>
                        <a:t>0.30</a:t>
                      </a:r>
                      <a:endParaRPr lang="en-US" b="1" dirty="0"/>
                    </a:p>
                  </a:txBody>
                  <a:tcPr/>
                </a:tc>
              </a:tr>
              <a:tr h="370840">
                <a:tc>
                  <a:txBody>
                    <a:bodyPr/>
                    <a:lstStyle/>
                    <a:p>
                      <a:pPr algn="ctr"/>
                      <a:r>
                        <a:rPr lang="en-US" b="1" dirty="0" smtClean="0"/>
                        <a:t>17</a:t>
                      </a:r>
                      <a:endParaRPr lang="en-US" b="1" dirty="0"/>
                    </a:p>
                  </a:txBody>
                  <a:tcPr/>
                </a:tc>
                <a:tc>
                  <a:txBody>
                    <a:bodyPr/>
                    <a:lstStyle/>
                    <a:p>
                      <a:pPr algn="ctr"/>
                      <a:r>
                        <a:rPr lang="en-US" b="1" dirty="0" smtClean="0"/>
                        <a:t>0.25</a:t>
                      </a:r>
                      <a:endParaRPr lang="en-US" b="1" dirty="0"/>
                    </a:p>
                  </a:txBody>
                  <a:tcPr/>
                </a:tc>
              </a:tr>
              <a:tr h="370840">
                <a:tc>
                  <a:txBody>
                    <a:bodyPr/>
                    <a:lstStyle/>
                    <a:p>
                      <a:pPr algn="ctr"/>
                      <a:r>
                        <a:rPr lang="en-US" b="1" dirty="0" smtClean="0"/>
                        <a:t>18</a:t>
                      </a:r>
                      <a:endParaRPr lang="en-US" b="1" dirty="0"/>
                    </a:p>
                  </a:txBody>
                  <a:tcPr/>
                </a:tc>
                <a:tc>
                  <a:txBody>
                    <a:bodyPr/>
                    <a:lstStyle/>
                    <a:p>
                      <a:pPr algn="ctr"/>
                      <a:r>
                        <a:rPr lang="en-US" b="1" dirty="0" smtClean="0"/>
                        <a:t>0.10</a:t>
                      </a:r>
                      <a:endParaRPr lang="en-US" b="1" dirty="0"/>
                    </a:p>
                  </a:txBody>
                  <a:tcPr/>
                </a:tc>
              </a:tr>
              <a:tr h="0">
                <a:tc>
                  <a:txBody>
                    <a:bodyPr/>
                    <a:lstStyle/>
                    <a:p>
                      <a:pPr algn="ctr"/>
                      <a:r>
                        <a:rPr lang="en-US" b="1" dirty="0" smtClean="0"/>
                        <a:t>TOTAL</a:t>
                      </a:r>
                      <a:endParaRPr lang="en-US" b="1" dirty="0"/>
                    </a:p>
                  </a:txBody>
                  <a:tcPr/>
                </a:tc>
                <a:tc>
                  <a:txBody>
                    <a:bodyPr/>
                    <a:lstStyle/>
                    <a:p>
                      <a:pPr algn="ctr"/>
                      <a:r>
                        <a:rPr lang="en-US" b="1" dirty="0" smtClean="0"/>
                        <a:t>1.00</a:t>
                      </a:r>
                      <a:endParaRPr lang="en-US" b="1" dirty="0"/>
                    </a:p>
                  </a:txBody>
                  <a:tcPr/>
                </a:tc>
              </a:tr>
            </a:tbl>
          </a:graphicData>
        </a:graphic>
      </p:graphicFrame>
      <p:sp>
        <p:nvSpPr>
          <p:cNvPr id="6" name="TextBox 5"/>
          <p:cNvSpPr txBox="1"/>
          <p:nvPr/>
        </p:nvSpPr>
        <p:spPr>
          <a:xfrm>
            <a:off x="457200" y="5410200"/>
            <a:ext cx="8272586" cy="646331"/>
          </a:xfrm>
          <a:prstGeom prst="rect">
            <a:avLst/>
          </a:prstGeom>
          <a:noFill/>
        </p:spPr>
        <p:txBody>
          <a:bodyPr wrap="none" rtlCol="0">
            <a:spAutoFit/>
          </a:bodyPr>
          <a:lstStyle/>
          <a:p>
            <a:r>
              <a:rPr lang="en-US" b="1" dirty="0" smtClean="0"/>
              <a:t>What should be the optimal solution for decision of the grocer concerning the no. of </a:t>
            </a:r>
          </a:p>
          <a:p>
            <a:r>
              <a:rPr lang="en-US" b="1" dirty="0" smtClean="0"/>
              <a:t>Cases of milk to stock.</a:t>
            </a:r>
            <a:endParaRPr lang="en-US" b="1" dirty="0"/>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t>The situation facing the grocer can be structured in the form of matrix as follows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138</a:t>
            </a:fld>
            <a:endParaRPr lang="en-US"/>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139</a:t>
            </a:fld>
            <a:endParaRPr lang="en-US" dirty="0"/>
          </a:p>
        </p:txBody>
      </p:sp>
      <p:pic>
        <p:nvPicPr>
          <p:cNvPr id="1026" name="Picture 2"/>
          <p:cNvPicPr>
            <a:picLocks noChangeAspect="1" noChangeArrowheads="1"/>
          </p:cNvPicPr>
          <p:nvPr/>
        </p:nvPicPr>
        <p:blipFill>
          <a:blip r:embed="rId2"/>
          <a:srcRect/>
          <a:stretch>
            <a:fillRect/>
          </a:stretch>
        </p:blipFill>
        <p:spPr bwMode="auto">
          <a:xfrm>
            <a:off x="0" y="1219200"/>
            <a:ext cx="8534400" cy="5638800"/>
          </a:xfrm>
          <a:prstGeom prst="rect">
            <a:avLst/>
          </a:prstGeom>
          <a:noFill/>
          <a:ln w="9525">
            <a:noFill/>
            <a:miter lim="800000"/>
            <a:headEnd/>
            <a:tailEnd/>
          </a:ln>
          <a:effectLst/>
        </p:spPr>
      </p:pic>
      <p:sp>
        <p:nvSpPr>
          <p:cNvPr id="6" name="TextBox 5"/>
          <p:cNvSpPr txBox="1"/>
          <p:nvPr/>
        </p:nvSpPr>
        <p:spPr>
          <a:xfrm>
            <a:off x="2133600" y="5638800"/>
            <a:ext cx="2362200" cy="369332"/>
          </a:xfrm>
          <a:prstGeom prst="rect">
            <a:avLst/>
          </a:prstGeom>
          <a:noFill/>
        </p:spPr>
        <p:txBody>
          <a:bodyPr wrap="square" rtlCol="0">
            <a:spAutoFit/>
          </a:bodyPr>
          <a:lstStyle/>
          <a:p>
            <a:r>
              <a:rPr lang="en-US" dirty="0" err="1" smtClean="0"/>
              <a:t>dfvsdfdsfsddfdfdfdfdfdf</a:t>
            </a:r>
            <a:endParaRPr lang="en-US" dirty="0"/>
          </a:p>
        </p:txBody>
      </p:sp>
      <p:sp>
        <p:nvSpPr>
          <p:cNvPr id="7" name="TextBox 6"/>
          <p:cNvSpPr txBox="1"/>
          <p:nvPr/>
        </p:nvSpPr>
        <p:spPr>
          <a:xfrm>
            <a:off x="2286000" y="5830669"/>
            <a:ext cx="5105400" cy="646331"/>
          </a:xfrm>
          <a:prstGeom prst="rect">
            <a:avLst/>
          </a:prstGeom>
          <a:noFill/>
        </p:spPr>
        <p:txBody>
          <a:bodyPr wrap="square" rtlCol="0">
            <a:spAutoFit/>
          </a:bodyPr>
          <a:lstStyle/>
          <a:p>
            <a:r>
              <a:rPr lang="en-US" dirty="0" err="1" smtClean="0"/>
              <a:t>sdsdsdsdsdsdsdsdsdsddsdszdsdsdsdsdsdsdsdsdsddds</a:t>
            </a:r>
            <a:endParaRPr lang="en-US" dirty="0"/>
          </a:p>
        </p:txBody>
      </p:sp>
      <p:sp>
        <p:nvSpPr>
          <p:cNvPr id="8" name="Rectangle 7"/>
          <p:cNvSpPr/>
          <p:nvPr/>
        </p:nvSpPr>
        <p:spPr>
          <a:xfrm>
            <a:off x="5105400" y="2362200"/>
            <a:ext cx="381000" cy="30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914400" y="457200"/>
            <a:ext cx="6421310" cy="369332"/>
          </a:xfrm>
          <a:prstGeom prst="rect">
            <a:avLst/>
          </a:prstGeom>
          <a:noFill/>
        </p:spPr>
        <p:txBody>
          <a:bodyPr wrap="none" rtlCol="0">
            <a:spAutoFit/>
          </a:bodyPr>
          <a:lstStyle/>
          <a:p>
            <a:r>
              <a:rPr lang="en-US" dirty="0" err="1" smtClean="0"/>
              <a:t>Emv</a:t>
            </a:r>
            <a:r>
              <a:rPr lang="en-US" dirty="0" smtClean="0"/>
              <a:t>  = 39X0.05 + 39X0.1 + 39X0.2+39X0.3 +39X0.25 + 39X0.1  =39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smtClean="0">
                <a:solidFill>
                  <a:srgbClr val="002060"/>
                </a:solidFill>
              </a:rPr>
              <a:t>Limitations of Operations Research</a:t>
            </a:r>
            <a:endParaRPr lang="en-US" sz="3200" u="sng" dirty="0"/>
          </a:p>
        </p:txBody>
      </p:sp>
      <p:sp>
        <p:nvSpPr>
          <p:cNvPr id="3" name="Content Placeholder 2"/>
          <p:cNvSpPr>
            <a:spLocks noGrp="1"/>
          </p:cNvSpPr>
          <p:nvPr>
            <p:ph idx="1"/>
          </p:nvPr>
        </p:nvSpPr>
        <p:spPr/>
        <p:txBody>
          <a:bodyPr>
            <a:normAutofit/>
          </a:bodyPr>
          <a:lstStyle/>
          <a:p>
            <a:pPr algn="just"/>
            <a:r>
              <a:rPr lang="en-US" sz="4000" dirty="0" smtClean="0"/>
              <a:t>Time consuming and the results are difficult to control and evaluate.</a:t>
            </a:r>
          </a:p>
          <a:p>
            <a:pPr algn="just"/>
            <a:endParaRPr lang="en-US" sz="4000" dirty="0" smtClean="0"/>
          </a:p>
          <a:p>
            <a:pPr algn="just"/>
            <a:endParaRPr lang="en-US" sz="40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140</a:t>
            </a:fld>
            <a:endParaRPr lang="en-US"/>
          </a:p>
        </p:txBody>
      </p:sp>
      <p:graphicFrame>
        <p:nvGraphicFramePr>
          <p:cNvPr id="3" name="Table 2"/>
          <p:cNvGraphicFramePr>
            <a:graphicFrameLocks noGrp="1"/>
          </p:cNvGraphicFramePr>
          <p:nvPr/>
        </p:nvGraphicFramePr>
        <p:xfrm>
          <a:off x="914403" y="1371600"/>
          <a:ext cx="7848596" cy="3017520"/>
        </p:xfrm>
        <a:graphic>
          <a:graphicData uri="http://schemas.openxmlformats.org/drawingml/2006/table">
            <a:tbl>
              <a:tblPr firstRow="1" bandRow="1">
                <a:tableStyleId>{5940675A-B579-460E-94D1-54222C63F5DA}</a:tableStyleId>
              </a:tblPr>
              <a:tblGrid>
                <a:gridCol w="1364971"/>
                <a:gridCol w="877485"/>
                <a:gridCol w="1121228"/>
                <a:gridCol w="1121228"/>
                <a:gridCol w="1121228"/>
                <a:gridCol w="1121228"/>
                <a:gridCol w="1121228"/>
              </a:tblGrid>
              <a:tr h="370840">
                <a:tc>
                  <a:txBody>
                    <a:bodyPr/>
                    <a:lstStyle/>
                    <a:p>
                      <a:pPr algn="ctr"/>
                      <a:r>
                        <a:rPr lang="en-US" sz="3600" dirty="0" smtClean="0"/>
                        <a:t>Job</a:t>
                      </a:r>
                      <a:endParaRPr lang="en-US" sz="3600" dirty="0"/>
                    </a:p>
                  </a:txBody>
                  <a:tcPr/>
                </a:tc>
                <a:tc>
                  <a:txBody>
                    <a:bodyPr/>
                    <a:lstStyle/>
                    <a:p>
                      <a:pPr algn="ctr"/>
                      <a:r>
                        <a:rPr lang="en-US" sz="3600" b="1" dirty="0" smtClean="0"/>
                        <a:t>1</a:t>
                      </a:r>
                      <a:endParaRPr lang="en-US" sz="3600" b="1" dirty="0"/>
                    </a:p>
                  </a:txBody>
                  <a:tcPr/>
                </a:tc>
                <a:tc>
                  <a:txBody>
                    <a:bodyPr/>
                    <a:lstStyle/>
                    <a:p>
                      <a:pPr algn="ctr"/>
                      <a:r>
                        <a:rPr lang="en-US" sz="3600" b="1" dirty="0" smtClean="0"/>
                        <a:t>2</a:t>
                      </a:r>
                      <a:endParaRPr lang="en-US" sz="3600" b="1" dirty="0"/>
                    </a:p>
                  </a:txBody>
                  <a:tcPr/>
                </a:tc>
                <a:tc>
                  <a:txBody>
                    <a:bodyPr/>
                    <a:lstStyle/>
                    <a:p>
                      <a:pPr algn="ctr"/>
                      <a:r>
                        <a:rPr lang="en-US" sz="3600" b="1" dirty="0" smtClean="0"/>
                        <a:t>3</a:t>
                      </a:r>
                      <a:endParaRPr lang="en-US" sz="3600" b="1" dirty="0"/>
                    </a:p>
                  </a:txBody>
                  <a:tcPr/>
                </a:tc>
                <a:tc>
                  <a:txBody>
                    <a:bodyPr/>
                    <a:lstStyle/>
                    <a:p>
                      <a:pPr algn="ctr"/>
                      <a:r>
                        <a:rPr lang="en-US" sz="3600" b="1" dirty="0" smtClean="0"/>
                        <a:t>4</a:t>
                      </a:r>
                      <a:endParaRPr lang="en-US" sz="3600" b="1" dirty="0"/>
                    </a:p>
                  </a:txBody>
                  <a:tcPr/>
                </a:tc>
                <a:tc>
                  <a:txBody>
                    <a:bodyPr/>
                    <a:lstStyle/>
                    <a:p>
                      <a:pPr algn="ctr"/>
                      <a:r>
                        <a:rPr lang="en-US" sz="3600" b="1" dirty="0" smtClean="0"/>
                        <a:t>5</a:t>
                      </a:r>
                      <a:endParaRPr lang="en-US" sz="3600" b="1" dirty="0"/>
                    </a:p>
                  </a:txBody>
                  <a:tcPr/>
                </a:tc>
                <a:tc>
                  <a:txBody>
                    <a:bodyPr/>
                    <a:lstStyle/>
                    <a:p>
                      <a:pPr algn="ctr"/>
                      <a:r>
                        <a:rPr lang="en-US" sz="3600" b="1" dirty="0" smtClean="0"/>
                        <a:t>6</a:t>
                      </a:r>
                      <a:endParaRPr lang="en-US" sz="3600" b="1" dirty="0"/>
                    </a:p>
                  </a:txBody>
                  <a:tcPr/>
                </a:tc>
              </a:tr>
              <a:tr h="370840">
                <a:tc>
                  <a:txBody>
                    <a:bodyPr/>
                    <a:lstStyle/>
                    <a:p>
                      <a:r>
                        <a:rPr lang="en-US" sz="3600" dirty="0" smtClean="0"/>
                        <a:t>Machine A</a:t>
                      </a:r>
                      <a:endParaRPr lang="en-US" sz="3600" dirty="0"/>
                    </a:p>
                  </a:txBody>
                  <a:tcPr/>
                </a:tc>
                <a:tc>
                  <a:txBody>
                    <a:bodyPr/>
                    <a:lstStyle/>
                    <a:p>
                      <a:pPr algn="ctr"/>
                      <a:r>
                        <a:rPr lang="en-US" sz="3600" b="1" dirty="0" smtClean="0"/>
                        <a:t>4</a:t>
                      </a:r>
                      <a:endParaRPr lang="en-US" sz="3600" b="1" dirty="0"/>
                    </a:p>
                  </a:txBody>
                  <a:tcPr/>
                </a:tc>
                <a:tc>
                  <a:txBody>
                    <a:bodyPr/>
                    <a:lstStyle/>
                    <a:p>
                      <a:pPr algn="ctr"/>
                      <a:r>
                        <a:rPr lang="en-US" sz="3600" b="1" dirty="0" smtClean="0"/>
                        <a:t>8</a:t>
                      </a:r>
                      <a:endParaRPr lang="en-US" sz="3600" b="1" dirty="0"/>
                    </a:p>
                  </a:txBody>
                  <a:tcPr/>
                </a:tc>
                <a:tc>
                  <a:txBody>
                    <a:bodyPr/>
                    <a:lstStyle/>
                    <a:p>
                      <a:pPr algn="ctr"/>
                      <a:r>
                        <a:rPr lang="en-US" sz="3600" b="1" dirty="0" smtClean="0"/>
                        <a:t>3</a:t>
                      </a:r>
                      <a:endParaRPr lang="en-US" sz="3600" b="1" dirty="0"/>
                    </a:p>
                  </a:txBody>
                  <a:tcPr/>
                </a:tc>
                <a:tc>
                  <a:txBody>
                    <a:bodyPr/>
                    <a:lstStyle/>
                    <a:p>
                      <a:pPr algn="ctr"/>
                      <a:r>
                        <a:rPr lang="en-US" sz="3600" b="1" dirty="0" smtClean="0"/>
                        <a:t>6</a:t>
                      </a:r>
                      <a:endParaRPr lang="en-US" sz="3600" b="1" dirty="0"/>
                    </a:p>
                  </a:txBody>
                  <a:tcPr/>
                </a:tc>
                <a:tc>
                  <a:txBody>
                    <a:bodyPr/>
                    <a:lstStyle/>
                    <a:p>
                      <a:pPr algn="ctr"/>
                      <a:r>
                        <a:rPr lang="en-US" sz="3600" b="1" dirty="0" smtClean="0"/>
                        <a:t>7</a:t>
                      </a:r>
                      <a:endParaRPr lang="en-US" sz="3600" b="1" dirty="0"/>
                    </a:p>
                  </a:txBody>
                  <a:tcPr/>
                </a:tc>
                <a:tc>
                  <a:txBody>
                    <a:bodyPr/>
                    <a:lstStyle/>
                    <a:p>
                      <a:pPr algn="ctr"/>
                      <a:r>
                        <a:rPr lang="en-US" sz="3600" b="1" dirty="0" smtClean="0"/>
                        <a:t>5</a:t>
                      </a:r>
                      <a:endParaRPr lang="en-US" sz="3600" b="1" dirty="0"/>
                    </a:p>
                  </a:txBody>
                  <a:tcPr/>
                </a:tc>
              </a:tr>
              <a:tr h="370840">
                <a:tc>
                  <a:txBody>
                    <a:bodyPr/>
                    <a:lstStyle/>
                    <a:p>
                      <a:r>
                        <a:rPr lang="en-US" sz="3600" dirty="0" smtClean="0"/>
                        <a:t>Machine B</a:t>
                      </a:r>
                      <a:endParaRPr lang="en-US" sz="3600" dirty="0"/>
                    </a:p>
                  </a:txBody>
                  <a:tcPr/>
                </a:tc>
                <a:tc>
                  <a:txBody>
                    <a:bodyPr/>
                    <a:lstStyle/>
                    <a:p>
                      <a:pPr algn="ctr"/>
                      <a:r>
                        <a:rPr lang="en-US" sz="3600" b="1" dirty="0" smtClean="0"/>
                        <a:t>6</a:t>
                      </a:r>
                      <a:endParaRPr lang="en-US" sz="3600" b="1" dirty="0"/>
                    </a:p>
                  </a:txBody>
                  <a:tcPr/>
                </a:tc>
                <a:tc>
                  <a:txBody>
                    <a:bodyPr/>
                    <a:lstStyle/>
                    <a:p>
                      <a:pPr algn="ctr"/>
                      <a:r>
                        <a:rPr lang="en-US" sz="3600" b="1" dirty="0" smtClean="0"/>
                        <a:t>3</a:t>
                      </a:r>
                      <a:endParaRPr lang="en-US" sz="3600" b="1" dirty="0"/>
                    </a:p>
                  </a:txBody>
                  <a:tcPr/>
                </a:tc>
                <a:tc>
                  <a:txBody>
                    <a:bodyPr/>
                    <a:lstStyle/>
                    <a:p>
                      <a:pPr algn="ctr"/>
                      <a:r>
                        <a:rPr lang="en-US" sz="3600" b="1" dirty="0" smtClean="0"/>
                        <a:t>7</a:t>
                      </a:r>
                      <a:endParaRPr lang="en-US" sz="3600" b="1" dirty="0"/>
                    </a:p>
                  </a:txBody>
                  <a:tcPr/>
                </a:tc>
                <a:tc>
                  <a:txBody>
                    <a:bodyPr/>
                    <a:lstStyle/>
                    <a:p>
                      <a:pPr algn="ctr"/>
                      <a:r>
                        <a:rPr lang="en-US" sz="3600" b="1" dirty="0" smtClean="0"/>
                        <a:t>2</a:t>
                      </a:r>
                      <a:endParaRPr lang="en-US" sz="3600" b="1" dirty="0"/>
                    </a:p>
                  </a:txBody>
                  <a:tcPr/>
                </a:tc>
                <a:tc>
                  <a:txBody>
                    <a:bodyPr/>
                    <a:lstStyle/>
                    <a:p>
                      <a:pPr algn="ctr"/>
                      <a:r>
                        <a:rPr lang="en-US" sz="3600" b="1" dirty="0" smtClean="0"/>
                        <a:t>8</a:t>
                      </a:r>
                      <a:endParaRPr lang="en-US" sz="3600" b="1" dirty="0"/>
                    </a:p>
                  </a:txBody>
                  <a:tcPr/>
                </a:tc>
                <a:tc>
                  <a:txBody>
                    <a:bodyPr/>
                    <a:lstStyle/>
                    <a:p>
                      <a:pPr algn="ctr"/>
                      <a:r>
                        <a:rPr lang="en-US" sz="3600" b="1" dirty="0" smtClean="0"/>
                        <a:t>4</a:t>
                      </a:r>
                      <a:endParaRPr lang="en-US" sz="3600" b="1" dirty="0"/>
                    </a:p>
                  </a:txBody>
                  <a:tcPr/>
                </a:tc>
              </a:tr>
            </a:tbl>
          </a:graphicData>
        </a:graphic>
      </p:graphicFrame>
      <p:sp>
        <p:nvSpPr>
          <p:cNvPr id="4" name="TextBox 3"/>
          <p:cNvSpPr txBox="1"/>
          <p:nvPr/>
        </p:nvSpPr>
        <p:spPr>
          <a:xfrm>
            <a:off x="3962400" y="304800"/>
            <a:ext cx="1560042" cy="584775"/>
          </a:xfrm>
          <a:prstGeom prst="rect">
            <a:avLst/>
          </a:prstGeom>
          <a:noFill/>
        </p:spPr>
        <p:txBody>
          <a:bodyPr wrap="none" rtlCol="0">
            <a:spAutoFit/>
          </a:bodyPr>
          <a:lstStyle/>
          <a:p>
            <a:r>
              <a:rPr lang="en-US" sz="3200" b="1" dirty="0" smtClean="0"/>
              <a:t>2018-19</a:t>
            </a:r>
            <a:endParaRPr lang="en-US" sz="3200"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3600" b="1" u="sng" dirty="0" smtClean="0">
                <a:solidFill>
                  <a:srgbClr val="002060"/>
                </a:solidFill>
              </a:rPr>
              <a:t>Applications</a:t>
            </a:r>
            <a:endParaRPr lang="en-US" sz="3600" u="sng" dirty="0">
              <a:solidFill>
                <a:srgbClr val="002060"/>
              </a:solidFill>
            </a:endParaRPr>
          </a:p>
        </p:txBody>
      </p:sp>
      <p:sp>
        <p:nvSpPr>
          <p:cNvPr id="3" name="Content Placeholder 2"/>
          <p:cNvSpPr>
            <a:spLocks noGrp="1"/>
          </p:cNvSpPr>
          <p:nvPr>
            <p:ph idx="1"/>
          </p:nvPr>
        </p:nvSpPr>
        <p:spPr>
          <a:xfrm>
            <a:off x="457200" y="1066800"/>
            <a:ext cx="8229600" cy="4525963"/>
          </a:xfrm>
        </p:spPr>
        <p:txBody>
          <a:bodyPr>
            <a:noAutofit/>
          </a:bodyPr>
          <a:lstStyle/>
          <a:p>
            <a:pPr algn="just" fontAlgn="base">
              <a:buNone/>
            </a:pPr>
            <a:r>
              <a:rPr lang="en-US" sz="2400" b="1" dirty="0" smtClean="0"/>
              <a:t>(</a:t>
            </a:r>
            <a:r>
              <a:rPr lang="en-US" sz="2400" b="1" dirty="0" err="1" smtClean="0"/>
              <a:t>i</a:t>
            </a:r>
            <a:r>
              <a:rPr lang="en-US" sz="2400" b="1" dirty="0" smtClean="0"/>
              <a:t>) Distribution or Transportation Problems:</a:t>
            </a:r>
          </a:p>
          <a:p>
            <a:pPr algn="just" fontAlgn="base">
              <a:buNone/>
            </a:pPr>
            <a:r>
              <a:rPr lang="en-US" sz="2400" dirty="0" smtClean="0"/>
              <a:t>		In such problems, various </a:t>
            </a:r>
            <a:r>
              <a:rPr lang="en-US" sz="2400" dirty="0" err="1" smtClean="0"/>
              <a:t>centres</a:t>
            </a:r>
            <a:r>
              <a:rPr lang="en-US" sz="2400" dirty="0" smtClean="0"/>
              <a:t> with their demands are given and various warehouses with their stock positions are also known, then by using linear programming technique, we can find out most economical distribution of the products to various centers from various warehouses.</a:t>
            </a:r>
          </a:p>
          <a:p>
            <a:pPr algn="just" fontAlgn="base">
              <a:buNone/>
            </a:pPr>
            <a:r>
              <a:rPr lang="en-US" sz="2400" b="1" dirty="0" smtClean="0"/>
              <a:t>(ii) Product Mix:</a:t>
            </a:r>
          </a:p>
          <a:p>
            <a:pPr lvl="1" algn="just" fontAlgn="base"/>
            <a:r>
              <a:rPr lang="en-US" sz="2400" dirty="0" smtClean="0"/>
              <a:t>These techniques can be applied to determine best mix of the products for a plant with available resources, so as to get maximum profit or minimum cost of production.</a:t>
            </a:r>
          </a:p>
          <a:p>
            <a:pPr algn="just" fontAlgn="base">
              <a:buNone/>
            </a:pPr>
            <a:r>
              <a:rPr lang="en-US" sz="2400" b="1" dirty="0" smtClean="0"/>
              <a:t>(iii) Production Planning:</a:t>
            </a:r>
          </a:p>
          <a:p>
            <a:pPr algn="just" fontAlgn="base">
              <a:buNone/>
            </a:pPr>
            <a:r>
              <a:rPr lang="en-US" sz="2400" dirty="0" smtClean="0"/>
              <a:t>		These techniques can also be applied to allocate various jobs to different machines so as to get maximum profit or to maximize production or to minimize total production time.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u="sng" dirty="0" smtClean="0">
                <a:solidFill>
                  <a:srgbClr val="002060"/>
                </a:solidFill>
              </a:rPr>
              <a:t>Applications</a:t>
            </a:r>
            <a:endParaRPr lang="en-US" sz="3600" dirty="0">
              <a:solidFill>
                <a:srgbClr val="002060"/>
              </a:solidFill>
            </a:endParaRPr>
          </a:p>
        </p:txBody>
      </p:sp>
      <p:sp>
        <p:nvSpPr>
          <p:cNvPr id="3" name="Content Placeholder 2"/>
          <p:cNvSpPr>
            <a:spLocks noGrp="1"/>
          </p:cNvSpPr>
          <p:nvPr>
            <p:ph idx="1"/>
          </p:nvPr>
        </p:nvSpPr>
        <p:spPr/>
        <p:txBody>
          <a:bodyPr>
            <a:normAutofit fontScale="77500" lnSpcReduction="20000"/>
          </a:bodyPr>
          <a:lstStyle/>
          <a:p>
            <a:pPr algn="just" fontAlgn="base">
              <a:buNone/>
            </a:pPr>
            <a:r>
              <a:rPr lang="en-US" b="1" dirty="0" smtClean="0"/>
              <a:t>(iv) Assignment of Personnel:</a:t>
            </a:r>
          </a:p>
          <a:p>
            <a:pPr algn="just" fontAlgn="base">
              <a:buNone/>
            </a:pPr>
            <a:r>
              <a:rPr lang="en-US" dirty="0" smtClean="0"/>
              <a:t>		Similarly, this technique can be applied for assignment of different personnel with different aptitude to different jobs so as to complete the task within a minimum time.</a:t>
            </a:r>
          </a:p>
          <a:p>
            <a:pPr algn="just" fontAlgn="base">
              <a:buNone/>
            </a:pPr>
            <a:r>
              <a:rPr lang="en-US" b="1" dirty="0" smtClean="0"/>
              <a:t>(v) Agricultural Production:</a:t>
            </a:r>
          </a:p>
          <a:p>
            <a:pPr algn="just" fontAlgn="base">
              <a:buNone/>
            </a:pPr>
            <a:r>
              <a:rPr lang="en-US" dirty="0" smtClean="0"/>
              <a:t>			We can also apply this technique to </a:t>
            </a:r>
            <a:r>
              <a:rPr lang="en-US" dirty="0" err="1" smtClean="0"/>
              <a:t>maximise</a:t>
            </a:r>
            <a:r>
              <a:rPr lang="en-US" dirty="0" smtClean="0"/>
              <a:t> cultivator’s profit, involving cultivation of number of items with different returns and cropping time in different type of lands having variable fertility.</a:t>
            </a:r>
          </a:p>
          <a:p>
            <a:pPr algn="just" fontAlgn="base">
              <a:buNone/>
            </a:pPr>
            <a:r>
              <a:rPr lang="en-US" b="1" dirty="0" smtClean="0"/>
              <a:t>(vi) Financial Applications:</a:t>
            </a:r>
          </a:p>
          <a:p>
            <a:pPr algn="just" fontAlgn="base">
              <a:buNone/>
            </a:pPr>
            <a:r>
              <a:rPr lang="en-US" dirty="0" smtClean="0"/>
              <a:t>		Many financial decision making problems can be solved by using linear programming technique.</a:t>
            </a:r>
          </a:p>
          <a:p>
            <a:pPr algn="just"/>
            <a:endParaRPr lang="en-US" dirty="0" smtClean="0"/>
          </a:p>
          <a:p>
            <a:pPr algn="just"/>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u="sng" dirty="0" smtClean="0">
                <a:solidFill>
                  <a:srgbClr val="002060"/>
                </a:solidFill>
              </a:rPr>
              <a:t>Uses of operations research</a:t>
            </a:r>
            <a:endParaRPr lang="en-US" sz="3600" u="sng" dirty="0">
              <a:solidFill>
                <a:srgbClr val="002060"/>
              </a:solidFill>
            </a:endParaRPr>
          </a:p>
        </p:txBody>
      </p:sp>
      <p:sp>
        <p:nvSpPr>
          <p:cNvPr id="3" name="Content Placeholder 2"/>
          <p:cNvSpPr>
            <a:spLocks noGrp="1"/>
          </p:cNvSpPr>
          <p:nvPr>
            <p:ph idx="1"/>
          </p:nvPr>
        </p:nvSpPr>
        <p:spPr/>
        <p:txBody>
          <a:bodyPr>
            <a:normAutofit lnSpcReduction="10000"/>
          </a:bodyPr>
          <a:lstStyle/>
          <a:p>
            <a:pPr algn="just"/>
            <a:r>
              <a:rPr lang="en-US" dirty="0" smtClean="0"/>
              <a:t>Scheduling and time management</a:t>
            </a:r>
          </a:p>
          <a:p>
            <a:pPr algn="just"/>
            <a:r>
              <a:rPr lang="en-US" dirty="0" smtClean="0"/>
              <a:t>Urban and agricultural planning</a:t>
            </a:r>
          </a:p>
          <a:p>
            <a:pPr algn="just"/>
            <a:r>
              <a:rPr lang="en-US" dirty="0" smtClean="0"/>
              <a:t>Enterprise resource planning (ERP) and supply chain management (SCM)</a:t>
            </a:r>
          </a:p>
          <a:p>
            <a:pPr algn="just"/>
            <a:r>
              <a:rPr lang="en-US" dirty="0" smtClean="0"/>
              <a:t>Inventory management</a:t>
            </a:r>
          </a:p>
          <a:p>
            <a:pPr algn="just"/>
            <a:r>
              <a:rPr lang="en-US" dirty="0" smtClean="0"/>
              <a:t>Network optimization and engineering</a:t>
            </a:r>
          </a:p>
          <a:p>
            <a:pPr algn="just"/>
            <a:r>
              <a:rPr lang="en-US" dirty="0" smtClean="0"/>
              <a:t>Packet routing optimization</a:t>
            </a:r>
          </a:p>
          <a:p>
            <a:pPr algn="just"/>
            <a:r>
              <a:rPr lang="en-US" dirty="0" smtClean="0"/>
              <a:t>Risk management</a:t>
            </a:r>
          </a:p>
          <a:p>
            <a:pPr algn="just"/>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u="sng" dirty="0" smtClean="0">
                <a:solidFill>
                  <a:srgbClr val="002060"/>
                </a:solidFill>
              </a:rPr>
              <a:t>Scope/Application</a:t>
            </a:r>
            <a:endParaRPr lang="en-US" sz="4000" b="1" u="sng" dirty="0">
              <a:solidFill>
                <a:srgbClr val="002060"/>
              </a:solidFill>
            </a:endParaRPr>
          </a:p>
        </p:txBody>
      </p:sp>
      <p:sp>
        <p:nvSpPr>
          <p:cNvPr id="3" name="Content Placeholder 2"/>
          <p:cNvSpPr>
            <a:spLocks noGrp="1"/>
          </p:cNvSpPr>
          <p:nvPr>
            <p:ph idx="1"/>
          </p:nvPr>
        </p:nvSpPr>
        <p:spPr/>
        <p:txBody>
          <a:bodyPr>
            <a:normAutofit fontScale="85000" lnSpcReduction="20000"/>
          </a:bodyPr>
          <a:lstStyle/>
          <a:p>
            <a:pPr algn="ctr">
              <a:buNone/>
            </a:pPr>
            <a:r>
              <a:rPr lang="en-US" sz="3800" b="1" u="sng" dirty="0" smtClean="0"/>
              <a:t>Agriculture</a:t>
            </a:r>
            <a:endParaRPr lang="en-US" sz="3800" u="sng" dirty="0" smtClean="0"/>
          </a:p>
          <a:p>
            <a:pPr algn="just">
              <a:buNone/>
            </a:pPr>
            <a:r>
              <a:rPr lang="en-US" dirty="0" smtClean="0"/>
              <a:t>	With the sudden increase of population and resulting shortage of food, every country is facing the problem of</a:t>
            </a:r>
          </a:p>
          <a:p>
            <a:pPr algn="just"/>
            <a:r>
              <a:rPr lang="en-US" dirty="0" smtClean="0">
                <a:solidFill>
                  <a:srgbClr val="FF0000"/>
                </a:solidFill>
              </a:rPr>
              <a:t>Optimum allocation of land to a variety of crops as per the climatic conditions</a:t>
            </a:r>
          </a:p>
          <a:p>
            <a:pPr algn="just"/>
            <a:r>
              <a:rPr lang="en-US" dirty="0" smtClean="0">
                <a:solidFill>
                  <a:srgbClr val="FF0000"/>
                </a:solidFill>
              </a:rPr>
              <a:t>Optimum distribution of water from numerous resources like canal for irrigation purposes</a:t>
            </a:r>
          </a:p>
          <a:p>
            <a:pPr algn="just">
              <a:buNone/>
            </a:pPr>
            <a:r>
              <a:rPr lang="en-US" dirty="0" smtClean="0"/>
              <a:t>			Hence there is a requirement of determining best policies under the given restrictions. Therefore a good quantity of work can be done in this direction.</a:t>
            </a:r>
          </a:p>
          <a:p>
            <a:pPr algn="just"/>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u="sng" dirty="0" smtClean="0">
                <a:solidFill>
                  <a:srgbClr val="002060"/>
                </a:solidFill>
              </a:rPr>
              <a:t>Finance</a:t>
            </a:r>
            <a:endParaRPr lang="en-US" sz="3600" u="sng" dirty="0">
              <a:solidFill>
                <a:srgbClr val="002060"/>
              </a:solidFill>
            </a:endParaRPr>
          </a:p>
        </p:txBody>
      </p:sp>
      <p:sp>
        <p:nvSpPr>
          <p:cNvPr id="3" name="Content Placeholder 2"/>
          <p:cNvSpPr>
            <a:spLocks noGrp="1"/>
          </p:cNvSpPr>
          <p:nvPr>
            <p:ph idx="1"/>
          </p:nvPr>
        </p:nvSpPr>
        <p:spPr/>
        <p:txBody>
          <a:bodyPr>
            <a:normAutofit fontScale="92500"/>
          </a:bodyPr>
          <a:lstStyle/>
          <a:p>
            <a:pPr algn="just"/>
            <a:r>
              <a:rPr lang="en-US" dirty="0" smtClean="0"/>
              <a:t>In these recent times of economic crisis, it has become very essential for every government to do a careful planning for the economic progress of the country. OR techniques can be productively applied</a:t>
            </a:r>
          </a:p>
          <a:p>
            <a:pPr algn="just"/>
            <a:r>
              <a:rPr lang="en-US" dirty="0" smtClean="0"/>
              <a:t>To determine the profit plan for the company</a:t>
            </a:r>
          </a:p>
          <a:p>
            <a:pPr algn="just"/>
            <a:r>
              <a:rPr lang="en-US" dirty="0" smtClean="0"/>
              <a:t>To maximize the per capita income with least amount of resources</a:t>
            </a:r>
          </a:p>
          <a:p>
            <a:pPr algn="just"/>
            <a:r>
              <a:rPr lang="en-US" dirty="0" smtClean="0"/>
              <a:t>To decide on the best replacement policies, etc</a:t>
            </a:r>
          </a:p>
          <a:p>
            <a:pPr algn="just"/>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2</a:t>
            </a:fld>
            <a:endParaRPr lang="en-US"/>
          </a:p>
        </p:txBody>
      </p:sp>
      <p:pic>
        <p:nvPicPr>
          <p:cNvPr id="1026" name="Picture 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u="sng" dirty="0" smtClean="0">
                <a:solidFill>
                  <a:srgbClr val="002060"/>
                </a:solidFill>
              </a:rPr>
              <a:t>Finance Budgeting and investments</a:t>
            </a:r>
            <a:r>
              <a:rPr lang="en-US" sz="3200" u="sng" dirty="0" smtClean="0">
                <a:solidFill>
                  <a:srgbClr val="002060"/>
                </a:solidFill>
              </a:rPr>
              <a:t/>
            </a:r>
            <a:br>
              <a:rPr lang="en-US" sz="3200" u="sng" dirty="0" smtClean="0">
                <a:solidFill>
                  <a:srgbClr val="002060"/>
                </a:solidFill>
              </a:rPr>
            </a:br>
            <a:endParaRPr lang="en-US" sz="3200" u="sng" dirty="0">
              <a:solidFill>
                <a:srgbClr val="002060"/>
              </a:solidFill>
            </a:endParaRPr>
          </a:p>
        </p:txBody>
      </p:sp>
      <p:sp>
        <p:nvSpPr>
          <p:cNvPr id="3" name="Content Placeholder 2"/>
          <p:cNvSpPr>
            <a:spLocks noGrp="1"/>
          </p:cNvSpPr>
          <p:nvPr>
            <p:ph idx="1"/>
          </p:nvPr>
        </p:nvSpPr>
        <p:spPr/>
        <p:txBody>
          <a:bodyPr/>
          <a:lstStyle/>
          <a:p>
            <a:pPr algn="just">
              <a:buNone/>
            </a:pPr>
            <a:r>
              <a:rPr lang="en-US" b="1" dirty="0" smtClean="0"/>
              <a:t>(a)   </a:t>
            </a:r>
            <a:r>
              <a:rPr lang="en-US" dirty="0" smtClean="0"/>
              <a:t>Cash flow analysis, long range capital requirements, investment portfolios, dividend policies etc.</a:t>
            </a:r>
          </a:p>
          <a:p>
            <a:pPr algn="just">
              <a:buNone/>
            </a:pPr>
            <a:r>
              <a:rPr lang="en-US" b="1" dirty="0" smtClean="0"/>
              <a:t>(b)   </a:t>
            </a:r>
            <a:r>
              <a:rPr lang="en-US" dirty="0" smtClean="0"/>
              <a:t>Credit policies credit risks and delinquent account procedures-claim and complaint procedures.</a:t>
            </a:r>
          </a:p>
          <a:p>
            <a:pPr algn="just">
              <a:buNone/>
            </a:pPr>
            <a:r>
              <a:rPr lang="en-US" dirty="0" smtClean="0"/>
              <a:t>(c) Break even analysis, capital budgeting, cost allocation and control, and financial planning</a:t>
            </a:r>
          </a:p>
          <a:p>
            <a:pPr algn="just">
              <a:buNone/>
            </a:pPr>
            <a:endParaRPr lang="en-US" dirty="0" smtClean="0"/>
          </a:p>
          <a:p>
            <a:pPr algn="just"/>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u="sng" dirty="0" smtClean="0">
                <a:solidFill>
                  <a:srgbClr val="002060"/>
                </a:solidFill>
              </a:rPr>
              <a:t>Industry</a:t>
            </a:r>
            <a:endParaRPr lang="en-US" sz="3600" b="1" u="sng" dirty="0">
              <a:solidFill>
                <a:srgbClr val="002060"/>
              </a:solidFill>
            </a:endParaRPr>
          </a:p>
        </p:txBody>
      </p:sp>
      <p:sp>
        <p:nvSpPr>
          <p:cNvPr id="3" name="Content Placeholder 2"/>
          <p:cNvSpPr>
            <a:spLocks noGrp="1"/>
          </p:cNvSpPr>
          <p:nvPr>
            <p:ph idx="1"/>
          </p:nvPr>
        </p:nvSpPr>
        <p:spPr/>
        <p:txBody>
          <a:bodyPr>
            <a:normAutofit fontScale="77500" lnSpcReduction="20000"/>
          </a:bodyPr>
          <a:lstStyle/>
          <a:p>
            <a:pPr algn="just"/>
            <a:r>
              <a:rPr lang="en-US" dirty="0" smtClean="0"/>
              <a:t>If the industry manager makes his policies simply on the basis of his past experience and a day approaches when he gets retirement, then a serious loss is encounter ahead of the industry.</a:t>
            </a:r>
          </a:p>
          <a:p>
            <a:pPr algn="just"/>
            <a:endParaRPr lang="en-US" dirty="0" smtClean="0"/>
          </a:p>
          <a:p>
            <a:pPr algn="just"/>
            <a:r>
              <a:rPr lang="en-US" dirty="0" smtClean="0"/>
              <a:t>This heavy loss can be right away compensated through appointing a young specialist of OR techniques in business management. </a:t>
            </a:r>
          </a:p>
          <a:p>
            <a:pPr algn="just"/>
            <a:endParaRPr lang="en-US" dirty="0" smtClean="0"/>
          </a:p>
          <a:p>
            <a:pPr algn="just"/>
            <a:r>
              <a:rPr lang="en-US" dirty="0" smtClean="0"/>
              <a:t>Thus OR</a:t>
            </a:r>
            <a:r>
              <a:rPr lang="en-US" b="1" dirty="0" smtClean="0"/>
              <a:t> </a:t>
            </a:r>
            <a:r>
              <a:rPr lang="en-US" b="1" dirty="0" smtClean="0">
                <a:solidFill>
                  <a:srgbClr val="FF0000"/>
                </a:solidFill>
              </a:rPr>
              <a:t>is helpful for the industry director in deciding optimum distribution of several limited resources like men, machines, material</a:t>
            </a:r>
            <a:r>
              <a:rPr lang="en-US" dirty="0" smtClean="0">
                <a:solidFill>
                  <a:srgbClr val="FF0000"/>
                </a:solidFill>
              </a:rPr>
              <a:t> </a:t>
            </a:r>
            <a:r>
              <a:rPr lang="en-US" dirty="0" smtClean="0"/>
              <a:t>etc to reach at the optimum decision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u="sng" dirty="0" smtClean="0"/>
              <a:t>Marketing</a:t>
            </a:r>
            <a:endParaRPr lang="en-US" sz="3600" u="sng" dirty="0"/>
          </a:p>
        </p:txBody>
      </p:sp>
      <p:sp>
        <p:nvSpPr>
          <p:cNvPr id="3" name="Content Placeholder 2"/>
          <p:cNvSpPr>
            <a:spLocks noGrp="1"/>
          </p:cNvSpPr>
          <p:nvPr>
            <p:ph idx="1"/>
          </p:nvPr>
        </p:nvSpPr>
        <p:spPr/>
        <p:txBody>
          <a:bodyPr>
            <a:normAutofit fontScale="92500" lnSpcReduction="20000"/>
          </a:bodyPr>
          <a:lstStyle/>
          <a:p>
            <a:pPr algn="just"/>
            <a:r>
              <a:rPr lang="en-US" dirty="0" smtClean="0"/>
              <a:t>Where to allocate the products for sale so that the total cost of transportation is set to be minimum</a:t>
            </a:r>
          </a:p>
          <a:p>
            <a:pPr algn="just"/>
            <a:r>
              <a:rPr lang="en-US" dirty="0" smtClean="0"/>
              <a:t>The minimum per unit sale price</a:t>
            </a:r>
          </a:p>
          <a:p>
            <a:pPr algn="just"/>
            <a:r>
              <a:rPr lang="en-US" dirty="0" smtClean="0"/>
              <a:t>The size of the stock to come across with the future demand</a:t>
            </a:r>
          </a:p>
          <a:p>
            <a:pPr algn="just"/>
            <a:r>
              <a:rPr lang="en-US" dirty="0" smtClean="0"/>
              <a:t>How to choose the best advertising media with respect to cost, time etc?</a:t>
            </a:r>
          </a:p>
          <a:p>
            <a:pPr algn="just"/>
            <a:r>
              <a:rPr lang="en-US" dirty="0" smtClean="0"/>
              <a:t>How, when and what to buy at the minimum cost?</a:t>
            </a:r>
          </a:p>
          <a:p>
            <a:pPr algn="just"/>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u="sng" dirty="0" smtClean="0"/>
              <a:t>Marketing</a:t>
            </a:r>
            <a:endParaRPr lang="en-US" sz="3600" dirty="0"/>
          </a:p>
        </p:txBody>
      </p:sp>
      <p:sp>
        <p:nvSpPr>
          <p:cNvPr id="3" name="Content Placeholder 2"/>
          <p:cNvSpPr>
            <a:spLocks noGrp="1"/>
          </p:cNvSpPr>
          <p:nvPr>
            <p:ph idx="1"/>
          </p:nvPr>
        </p:nvSpPr>
        <p:spPr/>
        <p:txBody>
          <a:bodyPr>
            <a:normAutofit/>
          </a:bodyPr>
          <a:lstStyle/>
          <a:p>
            <a:pPr algn="just"/>
            <a:r>
              <a:rPr lang="en-US" dirty="0" smtClean="0"/>
              <a:t>Product selection, timing competitive actions.</a:t>
            </a:r>
          </a:p>
          <a:p>
            <a:pPr algn="just"/>
            <a:r>
              <a:rPr lang="en-US" dirty="0" smtClean="0"/>
              <a:t>Advertising strategy and choice of different media of advertising</a:t>
            </a:r>
          </a:p>
          <a:p>
            <a:pPr algn="just"/>
            <a:r>
              <a:rPr lang="en-US" dirty="0" smtClean="0"/>
              <a:t>Number of salesman frequency of calling of account etc</a:t>
            </a:r>
          </a:p>
          <a:p>
            <a:pPr algn="just"/>
            <a:r>
              <a:rPr lang="en-US" dirty="0" smtClean="0"/>
              <a:t>Effectiveness of market research</a:t>
            </a:r>
          </a:p>
          <a:p>
            <a:pPr algn="just"/>
            <a:r>
              <a:rPr lang="en-US" dirty="0" smtClean="0"/>
              <a:t>Size of the stock to meet the future demand</a:t>
            </a:r>
          </a:p>
          <a:p>
            <a:pPr algn="just"/>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smtClean="0">
                <a:solidFill>
                  <a:srgbClr val="002060"/>
                </a:solidFill>
              </a:rPr>
              <a:t>Personnel Management</a:t>
            </a:r>
            <a:endParaRPr lang="en-US" sz="3200" u="sng" dirty="0">
              <a:solidFill>
                <a:srgbClr val="002060"/>
              </a:solidFill>
            </a:endParaRPr>
          </a:p>
        </p:txBody>
      </p:sp>
      <p:sp>
        <p:nvSpPr>
          <p:cNvPr id="3" name="Content Placeholder 2"/>
          <p:cNvSpPr>
            <a:spLocks noGrp="1"/>
          </p:cNvSpPr>
          <p:nvPr>
            <p:ph idx="1"/>
          </p:nvPr>
        </p:nvSpPr>
        <p:spPr/>
        <p:txBody>
          <a:bodyPr>
            <a:normAutofit lnSpcReduction="10000"/>
          </a:bodyPr>
          <a:lstStyle/>
          <a:p>
            <a:pPr algn="just">
              <a:buNone/>
            </a:pPr>
            <a:r>
              <a:rPr lang="en-US" dirty="0" smtClean="0"/>
              <a:t>		A personnel manager can utilize OR techniques in</a:t>
            </a:r>
          </a:p>
          <a:p>
            <a:pPr algn="just"/>
            <a:r>
              <a:rPr lang="en-US" dirty="0" smtClean="0"/>
              <a:t>To appoint the highly suitable person on minimum salary</a:t>
            </a:r>
          </a:p>
          <a:p>
            <a:pPr algn="just"/>
            <a:r>
              <a:rPr lang="en-US" dirty="0" smtClean="0"/>
              <a:t>To know the best age of retirement for the employees</a:t>
            </a:r>
          </a:p>
          <a:p>
            <a:pPr algn="just"/>
            <a:r>
              <a:rPr lang="en-US" dirty="0" smtClean="0"/>
              <a:t>To find out the number of persons appointed in full time basis when the workload is seasonal</a:t>
            </a:r>
          </a:p>
          <a:p>
            <a:pPr algn="just"/>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u="sng" dirty="0" smtClean="0">
                <a:solidFill>
                  <a:srgbClr val="002060"/>
                </a:solidFill>
              </a:rPr>
              <a:t>Personnel Management</a:t>
            </a:r>
            <a:endParaRPr lang="en-US" sz="2800" dirty="0"/>
          </a:p>
        </p:txBody>
      </p:sp>
      <p:sp>
        <p:nvSpPr>
          <p:cNvPr id="3" name="Content Placeholder 2"/>
          <p:cNvSpPr>
            <a:spLocks noGrp="1"/>
          </p:cNvSpPr>
          <p:nvPr>
            <p:ph idx="1"/>
          </p:nvPr>
        </p:nvSpPr>
        <p:spPr/>
        <p:txBody>
          <a:bodyPr>
            <a:noAutofit/>
          </a:bodyPr>
          <a:lstStyle/>
          <a:p>
            <a:r>
              <a:rPr lang="en-US" sz="3600" dirty="0" smtClean="0"/>
              <a:t>Recruitment policies and assignment of jobs</a:t>
            </a:r>
          </a:p>
          <a:p>
            <a:r>
              <a:rPr lang="en-US" sz="3600" dirty="0" smtClean="0"/>
              <a:t>Selection of suitable personnel on minimum salary</a:t>
            </a:r>
          </a:p>
          <a:p>
            <a:r>
              <a:rPr lang="en-US" sz="3600" dirty="0" smtClean="0"/>
              <a:t>Mixes of age and skills</a:t>
            </a:r>
          </a:p>
          <a:p>
            <a:r>
              <a:rPr lang="en-US" sz="3600" dirty="0" smtClean="0"/>
              <a:t>Establishing equitable bonus systems</a:t>
            </a:r>
          </a:p>
          <a:p>
            <a:endParaRPr lang="en-US" sz="36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smtClean="0">
                <a:solidFill>
                  <a:srgbClr val="002060"/>
                </a:solidFill>
              </a:rPr>
              <a:t>Production Management</a:t>
            </a:r>
            <a:endParaRPr lang="en-US" sz="3200" u="sng" dirty="0">
              <a:solidFill>
                <a:srgbClr val="002060"/>
              </a:solidFill>
            </a:endParaRPr>
          </a:p>
        </p:txBody>
      </p:sp>
      <p:sp>
        <p:nvSpPr>
          <p:cNvPr id="3" name="Content Placeholder 2"/>
          <p:cNvSpPr>
            <a:spLocks noGrp="1"/>
          </p:cNvSpPr>
          <p:nvPr>
            <p:ph idx="1"/>
          </p:nvPr>
        </p:nvSpPr>
        <p:spPr/>
        <p:txBody>
          <a:bodyPr>
            <a:normAutofit/>
          </a:bodyPr>
          <a:lstStyle/>
          <a:p>
            <a:pPr lvl="1" algn="just"/>
            <a:r>
              <a:rPr lang="en-US" dirty="0" smtClean="0"/>
              <a:t>A production manager can utilize OR techniques in</a:t>
            </a:r>
          </a:p>
          <a:p>
            <a:pPr algn="just"/>
            <a:r>
              <a:rPr lang="en-US" dirty="0" smtClean="0"/>
              <a:t>To calculate the number and size of the items to be produced</a:t>
            </a:r>
          </a:p>
          <a:p>
            <a:pPr algn="just"/>
            <a:r>
              <a:rPr lang="en-US" dirty="0" smtClean="0"/>
              <a:t>In scheduling and sequencing the production machines</a:t>
            </a:r>
          </a:p>
          <a:p>
            <a:pPr algn="just"/>
            <a:r>
              <a:rPr lang="en-US" dirty="0" smtClean="0"/>
              <a:t>In computing the optimum product mix</a:t>
            </a:r>
          </a:p>
          <a:p>
            <a:pPr algn="just"/>
            <a:r>
              <a:rPr lang="en-US" dirty="0" smtClean="0"/>
              <a:t>To choose, locate and design the sites for the production plans</a:t>
            </a:r>
          </a:p>
          <a:p>
            <a:pPr algn="just"/>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u="sng" dirty="0" smtClean="0">
                <a:solidFill>
                  <a:srgbClr val="002060"/>
                </a:solidFill>
              </a:rPr>
              <a:t>Production Management</a:t>
            </a:r>
            <a:endParaRPr lang="en-US" sz="2800" dirty="0">
              <a:solidFill>
                <a:srgbClr val="002060"/>
              </a:solidFill>
            </a:endParaRPr>
          </a:p>
        </p:txBody>
      </p:sp>
      <p:sp>
        <p:nvSpPr>
          <p:cNvPr id="3" name="Content Placeholder 2"/>
          <p:cNvSpPr>
            <a:spLocks noGrp="1"/>
          </p:cNvSpPr>
          <p:nvPr>
            <p:ph idx="1"/>
          </p:nvPr>
        </p:nvSpPr>
        <p:spPr/>
        <p:txBody>
          <a:bodyPr>
            <a:normAutofit fontScale="70000" lnSpcReduction="20000"/>
          </a:bodyPr>
          <a:lstStyle/>
          <a:p>
            <a:r>
              <a:rPr lang="en-US" b="1" dirty="0" smtClean="0"/>
              <a:t> </a:t>
            </a:r>
            <a:r>
              <a:rPr lang="en-US" b="1" dirty="0" smtClean="0">
                <a:solidFill>
                  <a:srgbClr val="002060"/>
                </a:solidFill>
              </a:rPr>
              <a:t>  Physical distribution.</a:t>
            </a:r>
          </a:p>
          <a:p>
            <a:pPr>
              <a:buNone/>
            </a:pPr>
            <a:r>
              <a:rPr lang="en-US" dirty="0" smtClean="0"/>
              <a:t>		(a)    Location and size of warehouses distribution centers retail outlets etc.</a:t>
            </a:r>
          </a:p>
          <a:p>
            <a:pPr>
              <a:buNone/>
            </a:pPr>
            <a:r>
              <a:rPr lang="en-US" dirty="0" smtClean="0"/>
              <a:t>		(b)   Distribution policy.</a:t>
            </a:r>
          </a:p>
          <a:p>
            <a:pPr>
              <a:buNone/>
            </a:pPr>
            <a:r>
              <a:rPr lang="en-US" b="1" dirty="0" smtClean="0"/>
              <a:t>    </a:t>
            </a:r>
            <a:r>
              <a:rPr lang="en-US" b="1" dirty="0" smtClean="0">
                <a:solidFill>
                  <a:srgbClr val="002060"/>
                </a:solidFill>
              </a:rPr>
              <a:t> Manufacturing and facility planning.</a:t>
            </a:r>
          </a:p>
          <a:p>
            <a:pPr>
              <a:buNone/>
            </a:pPr>
            <a:r>
              <a:rPr lang="en-US" dirty="0" smtClean="0"/>
              <a:t>		(a)    Production scheduling and sequencing</a:t>
            </a:r>
          </a:p>
          <a:p>
            <a:pPr>
              <a:buNone/>
            </a:pPr>
            <a:r>
              <a:rPr lang="en-US" dirty="0" smtClean="0"/>
              <a:t>		(b)   Project scheduling and allocation or resources.</a:t>
            </a:r>
          </a:p>
          <a:p>
            <a:pPr>
              <a:buNone/>
            </a:pPr>
            <a:r>
              <a:rPr lang="en-US" dirty="0" smtClean="0"/>
              <a:t>		(c)    Number and location of factories were houses hospitals and their sizes.</a:t>
            </a:r>
          </a:p>
          <a:p>
            <a:pPr>
              <a:buNone/>
            </a:pPr>
            <a:r>
              <a:rPr lang="en-US" dirty="0" smtClean="0"/>
              <a:t>		(d)   Determining the optimum production mix.</a:t>
            </a:r>
          </a:p>
          <a:p>
            <a:pPr>
              <a:buNone/>
            </a:pPr>
            <a:r>
              <a:rPr lang="en-US" b="1" dirty="0" smtClean="0"/>
              <a:t>   </a:t>
            </a:r>
            <a:r>
              <a:rPr lang="en-US" b="1" dirty="0" smtClean="0">
                <a:solidFill>
                  <a:srgbClr val="002060"/>
                </a:solidFill>
              </a:rPr>
              <a:t>  Manufacturing</a:t>
            </a:r>
          </a:p>
          <a:p>
            <a:pPr>
              <a:buNone/>
            </a:pPr>
            <a:r>
              <a:rPr lang="en-US" dirty="0" smtClean="0"/>
              <a:t>		(a)    Maintenance policies and preventive maintenance</a:t>
            </a:r>
          </a:p>
          <a:p>
            <a:pPr>
              <a:buNone/>
            </a:pPr>
            <a:r>
              <a:rPr lang="en-US" dirty="0" smtClean="0"/>
              <a:t>		(b)   Maintenance crew sizes.</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u="sng" dirty="0" smtClean="0">
                <a:solidFill>
                  <a:srgbClr val="002060"/>
                </a:solidFill>
              </a:rPr>
              <a:t>Production Management</a:t>
            </a:r>
            <a:endParaRPr lang="en-US" sz="2400" dirty="0"/>
          </a:p>
        </p:txBody>
      </p:sp>
      <p:sp>
        <p:nvSpPr>
          <p:cNvPr id="3" name="Content Placeholder 2"/>
          <p:cNvSpPr>
            <a:spLocks noGrp="1"/>
          </p:cNvSpPr>
          <p:nvPr>
            <p:ph idx="1"/>
          </p:nvPr>
        </p:nvSpPr>
        <p:spPr/>
        <p:txBody>
          <a:bodyPr>
            <a:normAutofit/>
          </a:bodyPr>
          <a:lstStyle/>
          <a:p>
            <a:pPr algn="just"/>
            <a:r>
              <a:rPr lang="en-US" sz="2800" b="1" dirty="0" smtClean="0"/>
              <a:t> </a:t>
            </a:r>
            <a:r>
              <a:rPr lang="en-US" sz="2800" dirty="0" smtClean="0"/>
              <a:t>Form all above areas of applications we may conclude that OR can be widely used in taking timely management decisions and also used as a corrective measure. The application of this tool involves certain data and not merely a personality of decision maker and hence we can say OR has replaced management by personality</a:t>
            </a:r>
            <a:endParaRPr lang="en-US" sz="2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u="sng" dirty="0" smtClean="0">
                <a:solidFill>
                  <a:srgbClr val="002060"/>
                </a:solidFill>
              </a:rPr>
              <a:t>Production Management</a:t>
            </a:r>
            <a:endParaRPr lang="en-US" sz="2400" dirty="0"/>
          </a:p>
        </p:txBody>
      </p:sp>
      <p:sp>
        <p:nvSpPr>
          <p:cNvPr id="3" name="Content Placeholder 2"/>
          <p:cNvSpPr>
            <a:spLocks noGrp="1"/>
          </p:cNvSpPr>
          <p:nvPr>
            <p:ph idx="1"/>
          </p:nvPr>
        </p:nvSpPr>
        <p:spPr/>
        <p:txBody>
          <a:bodyPr>
            <a:normAutofit fontScale="77500" lnSpcReduction="20000"/>
          </a:bodyPr>
          <a:lstStyle/>
          <a:p>
            <a:pPr algn="just"/>
            <a:r>
              <a:rPr lang="en-US" dirty="0" smtClean="0"/>
              <a:t>Besides its use in industry this new technique was also utilized in a number of socio-economic problems which came up after the war. Operations Research has come to be used in a very large number of areas such as problems of traffic question of deciding a suitable for public transport or industrial processes like ore-handling</a:t>
            </a:r>
          </a:p>
          <a:p>
            <a:pPr algn="just"/>
            <a:r>
              <a:rPr lang="en-US" dirty="0" smtClean="0"/>
              <a:t>            Its use has now extended to academic spheres, such as the problems of communication of information socio-economic fields and national planning. The real development of Operation Research in the national field was carried out by </a:t>
            </a:r>
            <a:r>
              <a:rPr lang="en-US" dirty="0" err="1" smtClean="0"/>
              <a:t>prof</a:t>
            </a:r>
            <a:r>
              <a:rPr lang="en-US" dirty="0" smtClean="0"/>
              <a:t>. </a:t>
            </a:r>
            <a:r>
              <a:rPr lang="en-US" dirty="0" err="1" smtClean="0"/>
              <a:t>Mahalanobis</a:t>
            </a:r>
            <a:r>
              <a:rPr lang="en-US" dirty="0" smtClean="0"/>
              <a:t> in India when he used it in national planning.</a:t>
            </a:r>
          </a:p>
          <a:p>
            <a:pPr algn="just">
              <a:buNone/>
            </a:pPr>
            <a:r>
              <a:rPr lang="en-US" dirty="0" smtClean="0"/>
              <a:t>         </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u="sng" dirty="0" smtClean="0">
                <a:solidFill>
                  <a:srgbClr val="002060"/>
                </a:solidFill>
              </a:rPr>
              <a:t>History</a:t>
            </a:r>
            <a:endParaRPr lang="en-US" sz="4000" b="1" u="sng" dirty="0">
              <a:solidFill>
                <a:srgbClr val="002060"/>
              </a:solidFill>
            </a:endParaRPr>
          </a:p>
        </p:txBody>
      </p:sp>
      <p:sp>
        <p:nvSpPr>
          <p:cNvPr id="3" name="Content Placeholder 2"/>
          <p:cNvSpPr>
            <a:spLocks noGrp="1"/>
          </p:cNvSpPr>
          <p:nvPr>
            <p:ph idx="1"/>
          </p:nvPr>
        </p:nvSpPr>
        <p:spPr/>
        <p:txBody>
          <a:bodyPr>
            <a:normAutofit/>
          </a:bodyPr>
          <a:lstStyle/>
          <a:p>
            <a:pPr algn="just"/>
            <a:r>
              <a:rPr lang="en-US" sz="2400" dirty="0" smtClean="0"/>
              <a:t>It is the method of analysis by which management receives aid for their decisions. Though the name of this method, Operation Research (O.R.) is relatively new, but the method used for this is not a new one. Operation Research is concerned with the application of the principles and the methods of science to the problems of strategy. The subject of </a:t>
            </a:r>
            <a:r>
              <a:rPr lang="en-US" sz="2400" dirty="0" smtClean="0">
                <a:solidFill>
                  <a:srgbClr val="FF0000"/>
                </a:solidFill>
              </a:rPr>
              <a:t>operation research was born during Second World War in U.K., and was used for military strategy. During World War II, a group of scientists, having representatives from mathematics, statistics, physical and social sciences were entrusted to the study of various military operations. </a:t>
            </a:r>
            <a:endParaRPr lang="en-US" sz="2400" dirty="0">
              <a:solidFill>
                <a:srgbClr val="FF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u="sng" dirty="0" smtClean="0">
                <a:solidFill>
                  <a:srgbClr val="002060"/>
                </a:solidFill>
              </a:rPr>
              <a:t>Production Management</a:t>
            </a:r>
            <a:endParaRPr lang="en-US" sz="2400" dirty="0"/>
          </a:p>
        </p:txBody>
      </p:sp>
      <p:sp>
        <p:nvSpPr>
          <p:cNvPr id="3" name="Content Placeholder 2"/>
          <p:cNvSpPr>
            <a:spLocks noGrp="1"/>
          </p:cNvSpPr>
          <p:nvPr>
            <p:ph idx="1"/>
          </p:nvPr>
        </p:nvSpPr>
        <p:spPr/>
        <p:txBody>
          <a:bodyPr>
            <a:normAutofit fontScale="85000" lnSpcReduction="10000"/>
          </a:bodyPr>
          <a:lstStyle/>
          <a:p>
            <a:pPr algn="just"/>
            <a:r>
              <a:rPr lang="en-US" dirty="0" smtClean="0"/>
              <a:t>OR is also being used in Railways. Waiting or </a:t>
            </a:r>
            <a:r>
              <a:rPr lang="en-US" dirty="0" err="1" smtClean="0"/>
              <a:t>queucing</a:t>
            </a:r>
            <a:r>
              <a:rPr lang="en-US" dirty="0" smtClean="0"/>
              <a:t> problems of passengers for tickets at booking windows or trains queuing up in marshalling yard waiting to be sorted out are tackled by various OR techniques.</a:t>
            </a:r>
          </a:p>
          <a:p>
            <a:pPr algn="just"/>
            <a:r>
              <a:rPr lang="en-US" dirty="0" smtClean="0"/>
              <a:t>            OR approach is also applicable to enable the L.I.C. offices of decide:</a:t>
            </a:r>
          </a:p>
          <a:p>
            <a:pPr algn="just"/>
            <a:r>
              <a:rPr lang="en-US" dirty="0" smtClean="0"/>
              <a:t>(</a:t>
            </a:r>
            <a:r>
              <a:rPr lang="en-US" dirty="0" err="1" smtClean="0"/>
              <a:t>i</a:t>
            </a:r>
            <a:r>
              <a:rPr lang="en-US" dirty="0" smtClean="0"/>
              <a:t>)                 What should be the premium rates for various modes of policies?</a:t>
            </a:r>
          </a:p>
          <a:p>
            <a:pPr algn="just"/>
            <a:r>
              <a:rPr lang="en-US" dirty="0" smtClean="0"/>
              <a:t>(ii)               How best the profits could be distributed in the cases of with profit policies? etc.</a:t>
            </a:r>
          </a:p>
          <a:p>
            <a:pPr algn="just"/>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smtClean="0">
                <a:solidFill>
                  <a:srgbClr val="002060"/>
                </a:solidFill>
              </a:rPr>
              <a:t>Purchasing, Procurement and Exploration</a:t>
            </a:r>
            <a:endParaRPr lang="en-US" sz="3200" b="1" u="sng" dirty="0">
              <a:solidFill>
                <a:srgbClr val="002060"/>
              </a:solidFill>
            </a:endParaRPr>
          </a:p>
        </p:txBody>
      </p:sp>
      <p:sp>
        <p:nvSpPr>
          <p:cNvPr id="3" name="Content Placeholder 2"/>
          <p:cNvSpPr>
            <a:spLocks noGrp="1"/>
          </p:cNvSpPr>
          <p:nvPr>
            <p:ph idx="1"/>
          </p:nvPr>
        </p:nvSpPr>
        <p:spPr/>
        <p:txBody>
          <a:bodyPr>
            <a:normAutofit/>
          </a:bodyPr>
          <a:lstStyle/>
          <a:p>
            <a:r>
              <a:rPr lang="en-US" sz="3600" dirty="0" smtClean="0"/>
              <a:t>Optimal buying and reordering with or    without price quantity discount</a:t>
            </a:r>
          </a:p>
          <a:p>
            <a:pPr>
              <a:buNone/>
            </a:pPr>
            <a:r>
              <a:rPr lang="en-US" sz="3600" dirty="0" smtClean="0"/>
              <a:t>• Transportation planning</a:t>
            </a:r>
          </a:p>
          <a:p>
            <a:pPr>
              <a:buNone/>
            </a:pPr>
            <a:r>
              <a:rPr lang="en-US" sz="3600" dirty="0" smtClean="0"/>
              <a:t>• Replacement policies </a:t>
            </a:r>
          </a:p>
          <a:p>
            <a:r>
              <a:rPr lang="en-US" sz="3600" dirty="0" smtClean="0"/>
              <a:t> Bidding policies</a:t>
            </a:r>
          </a:p>
          <a:p>
            <a:r>
              <a:rPr lang="en-US" sz="3600" dirty="0" smtClean="0"/>
              <a:t> Vendor analysis</a:t>
            </a:r>
            <a:endParaRPr lang="en-US" sz="36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u="sng" dirty="0" smtClean="0">
                <a:solidFill>
                  <a:srgbClr val="002060"/>
                </a:solidFill>
              </a:rPr>
              <a:t>Purchasing, Procurement and Exploration</a:t>
            </a:r>
            <a:endParaRPr lang="en-US" sz="2800" dirty="0"/>
          </a:p>
        </p:txBody>
      </p:sp>
      <p:sp>
        <p:nvSpPr>
          <p:cNvPr id="3" name="Content Placeholder 2"/>
          <p:cNvSpPr>
            <a:spLocks noGrp="1"/>
          </p:cNvSpPr>
          <p:nvPr>
            <p:ph idx="1"/>
          </p:nvPr>
        </p:nvSpPr>
        <p:spPr/>
        <p:txBody>
          <a:bodyPr>
            <a:normAutofit fontScale="92500" lnSpcReduction="20000"/>
          </a:bodyPr>
          <a:lstStyle/>
          <a:p>
            <a:pPr algn="just"/>
            <a:r>
              <a:rPr lang="en-US" dirty="0" smtClean="0"/>
              <a:t>Production Management (Facilities planning) </a:t>
            </a:r>
          </a:p>
          <a:p>
            <a:pPr algn="just"/>
            <a:r>
              <a:rPr lang="en-US" dirty="0" smtClean="0"/>
              <a:t>Location and size of warehouse or new plant, distribution centers and retail outlets</a:t>
            </a:r>
          </a:p>
          <a:p>
            <a:pPr algn="just"/>
            <a:r>
              <a:rPr lang="en-US" dirty="0" smtClean="0"/>
              <a:t>Logistics, layout and engineering design </a:t>
            </a:r>
          </a:p>
          <a:p>
            <a:pPr algn="just"/>
            <a:r>
              <a:rPr lang="en-US" dirty="0" smtClean="0"/>
              <a:t>Transportation, planning and scheduling </a:t>
            </a:r>
          </a:p>
          <a:p>
            <a:pPr algn="just"/>
            <a:r>
              <a:rPr lang="en-US" dirty="0" smtClean="0"/>
              <a:t>Manufacturing </a:t>
            </a:r>
          </a:p>
          <a:p>
            <a:pPr algn="just"/>
            <a:r>
              <a:rPr lang="en-US" dirty="0" smtClean="0"/>
              <a:t>Aggregate production planning, assembly line, blending, purchasing and inventory control</a:t>
            </a:r>
          </a:p>
          <a:p>
            <a:pPr algn="just"/>
            <a:r>
              <a:rPr lang="en-US" dirty="0" smtClean="0"/>
              <a:t>Employment, training, layoffs and quality control </a:t>
            </a:r>
          </a:p>
          <a:p>
            <a:pPr algn="just"/>
            <a:r>
              <a:rPr lang="en-US" dirty="0" smtClean="0"/>
              <a:t>Allocating R&amp;D budgets most effectively </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u="sng" dirty="0" smtClean="0">
                <a:solidFill>
                  <a:srgbClr val="002060"/>
                </a:solidFill>
              </a:rPr>
              <a:t>Purchasing, Procurement and Exploration</a:t>
            </a:r>
            <a:endParaRPr lang="en-US" sz="2800" dirty="0"/>
          </a:p>
        </p:txBody>
      </p:sp>
      <p:sp>
        <p:nvSpPr>
          <p:cNvPr id="3" name="Content Placeholder 2"/>
          <p:cNvSpPr>
            <a:spLocks noGrp="1"/>
          </p:cNvSpPr>
          <p:nvPr>
            <p:ph idx="1"/>
          </p:nvPr>
        </p:nvSpPr>
        <p:spPr/>
        <p:txBody>
          <a:bodyPr/>
          <a:lstStyle/>
          <a:p>
            <a:r>
              <a:rPr lang="en-US" dirty="0" smtClean="0"/>
              <a:t>Maintenance and project scheduling</a:t>
            </a:r>
          </a:p>
          <a:p>
            <a:r>
              <a:rPr lang="en-US" dirty="0" smtClean="0"/>
              <a:t>Maintenance policies and preventive maintenance </a:t>
            </a:r>
          </a:p>
          <a:p>
            <a:r>
              <a:rPr lang="en-US" dirty="0" smtClean="0"/>
              <a:t>Maintenance crew size and scheduling </a:t>
            </a:r>
          </a:p>
          <a:p>
            <a:r>
              <a:rPr lang="en-US" dirty="0" smtClean="0"/>
              <a:t>Project scheduling and al location of resources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Role of Operations Research in Decision-Making</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u="sng" dirty="0" smtClean="0">
                <a:solidFill>
                  <a:srgbClr val="002060"/>
                </a:solidFill>
              </a:rPr>
              <a:t>Role of Operations Research in Decision-Making</a:t>
            </a:r>
            <a:endParaRPr lang="en-US" sz="2400" dirty="0">
              <a:solidFill>
                <a:srgbClr val="002060"/>
              </a:solidFill>
            </a:endParaRPr>
          </a:p>
        </p:txBody>
      </p:sp>
      <p:sp>
        <p:nvSpPr>
          <p:cNvPr id="3" name="Content Placeholder 2"/>
          <p:cNvSpPr>
            <a:spLocks noGrp="1"/>
          </p:cNvSpPr>
          <p:nvPr>
            <p:ph idx="1"/>
          </p:nvPr>
        </p:nvSpPr>
        <p:spPr/>
        <p:txBody>
          <a:bodyPr>
            <a:normAutofit fontScale="77500" lnSpcReduction="20000"/>
          </a:bodyPr>
          <a:lstStyle/>
          <a:p>
            <a:pPr algn="just"/>
            <a:r>
              <a:rPr lang="en-US" dirty="0" smtClean="0"/>
              <a:t>The Operation Research may be considered as a tool which is employed to raise the efficiency of management decisions.</a:t>
            </a:r>
          </a:p>
          <a:p>
            <a:pPr algn="just"/>
            <a:endParaRPr lang="en-US" dirty="0" smtClean="0"/>
          </a:p>
          <a:p>
            <a:pPr algn="just"/>
            <a:r>
              <a:rPr lang="en-US" dirty="0" smtClean="0"/>
              <a:t> OR is the objective complement to the subjective feeling of the administrator (decision maker). </a:t>
            </a:r>
          </a:p>
          <a:p>
            <a:pPr algn="just"/>
            <a:endParaRPr lang="en-US" dirty="0" smtClean="0"/>
          </a:p>
          <a:p>
            <a:pPr algn="just"/>
            <a:r>
              <a:rPr lang="en-US" dirty="0" smtClean="0"/>
              <a:t>Scientific method of OR is used to comprehend and explain the phenomena of operating system.</a:t>
            </a:r>
          </a:p>
          <a:p>
            <a:pPr algn="just"/>
            <a:endParaRPr lang="en-US" dirty="0" smtClean="0"/>
          </a:p>
          <a:p>
            <a:pPr algn="just"/>
            <a:r>
              <a:rPr lang="en-US" dirty="0" smtClean="0"/>
              <a:t>The benefits of OR study approach in business and management decision making may be categorize as follows</a:t>
            </a:r>
          </a:p>
          <a:p>
            <a:pPr algn="just"/>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u="sng" dirty="0" smtClean="0">
                <a:solidFill>
                  <a:srgbClr val="002060"/>
                </a:solidFill>
              </a:rPr>
              <a:t>Better control</a:t>
            </a:r>
            <a:endParaRPr lang="en-US" sz="3600" b="1" u="sng" dirty="0">
              <a:solidFill>
                <a:srgbClr val="002060"/>
              </a:solidFill>
            </a:endParaRPr>
          </a:p>
        </p:txBody>
      </p:sp>
      <p:sp>
        <p:nvSpPr>
          <p:cNvPr id="3" name="Content Placeholder 2"/>
          <p:cNvSpPr>
            <a:spLocks noGrp="1"/>
          </p:cNvSpPr>
          <p:nvPr>
            <p:ph idx="1"/>
          </p:nvPr>
        </p:nvSpPr>
        <p:spPr/>
        <p:txBody>
          <a:bodyPr>
            <a:normAutofit fontScale="92500" lnSpcReduction="20000"/>
          </a:bodyPr>
          <a:lstStyle/>
          <a:p>
            <a:pPr algn="just"/>
            <a:r>
              <a:rPr lang="en-US" dirty="0" smtClean="0"/>
              <a:t>The management of large concerns finds it much expensive to give continuous executive supervisions over routine decisions. </a:t>
            </a:r>
          </a:p>
          <a:p>
            <a:pPr algn="just"/>
            <a:endParaRPr lang="en-US" dirty="0" smtClean="0"/>
          </a:p>
          <a:p>
            <a:pPr algn="just"/>
            <a:r>
              <a:rPr lang="en-US" dirty="0" smtClean="0"/>
              <a:t>An OR approach directs the executives to dedicate their concentration to more pressing matters. </a:t>
            </a:r>
          </a:p>
          <a:p>
            <a:pPr algn="just"/>
            <a:endParaRPr lang="en-US" dirty="0" smtClean="0"/>
          </a:p>
          <a:p>
            <a:pPr algn="just"/>
            <a:r>
              <a:rPr lang="en-US" dirty="0" smtClean="0"/>
              <a:t>For instance, OR approach handles production scheduling and inventory control.</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smtClean="0">
                <a:solidFill>
                  <a:srgbClr val="002060"/>
                </a:solidFill>
              </a:rPr>
              <a:t>Better coordination</a:t>
            </a:r>
            <a:endParaRPr lang="en-US" sz="3200" b="1" u="sng" dirty="0">
              <a:solidFill>
                <a:srgbClr val="002060"/>
              </a:solidFill>
            </a:endParaRPr>
          </a:p>
        </p:txBody>
      </p:sp>
      <p:sp>
        <p:nvSpPr>
          <p:cNvPr id="3" name="Content Placeholder 2"/>
          <p:cNvSpPr>
            <a:spLocks noGrp="1"/>
          </p:cNvSpPr>
          <p:nvPr>
            <p:ph idx="1"/>
          </p:nvPr>
        </p:nvSpPr>
        <p:spPr/>
        <p:txBody>
          <a:bodyPr/>
          <a:lstStyle/>
          <a:p>
            <a:pPr algn="just"/>
            <a:r>
              <a:rPr lang="en-US" dirty="0" smtClean="0"/>
              <a:t>Sometimes OR has been very helpful in preserving the law and order situation out of disorder. </a:t>
            </a:r>
          </a:p>
          <a:p>
            <a:pPr algn="just"/>
            <a:endParaRPr lang="en-US" dirty="0" smtClean="0"/>
          </a:p>
          <a:p>
            <a:pPr algn="just"/>
            <a:r>
              <a:rPr lang="en-US" dirty="0" smtClean="0"/>
              <a:t>For instance, an OR based planning model turns out to be a vehicle for </a:t>
            </a:r>
            <a:r>
              <a:rPr lang="en-US" b="1" u="sng" dirty="0" smtClean="0"/>
              <a:t>coordinating marketing decisions with the restrictions forced on manufacturing capabilities.</a:t>
            </a:r>
            <a:endParaRPr lang="en-US" b="1" u="sng"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37</a:t>
            </a:fld>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u="sng" dirty="0" smtClean="0">
                <a:solidFill>
                  <a:srgbClr val="002060"/>
                </a:solidFill>
              </a:rPr>
              <a:t>Better system</a:t>
            </a:r>
            <a:endParaRPr lang="en-US" sz="4000" b="1" u="sng" dirty="0">
              <a:solidFill>
                <a:srgbClr val="002060"/>
              </a:solidFill>
            </a:endParaRPr>
          </a:p>
        </p:txBody>
      </p:sp>
      <p:sp>
        <p:nvSpPr>
          <p:cNvPr id="3" name="Content Placeholder 2"/>
          <p:cNvSpPr>
            <a:spLocks noGrp="1"/>
          </p:cNvSpPr>
          <p:nvPr>
            <p:ph idx="1"/>
          </p:nvPr>
        </p:nvSpPr>
        <p:spPr/>
        <p:txBody>
          <a:bodyPr>
            <a:normAutofit/>
          </a:bodyPr>
          <a:lstStyle/>
          <a:p>
            <a:pPr algn="just"/>
            <a:r>
              <a:rPr lang="en-US" sz="2800" dirty="0" smtClean="0"/>
              <a:t>OR study is also initiated to examine a particular problem of decision making like setting up a new warehouse. </a:t>
            </a:r>
          </a:p>
          <a:p>
            <a:pPr algn="just"/>
            <a:endParaRPr lang="en-US" sz="2800" dirty="0" smtClean="0"/>
          </a:p>
          <a:p>
            <a:pPr algn="just"/>
            <a:r>
              <a:rPr lang="en-US" sz="2800" dirty="0" smtClean="0"/>
              <a:t>Later OR approach can be more developed into a system to be employed frequently. As a result the cost of undertaking the first application may get better profits.</a:t>
            </a:r>
            <a:endParaRPr lang="en-US" sz="2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38</a:t>
            </a:fld>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u="sng" dirty="0" smtClean="0">
                <a:solidFill>
                  <a:srgbClr val="002060"/>
                </a:solidFill>
              </a:rPr>
              <a:t>Better decisions</a:t>
            </a:r>
            <a:endParaRPr lang="en-US" sz="3600" b="1" u="sng" dirty="0">
              <a:solidFill>
                <a:srgbClr val="002060"/>
              </a:solidFill>
            </a:endParaRPr>
          </a:p>
        </p:txBody>
      </p:sp>
      <p:sp>
        <p:nvSpPr>
          <p:cNvPr id="3" name="Content Placeholder 2"/>
          <p:cNvSpPr>
            <a:spLocks noGrp="1"/>
          </p:cNvSpPr>
          <p:nvPr>
            <p:ph idx="1"/>
          </p:nvPr>
        </p:nvSpPr>
        <p:spPr/>
        <p:txBody>
          <a:bodyPr>
            <a:normAutofit/>
          </a:bodyPr>
          <a:lstStyle/>
          <a:p>
            <a:pPr algn="just"/>
            <a:r>
              <a:rPr lang="en-US" dirty="0" smtClean="0"/>
              <a:t>OR models regularly give actions that do enhance an intuitive decision making. </a:t>
            </a:r>
          </a:p>
          <a:p>
            <a:pPr algn="just"/>
            <a:endParaRPr lang="en-US" dirty="0" smtClean="0"/>
          </a:p>
          <a:p>
            <a:pPr algn="just"/>
            <a:r>
              <a:rPr lang="en-US" dirty="0" smtClean="0"/>
              <a:t>Sometimes a situation may be so complex that the human mind can never expect to assimilate all the significant factors without the aid of OR and computer analysis.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39</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u="sng" dirty="0" smtClean="0">
                <a:solidFill>
                  <a:srgbClr val="002060"/>
                </a:solidFill>
              </a:rPr>
              <a:t>History</a:t>
            </a:r>
            <a:endParaRPr lang="en-US" sz="4000" b="1" u="sng" dirty="0">
              <a:solidFill>
                <a:srgbClr val="002060"/>
              </a:solidFill>
            </a:endParaRPr>
          </a:p>
        </p:txBody>
      </p:sp>
      <p:sp>
        <p:nvSpPr>
          <p:cNvPr id="3" name="Content Placeholder 2"/>
          <p:cNvSpPr>
            <a:spLocks noGrp="1"/>
          </p:cNvSpPr>
          <p:nvPr>
            <p:ph idx="1"/>
          </p:nvPr>
        </p:nvSpPr>
        <p:spPr/>
        <p:txBody>
          <a:bodyPr>
            <a:noAutofit/>
          </a:bodyPr>
          <a:lstStyle/>
          <a:p>
            <a:pPr algn="just"/>
            <a:r>
              <a:rPr lang="en-US" sz="2400" dirty="0" smtClean="0"/>
              <a:t>This team was very successful and greatly contributed to the meticulous handling of entire operation and related problems of the operation. </a:t>
            </a:r>
          </a:p>
          <a:p>
            <a:pPr algn="just"/>
            <a:endParaRPr lang="en-US" sz="2400" dirty="0" smtClean="0"/>
          </a:p>
          <a:p>
            <a:pPr algn="just"/>
            <a:endParaRPr lang="en-US" sz="2400" dirty="0" smtClean="0"/>
          </a:p>
          <a:p>
            <a:pPr algn="just"/>
            <a:r>
              <a:rPr lang="en-US" sz="2400" dirty="0" smtClean="0"/>
              <a:t>The need for assigning such studies for operations arose because military strategies and their decisions become so important and costly and therefore, the best scientists, under the sponsorship of military organs were grouped together to provide quantitative information’s by adopting scientific techniques and methods for facilitating in taking decisions.</a:t>
            </a:r>
          </a:p>
          <a:p>
            <a:pPr algn="just"/>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u="sng" dirty="0" smtClean="0">
                <a:solidFill>
                  <a:srgbClr val="002060"/>
                </a:solidFill>
              </a:rPr>
              <a:t>APPLICATIONS OF OPERATIONS RESEARCH</a:t>
            </a:r>
            <a:endParaRPr lang="en-US" sz="2800" b="1" u="sng" dirty="0">
              <a:solidFill>
                <a:srgbClr val="002060"/>
              </a:solidFill>
            </a:endParaRPr>
          </a:p>
        </p:txBody>
      </p:sp>
      <p:sp>
        <p:nvSpPr>
          <p:cNvPr id="3" name="Content Placeholder 2"/>
          <p:cNvSpPr>
            <a:spLocks noGrp="1"/>
          </p:cNvSpPr>
          <p:nvPr>
            <p:ph idx="1"/>
          </p:nvPr>
        </p:nvSpPr>
        <p:spPr/>
        <p:txBody>
          <a:bodyPr/>
          <a:lstStyle/>
          <a:p>
            <a:r>
              <a:rPr lang="en-US" dirty="0" smtClean="0"/>
              <a:t>Some of the industrial/government/business problems that can be analyzed by the OR approach has been arranged by functional areas as follows: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40</a:t>
            </a:fld>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u="sng" dirty="0" smtClean="0">
                <a:solidFill>
                  <a:srgbClr val="002060"/>
                </a:solidFill>
              </a:rPr>
              <a:t>Finance and Accounting </a:t>
            </a:r>
            <a:br>
              <a:rPr lang="en-US" sz="3200" b="1" u="sng" dirty="0" smtClean="0">
                <a:solidFill>
                  <a:srgbClr val="002060"/>
                </a:solidFill>
              </a:rPr>
            </a:br>
            <a:endParaRPr lang="en-US" sz="3200" b="1" u="sng" dirty="0">
              <a:solidFill>
                <a:srgbClr val="002060"/>
              </a:solidFill>
            </a:endParaRPr>
          </a:p>
        </p:txBody>
      </p:sp>
      <p:sp>
        <p:nvSpPr>
          <p:cNvPr id="3" name="Content Placeholder 2"/>
          <p:cNvSpPr>
            <a:spLocks noGrp="1"/>
          </p:cNvSpPr>
          <p:nvPr>
            <p:ph idx="1"/>
          </p:nvPr>
        </p:nvSpPr>
        <p:spPr/>
        <p:txBody>
          <a:bodyPr>
            <a:normAutofit lnSpcReduction="10000"/>
          </a:bodyPr>
          <a:lstStyle/>
          <a:p>
            <a:pPr algn="just"/>
            <a:r>
              <a:rPr lang="en-US" dirty="0" smtClean="0"/>
              <a:t>Dividend policies, investment and portfolio management, auditing, balance sheet and cash flow analysis</a:t>
            </a:r>
          </a:p>
          <a:p>
            <a:pPr algn="just"/>
            <a:r>
              <a:rPr lang="en-US" dirty="0" smtClean="0"/>
              <a:t>Claim and complaint procedure, and public accounting</a:t>
            </a:r>
          </a:p>
          <a:p>
            <a:pPr algn="just"/>
            <a:r>
              <a:rPr lang="en-US" dirty="0" smtClean="0"/>
              <a:t>Break even analysis, capital budgeting, cost allocation and control, and financial planning</a:t>
            </a:r>
          </a:p>
          <a:p>
            <a:pPr algn="just"/>
            <a:r>
              <a:rPr lang="en-US" dirty="0" smtClean="0"/>
              <a:t>Establishing costs for by-products and developing standard costs </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41</a:t>
            </a:fld>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u="sng" dirty="0" smtClean="0">
                <a:solidFill>
                  <a:srgbClr val="002060"/>
                </a:solidFill>
              </a:rPr>
              <a:t>Marketing </a:t>
            </a:r>
            <a:endParaRPr lang="en-US" sz="3600" b="1" u="sng" dirty="0">
              <a:solidFill>
                <a:srgbClr val="002060"/>
              </a:solidFill>
            </a:endParaRPr>
          </a:p>
        </p:txBody>
      </p:sp>
      <p:sp>
        <p:nvSpPr>
          <p:cNvPr id="3" name="Content Placeholder 2"/>
          <p:cNvSpPr>
            <a:spLocks noGrp="1"/>
          </p:cNvSpPr>
          <p:nvPr>
            <p:ph idx="1"/>
          </p:nvPr>
        </p:nvSpPr>
        <p:spPr/>
        <p:txBody>
          <a:bodyPr/>
          <a:lstStyle/>
          <a:p>
            <a:pPr algn="just"/>
            <a:r>
              <a:rPr lang="en-US" dirty="0" smtClean="0"/>
              <a:t>Selection or product-mix, marketing and export planning </a:t>
            </a:r>
          </a:p>
          <a:p>
            <a:pPr algn="just"/>
            <a:r>
              <a:rPr lang="en-US" dirty="0" smtClean="0"/>
              <a:t>• Advertising, media planning, selection and effective packing alternatives </a:t>
            </a:r>
          </a:p>
          <a:p>
            <a:pPr algn="just"/>
            <a:r>
              <a:rPr lang="en-US" dirty="0" smtClean="0"/>
              <a:t>• Sales effort allocation and assignment </a:t>
            </a:r>
          </a:p>
          <a:p>
            <a:pPr algn="just"/>
            <a:r>
              <a:rPr lang="en-US" dirty="0" smtClean="0"/>
              <a:t>• Launching a new product at the best possible time </a:t>
            </a:r>
          </a:p>
          <a:p>
            <a:pPr algn="just"/>
            <a:r>
              <a:rPr lang="en-US" dirty="0" smtClean="0"/>
              <a:t>• Predicting customer loyalty </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42</a:t>
            </a:fld>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smtClean="0">
                <a:solidFill>
                  <a:srgbClr val="002060"/>
                </a:solidFill>
              </a:rPr>
              <a:t>Purchasing, Procurement and Exploration</a:t>
            </a:r>
            <a:endParaRPr lang="en-US" sz="3200" b="1" u="sng" dirty="0">
              <a:solidFill>
                <a:srgbClr val="002060"/>
              </a:solidFill>
            </a:endParaRPr>
          </a:p>
        </p:txBody>
      </p:sp>
      <p:sp>
        <p:nvSpPr>
          <p:cNvPr id="3" name="Content Placeholder 2"/>
          <p:cNvSpPr>
            <a:spLocks noGrp="1"/>
          </p:cNvSpPr>
          <p:nvPr>
            <p:ph idx="1"/>
          </p:nvPr>
        </p:nvSpPr>
        <p:spPr/>
        <p:txBody>
          <a:bodyPr/>
          <a:lstStyle/>
          <a:p>
            <a:r>
              <a:rPr lang="en-US" dirty="0" smtClean="0"/>
              <a:t>Optimal buying and reordering with or    without price quantity discount</a:t>
            </a:r>
          </a:p>
          <a:p>
            <a:pPr>
              <a:buNone/>
            </a:pPr>
            <a:r>
              <a:rPr lang="en-US" dirty="0" smtClean="0"/>
              <a:t>• Transportation planning</a:t>
            </a:r>
          </a:p>
          <a:p>
            <a:pPr>
              <a:buNone/>
            </a:pPr>
            <a:r>
              <a:rPr lang="en-US" dirty="0" smtClean="0"/>
              <a:t>• Replacement policies </a:t>
            </a:r>
          </a:p>
          <a:p>
            <a:r>
              <a:rPr lang="en-US" dirty="0" smtClean="0"/>
              <a:t> Bidding policies</a:t>
            </a:r>
          </a:p>
          <a:p>
            <a:r>
              <a:rPr lang="en-US" dirty="0" smtClean="0"/>
              <a:t> Vendor analysis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43</a:t>
            </a:fld>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u="sng" dirty="0" smtClean="0">
                <a:solidFill>
                  <a:srgbClr val="002060"/>
                </a:solidFill>
              </a:rPr>
              <a:t>Purchasing, Procurement and Exploration</a:t>
            </a:r>
            <a:endParaRPr lang="en-US" sz="2800" dirty="0"/>
          </a:p>
        </p:txBody>
      </p:sp>
      <p:sp>
        <p:nvSpPr>
          <p:cNvPr id="3" name="Content Placeholder 2"/>
          <p:cNvSpPr>
            <a:spLocks noGrp="1"/>
          </p:cNvSpPr>
          <p:nvPr>
            <p:ph idx="1"/>
          </p:nvPr>
        </p:nvSpPr>
        <p:spPr/>
        <p:txBody>
          <a:bodyPr>
            <a:normAutofit fontScale="92500" lnSpcReduction="20000"/>
          </a:bodyPr>
          <a:lstStyle/>
          <a:p>
            <a:pPr algn="just"/>
            <a:r>
              <a:rPr lang="en-US" dirty="0" smtClean="0"/>
              <a:t>Production Management (Facilities planning) </a:t>
            </a:r>
          </a:p>
          <a:p>
            <a:pPr algn="just"/>
            <a:r>
              <a:rPr lang="en-US" dirty="0" smtClean="0"/>
              <a:t>Location and size of warehouse or new plant, distribution centers and retail outlets</a:t>
            </a:r>
          </a:p>
          <a:p>
            <a:pPr algn="just"/>
            <a:r>
              <a:rPr lang="en-US" dirty="0" smtClean="0"/>
              <a:t>Logistics, layout and engineering design </a:t>
            </a:r>
          </a:p>
          <a:p>
            <a:pPr algn="just"/>
            <a:r>
              <a:rPr lang="en-US" dirty="0" smtClean="0"/>
              <a:t>Transportation, planning and scheduling </a:t>
            </a:r>
          </a:p>
          <a:p>
            <a:pPr algn="just"/>
            <a:r>
              <a:rPr lang="en-US" dirty="0" smtClean="0"/>
              <a:t>Manufacturing </a:t>
            </a:r>
          </a:p>
          <a:p>
            <a:pPr algn="just"/>
            <a:r>
              <a:rPr lang="en-US" dirty="0" smtClean="0"/>
              <a:t>Aggregate production planning, assembly line, blending, purchasing and inventory control</a:t>
            </a:r>
          </a:p>
          <a:p>
            <a:pPr algn="just"/>
            <a:r>
              <a:rPr lang="en-US" dirty="0" smtClean="0"/>
              <a:t>Employment, training, layoffs and quality control </a:t>
            </a:r>
          </a:p>
          <a:p>
            <a:pPr algn="just"/>
            <a:r>
              <a:rPr lang="en-US" dirty="0" smtClean="0"/>
              <a:t>Allocating R&amp;D budgets most effectively </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44</a:t>
            </a:fld>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u="sng" dirty="0" smtClean="0">
                <a:solidFill>
                  <a:srgbClr val="002060"/>
                </a:solidFill>
              </a:rPr>
              <a:t>Purchasing, Procurement and Exploration</a:t>
            </a:r>
            <a:endParaRPr lang="en-US" sz="2800" dirty="0"/>
          </a:p>
        </p:txBody>
      </p:sp>
      <p:sp>
        <p:nvSpPr>
          <p:cNvPr id="3" name="Content Placeholder 2"/>
          <p:cNvSpPr>
            <a:spLocks noGrp="1"/>
          </p:cNvSpPr>
          <p:nvPr>
            <p:ph idx="1"/>
          </p:nvPr>
        </p:nvSpPr>
        <p:spPr/>
        <p:txBody>
          <a:bodyPr/>
          <a:lstStyle/>
          <a:p>
            <a:r>
              <a:rPr lang="en-US" dirty="0" smtClean="0"/>
              <a:t>Maintenance and project scheduling</a:t>
            </a:r>
          </a:p>
          <a:p>
            <a:r>
              <a:rPr lang="en-US" dirty="0" smtClean="0"/>
              <a:t>Maintenance policies and preventive maintenance </a:t>
            </a:r>
          </a:p>
          <a:p>
            <a:r>
              <a:rPr lang="en-US" dirty="0" smtClean="0"/>
              <a:t>Maintenance crew size and scheduling </a:t>
            </a:r>
          </a:p>
          <a:p>
            <a:r>
              <a:rPr lang="en-US" dirty="0" smtClean="0"/>
              <a:t>Project scheduling and al location of resources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45</a:t>
            </a:fld>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002060"/>
                </a:solidFill>
              </a:rPr>
              <a:t>HR</a:t>
            </a:r>
            <a:endParaRPr lang="en-US" b="1" u="sng" dirty="0">
              <a:solidFill>
                <a:srgbClr val="002060"/>
              </a:solidFill>
            </a:endParaRPr>
          </a:p>
        </p:txBody>
      </p:sp>
      <p:sp>
        <p:nvSpPr>
          <p:cNvPr id="3" name="Content Placeholder 2"/>
          <p:cNvSpPr>
            <a:spLocks noGrp="1"/>
          </p:cNvSpPr>
          <p:nvPr>
            <p:ph idx="1"/>
          </p:nvPr>
        </p:nvSpPr>
        <p:spPr/>
        <p:txBody>
          <a:bodyPr>
            <a:normAutofit fontScale="92500"/>
          </a:bodyPr>
          <a:lstStyle/>
          <a:p>
            <a:pPr algn="just"/>
            <a:r>
              <a:rPr lang="en-US" dirty="0" smtClean="0"/>
              <a:t>Personnel Management</a:t>
            </a:r>
          </a:p>
          <a:p>
            <a:pPr algn="just"/>
            <a:r>
              <a:rPr lang="en-US" dirty="0" smtClean="0"/>
              <a:t>Manpower planning, wage/salary administration </a:t>
            </a:r>
          </a:p>
          <a:p>
            <a:pPr algn="just"/>
            <a:r>
              <a:rPr lang="en-US" dirty="0" smtClean="0"/>
              <a:t>Designing organization structures more effectively </a:t>
            </a:r>
          </a:p>
          <a:p>
            <a:pPr algn="just"/>
            <a:r>
              <a:rPr lang="en-US" dirty="0" smtClean="0"/>
              <a:t>Negotiation in a bargaining situation</a:t>
            </a:r>
          </a:p>
          <a:p>
            <a:pPr algn="just"/>
            <a:r>
              <a:rPr lang="en-US" dirty="0" smtClean="0"/>
              <a:t>Skills and wages balancing </a:t>
            </a:r>
          </a:p>
          <a:p>
            <a:pPr algn="just"/>
            <a:r>
              <a:rPr lang="en-US" dirty="0" smtClean="0"/>
              <a:t>Scheduling of training </a:t>
            </a:r>
            <a:r>
              <a:rPr lang="en-US" dirty="0" err="1" smtClean="0"/>
              <a:t>programmes</a:t>
            </a:r>
            <a:r>
              <a:rPr lang="en-US" dirty="0" smtClean="0"/>
              <a:t> to maximize skill development and retention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46</a:t>
            </a:fld>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dirty="0" smtClean="0"/>
              <a:t>Techniques and General Management</a:t>
            </a:r>
          </a:p>
          <a:p>
            <a:pPr algn="just"/>
            <a:r>
              <a:rPr lang="en-US" dirty="0" smtClean="0"/>
              <a:t>Decision support systems and MIS; forecasting </a:t>
            </a:r>
          </a:p>
          <a:p>
            <a:pPr algn="just"/>
            <a:r>
              <a:rPr lang="en-US" dirty="0" smtClean="0"/>
              <a:t>Making quality control more effective </a:t>
            </a:r>
          </a:p>
          <a:p>
            <a:pPr algn="just"/>
            <a:r>
              <a:rPr lang="en-US" dirty="0" smtClean="0"/>
              <a:t>Project management and strategic planning Government </a:t>
            </a:r>
          </a:p>
          <a:p>
            <a:pPr algn="just"/>
            <a:r>
              <a:rPr lang="en-US" dirty="0" smtClean="0"/>
              <a:t>Economic planning, natural resources, social p l an n in g a n d en e </a:t>
            </a:r>
            <a:r>
              <a:rPr lang="en-US" dirty="0" err="1" smtClean="0"/>
              <a:t>rg</a:t>
            </a:r>
            <a:r>
              <a:rPr lang="en-US" dirty="0" smtClean="0"/>
              <a:t> y </a:t>
            </a:r>
          </a:p>
          <a:p>
            <a:pPr algn="just"/>
            <a:r>
              <a:rPr lang="en-US" dirty="0" smtClean="0"/>
              <a:t>Urban and housing problems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47</a:t>
            </a:fld>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1219200"/>
            <a:ext cx="7848600" cy="4191000"/>
          </a:xfrm>
        </p:spPr>
        <p:txBody>
          <a:bodyPr>
            <a:normAutofit/>
          </a:bodyPr>
          <a:lstStyle/>
          <a:p>
            <a:endParaRPr lang="en-US" sz="4000" b="1" u="sng" dirty="0" smtClean="0">
              <a:solidFill>
                <a:srgbClr val="002060"/>
              </a:solidFill>
            </a:endParaRPr>
          </a:p>
          <a:p>
            <a:endParaRPr lang="en-US" sz="4000" b="1" u="sng" dirty="0" smtClean="0">
              <a:solidFill>
                <a:srgbClr val="002060"/>
              </a:solidFill>
            </a:endParaRPr>
          </a:p>
          <a:p>
            <a:r>
              <a:rPr lang="en-US" sz="4000" b="1" u="sng" dirty="0" smtClean="0">
                <a:solidFill>
                  <a:srgbClr val="002060"/>
                </a:solidFill>
              </a:rPr>
              <a:t>Decision-making environments</a:t>
            </a:r>
            <a:endParaRPr lang="en-US" sz="4000" b="1" u="sng" dirty="0">
              <a:solidFill>
                <a:srgbClr val="002060"/>
              </a:solidFill>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u="sng" dirty="0" smtClean="0">
                <a:solidFill>
                  <a:srgbClr val="002060"/>
                </a:solidFill>
              </a:rPr>
              <a:t>Decision-Making</a:t>
            </a:r>
            <a:endParaRPr lang="en-US" sz="3600" b="1" u="sng" dirty="0">
              <a:solidFill>
                <a:srgbClr val="002060"/>
              </a:solidFill>
            </a:endParaRPr>
          </a:p>
        </p:txBody>
      </p:sp>
      <p:sp>
        <p:nvSpPr>
          <p:cNvPr id="3" name="Content Placeholder 2"/>
          <p:cNvSpPr>
            <a:spLocks noGrp="1"/>
          </p:cNvSpPr>
          <p:nvPr>
            <p:ph idx="1"/>
          </p:nvPr>
        </p:nvSpPr>
        <p:spPr/>
        <p:txBody>
          <a:bodyPr>
            <a:noAutofit/>
          </a:bodyPr>
          <a:lstStyle/>
          <a:p>
            <a:pPr algn="just"/>
            <a:r>
              <a:rPr lang="en-US" sz="2000" dirty="0" smtClean="0"/>
              <a:t>Decision-making is needed whenever an individual or an organization (private or public) is faced with a situation of </a:t>
            </a:r>
            <a:r>
              <a:rPr lang="en-US" sz="2000" u="sng" dirty="0" smtClean="0"/>
              <a:t>selecting an optimal (or best in view of certain objectives) course of action from among several available alternatives.</a:t>
            </a:r>
          </a:p>
          <a:p>
            <a:pPr algn="just"/>
            <a:r>
              <a:rPr lang="en-US" sz="2000" dirty="0" smtClean="0"/>
              <a:t>For example, an individual may have to decide whether to build a house or to purchase a flat or live in a rented accommodation; whether to join a service or to start own business; which company's car should be purchased, etc. Similarly, a business firm may have to decide the type of technique to be used in production, what is the most appropriate method of advertising its product, etc.</a:t>
            </a:r>
          </a:p>
          <a:p>
            <a:pPr algn="just"/>
            <a:r>
              <a:rPr lang="en-US" sz="2000" dirty="0" smtClean="0"/>
              <a:t>The decision analysis provides certain criteria for the selection of a course of action such that the objective of the decision-maker is satisfied. The course of action selected on the basis of such criteria is termed as the </a:t>
            </a:r>
            <a:r>
              <a:rPr lang="en-US" sz="2000" i="1" dirty="0" smtClean="0"/>
              <a:t>optimal course of action</a:t>
            </a:r>
            <a:r>
              <a:rPr lang="en-US" sz="2000" dirty="0" smtClean="0"/>
              <a:t>.</a:t>
            </a:r>
          </a:p>
          <a:p>
            <a:pPr algn="just"/>
            <a:endParaRPr lang="en-US" sz="20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49</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u="sng" dirty="0" smtClean="0">
                <a:solidFill>
                  <a:srgbClr val="002060"/>
                </a:solidFill>
              </a:rPr>
              <a:t>Definition</a:t>
            </a:r>
            <a:endParaRPr lang="en-US" sz="3600" b="1" u="sng" dirty="0">
              <a:solidFill>
                <a:srgbClr val="002060"/>
              </a:solidFill>
            </a:endParaRPr>
          </a:p>
        </p:txBody>
      </p:sp>
      <p:sp>
        <p:nvSpPr>
          <p:cNvPr id="3" name="Content Placeholder 2"/>
          <p:cNvSpPr>
            <a:spLocks noGrp="1"/>
          </p:cNvSpPr>
          <p:nvPr>
            <p:ph idx="1"/>
          </p:nvPr>
        </p:nvSpPr>
        <p:spPr/>
        <p:txBody>
          <a:bodyPr>
            <a:normAutofit fontScale="92500" lnSpcReduction="10000"/>
          </a:bodyPr>
          <a:lstStyle/>
          <a:p>
            <a:pPr algn="just"/>
            <a:r>
              <a:rPr lang="en-US" dirty="0" smtClean="0"/>
              <a:t>It is the application of scientific methods, techniques and tools to problems involving the operations of a system so as to provide those in the control of the system with optimum solutions to the problems.</a:t>
            </a:r>
          </a:p>
          <a:p>
            <a:pPr algn="just"/>
            <a:endParaRPr lang="en-US" dirty="0" smtClean="0"/>
          </a:p>
          <a:p>
            <a:pPr algn="just"/>
            <a:r>
              <a:rPr lang="en-US" dirty="0" smtClean="0"/>
              <a:t>Operation Research is a tool for taking decisions which searches for the optimum results in parity with the overall objectives and constraints of the organization. </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smtClean="0">
                <a:solidFill>
                  <a:srgbClr val="002060"/>
                </a:solidFill>
              </a:rPr>
              <a:t>Decision Alternatives</a:t>
            </a:r>
            <a:endParaRPr lang="en-US" sz="3200" b="1" u="sng" dirty="0">
              <a:solidFill>
                <a:srgbClr val="002060"/>
              </a:solidFill>
            </a:endParaRPr>
          </a:p>
        </p:txBody>
      </p:sp>
      <p:sp>
        <p:nvSpPr>
          <p:cNvPr id="3" name="Content Placeholder 2"/>
          <p:cNvSpPr>
            <a:spLocks noGrp="1"/>
          </p:cNvSpPr>
          <p:nvPr>
            <p:ph idx="1"/>
          </p:nvPr>
        </p:nvSpPr>
        <p:spPr/>
        <p:txBody>
          <a:bodyPr>
            <a:normAutofit/>
          </a:bodyPr>
          <a:lstStyle/>
          <a:p>
            <a:pPr algn="just"/>
            <a:r>
              <a:rPr lang="en-US" sz="4000" dirty="0" smtClean="0"/>
              <a:t>Every decision-maker is faced with a set of several alternative courses of action A</a:t>
            </a:r>
            <a:r>
              <a:rPr lang="en-US" sz="4000" baseline="-25000" dirty="0" smtClean="0"/>
              <a:t>1</a:t>
            </a:r>
            <a:r>
              <a:rPr lang="en-US" sz="4000" dirty="0" smtClean="0"/>
              <a:t>, A</a:t>
            </a:r>
            <a:r>
              <a:rPr lang="en-US" sz="4000" baseline="-25000" dirty="0" smtClean="0"/>
              <a:t>2</a:t>
            </a:r>
            <a:r>
              <a:rPr lang="en-US" sz="4000" dirty="0" smtClean="0"/>
              <a:t>, ...... A</a:t>
            </a:r>
            <a:r>
              <a:rPr lang="en-US" sz="4000" baseline="-25000" dirty="0" smtClean="0"/>
              <a:t>m</a:t>
            </a:r>
            <a:r>
              <a:rPr lang="en-US" sz="4000" dirty="0" smtClean="0"/>
              <a:t> and he has to select one of them in view of the objectives to be fulfilled.</a:t>
            </a:r>
            <a:endParaRPr lang="en-US" sz="40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50</a:t>
            </a:fld>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u="sng" dirty="0" smtClean="0">
                <a:solidFill>
                  <a:srgbClr val="002060"/>
                </a:solidFill>
              </a:rPr>
              <a:t>States of Nature</a:t>
            </a:r>
            <a:endParaRPr lang="en-US" sz="3600" b="1" u="sng" dirty="0">
              <a:solidFill>
                <a:srgbClr val="002060"/>
              </a:solidFill>
            </a:endParaRPr>
          </a:p>
        </p:txBody>
      </p:sp>
      <p:sp>
        <p:nvSpPr>
          <p:cNvPr id="3" name="Content Placeholder 2"/>
          <p:cNvSpPr>
            <a:spLocks noGrp="1"/>
          </p:cNvSpPr>
          <p:nvPr>
            <p:ph idx="1"/>
          </p:nvPr>
        </p:nvSpPr>
        <p:spPr/>
        <p:txBody>
          <a:bodyPr>
            <a:normAutofit/>
          </a:bodyPr>
          <a:lstStyle/>
          <a:p>
            <a:pPr algn="just"/>
            <a:r>
              <a:rPr lang="en-US" dirty="0" smtClean="0"/>
              <a:t>These are the future conditions that are not under the control of decision maker.</a:t>
            </a:r>
          </a:p>
          <a:p>
            <a:pPr algn="just">
              <a:buNone/>
            </a:pPr>
            <a:r>
              <a:rPr lang="en-US" dirty="0" smtClean="0"/>
              <a:t>       A state of nature can be the state of economy (e.g. inflation), a weather condition etc. The state of nature are </a:t>
            </a:r>
            <a:r>
              <a:rPr lang="en-US" u="sng" dirty="0" smtClean="0">
                <a:solidFill>
                  <a:srgbClr val="FF0000"/>
                </a:solidFill>
              </a:rPr>
              <a:t>usually not determined by the action of an individual</a:t>
            </a:r>
            <a:r>
              <a:rPr lang="en-US" u="sng" dirty="0" smtClean="0"/>
              <a:t> </a:t>
            </a:r>
            <a:r>
              <a:rPr lang="en-US" dirty="0" smtClean="0"/>
              <a:t>or an organization, These are the results of an </a:t>
            </a:r>
            <a:r>
              <a:rPr lang="en-US" sz="4800" b="1" u="sng" dirty="0" smtClean="0"/>
              <a:t>“</a:t>
            </a:r>
            <a:r>
              <a:rPr lang="en-US" sz="4800" b="1" u="sng" dirty="0" smtClean="0">
                <a:solidFill>
                  <a:srgbClr val="FF0000"/>
                </a:solidFill>
              </a:rPr>
              <a:t>act of GOD”</a:t>
            </a:r>
            <a:endParaRPr lang="en-US" sz="4800" b="1" u="sng" dirty="0">
              <a:solidFill>
                <a:srgbClr val="FF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51</a:t>
            </a:fld>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u="sng" dirty="0" smtClean="0">
                <a:solidFill>
                  <a:srgbClr val="002060"/>
                </a:solidFill>
              </a:rPr>
              <a:t>Payoff</a:t>
            </a:r>
            <a:endParaRPr lang="en-US" b="1" u="sng" dirty="0">
              <a:solidFill>
                <a:srgbClr val="002060"/>
              </a:solidFill>
            </a:endParaRPr>
          </a:p>
        </p:txBody>
      </p:sp>
      <p:sp>
        <p:nvSpPr>
          <p:cNvPr id="3" name="Content Placeholder 2"/>
          <p:cNvSpPr>
            <a:spLocks noGrp="1"/>
          </p:cNvSpPr>
          <p:nvPr>
            <p:ph idx="1"/>
          </p:nvPr>
        </p:nvSpPr>
        <p:spPr>
          <a:xfrm>
            <a:off x="457200" y="1371600"/>
            <a:ext cx="8229600" cy="4754563"/>
          </a:xfrm>
        </p:spPr>
        <p:txBody>
          <a:bodyPr>
            <a:noAutofit/>
          </a:bodyPr>
          <a:lstStyle/>
          <a:p>
            <a:pPr algn="just"/>
            <a:r>
              <a:rPr lang="en-US" dirty="0" smtClean="0"/>
              <a:t>A numerical value (outcome) resulting from each possible combination of alternatives and state of nature is called pay off. The payoff values are always conditional values because of unknown states of nature.</a:t>
            </a:r>
          </a:p>
          <a:p>
            <a:pPr algn="just"/>
            <a:r>
              <a:rPr lang="en-US" dirty="0" smtClean="0"/>
              <a:t>Measured within a specified period  (e.g. after one year). This period is called as the decision horizon. </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52</a:t>
            </a:fld>
            <a:endParaRPr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1143000"/>
          </a:xfrm>
        </p:spPr>
        <p:txBody>
          <a:bodyPr>
            <a:normAutofit/>
          </a:bodyPr>
          <a:lstStyle/>
          <a:p>
            <a:r>
              <a:rPr lang="en-US" sz="3200" b="1" u="sng" dirty="0" smtClean="0">
                <a:solidFill>
                  <a:srgbClr val="002060"/>
                </a:solidFill>
              </a:rPr>
              <a:t>Payoff  matrix</a:t>
            </a:r>
            <a:endParaRPr lang="en-US" sz="3200" b="1" u="sng" dirty="0">
              <a:solidFill>
                <a:srgbClr val="002060"/>
              </a:solidFill>
            </a:endParaRPr>
          </a:p>
        </p:txBody>
      </p:sp>
      <p:graphicFrame>
        <p:nvGraphicFramePr>
          <p:cNvPr id="4" name="Table 3"/>
          <p:cNvGraphicFramePr>
            <a:graphicFrameLocks noGrp="1"/>
          </p:cNvGraphicFramePr>
          <p:nvPr/>
        </p:nvGraphicFramePr>
        <p:xfrm>
          <a:off x="381000" y="1524000"/>
          <a:ext cx="8534402" cy="3566160"/>
        </p:xfrm>
        <a:graphic>
          <a:graphicData uri="http://schemas.openxmlformats.org/drawingml/2006/table">
            <a:tbl>
              <a:tblPr firstRow="1" bandRow="1">
                <a:tableStyleId>{5940675A-B579-460E-94D1-54222C63F5DA}</a:tableStyleId>
              </a:tblPr>
              <a:tblGrid>
                <a:gridCol w="1641231"/>
                <a:gridCol w="2105579"/>
                <a:gridCol w="1595864"/>
                <a:gridCol w="1595864"/>
                <a:gridCol w="1595864"/>
              </a:tblGrid>
              <a:tr h="370840">
                <a:tc rowSpan="2">
                  <a:txBody>
                    <a:bodyPr/>
                    <a:lstStyle/>
                    <a:p>
                      <a:r>
                        <a:rPr lang="en-US" sz="2400" b="1" dirty="0" smtClean="0"/>
                        <a:t>State of Nature</a:t>
                      </a:r>
                      <a:endParaRPr lang="en-US" sz="2400" b="1" dirty="0"/>
                    </a:p>
                  </a:txBody>
                  <a:tcPr/>
                </a:tc>
                <a:tc rowSpan="2">
                  <a:txBody>
                    <a:bodyPr/>
                    <a:lstStyle/>
                    <a:p>
                      <a:r>
                        <a:rPr lang="en-US" sz="2400" b="1" dirty="0" smtClean="0"/>
                        <a:t>Probability</a:t>
                      </a:r>
                      <a:endParaRPr lang="en-US" sz="2400" b="1" dirty="0"/>
                    </a:p>
                  </a:txBody>
                  <a:tcPr/>
                </a:tc>
                <a:tc gridSpan="3">
                  <a:txBody>
                    <a:bodyPr/>
                    <a:lstStyle/>
                    <a:p>
                      <a:pPr algn="ctr"/>
                      <a:r>
                        <a:rPr lang="en-US" sz="2400" b="1" dirty="0" smtClean="0"/>
                        <a:t>Course</a:t>
                      </a:r>
                      <a:r>
                        <a:rPr lang="en-US" sz="2400" b="1" baseline="0" dirty="0" smtClean="0"/>
                        <a:t> of Action (Alternatives)</a:t>
                      </a:r>
                      <a:endParaRPr lang="en-US" sz="2400" b="1" dirty="0"/>
                    </a:p>
                  </a:txBody>
                  <a:tcPr/>
                </a:tc>
                <a:tc hMerge="1">
                  <a:txBody>
                    <a:bodyPr/>
                    <a:lstStyle/>
                    <a:p>
                      <a:endParaRPr lang="en-US" dirty="0"/>
                    </a:p>
                  </a:txBody>
                  <a:tcPr/>
                </a:tc>
                <a:tc hMerge="1">
                  <a:txBody>
                    <a:bodyPr/>
                    <a:lstStyle/>
                    <a:p>
                      <a:endParaRPr lang="en-US" dirty="0"/>
                    </a:p>
                  </a:txBody>
                  <a:tcPr/>
                </a:tc>
              </a:tr>
              <a:tr h="370840">
                <a:tc vMerge="1">
                  <a:txBody>
                    <a:bodyPr/>
                    <a:lstStyle/>
                    <a:p>
                      <a:endParaRPr lang="en-US" dirty="0"/>
                    </a:p>
                  </a:txBody>
                  <a:tcPr/>
                </a:tc>
                <a:tc vMerge="1">
                  <a:txBody>
                    <a:bodyPr/>
                    <a:lstStyle/>
                    <a:p>
                      <a:endParaRPr lang="en-US" dirty="0"/>
                    </a:p>
                  </a:txBody>
                  <a:tcPr/>
                </a:tc>
                <a:tc>
                  <a:txBody>
                    <a:bodyPr/>
                    <a:lstStyle/>
                    <a:p>
                      <a:pPr algn="ctr"/>
                      <a:r>
                        <a:rPr lang="en-US" sz="2400" b="1" dirty="0" smtClean="0"/>
                        <a:t>S</a:t>
                      </a:r>
                      <a:r>
                        <a:rPr lang="en-US" sz="2400" b="1" baseline="-25000" dirty="0" smtClean="0"/>
                        <a:t>1</a:t>
                      </a:r>
                      <a:endParaRPr lang="en-US" sz="2400" b="1" baseline="-25000" dirty="0"/>
                    </a:p>
                  </a:txBody>
                  <a:tcPr/>
                </a:tc>
                <a:tc>
                  <a:txBody>
                    <a:bodyPr/>
                    <a:lstStyle/>
                    <a:p>
                      <a:pPr algn="ctr"/>
                      <a:r>
                        <a:rPr lang="en-US" sz="2400" b="1" dirty="0" smtClean="0"/>
                        <a:t>S</a:t>
                      </a:r>
                      <a:r>
                        <a:rPr lang="en-US" sz="2400" b="1" baseline="-25000" dirty="0" smtClean="0"/>
                        <a:t>2</a:t>
                      </a:r>
                      <a:endParaRPr lang="en-US" sz="2400" b="1" baseline="-25000" dirty="0"/>
                    </a:p>
                  </a:txBody>
                  <a:tcPr/>
                </a:tc>
                <a:tc>
                  <a:txBody>
                    <a:bodyPr/>
                    <a:lstStyle/>
                    <a:p>
                      <a:pPr algn="ctr"/>
                      <a:r>
                        <a:rPr lang="en-US" sz="2400" b="1" dirty="0" err="1" smtClean="0"/>
                        <a:t>Sn</a:t>
                      </a:r>
                      <a:r>
                        <a:rPr lang="en-US" sz="2400" b="1" dirty="0" smtClean="0"/>
                        <a:t> </a:t>
                      </a:r>
                      <a:endParaRPr lang="en-US" sz="2400" b="1" dirty="0"/>
                    </a:p>
                  </a:txBody>
                  <a:tcPr/>
                </a:tc>
              </a:tr>
              <a:tr h="370840">
                <a:tc>
                  <a:txBody>
                    <a:bodyPr/>
                    <a:lstStyle/>
                    <a:p>
                      <a:pPr algn="ctr"/>
                      <a:r>
                        <a:rPr lang="en-US" sz="4400" b="1" dirty="0" smtClean="0"/>
                        <a:t>N</a:t>
                      </a:r>
                      <a:r>
                        <a:rPr lang="en-US" sz="4400" b="1" baseline="-25000" dirty="0" smtClean="0"/>
                        <a:t>1</a:t>
                      </a:r>
                      <a:endParaRPr lang="en-US" sz="4400" b="1" baseline="-25000" dirty="0"/>
                    </a:p>
                  </a:txBody>
                  <a:tcPr/>
                </a:tc>
                <a:tc>
                  <a:txBody>
                    <a:bodyPr/>
                    <a:lstStyle/>
                    <a:p>
                      <a:r>
                        <a:rPr lang="en-US" sz="2400" b="1" dirty="0" smtClean="0"/>
                        <a:t>P1 (0.2)</a:t>
                      </a:r>
                      <a:endParaRPr lang="en-US" sz="2400" b="1" dirty="0"/>
                    </a:p>
                  </a:txBody>
                  <a:tcPr/>
                </a:tc>
                <a:tc>
                  <a:txBody>
                    <a:bodyPr/>
                    <a:lstStyle/>
                    <a:p>
                      <a:pPr algn="ctr"/>
                      <a:r>
                        <a:rPr lang="en-US" sz="4000" b="1" dirty="0" smtClean="0">
                          <a:solidFill>
                            <a:srgbClr val="FF0000"/>
                          </a:solidFill>
                        </a:rPr>
                        <a:t>p</a:t>
                      </a:r>
                      <a:r>
                        <a:rPr lang="en-US" sz="4000" b="1" baseline="-25000" dirty="0" smtClean="0">
                          <a:solidFill>
                            <a:srgbClr val="FF0000"/>
                          </a:solidFill>
                        </a:rPr>
                        <a:t>11</a:t>
                      </a:r>
                      <a:endParaRPr lang="en-US" sz="4000" b="1" dirty="0">
                        <a:solidFill>
                          <a:srgbClr val="FF000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dirty="0" smtClean="0"/>
                        <a:t>P</a:t>
                      </a:r>
                      <a:r>
                        <a:rPr lang="en-US" sz="2400" b="1" baseline="-25000" dirty="0" smtClean="0"/>
                        <a:t>12</a:t>
                      </a:r>
                      <a:r>
                        <a:rPr lang="en-US" sz="2400" b="1" dirty="0" smtClean="0"/>
                        <a:t> </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dirty="0" smtClean="0"/>
                        <a:t>p</a:t>
                      </a:r>
                      <a:r>
                        <a:rPr lang="en-US" sz="2400" b="1" baseline="-25000" dirty="0" smtClean="0"/>
                        <a:t>1n</a:t>
                      </a:r>
                      <a:endParaRPr lang="en-US" sz="2400" b="1" dirty="0" smtClean="0"/>
                    </a:p>
                    <a:p>
                      <a:pPr algn="ctr"/>
                      <a:r>
                        <a:rPr lang="en-US" sz="2400" b="1" dirty="0" smtClean="0"/>
                        <a:t> </a:t>
                      </a:r>
                      <a:endParaRPr lang="en-US" sz="2400" b="1" dirty="0"/>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dirty="0" smtClean="0"/>
                        <a:t>N</a:t>
                      </a:r>
                      <a:r>
                        <a:rPr lang="en-US" sz="2400" b="1" baseline="-25000" dirty="0" smtClean="0"/>
                        <a:t>2 </a:t>
                      </a:r>
                      <a:endParaRPr lang="en-US" sz="2400" b="1" dirty="0"/>
                    </a:p>
                  </a:txBody>
                  <a:tcPr/>
                </a:tc>
                <a:tc>
                  <a:txBody>
                    <a:bodyPr/>
                    <a:lstStyle/>
                    <a:p>
                      <a:r>
                        <a:rPr lang="en-US" sz="2400" b="1" dirty="0" smtClean="0"/>
                        <a:t>P2 (0.3)</a:t>
                      </a:r>
                      <a:endParaRPr lang="en-US" sz="24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dirty="0" smtClean="0"/>
                        <a:t>P</a:t>
                      </a:r>
                      <a:r>
                        <a:rPr lang="en-US" sz="2400" b="1" baseline="-25000" dirty="0" smtClean="0"/>
                        <a:t>21</a:t>
                      </a:r>
                      <a:r>
                        <a:rPr lang="en-US" sz="2400" b="1" dirty="0" smtClean="0"/>
                        <a:t>  </a:t>
                      </a:r>
                      <a:endParaRPr lang="en-US" sz="24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dirty="0" smtClean="0"/>
                        <a:t>P</a:t>
                      </a:r>
                      <a:r>
                        <a:rPr lang="en-US" sz="2400" b="1" baseline="-25000" dirty="0" smtClean="0"/>
                        <a:t>22</a:t>
                      </a:r>
                      <a:r>
                        <a:rPr lang="en-US" sz="2400" b="1" dirty="0" smtClean="0"/>
                        <a:t> </a:t>
                      </a:r>
                      <a:endParaRPr lang="en-US" sz="24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dirty="0" smtClean="0"/>
                        <a:t>P</a:t>
                      </a:r>
                      <a:r>
                        <a:rPr lang="en-US" sz="2400" b="1" baseline="-25000" dirty="0" smtClean="0"/>
                        <a:t>2n</a:t>
                      </a:r>
                      <a:endParaRPr lang="en-US" sz="2400" b="1" dirty="0"/>
                    </a:p>
                  </a:txBody>
                  <a:tcPr/>
                </a:tc>
              </a:tr>
              <a:tr h="370840">
                <a:tc>
                  <a:txBody>
                    <a:bodyPr/>
                    <a:lstStyle/>
                    <a:p>
                      <a:pPr algn="ctr"/>
                      <a:r>
                        <a:rPr lang="en-US" sz="2400" b="1" dirty="0" smtClean="0"/>
                        <a:t>.</a:t>
                      </a:r>
                      <a:endParaRPr lang="en-US" sz="2400" b="1" dirty="0"/>
                    </a:p>
                  </a:txBody>
                  <a:tcPr/>
                </a:tc>
                <a:tc>
                  <a:txBody>
                    <a:bodyPr/>
                    <a:lstStyle/>
                    <a:p>
                      <a:r>
                        <a:rPr lang="en-US" sz="2400" b="1" dirty="0" smtClean="0"/>
                        <a:t>.</a:t>
                      </a:r>
                      <a:endParaRPr lang="en-US" sz="2400" b="1" dirty="0"/>
                    </a:p>
                  </a:txBody>
                  <a:tcPr/>
                </a:tc>
                <a:tc>
                  <a:txBody>
                    <a:bodyPr/>
                    <a:lstStyle/>
                    <a:p>
                      <a:pPr algn="ctr"/>
                      <a:endParaRPr lang="en-US" sz="2400" b="1" dirty="0"/>
                    </a:p>
                  </a:txBody>
                  <a:tcPr/>
                </a:tc>
                <a:tc>
                  <a:txBody>
                    <a:bodyPr/>
                    <a:lstStyle/>
                    <a:p>
                      <a:pPr algn="ctr"/>
                      <a:endParaRPr lang="en-US" sz="2400" b="1" dirty="0"/>
                    </a:p>
                  </a:txBody>
                  <a:tcPr/>
                </a:tc>
                <a:tc>
                  <a:txBody>
                    <a:bodyPr/>
                    <a:lstStyle/>
                    <a:p>
                      <a:pPr algn="ctr"/>
                      <a:endParaRPr lang="en-US" sz="2400" b="1" dirty="0"/>
                    </a:p>
                  </a:txBody>
                  <a:tcPr/>
                </a:tc>
              </a:tr>
              <a:tr h="370840">
                <a:tc>
                  <a:txBody>
                    <a:bodyPr/>
                    <a:lstStyle/>
                    <a:p>
                      <a:pPr algn="ctr"/>
                      <a:r>
                        <a:rPr lang="en-US" sz="2400" b="1" dirty="0" smtClean="0"/>
                        <a:t>.</a:t>
                      </a:r>
                      <a:endParaRPr lang="en-US" sz="2400" b="1" dirty="0"/>
                    </a:p>
                  </a:txBody>
                  <a:tcPr/>
                </a:tc>
                <a:tc>
                  <a:txBody>
                    <a:bodyPr/>
                    <a:lstStyle/>
                    <a:p>
                      <a:r>
                        <a:rPr lang="en-US" sz="2400" b="1" dirty="0" smtClean="0"/>
                        <a:t>.</a:t>
                      </a:r>
                      <a:endParaRPr lang="en-US" sz="2400" b="1" dirty="0"/>
                    </a:p>
                  </a:txBody>
                  <a:tcPr/>
                </a:tc>
                <a:tc>
                  <a:txBody>
                    <a:bodyPr/>
                    <a:lstStyle/>
                    <a:p>
                      <a:pPr algn="ctr"/>
                      <a:endParaRPr lang="en-US" sz="2400" b="1" dirty="0"/>
                    </a:p>
                  </a:txBody>
                  <a:tcPr/>
                </a:tc>
                <a:tc>
                  <a:txBody>
                    <a:bodyPr/>
                    <a:lstStyle/>
                    <a:p>
                      <a:pPr algn="ctr"/>
                      <a:endParaRPr lang="en-US" sz="2400" b="1" dirty="0"/>
                    </a:p>
                  </a:txBody>
                  <a:tcPr/>
                </a:tc>
                <a:tc>
                  <a:txBody>
                    <a:bodyPr/>
                    <a:lstStyle/>
                    <a:p>
                      <a:pPr algn="ctr"/>
                      <a:endParaRPr lang="en-US" sz="2400" b="1" dirty="0"/>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dirty="0" smtClean="0"/>
                        <a:t>N</a:t>
                      </a:r>
                      <a:r>
                        <a:rPr lang="en-US" sz="2400" b="1" baseline="-25000" dirty="0" smtClean="0"/>
                        <a:t>m </a:t>
                      </a:r>
                      <a:endParaRPr lang="en-US" sz="2400" b="1" dirty="0"/>
                    </a:p>
                  </a:txBody>
                  <a:tcPr/>
                </a:tc>
                <a:tc>
                  <a:txBody>
                    <a:bodyPr/>
                    <a:lstStyle/>
                    <a:p>
                      <a:r>
                        <a:rPr lang="en-US" sz="2400" b="1" dirty="0" err="1" smtClean="0"/>
                        <a:t>Pn</a:t>
                      </a:r>
                      <a:r>
                        <a:rPr lang="en-US" sz="2400" b="1" dirty="0" smtClean="0"/>
                        <a:t> (0.4)</a:t>
                      </a:r>
                      <a:endParaRPr lang="en-US" sz="24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dirty="0" smtClean="0"/>
                        <a:t> P</a:t>
                      </a:r>
                      <a:r>
                        <a:rPr lang="en-US" sz="2400" b="1" baseline="-25000" dirty="0" smtClean="0"/>
                        <a:t>m1</a:t>
                      </a:r>
                      <a:r>
                        <a:rPr lang="en-US" sz="2400" b="1" dirty="0" smtClean="0"/>
                        <a:t> </a:t>
                      </a:r>
                      <a:endParaRPr lang="en-US" sz="24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dirty="0" smtClean="0"/>
                        <a:t>P</a:t>
                      </a:r>
                      <a:r>
                        <a:rPr lang="en-US" sz="2400" b="1" baseline="-25000" dirty="0" smtClean="0"/>
                        <a:t>m2</a:t>
                      </a:r>
                      <a:r>
                        <a:rPr lang="en-US" sz="2400" b="1" dirty="0" smtClean="0"/>
                        <a:t> </a:t>
                      </a:r>
                      <a:endParaRPr lang="en-US" sz="24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dirty="0" err="1" smtClean="0"/>
                        <a:t>P</a:t>
                      </a:r>
                      <a:r>
                        <a:rPr lang="en-US" sz="2400" b="1" baseline="-25000" dirty="0" err="1" smtClean="0"/>
                        <a:t>mn</a:t>
                      </a:r>
                      <a:r>
                        <a:rPr lang="en-US" sz="2400" b="1" baseline="-25000" dirty="0" smtClean="0"/>
                        <a:t> </a:t>
                      </a:r>
                      <a:endParaRPr lang="en-US" sz="2400" b="1" dirty="0"/>
                    </a:p>
                  </a:txBody>
                  <a:tcPr/>
                </a:tc>
              </a:tr>
            </a:tbl>
          </a:graphicData>
        </a:graphic>
      </p:graphicFrame>
      <p:sp>
        <p:nvSpPr>
          <p:cNvPr id="5" name="Slide Number Placeholder 4"/>
          <p:cNvSpPr>
            <a:spLocks noGrp="1"/>
          </p:cNvSpPr>
          <p:nvPr>
            <p:ph type="sldNum" sz="quarter" idx="12"/>
          </p:nvPr>
        </p:nvSpPr>
        <p:spPr/>
        <p:txBody>
          <a:bodyPr/>
          <a:lstStyle/>
          <a:p>
            <a:fld id="{B6F15528-21DE-4FAA-801E-634DDDAF4B2B}" type="slidenum">
              <a:rPr lang="en-US" smtClean="0"/>
              <a:pPr/>
              <a:t>53</a:t>
            </a:fld>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1143000"/>
          </a:xfrm>
        </p:spPr>
        <p:txBody>
          <a:bodyPr>
            <a:normAutofit/>
          </a:bodyPr>
          <a:lstStyle/>
          <a:p>
            <a:r>
              <a:rPr lang="en-US" sz="3200" b="1" u="sng" dirty="0" smtClean="0">
                <a:solidFill>
                  <a:srgbClr val="002060"/>
                </a:solidFill>
              </a:rPr>
              <a:t>Payoff  matrix</a:t>
            </a:r>
            <a:endParaRPr lang="en-US" sz="3200" b="1" u="sng" dirty="0">
              <a:solidFill>
                <a:srgbClr val="002060"/>
              </a:solidFill>
            </a:endParaRPr>
          </a:p>
        </p:txBody>
      </p:sp>
      <p:graphicFrame>
        <p:nvGraphicFramePr>
          <p:cNvPr id="4" name="Table 3"/>
          <p:cNvGraphicFramePr>
            <a:graphicFrameLocks noGrp="1"/>
          </p:cNvGraphicFramePr>
          <p:nvPr/>
        </p:nvGraphicFramePr>
        <p:xfrm>
          <a:off x="381000" y="1524000"/>
          <a:ext cx="8534402" cy="4419600"/>
        </p:xfrm>
        <a:graphic>
          <a:graphicData uri="http://schemas.openxmlformats.org/drawingml/2006/table">
            <a:tbl>
              <a:tblPr firstRow="1" bandRow="1">
                <a:tableStyleId>{5940675A-B579-460E-94D1-54222C63F5DA}</a:tableStyleId>
              </a:tblPr>
              <a:tblGrid>
                <a:gridCol w="1641231"/>
                <a:gridCol w="2105579"/>
                <a:gridCol w="1595864"/>
                <a:gridCol w="1595864"/>
                <a:gridCol w="1595864"/>
              </a:tblGrid>
              <a:tr h="370840">
                <a:tc rowSpan="2">
                  <a:txBody>
                    <a:bodyPr/>
                    <a:lstStyle/>
                    <a:p>
                      <a:r>
                        <a:rPr lang="en-US" sz="2400" b="1" dirty="0" smtClean="0"/>
                        <a:t>State of Nature</a:t>
                      </a:r>
                      <a:endParaRPr lang="en-US" sz="2400" b="1" dirty="0"/>
                    </a:p>
                  </a:txBody>
                  <a:tcPr/>
                </a:tc>
                <a:tc rowSpan="2">
                  <a:txBody>
                    <a:bodyPr/>
                    <a:lstStyle/>
                    <a:p>
                      <a:r>
                        <a:rPr lang="en-US" sz="2400" b="1" dirty="0" smtClean="0"/>
                        <a:t>Probability</a:t>
                      </a:r>
                      <a:endParaRPr lang="en-US" sz="2400" b="1" dirty="0"/>
                    </a:p>
                  </a:txBody>
                  <a:tcPr/>
                </a:tc>
                <a:tc gridSpan="3">
                  <a:txBody>
                    <a:bodyPr/>
                    <a:lstStyle/>
                    <a:p>
                      <a:pPr algn="ctr"/>
                      <a:r>
                        <a:rPr lang="en-US" sz="2400" b="1" dirty="0" smtClean="0"/>
                        <a:t>Course</a:t>
                      </a:r>
                      <a:r>
                        <a:rPr lang="en-US" sz="2400" b="1" baseline="0" dirty="0" smtClean="0"/>
                        <a:t> of Action (Alternatives)</a:t>
                      </a:r>
                      <a:endParaRPr lang="en-US" sz="2400" b="1" dirty="0"/>
                    </a:p>
                  </a:txBody>
                  <a:tcPr/>
                </a:tc>
                <a:tc hMerge="1">
                  <a:txBody>
                    <a:bodyPr/>
                    <a:lstStyle/>
                    <a:p>
                      <a:endParaRPr lang="en-US" dirty="0"/>
                    </a:p>
                  </a:txBody>
                  <a:tcPr/>
                </a:tc>
                <a:tc hMerge="1">
                  <a:txBody>
                    <a:bodyPr/>
                    <a:lstStyle/>
                    <a:p>
                      <a:endParaRPr lang="en-US" dirty="0"/>
                    </a:p>
                  </a:txBody>
                  <a:tcPr/>
                </a:tc>
              </a:tr>
              <a:tr h="370840">
                <a:tc vMerge="1">
                  <a:txBody>
                    <a:bodyPr/>
                    <a:lstStyle/>
                    <a:p>
                      <a:endParaRPr lang="en-US" dirty="0"/>
                    </a:p>
                  </a:txBody>
                  <a:tcPr/>
                </a:tc>
                <a:tc vMerge="1">
                  <a:txBody>
                    <a:bodyPr/>
                    <a:lstStyle/>
                    <a:p>
                      <a:endParaRPr lang="en-US" dirty="0"/>
                    </a:p>
                  </a:txBody>
                  <a:tcPr/>
                </a:tc>
                <a:tc>
                  <a:txBody>
                    <a:bodyPr/>
                    <a:lstStyle/>
                    <a:p>
                      <a:r>
                        <a:rPr lang="en-US" sz="2400" b="1" dirty="0" smtClean="0"/>
                        <a:t>S</a:t>
                      </a:r>
                      <a:r>
                        <a:rPr lang="en-US" sz="2400" b="1" baseline="-25000" dirty="0" smtClean="0"/>
                        <a:t>1 (</a:t>
                      </a:r>
                      <a:r>
                        <a:rPr lang="en-US" sz="2400" b="1" baseline="-25000" dirty="0" err="1" smtClean="0"/>
                        <a:t>Salman</a:t>
                      </a:r>
                      <a:r>
                        <a:rPr lang="en-US" sz="2400" b="1" baseline="-25000" dirty="0" smtClean="0"/>
                        <a:t>)</a:t>
                      </a:r>
                      <a:endParaRPr lang="en-US" sz="2400" b="1" baseline="-25000" dirty="0"/>
                    </a:p>
                  </a:txBody>
                  <a:tcPr/>
                </a:tc>
                <a:tc>
                  <a:txBody>
                    <a:bodyPr/>
                    <a:lstStyle/>
                    <a:p>
                      <a:r>
                        <a:rPr lang="en-US" sz="2400" b="1" dirty="0" smtClean="0"/>
                        <a:t>S</a:t>
                      </a:r>
                      <a:r>
                        <a:rPr lang="en-US" sz="2400" b="1" baseline="-25000" dirty="0" smtClean="0"/>
                        <a:t>2 (</a:t>
                      </a:r>
                      <a:r>
                        <a:rPr lang="en-US" sz="2400" b="1" baseline="-25000" dirty="0" err="1" smtClean="0"/>
                        <a:t>Amitabh</a:t>
                      </a:r>
                      <a:r>
                        <a:rPr lang="en-US" sz="2400" b="1" baseline="-25000" dirty="0" smtClean="0"/>
                        <a:t>)</a:t>
                      </a:r>
                      <a:endParaRPr lang="en-US" sz="2400" b="1" baseline="-25000" dirty="0"/>
                    </a:p>
                  </a:txBody>
                  <a:tcPr/>
                </a:tc>
                <a:tc>
                  <a:txBody>
                    <a:bodyPr/>
                    <a:lstStyle/>
                    <a:p>
                      <a:r>
                        <a:rPr lang="en-US" sz="2400" b="1" dirty="0" err="1" smtClean="0"/>
                        <a:t>Sn</a:t>
                      </a:r>
                      <a:r>
                        <a:rPr lang="en-US" sz="2400" b="1" dirty="0" smtClean="0"/>
                        <a:t> (Katrina)</a:t>
                      </a:r>
                      <a:endParaRPr lang="en-US" sz="2400" b="1" dirty="0"/>
                    </a:p>
                  </a:txBody>
                  <a:tcPr/>
                </a:tc>
              </a:tr>
              <a:tr h="370840">
                <a:tc>
                  <a:txBody>
                    <a:bodyPr/>
                    <a:lstStyle/>
                    <a:p>
                      <a:r>
                        <a:rPr lang="en-US" sz="4400" b="1" dirty="0" smtClean="0"/>
                        <a:t>N</a:t>
                      </a:r>
                      <a:r>
                        <a:rPr lang="en-US" sz="4400" b="1" baseline="-25000" dirty="0" smtClean="0"/>
                        <a:t>1 (low)</a:t>
                      </a:r>
                      <a:endParaRPr lang="en-US" sz="4400" b="1" baseline="-25000" dirty="0"/>
                    </a:p>
                  </a:txBody>
                  <a:tcPr/>
                </a:tc>
                <a:tc>
                  <a:txBody>
                    <a:bodyPr/>
                    <a:lstStyle/>
                    <a:p>
                      <a:r>
                        <a:rPr lang="en-US" sz="2400" b="1" dirty="0" smtClean="0"/>
                        <a:t>P1 (0.2)</a:t>
                      </a:r>
                      <a:endParaRPr lang="en-US" sz="2400" b="1" dirty="0"/>
                    </a:p>
                  </a:txBody>
                  <a:tcPr/>
                </a:tc>
                <a:tc>
                  <a:txBody>
                    <a:bodyPr/>
                    <a:lstStyle/>
                    <a:p>
                      <a:r>
                        <a:rPr lang="en-US" sz="4000" b="1" dirty="0" smtClean="0">
                          <a:solidFill>
                            <a:srgbClr val="FF0000"/>
                          </a:solidFill>
                        </a:rPr>
                        <a:t>p</a:t>
                      </a:r>
                      <a:r>
                        <a:rPr lang="en-US" sz="4000" b="1" baseline="-25000" dirty="0" smtClean="0">
                          <a:solidFill>
                            <a:srgbClr val="FF0000"/>
                          </a:solidFill>
                        </a:rPr>
                        <a:t>11</a:t>
                      </a:r>
                      <a:r>
                        <a:rPr lang="en-US" sz="4000" b="1" dirty="0" smtClean="0">
                          <a:solidFill>
                            <a:srgbClr val="FF0000"/>
                          </a:solidFill>
                        </a:rPr>
                        <a:t> (100) </a:t>
                      </a:r>
                      <a:endParaRPr lang="en-US" sz="4000" b="1" dirty="0">
                        <a:solidFill>
                          <a:srgbClr val="FF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solidFill>
                            <a:srgbClr val="00B050"/>
                          </a:solidFill>
                        </a:rPr>
                        <a:t>p</a:t>
                      </a:r>
                      <a:r>
                        <a:rPr lang="en-US" sz="2400" b="1" baseline="-25000" dirty="0" smtClean="0">
                          <a:solidFill>
                            <a:srgbClr val="00B050"/>
                          </a:solidFill>
                        </a:rPr>
                        <a:t>12</a:t>
                      </a:r>
                      <a:r>
                        <a:rPr lang="en-US" sz="2400" b="1" dirty="0" smtClean="0">
                          <a:solidFill>
                            <a:srgbClr val="00B050"/>
                          </a:solidFill>
                        </a:rPr>
                        <a:t> </a:t>
                      </a:r>
                    </a:p>
                    <a:p>
                      <a:r>
                        <a:rPr lang="en-US" sz="2400" b="1" dirty="0" smtClean="0">
                          <a:solidFill>
                            <a:srgbClr val="00B050"/>
                          </a:solidFill>
                        </a:rPr>
                        <a:t> (200)</a:t>
                      </a:r>
                      <a:endParaRPr lang="en-US" sz="2400" b="1" dirty="0">
                        <a:solidFill>
                          <a:srgbClr val="00B05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solidFill>
                            <a:srgbClr val="C00000"/>
                          </a:solidFill>
                        </a:rPr>
                        <a:t>p</a:t>
                      </a:r>
                      <a:r>
                        <a:rPr lang="en-US" sz="2400" b="1" baseline="-25000" dirty="0" smtClean="0">
                          <a:solidFill>
                            <a:srgbClr val="C00000"/>
                          </a:solidFill>
                        </a:rPr>
                        <a:t>1n</a:t>
                      </a:r>
                      <a:endParaRPr lang="en-US" sz="2400" b="1" dirty="0" smtClean="0">
                        <a:solidFill>
                          <a:srgbClr val="C00000"/>
                        </a:solidFill>
                      </a:endParaRPr>
                    </a:p>
                    <a:p>
                      <a:r>
                        <a:rPr lang="en-US" sz="2400" b="1" dirty="0" smtClean="0">
                          <a:solidFill>
                            <a:srgbClr val="C00000"/>
                          </a:solidFill>
                        </a:rPr>
                        <a:t> (300)</a:t>
                      </a:r>
                      <a:endParaRPr lang="en-US" sz="2400" b="1" dirty="0">
                        <a:solidFill>
                          <a:srgbClr val="C00000"/>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t>N</a:t>
                      </a:r>
                      <a:r>
                        <a:rPr lang="en-US" sz="2400" b="1" baseline="-25000" dirty="0" smtClean="0"/>
                        <a:t>2 (medium)</a:t>
                      </a:r>
                      <a:endParaRPr lang="en-US" sz="2400" b="1" dirty="0"/>
                    </a:p>
                  </a:txBody>
                  <a:tcPr/>
                </a:tc>
                <a:tc>
                  <a:txBody>
                    <a:bodyPr/>
                    <a:lstStyle/>
                    <a:p>
                      <a:r>
                        <a:rPr lang="en-US" sz="2400" b="1" dirty="0" smtClean="0"/>
                        <a:t>P2 (0.3)</a:t>
                      </a:r>
                      <a:endParaRPr lang="en-US" sz="24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solidFill>
                            <a:srgbClr val="FF0000"/>
                          </a:solidFill>
                        </a:rPr>
                        <a:t>P</a:t>
                      </a:r>
                      <a:r>
                        <a:rPr lang="en-US" sz="2400" b="1" baseline="-25000" dirty="0" smtClean="0">
                          <a:solidFill>
                            <a:srgbClr val="FF0000"/>
                          </a:solidFill>
                        </a:rPr>
                        <a:t>21</a:t>
                      </a:r>
                      <a:r>
                        <a:rPr lang="en-US" sz="2400" b="1" dirty="0" smtClean="0">
                          <a:solidFill>
                            <a:srgbClr val="FF0000"/>
                          </a:solidFill>
                        </a:rPr>
                        <a:t>  (200)</a:t>
                      </a:r>
                      <a:endParaRPr lang="en-US" sz="2400" b="1" dirty="0">
                        <a:solidFill>
                          <a:srgbClr val="FF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solidFill>
                            <a:srgbClr val="00B050"/>
                          </a:solidFill>
                        </a:rPr>
                        <a:t>P</a:t>
                      </a:r>
                      <a:r>
                        <a:rPr lang="en-US" sz="2400" b="1" baseline="-25000" dirty="0" smtClean="0">
                          <a:solidFill>
                            <a:srgbClr val="00B050"/>
                          </a:solidFill>
                        </a:rPr>
                        <a:t>22</a:t>
                      </a:r>
                      <a:r>
                        <a:rPr lang="en-US" sz="2400" b="1" dirty="0" smtClean="0">
                          <a:solidFill>
                            <a:srgbClr val="00B050"/>
                          </a:solidFill>
                        </a:rPr>
                        <a:t>  (400)</a:t>
                      </a:r>
                      <a:endParaRPr lang="en-US" sz="2400" b="1" dirty="0">
                        <a:solidFill>
                          <a:srgbClr val="00B05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solidFill>
                            <a:srgbClr val="C00000"/>
                          </a:solidFill>
                        </a:rPr>
                        <a:t>P</a:t>
                      </a:r>
                      <a:r>
                        <a:rPr lang="en-US" sz="2400" b="1" baseline="-25000" dirty="0" smtClean="0">
                          <a:solidFill>
                            <a:srgbClr val="C00000"/>
                          </a:solidFill>
                        </a:rPr>
                        <a:t>2n</a:t>
                      </a:r>
                      <a:r>
                        <a:rPr lang="en-US" sz="2400" b="1" dirty="0" smtClean="0">
                          <a:solidFill>
                            <a:srgbClr val="C00000"/>
                          </a:solidFill>
                        </a:rPr>
                        <a:t>  (500)</a:t>
                      </a:r>
                      <a:endParaRPr lang="en-US" sz="2400" b="1" dirty="0">
                        <a:solidFill>
                          <a:srgbClr val="C00000"/>
                        </a:solidFill>
                      </a:endParaRPr>
                    </a:p>
                  </a:txBody>
                  <a:tcPr/>
                </a:tc>
              </a:tr>
              <a:tr h="370840">
                <a:tc>
                  <a:txBody>
                    <a:bodyPr/>
                    <a:lstStyle/>
                    <a:p>
                      <a:r>
                        <a:rPr lang="en-US" sz="2400" b="1" dirty="0" smtClean="0"/>
                        <a:t>.</a:t>
                      </a:r>
                      <a:endParaRPr lang="en-US" sz="2400" b="1" dirty="0"/>
                    </a:p>
                  </a:txBody>
                  <a:tcPr/>
                </a:tc>
                <a:tc>
                  <a:txBody>
                    <a:bodyPr/>
                    <a:lstStyle/>
                    <a:p>
                      <a:r>
                        <a:rPr lang="en-US" sz="2400" b="1" dirty="0" smtClean="0"/>
                        <a:t>.</a:t>
                      </a:r>
                      <a:endParaRPr lang="en-US" sz="2400" b="1" dirty="0"/>
                    </a:p>
                  </a:txBody>
                  <a:tcPr/>
                </a:tc>
                <a:tc>
                  <a:txBody>
                    <a:bodyPr/>
                    <a:lstStyle/>
                    <a:p>
                      <a:endParaRPr lang="en-US" sz="2400" b="1" dirty="0">
                        <a:solidFill>
                          <a:srgbClr val="FF0000"/>
                        </a:solidFill>
                      </a:endParaRPr>
                    </a:p>
                  </a:txBody>
                  <a:tcPr/>
                </a:tc>
                <a:tc>
                  <a:txBody>
                    <a:bodyPr/>
                    <a:lstStyle/>
                    <a:p>
                      <a:endParaRPr lang="en-US" sz="2400" b="1" dirty="0">
                        <a:solidFill>
                          <a:srgbClr val="00B050"/>
                        </a:solidFill>
                      </a:endParaRPr>
                    </a:p>
                  </a:txBody>
                  <a:tcPr/>
                </a:tc>
                <a:tc>
                  <a:txBody>
                    <a:bodyPr/>
                    <a:lstStyle/>
                    <a:p>
                      <a:endParaRPr lang="en-US" sz="2400" b="1" dirty="0">
                        <a:solidFill>
                          <a:srgbClr val="C00000"/>
                        </a:solidFill>
                      </a:endParaRPr>
                    </a:p>
                  </a:txBody>
                  <a:tcPr/>
                </a:tc>
              </a:tr>
              <a:tr h="370840">
                <a:tc>
                  <a:txBody>
                    <a:bodyPr/>
                    <a:lstStyle/>
                    <a:p>
                      <a:r>
                        <a:rPr lang="en-US" sz="2400" b="1" dirty="0" smtClean="0"/>
                        <a:t>.</a:t>
                      </a:r>
                      <a:endParaRPr lang="en-US" sz="2400" b="1" dirty="0"/>
                    </a:p>
                  </a:txBody>
                  <a:tcPr/>
                </a:tc>
                <a:tc>
                  <a:txBody>
                    <a:bodyPr/>
                    <a:lstStyle/>
                    <a:p>
                      <a:r>
                        <a:rPr lang="en-US" sz="2400" b="1" dirty="0" smtClean="0"/>
                        <a:t>.</a:t>
                      </a:r>
                      <a:endParaRPr lang="en-US" sz="2400" b="1" dirty="0"/>
                    </a:p>
                  </a:txBody>
                  <a:tcPr/>
                </a:tc>
                <a:tc>
                  <a:txBody>
                    <a:bodyPr/>
                    <a:lstStyle/>
                    <a:p>
                      <a:endParaRPr lang="en-US" sz="2400" b="1" dirty="0">
                        <a:solidFill>
                          <a:srgbClr val="FF0000"/>
                        </a:solidFill>
                      </a:endParaRPr>
                    </a:p>
                  </a:txBody>
                  <a:tcPr/>
                </a:tc>
                <a:tc>
                  <a:txBody>
                    <a:bodyPr/>
                    <a:lstStyle/>
                    <a:p>
                      <a:endParaRPr lang="en-US" sz="2400" b="1" dirty="0">
                        <a:solidFill>
                          <a:srgbClr val="00B050"/>
                        </a:solidFill>
                      </a:endParaRPr>
                    </a:p>
                  </a:txBody>
                  <a:tcPr/>
                </a:tc>
                <a:tc>
                  <a:txBody>
                    <a:bodyPr/>
                    <a:lstStyle/>
                    <a:p>
                      <a:endParaRPr lang="en-US" sz="2400" b="1" dirty="0">
                        <a:solidFill>
                          <a:srgbClr val="C00000"/>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t>N</a:t>
                      </a:r>
                      <a:r>
                        <a:rPr lang="en-US" sz="2400" b="1" baseline="-25000" dirty="0" smtClean="0"/>
                        <a:t>m (high)</a:t>
                      </a:r>
                      <a:endParaRPr lang="en-US" sz="2400" b="1" dirty="0"/>
                    </a:p>
                  </a:txBody>
                  <a:tcPr/>
                </a:tc>
                <a:tc>
                  <a:txBody>
                    <a:bodyPr/>
                    <a:lstStyle/>
                    <a:p>
                      <a:r>
                        <a:rPr lang="en-US" sz="2400" b="1" dirty="0" err="1" smtClean="0"/>
                        <a:t>Pn</a:t>
                      </a:r>
                      <a:r>
                        <a:rPr lang="en-US" sz="2400" b="1" dirty="0" smtClean="0"/>
                        <a:t> (0.4)</a:t>
                      </a:r>
                      <a:endParaRPr lang="en-US" sz="24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solidFill>
                            <a:srgbClr val="FF0000"/>
                          </a:solidFill>
                        </a:rPr>
                        <a:t> P</a:t>
                      </a:r>
                      <a:r>
                        <a:rPr lang="en-US" sz="2400" b="1" baseline="-25000" dirty="0" smtClean="0">
                          <a:solidFill>
                            <a:srgbClr val="FF0000"/>
                          </a:solidFill>
                        </a:rPr>
                        <a:t>m1</a:t>
                      </a:r>
                      <a:r>
                        <a:rPr lang="en-US" sz="2400" b="1" dirty="0" smtClean="0">
                          <a:solidFill>
                            <a:srgbClr val="FF0000"/>
                          </a:solidFill>
                        </a:rPr>
                        <a:t>  (700)</a:t>
                      </a:r>
                      <a:endParaRPr lang="en-US" sz="2400" b="1" dirty="0">
                        <a:solidFill>
                          <a:srgbClr val="FF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solidFill>
                            <a:srgbClr val="00B050"/>
                          </a:solidFill>
                        </a:rPr>
                        <a:t>P</a:t>
                      </a:r>
                      <a:r>
                        <a:rPr lang="en-US" sz="2400" b="1" baseline="-25000" dirty="0" smtClean="0">
                          <a:solidFill>
                            <a:srgbClr val="00B050"/>
                          </a:solidFill>
                        </a:rPr>
                        <a:t>m2</a:t>
                      </a:r>
                      <a:r>
                        <a:rPr lang="en-US" sz="2400" b="1" dirty="0" smtClean="0">
                          <a:solidFill>
                            <a:srgbClr val="00B050"/>
                          </a:solidFill>
                        </a:rPr>
                        <a:t>  (900)</a:t>
                      </a:r>
                      <a:endParaRPr lang="en-US" sz="2400" b="1" dirty="0">
                        <a:solidFill>
                          <a:srgbClr val="00B05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err="1" smtClean="0">
                          <a:solidFill>
                            <a:srgbClr val="C00000"/>
                          </a:solidFill>
                        </a:rPr>
                        <a:t>P</a:t>
                      </a:r>
                      <a:r>
                        <a:rPr lang="en-US" sz="2400" b="1" baseline="-25000" dirty="0" err="1" smtClean="0">
                          <a:solidFill>
                            <a:srgbClr val="C00000"/>
                          </a:solidFill>
                        </a:rPr>
                        <a:t>mn</a:t>
                      </a:r>
                      <a:r>
                        <a:rPr lang="en-US" sz="2400" b="1" baseline="-25000" dirty="0" smtClean="0">
                          <a:solidFill>
                            <a:srgbClr val="C00000"/>
                          </a:solidFill>
                        </a:rPr>
                        <a:t> (1100)</a:t>
                      </a:r>
                      <a:r>
                        <a:rPr lang="en-US" sz="2400" b="1" dirty="0" smtClean="0">
                          <a:solidFill>
                            <a:srgbClr val="C00000"/>
                          </a:solidFill>
                        </a:rPr>
                        <a:t> </a:t>
                      </a:r>
                      <a:endParaRPr lang="en-US" sz="2400" b="1" dirty="0">
                        <a:solidFill>
                          <a:srgbClr val="C00000"/>
                        </a:solidFill>
                      </a:endParaRPr>
                    </a:p>
                  </a:txBody>
                  <a:tcPr/>
                </a:tc>
              </a:tr>
            </a:tbl>
          </a:graphicData>
        </a:graphic>
      </p:graphicFrame>
      <p:sp>
        <p:nvSpPr>
          <p:cNvPr id="5" name="Slide Number Placeholder 4"/>
          <p:cNvSpPr>
            <a:spLocks noGrp="1"/>
          </p:cNvSpPr>
          <p:nvPr>
            <p:ph type="sldNum" sz="quarter" idx="12"/>
          </p:nvPr>
        </p:nvSpPr>
        <p:spPr/>
        <p:txBody>
          <a:bodyPr/>
          <a:lstStyle/>
          <a:p>
            <a:fld id="{B6F15528-21DE-4FAA-801E-634DDDAF4B2B}" type="slidenum">
              <a:rPr lang="en-US" smtClean="0"/>
              <a:pPr/>
              <a:t>54</a:t>
            </a:fld>
            <a:endParaRPr lang="en-US"/>
          </a:p>
        </p:txBody>
      </p:sp>
      <p:sp>
        <p:nvSpPr>
          <p:cNvPr id="6" name="TextBox 5"/>
          <p:cNvSpPr txBox="1"/>
          <p:nvPr/>
        </p:nvSpPr>
        <p:spPr>
          <a:xfrm>
            <a:off x="381000" y="6172200"/>
            <a:ext cx="8630889" cy="523220"/>
          </a:xfrm>
          <a:prstGeom prst="rect">
            <a:avLst/>
          </a:prstGeom>
          <a:noFill/>
        </p:spPr>
        <p:txBody>
          <a:bodyPr wrap="none" rtlCol="0">
            <a:spAutoFit/>
          </a:bodyPr>
          <a:lstStyle/>
          <a:p>
            <a:r>
              <a:rPr lang="en-US" sz="2800" b="1" dirty="0" err="1" smtClean="0"/>
              <a:t>Salman</a:t>
            </a:r>
            <a:r>
              <a:rPr lang="en-US" sz="2800" b="1" dirty="0" smtClean="0"/>
              <a:t> = 100*0.2+ 200*0.3 + 700*0.4 = 20+60+280 = 360</a:t>
            </a:r>
            <a:endParaRPr lang="en-US" sz="2800" b="1" dirty="0"/>
          </a:p>
        </p:txBody>
      </p:sp>
      <p:sp>
        <p:nvSpPr>
          <p:cNvPr id="7" name="TextBox 6"/>
          <p:cNvSpPr txBox="1"/>
          <p:nvPr/>
        </p:nvSpPr>
        <p:spPr>
          <a:xfrm>
            <a:off x="6096000" y="939225"/>
            <a:ext cx="809837" cy="584775"/>
          </a:xfrm>
          <a:prstGeom prst="rect">
            <a:avLst/>
          </a:prstGeom>
          <a:noFill/>
        </p:spPr>
        <p:txBody>
          <a:bodyPr wrap="none" rtlCol="0">
            <a:spAutoFit/>
          </a:bodyPr>
          <a:lstStyle/>
          <a:p>
            <a:r>
              <a:rPr lang="en-US" sz="3200" b="1" dirty="0" smtClean="0"/>
              <a:t>520</a:t>
            </a:r>
            <a:endParaRPr lang="en-US" sz="3200" b="1" dirty="0"/>
          </a:p>
        </p:txBody>
      </p:sp>
      <p:sp>
        <p:nvSpPr>
          <p:cNvPr id="8" name="TextBox 7"/>
          <p:cNvSpPr txBox="1"/>
          <p:nvPr/>
        </p:nvSpPr>
        <p:spPr>
          <a:xfrm>
            <a:off x="7724563" y="863025"/>
            <a:ext cx="809837" cy="584775"/>
          </a:xfrm>
          <a:prstGeom prst="rect">
            <a:avLst/>
          </a:prstGeom>
          <a:noFill/>
        </p:spPr>
        <p:txBody>
          <a:bodyPr wrap="none" rtlCol="0">
            <a:spAutoFit/>
          </a:bodyPr>
          <a:lstStyle/>
          <a:p>
            <a:r>
              <a:rPr lang="en-US" sz="3200" b="1" dirty="0" smtClean="0"/>
              <a:t>650</a:t>
            </a:r>
            <a:endParaRPr lang="en-US" sz="3200" b="1"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3200" b="1" u="sng" dirty="0" smtClean="0">
                <a:solidFill>
                  <a:srgbClr val="002060"/>
                </a:solidFill>
              </a:rPr>
              <a:t>Steps of Decision Making Process</a:t>
            </a:r>
            <a:endParaRPr lang="en-US" sz="3200" b="1" u="sng" dirty="0">
              <a:solidFill>
                <a:srgbClr val="002060"/>
              </a:solidFill>
            </a:endParaRPr>
          </a:p>
        </p:txBody>
      </p:sp>
      <p:sp>
        <p:nvSpPr>
          <p:cNvPr id="3" name="Content Placeholder 2"/>
          <p:cNvSpPr>
            <a:spLocks noGrp="1"/>
          </p:cNvSpPr>
          <p:nvPr>
            <p:ph idx="1"/>
          </p:nvPr>
        </p:nvSpPr>
        <p:spPr>
          <a:xfrm>
            <a:off x="457200" y="990600"/>
            <a:ext cx="8229600" cy="5135563"/>
          </a:xfrm>
        </p:spPr>
        <p:txBody>
          <a:bodyPr>
            <a:normAutofit fontScale="92500" lnSpcReduction="10000"/>
          </a:bodyPr>
          <a:lstStyle/>
          <a:p>
            <a:pPr algn="just">
              <a:buFont typeface="Wingdings" pitchFamily="2" charset="2"/>
              <a:buChar char="ü"/>
            </a:pPr>
            <a:r>
              <a:rPr lang="en-US" sz="2400" dirty="0" smtClean="0"/>
              <a:t>     Identify and </a:t>
            </a:r>
            <a:r>
              <a:rPr lang="en-US" sz="2400" dirty="0" smtClean="0">
                <a:solidFill>
                  <a:srgbClr val="FF0000"/>
                </a:solidFill>
              </a:rPr>
              <a:t>define the Problem</a:t>
            </a:r>
            <a:r>
              <a:rPr lang="en-US" sz="2400" dirty="0" smtClean="0"/>
              <a:t>.</a:t>
            </a:r>
          </a:p>
          <a:p>
            <a:pPr algn="just">
              <a:buFont typeface="Wingdings" pitchFamily="2" charset="2"/>
              <a:buChar char="ü"/>
            </a:pPr>
            <a:r>
              <a:rPr lang="en-US" sz="2400" dirty="0" smtClean="0"/>
              <a:t>     </a:t>
            </a:r>
            <a:r>
              <a:rPr lang="en-US" sz="2400" dirty="0" smtClean="0">
                <a:solidFill>
                  <a:srgbClr val="FF0000"/>
                </a:solidFill>
              </a:rPr>
              <a:t>List all possible future events, called state of nature</a:t>
            </a:r>
            <a:r>
              <a:rPr lang="en-US" sz="2400" dirty="0" smtClean="0"/>
              <a:t>, which can occur in the context of the decision problem. Such events are not under the control of decision maker because they are erratic in nature.</a:t>
            </a:r>
          </a:p>
          <a:p>
            <a:pPr algn="just">
              <a:buFont typeface="Wingdings" pitchFamily="2" charset="2"/>
              <a:buChar char="ü"/>
            </a:pPr>
            <a:r>
              <a:rPr lang="en-US" sz="2400" dirty="0" smtClean="0">
                <a:solidFill>
                  <a:srgbClr val="FF0000"/>
                </a:solidFill>
              </a:rPr>
              <a:t>      Identify all the courses of action </a:t>
            </a:r>
            <a:r>
              <a:rPr lang="en-US" sz="2400" dirty="0" smtClean="0"/>
              <a:t>(alternatives or decision choices) that are available to decision maker. The decision maker has control over these courses of action.</a:t>
            </a:r>
          </a:p>
          <a:p>
            <a:pPr algn="just">
              <a:buFont typeface="Wingdings" pitchFamily="2" charset="2"/>
              <a:buChar char="ü"/>
            </a:pPr>
            <a:r>
              <a:rPr lang="en-US" sz="2400" dirty="0" smtClean="0"/>
              <a:t>      </a:t>
            </a:r>
            <a:r>
              <a:rPr lang="en-US" sz="2400" dirty="0" smtClean="0">
                <a:solidFill>
                  <a:srgbClr val="FF0000"/>
                </a:solidFill>
              </a:rPr>
              <a:t>Express the payoffs (</a:t>
            </a:r>
            <a:r>
              <a:rPr lang="en-US" sz="2400" dirty="0" err="1" smtClean="0">
                <a:solidFill>
                  <a:srgbClr val="FF0000"/>
                </a:solidFill>
              </a:rPr>
              <a:t>pij</a:t>
            </a:r>
            <a:r>
              <a:rPr lang="en-US" sz="2400" dirty="0" smtClean="0">
                <a:solidFill>
                  <a:srgbClr val="FF0000"/>
                </a:solidFill>
              </a:rPr>
              <a:t>) resulting from each pair of course of action and state of nature</a:t>
            </a:r>
            <a:r>
              <a:rPr lang="en-US" sz="2400" dirty="0" smtClean="0"/>
              <a:t>. These payoffs are normally expressed in monetary value.</a:t>
            </a:r>
          </a:p>
          <a:p>
            <a:pPr algn="just">
              <a:buFont typeface="Wingdings" pitchFamily="2" charset="2"/>
              <a:buChar char="ü"/>
            </a:pPr>
            <a:r>
              <a:rPr lang="en-US" sz="2400" dirty="0" smtClean="0"/>
              <a:t>      </a:t>
            </a:r>
            <a:r>
              <a:rPr lang="en-US" sz="2400" dirty="0" smtClean="0">
                <a:solidFill>
                  <a:srgbClr val="FF0000"/>
                </a:solidFill>
              </a:rPr>
              <a:t>Apply an appropriate mathematical decision </a:t>
            </a:r>
            <a:r>
              <a:rPr lang="en-US" sz="2400" dirty="0" smtClean="0"/>
              <a:t>theory model to select the best course of action from the given list on the basis of some criterion (measure of effectiveness) that results in the optimal (desired) payoff.</a:t>
            </a:r>
          </a:p>
          <a:p>
            <a:pPr algn="just">
              <a:buNone/>
            </a:pP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55</a:t>
            </a:fld>
            <a:endParaRPr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b="1" u="sng" dirty="0" smtClean="0">
                <a:solidFill>
                  <a:srgbClr val="002060"/>
                </a:solidFill>
              </a:rPr>
              <a:t>Types of Decision Making Environments</a:t>
            </a:r>
            <a:endParaRPr lang="en-US" sz="3600" b="1" u="sng" dirty="0">
              <a:solidFill>
                <a:srgbClr val="002060"/>
              </a:solidFill>
            </a:endParaRPr>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u="sng" dirty="0" smtClean="0">
                <a:solidFill>
                  <a:srgbClr val="002060"/>
                </a:solidFill>
              </a:rPr>
              <a:t>Decision Making under Certainty</a:t>
            </a:r>
            <a:endParaRPr lang="en-US" sz="3600" b="1" u="sng" dirty="0">
              <a:solidFill>
                <a:srgbClr val="002060"/>
              </a:solidFill>
            </a:endParaRPr>
          </a:p>
        </p:txBody>
      </p:sp>
      <p:sp>
        <p:nvSpPr>
          <p:cNvPr id="3" name="Content Placeholder 2"/>
          <p:cNvSpPr>
            <a:spLocks noGrp="1"/>
          </p:cNvSpPr>
          <p:nvPr>
            <p:ph idx="1"/>
          </p:nvPr>
        </p:nvSpPr>
        <p:spPr>
          <a:xfrm>
            <a:off x="457200" y="1447800"/>
            <a:ext cx="8229600" cy="4678363"/>
          </a:xfrm>
        </p:spPr>
        <p:txBody>
          <a:bodyPr>
            <a:normAutofit/>
          </a:bodyPr>
          <a:lstStyle/>
          <a:p>
            <a:pPr algn="just"/>
            <a:r>
              <a:rPr lang="en-US" sz="2400" dirty="0" smtClean="0"/>
              <a:t>In this case decision maker has the </a:t>
            </a:r>
            <a:r>
              <a:rPr lang="en-US" sz="2400" b="1" u="sng" dirty="0" smtClean="0">
                <a:solidFill>
                  <a:srgbClr val="FF0000"/>
                </a:solidFill>
              </a:rPr>
              <a:t>complete knowledge of consequences of every decision choice </a:t>
            </a:r>
            <a:r>
              <a:rPr lang="en-US" sz="2400" dirty="0" smtClean="0"/>
              <a:t>(course of action or alternative). Obviously, he will select an alternative that yields the largest return (payoff) for the known future (state of nature).</a:t>
            </a:r>
          </a:p>
          <a:p>
            <a:pPr algn="just"/>
            <a:endParaRPr lang="en-US" sz="2400" dirty="0" smtClean="0"/>
          </a:p>
          <a:p>
            <a:pPr algn="just"/>
            <a:r>
              <a:rPr lang="en-US" sz="2400" dirty="0" err="1" smtClean="0"/>
              <a:t>Eg</a:t>
            </a:r>
            <a:r>
              <a:rPr lang="en-US" sz="2400" dirty="0" smtClean="0"/>
              <a:t>: the decision to purchase  either National Saving Certificate, </a:t>
            </a:r>
            <a:r>
              <a:rPr lang="en-US" sz="2400" dirty="0" err="1" smtClean="0"/>
              <a:t>Kisan</a:t>
            </a:r>
            <a:r>
              <a:rPr lang="en-US" sz="2400" dirty="0" smtClean="0"/>
              <a:t> </a:t>
            </a:r>
            <a:r>
              <a:rPr lang="en-US" sz="2400" dirty="0" err="1" smtClean="0"/>
              <a:t>Vikas</a:t>
            </a:r>
            <a:r>
              <a:rPr lang="en-US" sz="2400" dirty="0" smtClean="0"/>
              <a:t> </a:t>
            </a:r>
            <a:r>
              <a:rPr lang="en-US" sz="2400" dirty="0" err="1" smtClean="0"/>
              <a:t>Patra</a:t>
            </a:r>
            <a:r>
              <a:rPr lang="en-US" sz="2400" dirty="0" smtClean="0"/>
              <a:t>, Fixed Deposits is one in which it is reasonable to assume complete information about the future because there is no doubt that the Indian government will pay the interest when it is due and the principal at maturity</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57</a:t>
            </a:fld>
            <a:endParaRPr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u="sng" dirty="0" smtClean="0">
                <a:solidFill>
                  <a:srgbClr val="002060"/>
                </a:solidFill>
              </a:rPr>
              <a:t>Decision Making under Risk</a:t>
            </a:r>
            <a:endParaRPr lang="en-US" sz="2800" b="1" u="sng" dirty="0">
              <a:solidFill>
                <a:srgbClr val="002060"/>
              </a:solidFill>
            </a:endParaRPr>
          </a:p>
        </p:txBody>
      </p:sp>
      <p:sp>
        <p:nvSpPr>
          <p:cNvPr id="3" name="Content Placeholder 2"/>
          <p:cNvSpPr>
            <a:spLocks noGrp="1"/>
          </p:cNvSpPr>
          <p:nvPr>
            <p:ph idx="1"/>
          </p:nvPr>
        </p:nvSpPr>
        <p:spPr>
          <a:xfrm>
            <a:off x="457200" y="1371600"/>
            <a:ext cx="8229600" cy="4754563"/>
          </a:xfrm>
        </p:spPr>
        <p:txBody>
          <a:bodyPr>
            <a:normAutofit fontScale="92500" lnSpcReduction="20000"/>
          </a:bodyPr>
          <a:lstStyle/>
          <a:p>
            <a:pPr algn="just">
              <a:buNone/>
            </a:pPr>
            <a:r>
              <a:rPr lang="en-US" dirty="0" smtClean="0"/>
              <a:t>   In this case the decision maker </a:t>
            </a:r>
            <a:r>
              <a:rPr lang="en-US" dirty="0" smtClean="0">
                <a:solidFill>
                  <a:srgbClr val="C00000"/>
                </a:solidFill>
              </a:rPr>
              <a:t>has less than complete knowledge of the consequences of every decision choice (course of action).</a:t>
            </a:r>
          </a:p>
          <a:p>
            <a:pPr algn="just">
              <a:buNone/>
            </a:pPr>
            <a:endParaRPr lang="en-US" dirty="0" smtClean="0">
              <a:solidFill>
                <a:srgbClr val="C00000"/>
              </a:solidFill>
            </a:endParaRPr>
          </a:p>
          <a:p>
            <a:pPr algn="just">
              <a:buNone/>
            </a:pPr>
            <a:r>
              <a:rPr lang="en-US" dirty="0" smtClean="0"/>
              <a:t> This is because it is not definitely known which outcome will occur. </a:t>
            </a:r>
          </a:p>
          <a:p>
            <a:pPr algn="just">
              <a:buNone/>
            </a:pPr>
            <a:endParaRPr lang="en-US" dirty="0" smtClean="0"/>
          </a:p>
          <a:p>
            <a:pPr algn="just">
              <a:buNone/>
            </a:pPr>
            <a:r>
              <a:rPr lang="en-US" dirty="0" smtClean="0"/>
              <a:t>This means there is one state of nature (future)  and for which he makes an assumption of the probability with which each state of nature will occur. </a:t>
            </a:r>
            <a:r>
              <a:rPr lang="en-US" dirty="0" err="1" smtClean="0"/>
              <a:t>Eg</a:t>
            </a:r>
            <a:r>
              <a:rPr lang="en-US" dirty="0" smtClean="0"/>
              <a:t> product demand high, low, medium.</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58</a:t>
            </a:fld>
            <a:endParaRPr 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u="sng" dirty="0" smtClean="0">
                <a:solidFill>
                  <a:srgbClr val="002060"/>
                </a:solidFill>
              </a:rPr>
              <a:t>Decision Making under Uncertainty</a:t>
            </a:r>
            <a:endParaRPr lang="en-US" sz="2800" b="1" u="sng" dirty="0">
              <a:solidFill>
                <a:srgbClr val="002060"/>
              </a:solidFill>
            </a:endParaRPr>
          </a:p>
        </p:txBody>
      </p:sp>
      <p:sp>
        <p:nvSpPr>
          <p:cNvPr id="3" name="Content Placeholder 2"/>
          <p:cNvSpPr>
            <a:spLocks noGrp="1"/>
          </p:cNvSpPr>
          <p:nvPr>
            <p:ph idx="1"/>
          </p:nvPr>
        </p:nvSpPr>
        <p:spPr>
          <a:xfrm>
            <a:off x="457200" y="1447800"/>
            <a:ext cx="8229600" cy="4525963"/>
          </a:xfrm>
        </p:spPr>
        <p:txBody>
          <a:bodyPr>
            <a:noAutofit/>
          </a:bodyPr>
          <a:lstStyle/>
          <a:p>
            <a:pPr algn="just"/>
            <a:r>
              <a:rPr lang="en-US" sz="2800" dirty="0" smtClean="0"/>
              <a:t>A decision problem, where a decision-maker is aware of various possible states of nature but </a:t>
            </a:r>
            <a:r>
              <a:rPr lang="en-US" sz="2800" b="1" u="sng" dirty="0" smtClean="0">
                <a:solidFill>
                  <a:srgbClr val="C00000"/>
                </a:solidFill>
              </a:rPr>
              <a:t>has insufficient information to assign any probabilities of occurrence to them, is termed as decision-making under uncertainty.</a:t>
            </a:r>
          </a:p>
          <a:p>
            <a:pPr algn="just"/>
            <a:r>
              <a:rPr lang="en-US" sz="2800" dirty="0" smtClean="0"/>
              <a:t>A situation of uncertainty arises when there can be more than one possible consequences of selecting any course of action. In terms of the payoff matrix, if the decision-maker selects A</a:t>
            </a:r>
            <a:r>
              <a:rPr lang="en-US" sz="2800" baseline="-25000" dirty="0" smtClean="0"/>
              <a:t>1</a:t>
            </a:r>
            <a:r>
              <a:rPr lang="en-US" sz="2800" dirty="0" smtClean="0"/>
              <a:t>, his payoff can be X</a:t>
            </a:r>
            <a:r>
              <a:rPr lang="en-US" sz="2800" baseline="-25000" dirty="0" smtClean="0"/>
              <a:t>11</a:t>
            </a:r>
            <a:r>
              <a:rPr lang="en-US" sz="2800" dirty="0" smtClean="0"/>
              <a:t>, X</a:t>
            </a:r>
            <a:r>
              <a:rPr lang="en-US" sz="2800" baseline="-25000" dirty="0" smtClean="0"/>
              <a:t>12</a:t>
            </a:r>
            <a:r>
              <a:rPr lang="en-US" sz="2800" dirty="0" smtClean="0"/>
              <a:t>, X</a:t>
            </a:r>
            <a:r>
              <a:rPr lang="en-US" sz="2800" baseline="-25000" dirty="0" smtClean="0"/>
              <a:t>13</a:t>
            </a:r>
            <a:r>
              <a:rPr lang="en-US" sz="2800" dirty="0" smtClean="0"/>
              <a:t>, etc., depending upon which state of nature S</a:t>
            </a:r>
            <a:r>
              <a:rPr lang="en-US" sz="2800" baseline="-25000" dirty="0" smtClean="0"/>
              <a:t>1</a:t>
            </a:r>
            <a:r>
              <a:rPr lang="en-US" sz="2800" dirty="0" smtClean="0"/>
              <a:t>, S</a:t>
            </a:r>
            <a:r>
              <a:rPr lang="en-US" sz="2800" baseline="-25000" dirty="0" smtClean="0"/>
              <a:t>2</a:t>
            </a:r>
            <a:r>
              <a:rPr lang="en-US" sz="2800" dirty="0" smtClean="0"/>
              <a:t>, S</a:t>
            </a:r>
            <a:r>
              <a:rPr lang="en-US" sz="2800" baseline="-25000" dirty="0" smtClean="0"/>
              <a:t>3</a:t>
            </a:r>
            <a:r>
              <a:rPr lang="en-US" sz="2800" dirty="0" smtClean="0"/>
              <a:t>, etc., is going to occur.</a:t>
            </a:r>
            <a:endParaRPr lang="en-US" sz="2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59</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u="sng" dirty="0" smtClean="0">
                <a:solidFill>
                  <a:srgbClr val="002060"/>
                </a:solidFill>
              </a:rPr>
              <a:t>Definition</a:t>
            </a:r>
            <a:endParaRPr lang="en-US" sz="4000" b="1" u="sng" dirty="0">
              <a:solidFill>
                <a:srgbClr val="002060"/>
              </a:solidFill>
            </a:endParaRPr>
          </a:p>
        </p:txBody>
      </p:sp>
      <p:sp>
        <p:nvSpPr>
          <p:cNvPr id="3" name="Content Placeholder 2"/>
          <p:cNvSpPr>
            <a:spLocks noGrp="1"/>
          </p:cNvSpPr>
          <p:nvPr>
            <p:ph idx="1"/>
          </p:nvPr>
        </p:nvSpPr>
        <p:spPr/>
        <p:txBody>
          <a:bodyPr>
            <a:normAutofit/>
          </a:bodyPr>
          <a:lstStyle/>
          <a:p>
            <a:pPr algn="just"/>
            <a:r>
              <a:rPr lang="en-US" sz="2800" dirty="0" smtClean="0"/>
              <a:t>O.R. is a scientific method of providing executive department with a </a:t>
            </a:r>
            <a:r>
              <a:rPr lang="en-US" sz="2800" b="1" dirty="0" smtClean="0">
                <a:solidFill>
                  <a:srgbClr val="FF0000"/>
                </a:solidFill>
              </a:rPr>
              <a:t>quantitative basis of decisions </a:t>
            </a:r>
            <a:r>
              <a:rPr lang="en-US" sz="2800" dirty="0" smtClean="0"/>
              <a:t>regarding the operations under their control.</a:t>
            </a:r>
          </a:p>
          <a:p>
            <a:pPr algn="just"/>
            <a:endParaRPr lang="en-US" sz="2800" dirty="0" smtClean="0"/>
          </a:p>
          <a:p>
            <a:pPr algn="just"/>
            <a:endParaRPr lang="en-US" sz="2800" dirty="0" smtClean="0"/>
          </a:p>
          <a:p>
            <a:pPr algn="just"/>
            <a:r>
              <a:rPr lang="en-US" sz="2800" dirty="0" smtClean="0"/>
              <a:t>O.R. is a scientific approach to problem solving for management.</a:t>
            </a:r>
            <a:endParaRPr lang="en-US" sz="2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36637"/>
            <a:ext cx="8229600" cy="5592763"/>
          </a:xfrm>
        </p:spPr>
        <p:txBody>
          <a:bodyPr>
            <a:noAutofit/>
          </a:bodyPr>
          <a:lstStyle/>
          <a:p>
            <a:pPr algn="just" fontAlgn="base"/>
            <a:r>
              <a:rPr lang="en-US" dirty="0" smtClean="0"/>
              <a:t>Most </a:t>
            </a:r>
            <a:r>
              <a:rPr lang="en-US" dirty="0" smtClean="0">
                <a:solidFill>
                  <a:srgbClr val="C00000"/>
                </a:solidFill>
              </a:rPr>
              <a:t>significant decisions made in today’s complex environment are formulated under a state of uncertainty</a:t>
            </a:r>
            <a:r>
              <a:rPr lang="en-US" dirty="0" smtClean="0"/>
              <a:t>. Conditions of uncertainty exist when the future environment is unpredictable. </a:t>
            </a:r>
          </a:p>
          <a:p>
            <a:pPr algn="just" fontAlgn="base"/>
            <a:endParaRPr lang="en-US" dirty="0" smtClean="0"/>
          </a:p>
          <a:p>
            <a:pPr algn="just" fontAlgn="base"/>
            <a:r>
              <a:rPr lang="en-US" dirty="0" smtClean="0"/>
              <a:t>The </a:t>
            </a:r>
            <a:r>
              <a:rPr lang="en-US" dirty="0" smtClean="0">
                <a:solidFill>
                  <a:srgbClr val="C00000"/>
                </a:solidFill>
              </a:rPr>
              <a:t>decision-maker is not aware of all available alternatives, the risks associated with each, and the consequences of each alternative or their probabilities</a:t>
            </a:r>
            <a:r>
              <a:rPr lang="en-US" dirty="0" smtClean="0"/>
              <a:t>.</a:t>
            </a:r>
          </a:p>
          <a:p>
            <a:pPr algn="just"/>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60</a:t>
            </a:fld>
            <a:endParaRPr lang="en-US"/>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u="sng" dirty="0" smtClean="0">
                <a:solidFill>
                  <a:srgbClr val="002060"/>
                </a:solidFill>
              </a:rPr>
              <a:t>Decision Making under Uncertainty</a:t>
            </a:r>
            <a:endParaRPr lang="en-US" sz="2800" dirty="0"/>
          </a:p>
        </p:txBody>
      </p:sp>
      <p:sp>
        <p:nvSpPr>
          <p:cNvPr id="3" name="Content Placeholder 2"/>
          <p:cNvSpPr>
            <a:spLocks noGrp="1"/>
          </p:cNvSpPr>
          <p:nvPr>
            <p:ph idx="1"/>
          </p:nvPr>
        </p:nvSpPr>
        <p:spPr/>
        <p:txBody>
          <a:bodyPr>
            <a:normAutofit fontScale="85000" lnSpcReduction="10000"/>
          </a:bodyPr>
          <a:lstStyle/>
          <a:p>
            <a:pPr algn="just"/>
            <a:r>
              <a:rPr lang="en-US" dirty="0" smtClean="0"/>
              <a:t>The manager does not possess complete information about the alternatives and whatever information is available, may not be completely reliable. </a:t>
            </a:r>
          </a:p>
          <a:p>
            <a:pPr algn="just"/>
            <a:endParaRPr lang="en-US" dirty="0" smtClean="0"/>
          </a:p>
          <a:p>
            <a:pPr algn="just"/>
            <a:r>
              <a:rPr lang="en-US" dirty="0" smtClean="0"/>
              <a:t>In the face of such uncertainty, </a:t>
            </a:r>
            <a:r>
              <a:rPr lang="en-US" dirty="0" smtClean="0">
                <a:solidFill>
                  <a:srgbClr val="C00000"/>
                </a:solidFill>
              </a:rPr>
              <a:t>managers need to make certain assumptions about the situation in order to provide a reasonable framework for decision-making. </a:t>
            </a:r>
          </a:p>
          <a:p>
            <a:pPr algn="just"/>
            <a:endParaRPr lang="en-US" dirty="0" smtClean="0">
              <a:solidFill>
                <a:srgbClr val="C00000"/>
              </a:solidFill>
            </a:endParaRPr>
          </a:p>
          <a:p>
            <a:pPr algn="just"/>
            <a:r>
              <a:rPr lang="en-US" dirty="0" smtClean="0"/>
              <a:t>They have to depend upon their judgment and experience for making decisions.</a:t>
            </a:r>
          </a:p>
          <a:p>
            <a:pPr algn="just"/>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61</a:t>
            </a:fld>
            <a:endParaRPr lang="en-US"/>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u="sng" dirty="0" smtClean="0">
                <a:solidFill>
                  <a:srgbClr val="002060"/>
                </a:solidFill>
              </a:rPr>
              <a:t>Decision making under Uncertainty</a:t>
            </a:r>
            <a:endParaRPr lang="en-US" sz="2800" b="1" u="sng" dirty="0">
              <a:solidFill>
                <a:srgbClr val="002060"/>
              </a:solidFill>
            </a:endParaRPr>
          </a:p>
        </p:txBody>
      </p:sp>
      <p:sp>
        <p:nvSpPr>
          <p:cNvPr id="3" name="Content Placeholder 2"/>
          <p:cNvSpPr>
            <a:spLocks noGrp="1"/>
          </p:cNvSpPr>
          <p:nvPr>
            <p:ph idx="1"/>
          </p:nvPr>
        </p:nvSpPr>
        <p:spPr/>
        <p:txBody>
          <a:bodyPr>
            <a:normAutofit/>
          </a:bodyPr>
          <a:lstStyle/>
          <a:p>
            <a:pPr marL="514350" indent="-514350">
              <a:buFont typeface="+mj-lt"/>
              <a:buAutoNum type="romanLcPeriod"/>
            </a:pPr>
            <a:r>
              <a:rPr lang="en-US" sz="2400" dirty="0" smtClean="0"/>
              <a:t>Optimism (</a:t>
            </a:r>
            <a:r>
              <a:rPr lang="en-US" sz="2400" dirty="0" err="1" smtClean="0"/>
              <a:t>Maximax</a:t>
            </a:r>
            <a:r>
              <a:rPr lang="en-US" sz="2400" dirty="0" smtClean="0"/>
              <a:t> or </a:t>
            </a:r>
            <a:r>
              <a:rPr lang="en-US" sz="2400" dirty="0" err="1" smtClean="0"/>
              <a:t>Minimin</a:t>
            </a:r>
            <a:r>
              <a:rPr lang="en-US" sz="2400" dirty="0" smtClean="0"/>
              <a:t>) criterion </a:t>
            </a:r>
            <a:r>
              <a:rPr lang="en-US" dirty="0" smtClean="0">
                <a:solidFill>
                  <a:srgbClr val="FF0000"/>
                </a:solidFill>
              </a:rPr>
              <a:t>(2018-19)</a:t>
            </a:r>
            <a:endParaRPr lang="en-US" sz="2400" dirty="0" smtClean="0">
              <a:solidFill>
                <a:srgbClr val="FF0000"/>
              </a:solidFill>
            </a:endParaRPr>
          </a:p>
          <a:p>
            <a:pPr marL="514350" indent="-514350">
              <a:buFont typeface="+mj-lt"/>
              <a:buAutoNum type="romanLcPeriod"/>
            </a:pPr>
            <a:r>
              <a:rPr lang="en-US" sz="2400" dirty="0" smtClean="0"/>
              <a:t>Pessimism (</a:t>
            </a:r>
            <a:r>
              <a:rPr lang="en-US" sz="2400" dirty="0" err="1" smtClean="0"/>
              <a:t>Maximin</a:t>
            </a:r>
            <a:r>
              <a:rPr lang="en-US" sz="2400" dirty="0" smtClean="0"/>
              <a:t> or </a:t>
            </a:r>
            <a:r>
              <a:rPr lang="en-US" sz="2400" dirty="0" err="1" smtClean="0"/>
              <a:t>Minimax</a:t>
            </a:r>
            <a:r>
              <a:rPr lang="en-US" sz="2400" dirty="0" smtClean="0"/>
              <a:t>) criterion </a:t>
            </a:r>
            <a:r>
              <a:rPr lang="en-US" dirty="0" smtClean="0">
                <a:solidFill>
                  <a:srgbClr val="FF0000"/>
                </a:solidFill>
              </a:rPr>
              <a:t>(2018-19)</a:t>
            </a:r>
            <a:endParaRPr lang="en-US" sz="2400" dirty="0" smtClean="0">
              <a:solidFill>
                <a:srgbClr val="FF0000"/>
              </a:solidFill>
            </a:endParaRPr>
          </a:p>
          <a:p>
            <a:pPr marL="514350" indent="-514350">
              <a:buFont typeface="+mj-lt"/>
              <a:buAutoNum type="romanLcPeriod"/>
            </a:pPr>
            <a:r>
              <a:rPr lang="en-US" sz="2400" dirty="0" smtClean="0"/>
              <a:t>Equal Probabilities (Laplace) criterion</a:t>
            </a:r>
          </a:p>
          <a:p>
            <a:pPr marL="514350" indent="-514350">
              <a:buFont typeface="+mj-lt"/>
              <a:buAutoNum type="romanLcPeriod"/>
            </a:pPr>
            <a:r>
              <a:rPr lang="en-US" sz="2400" dirty="0" err="1" smtClean="0"/>
              <a:t>Coefficeint</a:t>
            </a:r>
            <a:r>
              <a:rPr lang="en-US" sz="2400" dirty="0" smtClean="0"/>
              <a:t> of optimism (</a:t>
            </a:r>
            <a:r>
              <a:rPr lang="en-US" sz="2400" dirty="0" err="1" smtClean="0"/>
              <a:t>Hurwicz</a:t>
            </a:r>
            <a:r>
              <a:rPr lang="en-US" sz="2400" dirty="0" smtClean="0"/>
              <a:t>) criterion</a:t>
            </a:r>
          </a:p>
          <a:p>
            <a:pPr marL="514350" indent="-514350">
              <a:buFont typeface="+mj-lt"/>
              <a:buAutoNum type="romanLcPeriod"/>
            </a:pPr>
            <a:r>
              <a:rPr lang="en-US" sz="2400" dirty="0" smtClean="0"/>
              <a:t>Regret (Salvage) criterion</a:t>
            </a:r>
          </a:p>
          <a:p>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62</a:t>
            </a:fld>
            <a:endParaRPr lang="en-US"/>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u="sng" dirty="0" smtClean="0">
                <a:solidFill>
                  <a:srgbClr val="002060"/>
                </a:solidFill>
              </a:rPr>
              <a:t>Optimism (</a:t>
            </a:r>
            <a:r>
              <a:rPr lang="en-US" sz="2800" b="1" u="sng" dirty="0" err="1" smtClean="0">
                <a:solidFill>
                  <a:srgbClr val="002060"/>
                </a:solidFill>
              </a:rPr>
              <a:t>Maximax</a:t>
            </a:r>
            <a:r>
              <a:rPr lang="en-US" sz="2800" b="1" u="sng" dirty="0" smtClean="0">
                <a:solidFill>
                  <a:srgbClr val="002060"/>
                </a:solidFill>
              </a:rPr>
              <a:t> or </a:t>
            </a:r>
            <a:r>
              <a:rPr lang="en-US" sz="2800" b="1" u="sng" dirty="0" err="1" smtClean="0">
                <a:solidFill>
                  <a:srgbClr val="002060"/>
                </a:solidFill>
              </a:rPr>
              <a:t>Minimin</a:t>
            </a:r>
            <a:r>
              <a:rPr lang="en-US" sz="2800" b="1" u="sng" dirty="0" smtClean="0">
                <a:solidFill>
                  <a:srgbClr val="002060"/>
                </a:solidFill>
              </a:rPr>
              <a:t>) Criterion</a:t>
            </a:r>
            <a:endParaRPr lang="en-US" sz="2800" b="1" u="sng" dirty="0">
              <a:solidFill>
                <a:srgbClr val="002060"/>
              </a:solidFill>
            </a:endParaRPr>
          </a:p>
        </p:txBody>
      </p:sp>
      <p:sp>
        <p:nvSpPr>
          <p:cNvPr id="3" name="Content Placeholder 2"/>
          <p:cNvSpPr>
            <a:spLocks noGrp="1"/>
          </p:cNvSpPr>
          <p:nvPr>
            <p:ph idx="1"/>
          </p:nvPr>
        </p:nvSpPr>
        <p:spPr>
          <a:xfrm>
            <a:off x="457200" y="1371600"/>
            <a:ext cx="8229600" cy="4953000"/>
          </a:xfrm>
        </p:spPr>
        <p:txBody>
          <a:bodyPr>
            <a:normAutofit/>
          </a:bodyPr>
          <a:lstStyle/>
          <a:p>
            <a:pPr algn="just"/>
            <a:r>
              <a:rPr lang="en-US" sz="2400" b="1" dirty="0" smtClean="0"/>
              <a:t>In this criterion the decision–maker ensures that he/she </a:t>
            </a:r>
            <a:r>
              <a:rPr lang="en-US" sz="2400" b="1" dirty="0" smtClean="0">
                <a:solidFill>
                  <a:srgbClr val="C00000"/>
                </a:solidFill>
              </a:rPr>
              <a:t>should not miss the opportunity to achieve the largest possible profit (</a:t>
            </a:r>
            <a:r>
              <a:rPr lang="en-US" sz="2400" b="1" dirty="0" err="1" smtClean="0">
                <a:solidFill>
                  <a:srgbClr val="C00000"/>
                </a:solidFill>
              </a:rPr>
              <a:t>maximax</a:t>
            </a:r>
            <a:r>
              <a:rPr lang="en-US" sz="2400" b="1" dirty="0" smtClean="0">
                <a:solidFill>
                  <a:srgbClr val="C00000"/>
                </a:solidFill>
              </a:rPr>
              <a:t>) or the lowest possible cost (</a:t>
            </a:r>
            <a:r>
              <a:rPr lang="en-US" sz="2400" b="1" dirty="0" err="1" smtClean="0">
                <a:solidFill>
                  <a:srgbClr val="C00000"/>
                </a:solidFill>
              </a:rPr>
              <a:t>minimin</a:t>
            </a:r>
            <a:r>
              <a:rPr lang="en-US" sz="2400" b="1" dirty="0" smtClean="0">
                <a:solidFill>
                  <a:srgbClr val="C00000"/>
                </a:solidFill>
              </a:rPr>
              <a:t>). </a:t>
            </a:r>
            <a:r>
              <a:rPr lang="en-US" sz="2400" b="1" dirty="0" smtClean="0"/>
              <a:t>Thus he selects the alternative (decision choice or course of action) that represents </a:t>
            </a:r>
            <a:r>
              <a:rPr lang="en-US" sz="2400" b="1" dirty="0" smtClean="0">
                <a:solidFill>
                  <a:srgbClr val="C00000"/>
                </a:solidFill>
              </a:rPr>
              <a:t>the maximum of the maxima (or minimum of the minima) payoffs</a:t>
            </a:r>
            <a:r>
              <a:rPr lang="en-US" sz="2400" b="1" dirty="0" smtClean="0"/>
              <a:t> . The working method is as follows:</a:t>
            </a:r>
          </a:p>
          <a:p>
            <a:pPr marL="457200" indent="-457200" algn="just">
              <a:buAutoNum type="alphaLcParenBoth"/>
            </a:pPr>
            <a:r>
              <a:rPr lang="en-US" sz="2400" dirty="0" smtClean="0"/>
              <a:t>Locate the maximum (or minimum) payoffs values corresponding to </a:t>
            </a:r>
            <a:r>
              <a:rPr lang="en-US" sz="2400" b="1" u="sng" dirty="0" smtClean="0"/>
              <a:t>each alternatives </a:t>
            </a:r>
            <a:r>
              <a:rPr lang="en-US" sz="2400" dirty="0" smtClean="0"/>
              <a:t>(or course of action).</a:t>
            </a:r>
          </a:p>
          <a:p>
            <a:pPr marL="457200" indent="-457200" algn="just">
              <a:buAutoNum type="alphaLcParenBoth"/>
            </a:pPr>
            <a:r>
              <a:rPr lang="en-US" sz="2400" dirty="0" smtClean="0"/>
              <a:t>Select an alternative with best anticipated payoff value (maximum for profit and minimum for cost).</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63</a:t>
            </a:fld>
            <a:endParaRPr lang="en-US"/>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2800" b="1" u="sng" dirty="0" smtClean="0">
                <a:solidFill>
                  <a:srgbClr val="002060"/>
                </a:solidFill>
              </a:rPr>
              <a:t>Pessimism (</a:t>
            </a:r>
            <a:r>
              <a:rPr lang="en-US" sz="2800" b="1" u="sng" dirty="0" err="1" smtClean="0">
                <a:solidFill>
                  <a:srgbClr val="002060"/>
                </a:solidFill>
              </a:rPr>
              <a:t>Maximin</a:t>
            </a:r>
            <a:r>
              <a:rPr lang="en-US" sz="2800" b="1" u="sng" dirty="0" smtClean="0">
                <a:solidFill>
                  <a:srgbClr val="002060"/>
                </a:solidFill>
              </a:rPr>
              <a:t> or </a:t>
            </a:r>
            <a:r>
              <a:rPr lang="en-US" sz="2800" b="1" u="sng" dirty="0" err="1" smtClean="0">
                <a:solidFill>
                  <a:srgbClr val="002060"/>
                </a:solidFill>
              </a:rPr>
              <a:t>Minimax</a:t>
            </a:r>
            <a:r>
              <a:rPr lang="en-US" sz="2800" b="1" u="sng" dirty="0" smtClean="0">
                <a:solidFill>
                  <a:srgbClr val="002060"/>
                </a:solidFill>
              </a:rPr>
              <a:t>) Criterion</a:t>
            </a:r>
            <a:endParaRPr lang="en-US" sz="2800" b="1" u="sng" dirty="0">
              <a:solidFill>
                <a:srgbClr val="002060"/>
              </a:solidFill>
            </a:endParaRPr>
          </a:p>
        </p:txBody>
      </p:sp>
      <p:sp>
        <p:nvSpPr>
          <p:cNvPr id="3" name="Content Placeholder 2"/>
          <p:cNvSpPr>
            <a:spLocks noGrp="1"/>
          </p:cNvSpPr>
          <p:nvPr>
            <p:ph idx="1"/>
          </p:nvPr>
        </p:nvSpPr>
        <p:spPr>
          <a:xfrm>
            <a:off x="457200" y="1219200"/>
            <a:ext cx="8229600" cy="4906963"/>
          </a:xfrm>
        </p:spPr>
        <p:txBody>
          <a:bodyPr>
            <a:noAutofit/>
          </a:bodyPr>
          <a:lstStyle/>
          <a:p>
            <a:pPr algn="just"/>
            <a:r>
              <a:rPr lang="en-US" sz="2400" dirty="0" smtClean="0"/>
              <a:t>In this criterion the </a:t>
            </a:r>
            <a:r>
              <a:rPr lang="en-US" sz="2400" dirty="0" smtClean="0">
                <a:solidFill>
                  <a:srgbClr val="C00000"/>
                </a:solidFill>
              </a:rPr>
              <a:t>decision–maker ensures that he/she would earn no less (or pay no more) than some specified amount</a:t>
            </a:r>
            <a:r>
              <a:rPr lang="en-US" sz="2400" dirty="0" smtClean="0"/>
              <a:t>. Thus </a:t>
            </a:r>
            <a:r>
              <a:rPr lang="en-US" sz="2400" dirty="0" smtClean="0">
                <a:solidFill>
                  <a:srgbClr val="C00000"/>
                </a:solidFill>
              </a:rPr>
              <a:t>he/she selects the alternative that represents the maximum of the minima (or minimum of the maxima in case of  loss) payoffs in case of profits</a:t>
            </a:r>
            <a:r>
              <a:rPr lang="en-US" sz="2400" dirty="0" smtClean="0"/>
              <a:t>.  The working method is as follows:</a:t>
            </a:r>
          </a:p>
          <a:p>
            <a:pPr marL="457200" indent="-457200" algn="just">
              <a:buAutoNum type="alphaLcParenBoth"/>
            </a:pPr>
            <a:r>
              <a:rPr lang="en-US" sz="2400" dirty="0" smtClean="0">
                <a:solidFill>
                  <a:srgbClr val="C00000"/>
                </a:solidFill>
              </a:rPr>
              <a:t>Locate the minimum (or maximum in case of profit) payoff value in case of loss (or cost) data corresponding to each alternatives.</a:t>
            </a:r>
          </a:p>
          <a:p>
            <a:pPr marL="457200" indent="-457200" algn="just">
              <a:buAutoNum type="alphaLcParenBoth"/>
            </a:pPr>
            <a:r>
              <a:rPr lang="en-US" sz="2400" dirty="0" smtClean="0">
                <a:solidFill>
                  <a:srgbClr val="C00000"/>
                </a:solidFill>
              </a:rPr>
              <a:t>Select an alternative with the best anticipated payoff value (maximum for profit and minimum for cost).</a:t>
            </a:r>
          </a:p>
          <a:p>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64</a:t>
            </a:fld>
            <a:endParaRPr lang="en-US"/>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u="sng" dirty="0" smtClean="0">
                <a:solidFill>
                  <a:srgbClr val="002060"/>
                </a:solidFill>
              </a:rPr>
              <a:t>Pessimism (</a:t>
            </a:r>
            <a:r>
              <a:rPr lang="en-US" sz="2800" b="1" u="sng" dirty="0" err="1" smtClean="0">
                <a:solidFill>
                  <a:srgbClr val="002060"/>
                </a:solidFill>
              </a:rPr>
              <a:t>Maximin</a:t>
            </a:r>
            <a:r>
              <a:rPr lang="en-US" sz="2800" b="1" u="sng" dirty="0" smtClean="0">
                <a:solidFill>
                  <a:srgbClr val="002060"/>
                </a:solidFill>
              </a:rPr>
              <a:t> or </a:t>
            </a:r>
            <a:r>
              <a:rPr lang="en-US" sz="2800" b="1" u="sng" dirty="0" err="1" smtClean="0">
                <a:solidFill>
                  <a:srgbClr val="002060"/>
                </a:solidFill>
              </a:rPr>
              <a:t>Minimax</a:t>
            </a:r>
            <a:r>
              <a:rPr lang="en-US" sz="2800" b="1" u="sng" dirty="0" smtClean="0">
                <a:solidFill>
                  <a:srgbClr val="002060"/>
                </a:solidFill>
              </a:rPr>
              <a:t>) Criterion</a:t>
            </a:r>
            <a:endParaRPr lang="en-US" sz="2800" u="sng" dirty="0">
              <a:solidFill>
                <a:srgbClr val="002060"/>
              </a:solidFill>
            </a:endParaRPr>
          </a:p>
        </p:txBody>
      </p:sp>
      <p:sp>
        <p:nvSpPr>
          <p:cNvPr id="3" name="Content Placeholder 2"/>
          <p:cNvSpPr>
            <a:spLocks noGrp="1"/>
          </p:cNvSpPr>
          <p:nvPr>
            <p:ph idx="1"/>
          </p:nvPr>
        </p:nvSpPr>
        <p:spPr/>
        <p:txBody>
          <a:bodyPr>
            <a:normAutofit/>
          </a:bodyPr>
          <a:lstStyle/>
          <a:p>
            <a:pPr algn="just">
              <a:buNone/>
            </a:pPr>
            <a:r>
              <a:rPr lang="en-US" dirty="0" smtClean="0"/>
              <a:t> Since in this criterion the decision-maker is conservative about the future and always anticipates the worst possible outcome (minimum for profit and maximum for cost or loss), it is called a pessimistic decision criterion. This is also known as Wald’s Criterion.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65</a:t>
            </a:fld>
            <a:endParaRPr lang="en-US"/>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sz="3200" b="1" u="sng" dirty="0" smtClean="0">
                <a:solidFill>
                  <a:srgbClr val="002060"/>
                </a:solidFill>
              </a:rPr>
              <a:t>Equal Probabilities (Laplace) Criterion</a:t>
            </a:r>
            <a:endParaRPr lang="en-US" sz="3200" b="1" u="sng" dirty="0">
              <a:solidFill>
                <a:srgbClr val="002060"/>
              </a:solidFill>
            </a:endParaRPr>
          </a:p>
        </p:txBody>
      </p:sp>
      <p:sp>
        <p:nvSpPr>
          <p:cNvPr id="3" name="Content Placeholder 2"/>
          <p:cNvSpPr>
            <a:spLocks noGrp="1"/>
          </p:cNvSpPr>
          <p:nvPr>
            <p:ph idx="1"/>
          </p:nvPr>
        </p:nvSpPr>
        <p:spPr>
          <a:xfrm>
            <a:off x="457200" y="762000"/>
            <a:ext cx="8229600" cy="5029200"/>
          </a:xfrm>
        </p:spPr>
        <p:txBody>
          <a:bodyPr>
            <a:noAutofit/>
          </a:bodyPr>
          <a:lstStyle/>
          <a:p>
            <a:pPr algn="just"/>
            <a:r>
              <a:rPr lang="en-US" sz="2800" dirty="0" smtClean="0"/>
              <a:t>This criterion is based on, what is known as the </a:t>
            </a:r>
            <a:r>
              <a:rPr lang="en-US" sz="2800" dirty="0" smtClean="0">
                <a:solidFill>
                  <a:srgbClr val="C00000"/>
                </a:solidFill>
              </a:rPr>
              <a:t>principle of insufficient reason</a:t>
            </a:r>
            <a:r>
              <a:rPr lang="en-US" sz="2800" dirty="0" smtClean="0"/>
              <a:t>. Since the probabilities associated with the occurrence of various events are unknown, there is not enough information to conclude that these probabilities will be different </a:t>
            </a:r>
            <a:r>
              <a:rPr lang="en-US" sz="2800" dirty="0" smtClean="0">
                <a:solidFill>
                  <a:srgbClr val="FF0000"/>
                </a:solidFill>
              </a:rPr>
              <a:t>(this is because except in few cases, some information of the likelihood of </a:t>
            </a:r>
            <a:r>
              <a:rPr lang="en-US" sz="2800" dirty="0" err="1" smtClean="0">
                <a:solidFill>
                  <a:srgbClr val="FF0000"/>
                </a:solidFill>
              </a:rPr>
              <a:t>occurences</a:t>
            </a:r>
            <a:r>
              <a:rPr lang="en-US" sz="2800" dirty="0" smtClean="0">
                <a:solidFill>
                  <a:srgbClr val="FF0000"/>
                </a:solidFill>
              </a:rPr>
              <a:t> of states of nature is available).</a:t>
            </a:r>
            <a:r>
              <a:rPr lang="en-US" sz="2800" dirty="0" smtClean="0"/>
              <a:t> Hence it is </a:t>
            </a:r>
            <a:r>
              <a:rPr lang="en-US" sz="2800" dirty="0" smtClean="0">
                <a:solidFill>
                  <a:srgbClr val="C00000"/>
                </a:solidFill>
              </a:rPr>
              <a:t>assumed that all states of nature will occur with equal probability.</a:t>
            </a:r>
            <a:r>
              <a:rPr lang="en-US" sz="2800" dirty="0" smtClean="0"/>
              <a:t> That is, each state of nature is assigned an equal probability. As states of nature of mutually exclusive and collectively exhaustive, the probability of each </a:t>
            </a:r>
            <a:r>
              <a:rPr lang="en-US" sz="2800" dirty="0" smtClean="0">
                <a:solidFill>
                  <a:srgbClr val="C00000"/>
                </a:solidFill>
              </a:rPr>
              <a:t>of these must be 1/(number of states of nature)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66</a:t>
            </a:fld>
            <a:endParaRPr lang="en-US"/>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smtClean="0">
                <a:solidFill>
                  <a:srgbClr val="002060"/>
                </a:solidFill>
              </a:rPr>
              <a:t>Equal Probabilities (Laplace) Criterion</a:t>
            </a:r>
            <a:endParaRPr lang="en-US" sz="3200" b="1" u="sng" dirty="0">
              <a:solidFill>
                <a:srgbClr val="002060"/>
              </a:solidFill>
            </a:endParaRPr>
          </a:p>
        </p:txBody>
      </p:sp>
      <p:sp>
        <p:nvSpPr>
          <p:cNvPr id="3" name="Content Placeholder 2"/>
          <p:cNvSpPr>
            <a:spLocks noGrp="1"/>
          </p:cNvSpPr>
          <p:nvPr>
            <p:ph idx="1"/>
          </p:nvPr>
        </p:nvSpPr>
        <p:spPr/>
        <p:txBody>
          <a:bodyPr>
            <a:normAutofit/>
          </a:bodyPr>
          <a:lstStyle/>
          <a:p>
            <a:pPr algn="just"/>
            <a:r>
              <a:rPr lang="en-US" sz="2800" dirty="0" smtClean="0"/>
              <a:t>This criterion involves following steps </a:t>
            </a:r>
          </a:p>
          <a:p>
            <a:pPr algn="just"/>
            <a:r>
              <a:rPr lang="en-US" sz="2800" dirty="0" smtClean="0"/>
              <a:t>Step I Assign equal probabilities 1/(number of states of nature) to each pay off a strategy. </a:t>
            </a:r>
          </a:p>
          <a:p>
            <a:pPr algn="just"/>
            <a:r>
              <a:rPr lang="en-US" sz="2800" dirty="0" smtClean="0"/>
              <a:t>Step II Determine the expected pay off value for each alternative </a:t>
            </a:r>
          </a:p>
          <a:p>
            <a:pPr algn="just"/>
            <a:r>
              <a:rPr lang="en-US" sz="2800" dirty="0" smtClean="0"/>
              <a:t>Step III Select that alternative which corresponds to the maximum (and minimum for cost) of the above expected pay offs.</a:t>
            </a:r>
          </a:p>
          <a:p>
            <a:pPr algn="just"/>
            <a:endParaRPr lang="en-US" sz="2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67</a:t>
            </a:fld>
            <a:endParaRPr lang="en-US"/>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u="sng" dirty="0" smtClean="0">
                <a:solidFill>
                  <a:srgbClr val="002060"/>
                </a:solidFill>
              </a:rPr>
              <a:t>Coefficient of Optimism (</a:t>
            </a:r>
            <a:r>
              <a:rPr lang="en-US" sz="2800" b="1" u="sng" dirty="0" err="1" smtClean="0">
                <a:solidFill>
                  <a:srgbClr val="002060"/>
                </a:solidFill>
              </a:rPr>
              <a:t>Hurwicz</a:t>
            </a:r>
            <a:r>
              <a:rPr lang="en-US" sz="2800" b="1" u="sng" dirty="0" smtClean="0">
                <a:solidFill>
                  <a:srgbClr val="002060"/>
                </a:solidFill>
              </a:rPr>
              <a:t>) Criterion</a:t>
            </a:r>
            <a:endParaRPr lang="en-US" sz="2800" b="1" u="sng" dirty="0">
              <a:solidFill>
                <a:srgbClr val="002060"/>
              </a:solidFill>
            </a:endParaRPr>
          </a:p>
        </p:txBody>
      </p:sp>
      <p:sp>
        <p:nvSpPr>
          <p:cNvPr id="3" name="Content Placeholder 2"/>
          <p:cNvSpPr>
            <a:spLocks noGrp="1"/>
          </p:cNvSpPr>
          <p:nvPr>
            <p:ph idx="1"/>
          </p:nvPr>
        </p:nvSpPr>
        <p:spPr>
          <a:xfrm>
            <a:off x="457200" y="1447800"/>
            <a:ext cx="8229600" cy="4678363"/>
          </a:xfrm>
        </p:spPr>
        <p:txBody>
          <a:bodyPr>
            <a:normAutofit lnSpcReduction="10000"/>
          </a:bodyPr>
          <a:lstStyle/>
          <a:p>
            <a:pPr algn="just"/>
            <a:r>
              <a:rPr lang="en-US" sz="2400" dirty="0" smtClean="0"/>
              <a:t>This criterion suggests that a rational </a:t>
            </a:r>
            <a:r>
              <a:rPr lang="en-US" sz="2400" dirty="0" smtClean="0">
                <a:solidFill>
                  <a:srgbClr val="C00000"/>
                </a:solidFill>
              </a:rPr>
              <a:t>decision maker should neither be completely optimistic nor be pessimistic and therefore, must display a mixture of both</a:t>
            </a:r>
            <a:r>
              <a:rPr lang="en-US" sz="2400" dirty="0" smtClean="0"/>
              <a:t>. </a:t>
            </a:r>
          </a:p>
          <a:p>
            <a:pPr algn="just"/>
            <a:endParaRPr lang="en-US" sz="2400" dirty="0" smtClean="0"/>
          </a:p>
          <a:p>
            <a:pPr algn="just"/>
            <a:r>
              <a:rPr lang="en-US" sz="2400" dirty="0" err="1" smtClean="0"/>
              <a:t>Hurwicz</a:t>
            </a:r>
            <a:r>
              <a:rPr lang="en-US" sz="2400" dirty="0" smtClean="0"/>
              <a:t>, who suggests this criterion, introduced the idea of a coefficient of </a:t>
            </a:r>
            <a:r>
              <a:rPr lang="en-US" sz="2400" dirty="0" smtClean="0">
                <a:solidFill>
                  <a:srgbClr val="C00000"/>
                </a:solidFill>
              </a:rPr>
              <a:t>optimism (denoted by α) to measure the decision maker’s degree of optimism. </a:t>
            </a:r>
          </a:p>
          <a:p>
            <a:pPr algn="just"/>
            <a:endParaRPr lang="en-US" sz="2400" dirty="0" smtClean="0">
              <a:solidFill>
                <a:srgbClr val="C00000"/>
              </a:solidFill>
            </a:endParaRPr>
          </a:p>
          <a:p>
            <a:pPr algn="just"/>
            <a:r>
              <a:rPr lang="en-US" sz="2400" dirty="0" smtClean="0">
                <a:solidFill>
                  <a:srgbClr val="C00000"/>
                </a:solidFill>
              </a:rPr>
              <a:t>This coefficient lies between 0 and 1, where 0 represents a completely pessimistic attitude about the future and 1,</a:t>
            </a:r>
            <a:r>
              <a:rPr lang="en-US" sz="2400" dirty="0" smtClean="0"/>
              <a:t> completely optimistic attitude about the future. Thus, </a:t>
            </a:r>
            <a:r>
              <a:rPr lang="en-US" sz="2400" dirty="0" smtClean="0">
                <a:solidFill>
                  <a:srgbClr val="C00000"/>
                </a:solidFill>
              </a:rPr>
              <a:t>if it is the coefficient of optimism, then (1- α ) will represent the coefficient of pessimism. </a:t>
            </a:r>
            <a:r>
              <a:rPr lang="en-US" sz="2400" dirty="0" smtClean="0"/>
              <a:t>The working procedure is –</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68</a:t>
            </a:fld>
            <a:endParaRPr lang="en-US"/>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u="sng" dirty="0" err="1" smtClean="0">
                <a:solidFill>
                  <a:srgbClr val="002060"/>
                </a:solidFill>
              </a:rPr>
              <a:t>Hurwicz</a:t>
            </a:r>
            <a:r>
              <a:rPr lang="en-US" sz="3600" b="1" u="sng" dirty="0" smtClean="0">
                <a:solidFill>
                  <a:srgbClr val="002060"/>
                </a:solidFill>
              </a:rPr>
              <a:t> Formula</a:t>
            </a:r>
            <a:endParaRPr lang="en-US" sz="3600" b="1" u="sng" dirty="0">
              <a:solidFill>
                <a:srgbClr val="002060"/>
              </a:solidFill>
            </a:endParaRPr>
          </a:p>
        </p:txBody>
      </p:sp>
      <p:sp>
        <p:nvSpPr>
          <p:cNvPr id="4" name="TextBox 3"/>
          <p:cNvSpPr txBox="1"/>
          <p:nvPr/>
        </p:nvSpPr>
        <p:spPr>
          <a:xfrm>
            <a:off x="533400" y="2895600"/>
            <a:ext cx="8010654" cy="369332"/>
          </a:xfrm>
          <a:prstGeom prst="rect">
            <a:avLst/>
          </a:prstGeom>
          <a:noFill/>
        </p:spPr>
        <p:txBody>
          <a:bodyPr wrap="square" rtlCol="0">
            <a:spAutoFit/>
          </a:bodyPr>
          <a:lstStyle/>
          <a:p>
            <a:r>
              <a:rPr lang="en-US" b="1" dirty="0" smtClean="0"/>
              <a:t>H (Criterion of Realism)  =  </a:t>
            </a:r>
            <a:r>
              <a:rPr lang="el-GR" b="1" dirty="0" smtClean="0"/>
              <a:t>ᾀ</a:t>
            </a:r>
            <a:r>
              <a:rPr lang="en-US" b="1" dirty="0" smtClean="0"/>
              <a:t> (Maximum in Column) + (1- </a:t>
            </a:r>
            <a:r>
              <a:rPr lang="el-GR" b="1" dirty="0" smtClean="0"/>
              <a:t>ᾀ</a:t>
            </a:r>
            <a:r>
              <a:rPr lang="en-US" b="1" dirty="0" smtClean="0"/>
              <a:t>) (Minimum in column)</a:t>
            </a:r>
            <a:endParaRPr lang="en-US" b="1" dirty="0"/>
          </a:p>
        </p:txBody>
      </p:sp>
      <p:sp>
        <p:nvSpPr>
          <p:cNvPr id="5" name="TextBox 4"/>
          <p:cNvSpPr txBox="1"/>
          <p:nvPr/>
        </p:nvSpPr>
        <p:spPr>
          <a:xfrm>
            <a:off x="762000" y="1905000"/>
            <a:ext cx="8199360" cy="646331"/>
          </a:xfrm>
          <a:prstGeom prst="rect">
            <a:avLst/>
          </a:prstGeom>
          <a:noFill/>
        </p:spPr>
        <p:txBody>
          <a:bodyPr wrap="none" rtlCol="0">
            <a:spAutoFit/>
          </a:bodyPr>
          <a:lstStyle/>
          <a:p>
            <a:r>
              <a:rPr lang="en-US" dirty="0" smtClean="0"/>
              <a:t>The </a:t>
            </a:r>
            <a:r>
              <a:rPr lang="en-US" dirty="0" err="1" smtClean="0"/>
              <a:t>hurwicz</a:t>
            </a:r>
            <a:r>
              <a:rPr lang="en-US" dirty="0" smtClean="0"/>
              <a:t> approach suggest that the decision maker must select an alternative that</a:t>
            </a:r>
          </a:p>
          <a:p>
            <a:r>
              <a:rPr lang="en-US" dirty="0" smtClean="0"/>
              <a:t> maximizes</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69</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u="sng" dirty="0" smtClean="0">
                <a:solidFill>
                  <a:srgbClr val="002060"/>
                </a:solidFill>
              </a:rPr>
              <a:t>Definition</a:t>
            </a:r>
            <a:endParaRPr lang="en-US" sz="4000" dirty="0"/>
          </a:p>
        </p:txBody>
      </p:sp>
      <p:sp>
        <p:nvSpPr>
          <p:cNvPr id="3" name="Content Placeholder 2"/>
          <p:cNvSpPr>
            <a:spLocks noGrp="1"/>
          </p:cNvSpPr>
          <p:nvPr>
            <p:ph idx="1"/>
          </p:nvPr>
        </p:nvSpPr>
        <p:spPr/>
        <p:txBody>
          <a:bodyPr>
            <a:normAutofit/>
          </a:bodyPr>
          <a:lstStyle/>
          <a:p>
            <a:pPr algn="just"/>
            <a:r>
              <a:rPr lang="en-US" sz="4000" dirty="0" smtClean="0"/>
              <a:t>O.R. is an aid for executive in making his decisions by providing him with the needed quantitative information’s based on the scientific method of analysis.</a:t>
            </a:r>
            <a:endParaRPr lang="en-US" sz="40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2800" b="1" u="sng" dirty="0" smtClean="0">
                <a:solidFill>
                  <a:srgbClr val="002060"/>
                </a:solidFill>
              </a:rPr>
              <a:t>Coefficient of Optimism (</a:t>
            </a:r>
            <a:r>
              <a:rPr lang="en-US" sz="2800" b="1" u="sng" dirty="0" err="1" smtClean="0">
                <a:solidFill>
                  <a:srgbClr val="002060"/>
                </a:solidFill>
              </a:rPr>
              <a:t>Hurwicz</a:t>
            </a:r>
            <a:r>
              <a:rPr lang="en-US" sz="2800" b="1" u="sng" dirty="0" smtClean="0">
                <a:solidFill>
                  <a:srgbClr val="002060"/>
                </a:solidFill>
              </a:rPr>
              <a:t>) Criterion</a:t>
            </a:r>
            <a:endParaRPr lang="en-US" sz="2800" b="1" u="sng" dirty="0">
              <a:solidFill>
                <a:srgbClr val="002060"/>
              </a:solidFill>
            </a:endParaRPr>
          </a:p>
        </p:txBody>
      </p:sp>
      <p:sp>
        <p:nvSpPr>
          <p:cNvPr id="3" name="Content Placeholder 2"/>
          <p:cNvSpPr>
            <a:spLocks noGrp="1"/>
          </p:cNvSpPr>
          <p:nvPr>
            <p:ph idx="1"/>
          </p:nvPr>
        </p:nvSpPr>
        <p:spPr>
          <a:xfrm>
            <a:off x="457200" y="1371600"/>
            <a:ext cx="8229600" cy="4754563"/>
          </a:xfrm>
        </p:spPr>
        <p:txBody>
          <a:bodyPr>
            <a:normAutofit/>
          </a:bodyPr>
          <a:lstStyle/>
          <a:p>
            <a:pPr algn="just"/>
            <a:r>
              <a:rPr lang="en-US" dirty="0" smtClean="0"/>
              <a:t>Select an alternative with value of H as maximum. </a:t>
            </a:r>
          </a:p>
          <a:p>
            <a:pPr algn="just"/>
            <a:r>
              <a:rPr lang="en-US" dirty="0" smtClean="0"/>
              <a:t>For α=1, the Hurwitz criteria is equal to the </a:t>
            </a:r>
            <a:r>
              <a:rPr lang="en-US" dirty="0" err="1" smtClean="0"/>
              <a:t>maximin</a:t>
            </a:r>
            <a:r>
              <a:rPr lang="en-US" dirty="0" smtClean="0"/>
              <a:t> or </a:t>
            </a:r>
            <a:r>
              <a:rPr lang="en-US" dirty="0" err="1" smtClean="0"/>
              <a:t>minimax</a:t>
            </a:r>
            <a:r>
              <a:rPr lang="en-US" dirty="0" smtClean="0"/>
              <a:t> criteria. </a:t>
            </a:r>
          </a:p>
          <a:p>
            <a:pPr algn="just"/>
            <a:r>
              <a:rPr lang="en-US" dirty="0" smtClean="0"/>
              <a:t>For α = 0, it is equal to </a:t>
            </a:r>
            <a:r>
              <a:rPr lang="en-US" dirty="0" err="1" smtClean="0"/>
              <a:t>maximax</a:t>
            </a:r>
            <a:r>
              <a:rPr lang="en-US" dirty="0" smtClean="0"/>
              <a:t> or </a:t>
            </a:r>
            <a:r>
              <a:rPr lang="en-US" dirty="0" err="1" smtClean="0"/>
              <a:t>minimin</a:t>
            </a:r>
            <a:r>
              <a:rPr lang="en-US" dirty="0" smtClean="0"/>
              <a:t> criteria. </a:t>
            </a:r>
          </a:p>
          <a:p>
            <a:pPr algn="just"/>
            <a:r>
              <a:rPr lang="en-US" dirty="0" smtClean="0"/>
              <a:t>A difficulty with this criteria is the appropriate selection of α between 0 and 1</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70</a:t>
            </a:fld>
            <a:endParaRPr lang="en-US"/>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4000" b="1" u="sng" dirty="0" smtClean="0">
                <a:solidFill>
                  <a:srgbClr val="002060"/>
                </a:solidFill>
              </a:rPr>
              <a:t>Regret (Salvage) Criterion</a:t>
            </a:r>
            <a:endParaRPr lang="en-US" sz="4000" b="1" u="sng" dirty="0">
              <a:solidFill>
                <a:srgbClr val="002060"/>
              </a:solidFill>
            </a:endParaRPr>
          </a:p>
        </p:txBody>
      </p:sp>
      <p:sp>
        <p:nvSpPr>
          <p:cNvPr id="3" name="Content Placeholder 2"/>
          <p:cNvSpPr>
            <a:spLocks noGrp="1"/>
          </p:cNvSpPr>
          <p:nvPr>
            <p:ph idx="1"/>
          </p:nvPr>
        </p:nvSpPr>
        <p:spPr>
          <a:xfrm>
            <a:off x="457200" y="1066800"/>
            <a:ext cx="8229600" cy="5059363"/>
          </a:xfrm>
        </p:spPr>
        <p:txBody>
          <a:bodyPr>
            <a:noAutofit/>
          </a:bodyPr>
          <a:lstStyle/>
          <a:p>
            <a:pPr algn="just"/>
            <a:r>
              <a:rPr lang="en-US" sz="2800" dirty="0" smtClean="0"/>
              <a:t>While the above criterions do not take into account the cost of opportunity loses by making the wrong decision, the Savage criterion does so. The </a:t>
            </a:r>
            <a:r>
              <a:rPr lang="en-US" sz="2800" dirty="0" smtClean="0">
                <a:solidFill>
                  <a:srgbClr val="C00000"/>
                </a:solidFill>
              </a:rPr>
              <a:t>savage criterion is based on the concept of regret (or opportunity loss) and calls for selecting the course of action that </a:t>
            </a:r>
            <a:r>
              <a:rPr lang="en-US" sz="2800" b="1" u="sng" dirty="0" smtClean="0">
                <a:solidFill>
                  <a:srgbClr val="C00000"/>
                </a:solidFill>
              </a:rPr>
              <a:t>minimizes the maximum regret</a:t>
            </a:r>
            <a:r>
              <a:rPr lang="en-US" sz="2800" dirty="0" smtClean="0"/>
              <a:t>. </a:t>
            </a:r>
            <a:r>
              <a:rPr lang="en-US" sz="2800" dirty="0" smtClean="0">
                <a:solidFill>
                  <a:srgbClr val="0070C0"/>
                </a:solidFill>
              </a:rPr>
              <a:t>This criterion is assume that decision maker feels regret after adopting a wrong course of action (alternative) resulting in an opportunity loss of pay off.</a:t>
            </a:r>
            <a:r>
              <a:rPr lang="en-US" sz="2800" dirty="0" smtClean="0"/>
              <a:t> The working method is as follows:</a:t>
            </a:r>
            <a:endParaRPr lang="en-US" sz="2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71</a:t>
            </a:fld>
            <a:endParaRPr lang="en-US"/>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smtClean="0">
                <a:solidFill>
                  <a:srgbClr val="002060"/>
                </a:solidFill>
              </a:rPr>
              <a:t>Regret (Salvage) Criterion</a:t>
            </a:r>
            <a:endParaRPr lang="en-US" sz="3200" b="1" u="sng" dirty="0">
              <a:solidFill>
                <a:srgbClr val="002060"/>
              </a:solidFill>
            </a:endParaRPr>
          </a:p>
        </p:txBody>
      </p:sp>
      <p:sp>
        <p:nvSpPr>
          <p:cNvPr id="3" name="Content Placeholder 2"/>
          <p:cNvSpPr>
            <a:spLocks noGrp="1"/>
          </p:cNvSpPr>
          <p:nvPr>
            <p:ph idx="1"/>
          </p:nvPr>
        </p:nvSpPr>
        <p:spPr/>
        <p:txBody>
          <a:bodyPr>
            <a:normAutofit/>
          </a:bodyPr>
          <a:lstStyle/>
          <a:p>
            <a:pPr algn="just">
              <a:buNone/>
            </a:pPr>
            <a:r>
              <a:rPr lang="en-US" sz="2400" dirty="0" smtClean="0"/>
              <a:t>    Step I From the given pay off matrix, develop an opportunity loss (or regret) matrix as follows</a:t>
            </a:r>
          </a:p>
          <a:p>
            <a:pPr algn="just"/>
            <a:r>
              <a:rPr lang="en-US" sz="2400" dirty="0" smtClean="0"/>
              <a:t>(a) Find the best pay off corresponding to each state of nature.</a:t>
            </a:r>
          </a:p>
          <a:p>
            <a:pPr algn="just"/>
            <a:r>
              <a:rPr lang="en-US" sz="2400" dirty="0" smtClean="0"/>
              <a:t>(b) Subtract all other entries  (payoff values) in that row from this value.</a:t>
            </a:r>
          </a:p>
          <a:p>
            <a:pPr algn="just">
              <a:buNone/>
            </a:pPr>
            <a:r>
              <a:rPr lang="en-US" sz="2400" dirty="0" smtClean="0"/>
              <a:t>Step II: For each course of action (Strategy or alternative) identify the worst or maximum regret value. Record this number in a new row.  </a:t>
            </a:r>
          </a:p>
          <a:p>
            <a:pPr algn="just">
              <a:buNone/>
            </a:pPr>
            <a:r>
              <a:rPr lang="en-US" sz="2400" dirty="0" smtClean="0"/>
              <a:t>Step III: Select the course of action (alternative) with the smallest anticipated opportunity – loss value</a:t>
            </a:r>
          </a:p>
          <a:p>
            <a:pPr algn="just"/>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72</a:t>
            </a:fld>
            <a:endParaRPr lang="en-US"/>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u="sng" dirty="0" smtClean="0">
                <a:solidFill>
                  <a:srgbClr val="002060"/>
                </a:solidFill>
              </a:rPr>
              <a:t>Numerical 1</a:t>
            </a:r>
            <a:endParaRPr lang="en-US" b="1" u="sng" dirty="0">
              <a:solidFill>
                <a:srgbClr val="002060"/>
              </a:solidFill>
            </a:endParaRPr>
          </a:p>
        </p:txBody>
      </p:sp>
      <p:sp>
        <p:nvSpPr>
          <p:cNvPr id="3" name="Content Placeholder 2"/>
          <p:cNvSpPr>
            <a:spLocks noGrp="1"/>
          </p:cNvSpPr>
          <p:nvPr>
            <p:ph idx="1"/>
          </p:nvPr>
        </p:nvSpPr>
        <p:spPr>
          <a:xfrm>
            <a:off x="457200" y="1219200"/>
            <a:ext cx="8229600" cy="4906963"/>
          </a:xfrm>
        </p:spPr>
        <p:txBody>
          <a:bodyPr>
            <a:normAutofit/>
          </a:bodyPr>
          <a:lstStyle/>
          <a:p>
            <a:pPr algn="just"/>
            <a:r>
              <a:rPr lang="en-US" sz="2400" dirty="0" smtClean="0"/>
              <a:t>A food Product company is contemplating the introduction of a revolutionary new product with new packaging or replacing the existing product at much higher price (S1). It may even make a moderate change in the composition of existing product, with a new packaging at a small increase in price (S2), or may a small change in the composition of the existing product, backing it with the word new and the negligible increase in price (S3). The three possible state of Nature or events are:</a:t>
            </a:r>
          </a:p>
          <a:p>
            <a:pPr algn="just"/>
            <a:r>
              <a:rPr lang="en-US" sz="2400" dirty="0" smtClean="0"/>
              <a:t>(</a:t>
            </a:r>
            <a:r>
              <a:rPr lang="en-US" sz="2400" dirty="0" err="1" smtClean="0"/>
              <a:t>i</a:t>
            </a:r>
            <a:r>
              <a:rPr lang="en-US" sz="2400" dirty="0" smtClean="0"/>
              <a:t>) High increase in Sale  N1</a:t>
            </a:r>
          </a:p>
          <a:p>
            <a:pPr algn="just"/>
            <a:r>
              <a:rPr lang="en-US" sz="2400" dirty="0" smtClean="0"/>
              <a:t>(ii) No Change in Sale N2</a:t>
            </a:r>
          </a:p>
          <a:p>
            <a:pPr algn="just"/>
            <a:r>
              <a:rPr lang="en-US" sz="2400" dirty="0" smtClean="0"/>
              <a:t>(iii) decrease in Sale N3.</a:t>
            </a:r>
          </a:p>
          <a:p>
            <a:pPr algn="just"/>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73</a:t>
            </a:fld>
            <a:endParaRPr lang="en-US"/>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algn="just">
              <a:buNone/>
            </a:pPr>
            <a:r>
              <a:rPr lang="en-US" dirty="0" smtClean="0">
                <a:latin typeface="Times New Roman" pitchFamily="18" charset="0"/>
                <a:cs typeface="Times New Roman" pitchFamily="18" charset="0"/>
              </a:rPr>
              <a:t>   The marketing department of the company worked out the payoffs in terms of yearly net profits for each of the strategies of three events (expected sales). This is represented in the following table:</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74</a:t>
            </a:fld>
            <a:endParaRPr lang="en-US"/>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685800" y="990600"/>
          <a:ext cx="7696200" cy="2590800"/>
        </p:xfrm>
        <a:graphic>
          <a:graphicData uri="http://schemas.openxmlformats.org/drawingml/2006/table">
            <a:tbl>
              <a:tblPr firstRow="1" bandRow="1">
                <a:tableStyleId>{5940675A-B579-460E-94D1-54222C63F5DA}</a:tableStyleId>
              </a:tblPr>
              <a:tblGrid>
                <a:gridCol w="1924050"/>
                <a:gridCol w="1924050"/>
                <a:gridCol w="1924050"/>
                <a:gridCol w="1924050"/>
              </a:tblGrid>
              <a:tr h="431800">
                <a:tc>
                  <a:txBody>
                    <a:bodyPr/>
                    <a:lstStyle/>
                    <a:p>
                      <a:pPr algn="ctr"/>
                      <a:endParaRPr lang="en-US" sz="2000" b="0" dirty="0"/>
                    </a:p>
                  </a:txBody>
                  <a:tcPr/>
                </a:tc>
                <a:tc gridSpan="3">
                  <a:txBody>
                    <a:bodyPr/>
                    <a:lstStyle/>
                    <a:p>
                      <a:pPr algn="ctr"/>
                      <a:r>
                        <a:rPr lang="en-US" sz="2000" b="0" dirty="0" smtClean="0"/>
                        <a:t>States of Nature</a:t>
                      </a:r>
                      <a:endParaRPr lang="en-US" sz="2000" b="0" dirty="0"/>
                    </a:p>
                  </a:txBody>
                  <a:tcPr/>
                </a:tc>
                <a:tc hMerge="1">
                  <a:txBody>
                    <a:bodyPr/>
                    <a:lstStyle/>
                    <a:p>
                      <a:endParaRPr lang="en-US" dirty="0"/>
                    </a:p>
                  </a:txBody>
                  <a:tcPr/>
                </a:tc>
                <a:tc hMerge="1">
                  <a:txBody>
                    <a:bodyPr/>
                    <a:lstStyle/>
                    <a:p>
                      <a:endParaRPr lang="en-US" dirty="0"/>
                    </a:p>
                  </a:txBody>
                  <a:tcPr/>
                </a:tc>
              </a:tr>
              <a:tr h="431800">
                <a:tc>
                  <a:txBody>
                    <a:bodyPr/>
                    <a:lstStyle/>
                    <a:p>
                      <a:pPr algn="ctr"/>
                      <a:r>
                        <a:rPr lang="en-US" sz="2000" b="0" dirty="0" smtClean="0"/>
                        <a:t>Strategies</a:t>
                      </a:r>
                      <a:endParaRPr lang="en-US" sz="2000" b="0" dirty="0"/>
                    </a:p>
                  </a:txBody>
                  <a:tcPr/>
                </a:tc>
                <a:tc>
                  <a:txBody>
                    <a:bodyPr/>
                    <a:lstStyle/>
                    <a:p>
                      <a:pPr algn="ctr"/>
                      <a:r>
                        <a:rPr lang="en-US" sz="2000" b="1" dirty="0" smtClean="0"/>
                        <a:t>N1 (High Sales)</a:t>
                      </a:r>
                      <a:endParaRPr lang="en-US" sz="2000" b="1" dirty="0"/>
                    </a:p>
                  </a:txBody>
                  <a:tcPr/>
                </a:tc>
                <a:tc>
                  <a:txBody>
                    <a:bodyPr/>
                    <a:lstStyle/>
                    <a:p>
                      <a:pPr algn="ctr"/>
                      <a:r>
                        <a:rPr lang="en-US" sz="2000" b="1" dirty="0" smtClean="0"/>
                        <a:t>N2 (No Change)</a:t>
                      </a:r>
                      <a:endParaRPr lang="en-US" sz="2000" b="1" dirty="0"/>
                    </a:p>
                  </a:txBody>
                  <a:tcPr/>
                </a:tc>
                <a:tc>
                  <a:txBody>
                    <a:bodyPr/>
                    <a:lstStyle/>
                    <a:p>
                      <a:pPr algn="ctr"/>
                      <a:r>
                        <a:rPr lang="en-US" sz="2000" b="1" dirty="0" smtClean="0"/>
                        <a:t>N3 (Low Sales)</a:t>
                      </a:r>
                      <a:endParaRPr lang="en-US" sz="2000" b="1" dirty="0"/>
                    </a:p>
                  </a:txBody>
                  <a:tcPr/>
                </a:tc>
              </a:tr>
              <a:tr h="431800">
                <a:tc>
                  <a:txBody>
                    <a:bodyPr/>
                    <a:lstStyle/>
                    <a:p>
                      <a:pPr algn="ctr"/>
                      <a:r>
                        <a:rPr lang="en-US" sz="2000" b="1" dirty="0" smtClean="0"/>
                        <a:t>S1</a:t>
                      </a:r>
                      <a:endParaRPr lang="en-US" sz="2000" b="1" dirty="0"/>
                    </a:p>
                  </a:txBody>
                  <a:tcPr/>
                </a:tc>
                <a:tc>
                  <a:txBody>
                    <a:bodyPr/>
                    <a:lstStyle/>
                    <a:p>
                      <a:pPr algn="ctr"/>
                      <a:r>
                        <a:rPr lang="en-US" sz="2000" b="0" dirty="0" smtClean="0"/>
                        <a:t>7,00,000</a:t>
                      </a:r>
                      <a:endParaRPr lang="en-US" sz="2000" b="0" dirty="0"/>
                    </a:p>
                  </a:txBody>
                  <a:tcPr/>
                </a:tc>
                <a:tc>
                  <a:txBody>
                    <a:bodyPr/>
                    <a:lstStyle/>
                    <a:p>
                      <a:pPr algn="ctr"/>
                      <a:r>
                        <a:rPr lang="en-US" sz="2000" b="0" dirty="0" smtClean="0"/>
                        <a:t>3,00,000</a:t>
                      </a:r>
                      <a:endParaRPr lang="en-US" sz="2000" b="0" dirty="0"/>
                    </a:p>
                  </a:txBody>
                  <a:tcPr/>
                </a:tc>
                <a:tc>
                  <a:txBody>
                    <a:bodyPr/>
                    <a:lstStyle/>
                    <a:p>
                      <a:pPr algn="ctr"/>
                      <a:r>
                        <a:rPr lang="en-US" sz="2000" b="0" dirty="0" smtClean="0"/>
                        <a:t>1,50,000</a:t>
                      </a:r>
                      <a:endParaRPr lang="en-US" sz="2000" b="0" dirty="0"/>
                    </a:p>
                  </a:txBody>
                  <a:tcPr/>
                </a:tc>
              </a:tr>
              <a:tr h="431800">
                <a:tc>
                  <a:txBody>
                    <a:bodyPr/>
                    <a:lstStyle/>
                    <a:p>
                      <a:pPr algn="ctr"/>
                      <a:r>
                        <a:rPr lang="en-US" sz="2000" b="1" dirty="0" smtClean="0"/>
                        <a:t>S2</a:t>
                      </a:r>
                      <a:endParaRPr lang="en-US" sz="2000" b="1" dirty="0"/>
                    </a:p>
                  </a:txBody>
                  <a:tcPr/>
                </a:tc>
                <a:tc>
                  <a:txBody>
                    <a:bodyPr/>
                    <a:lstStyle/>
                    <a:p>
                      <a:pPr algn="ctr"/>
                      <a:r>
                        <a:rPr lang="en-US" sz="2000" b="0" dirty="0" smtClean="0"/>
                        <a:t>5,00,000</a:t>
                      </a:r>
                      <a:endParaRPr lang="en-US" sz="2000" b="0" dirty="0"/>
                    </a:p>
                  </a:txBody>
                  <a:tcPr/>
                </a:tc>
                <a:tc>
                  <a:txBody>
                    <a:bodyPr/>
                    <a:lstStyle/>
                    <a:p>
                      <a:pPr algn="ctr"/>
                      <a:r>
                        <a:rPr lang="en-US" sz="2000" b="0" dirty="0" smtClean="0"/>
                        <a:t>4,50,000</a:t>
                      </a:r>
                      <a:endParaRPr lang="en-US" sz="2000" b="0" dirty="0"/>
                    </a:p>
                  </a:txBody>
                  <a:tcPr/>
                </a:tc>
                <a:tc>
                  <a:txBody>
                    <a:bodyPr/>
                    <a:lstStyle/>
                    <a:p>
                      <a:pPr algn="ctr"/>
                      <a:r>
                        <a:rPr lang="en-US" sz="2000" b="0" dirty="0" smtClean="0"/>
                        <a:t>0</a:t>
                      </a:r>
                      <a:endParaRPr lang="en-US" sz="2000" b="0" dirty="0"/>
                    </a:p>
                  </a:txBody>
                  <a:tcPr/>
                </a:tc>
              </a:tr>
              <a:tr h="431800">
                <a:tc>
                  <a:txBody>
                    <a:bodyPr/>
                    <a:lstStyle/>
                    <a:p>
                      <a:pPr algn="ctr"/>
                      <a:r>
                        <a:rPr lang="en-US" sz="2000" b="1" dirty="0" smtClean="0"/>
                        <a:t>S3</a:t>
                      </a:r>
                      <a:endParaRPr lang="en-US" sz="2000" b="1" dirty="0"/>
                    </a:p>
                  </a:txBody>
                  <a:tcPr/>
                </a:tc>
                <a:tc>
                  <a:txBody>
                    <a:bodyPr/>
                    <a:lstStyle/>
                    <a:p>
                      <a:pPr algn="ctr"/>
                      <a:r>
                        <a:rPr lang="en-US" sz="2000" b="0" dirty="0" smtClean="0"/>
                        <a:t>3,00,000</a:t>
                      </a:r>
                      <a:endParaRPr lang="en-US" sz="2000" b="0" dirty="0"/>
                    </a:p>
                  </a:txBody>
                  <a:tcPr/>
                </a:tc>
                <a:tc>
                  <a:txBody>
                    <a:bodyPr/>
                    <a:lstStyle/>
                    <a:p>
                      <a:pPr algn="ctr"/>
                      <a:r>
                        <a:rPr lang="en-US" sz="2000" b="0" dirty="0" smtClean="0"/>
                        <a:t>3,00,000</a:t>
                      </a:r>
                      <a:endParaRPr lang="en-US" sz="2000" b="0" dirty="0"/>
                    </a:p>
                  </a:txBody>
                  <a:tcPr/>
                </a:tc>
                <a:tc>
                  <a:txBody>
                    <a:bodyPr/>
                    <a:lstStyle/>
                    <a:p>
                      <a:pPr algn="ctr"/>
                      <a:r>
                        <a:rPr lang="en-US" sz="2000" b="0" dirty="0" smtClean="0"/>
                        <a:t>3,00,000</a:t>
                      </a:r>
                      <a:endParaRPr lang="en-US" sz="2000" b="0" dirty="0"/>
                    </a:p>
                  </a:txBody>
                  <a:tcPr/>
                </a:tc>
              </a:tr>
              <a:tr h="43180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
        <p:nvSpPr>
          <p:cNvPr id="5" name="TextBox 4"/>
          <p:cNvSpPr txBox="1"/>
          <p:nvPr/>
        </p:nvSpPr>
        <p:spPr>
          <a:xfrm>
            <a:off x="838200" y="4038600"/>
            <a:ext cx="7572907" cy="400110"/>
          </a:xfrm>
          <a:prstGeom prst="rect">
            <a:avLst/>
          </a:prstGeom>
          <a:noFill/>
        </p:spPr>
        <p:txBody>
          <a:bodyPr wrap="none" rtlCol="0">
            <a:spAutoFit/>
          </a:bodyPr>
          <a:lstStyle/>
          <a:p>
            <a:r>
              <a:rPr lang="en-US" sz="2000" dirty="0" smtClean="0"/>
              <a:t>Which Strategy Should be concerned executive choose on the basis of: </a:t>
            </a:r>
            <a:endParaRPr lang="en-US" sz="2000" dirty="0"/>
          </a:p>
        </p:txBody>
      </p:sp>
      <p:sp>
        <p:nvSpPr>
          <p:cNvPr id="6" name="TextBox 5"/>
          <p:cNvSpPr txBox="1"/>
          <p:nvPr/>
        </p:nvSpPr>
        <p:spPr>
          <a:xfrm>
            <a:off x="914400" y="4572000"/>
            <a:ext cx="7467600" cy="1569660"/>
          </a:xfrm>
          <a:prstGeom prst="rect">
            <a:avLst/>
          </a:prstGeom>
          <a:noFill/>
        </p:spPr>
        <p:txBody>
          <a:bodyPr wrap="square" rtlCol="0">
            <a:spAutoFit/>
          </a:bodyPr>
          <a:lstStyle/>
          <a:p>
            <a:pPr marL="342900" indent="-342900">
              <a:buFont typeface="+mj-lt"/>
              <a:buAutoNum type="arabicPeriod"/>
            </a:pPr>
            <a:r>
              <a:rPr lang="en-US" sz="2400" dirty="0" err="1" smtClean="0"/>
              <a:t>Maximin</a:t>
            </a:r>
            <a:r>
              <a:rPr lang="en-US" sz="2400" dirty="0" smtClean="0"/>
              <a:t> Criterion</a:t>
            </a:r>
          </a:p>
          <a:p>
            <a:pPr marL="342900" indent="-342900">
              <a:buFont typeface="+mj-lt"/>
              <a:buAutoNum type="arabicPeriod"/>
            </a:pPr>
            <a:r>
              <a:rPr lang="en-US" sz="2400" dirty="0" err="1" smtClean="0"/>
              <a:t>Maximax</a:t>
            </a:r>
            <a:r>
              <a:rPr lang="en-US" sz="2400" dirty="0" smtClean="0"/>
              <a:t> Criterion</a:t>
            </a:r>
          </a:p>
          <a:p>
            <a:pPr marL="342900" indent="-342900">
              <a:buFont typeface="+mj-lt"/>
              <a:buAutoNum type="arabicPeriod"/>
            </a:pPr>
            <a:r>
              <a:rPr lang="en-US" sz="2400" dirty="0" err="1" smtClean="0"/>
              <a:t>Minimax</a:t>
            </a:r>
            <a:r>
              <a:rPr lang="en-US" sz="2400" dirty="0" smtClean="0"/>
              <a:t> Regret Criterion</a:t>
            </a:r>
          </a:p>
          <a:p>
            <a:pPr marL="342900" indent="-342900">
              <a:buFont typeface="+mj-lt"/>
              <a:buAutoNum type="arabicPeriod"/>
            </a:pPr>
            <a:r>
              <a:rPr lang="en-US" sz="2400" dirty="0" smtClean="0"/>
              <a:t>Laplace Criterion</a:t>
            </a:r>
            <a:endParaRPr lang="en-US" sz="2400"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75</a:t>
            </a:fld>
            <a:endParaRPr lang="en-US"/>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t>
            </a:r>
            <a:r>
              <a:rPr lang="en-US" b="1" dirty="0" smtClean="0">
                <a:solidFill>
                  <a:srgbClr val="FF0000"/>
                </a:solidFill>
              </a:rPr>
              <a:t>a) </a:t>
            </a:r>
            <a:r>
              <a:rPr lang="en-US" b="1" dirty="0" err="1" smtClean="0">
                <a:solidFill>
                  <a:srgbClr val="FF0000"/>
                </a:solidFill>
              </a:rPr>
              <a:t>Maximin</a:t>
            </a:r>
            <a:r>
              <a:rPr lang="en-US" b="1" dirty="0" smtClean="0">
                <a:solidFill>
                  <a:srgbClr val="FF0000"/>
                </a:solidFill>
              </a:rPr>
              <a:t> </a:t>
            </a:r>
            <a:r>
              <a:rPr lang="en-US" b="1" dirty="0" err="1" smtClean="0">
                <a:solidFill>
                  <a:srgbClr val="FF0000"/>
                </a:solidFill>
              </a:rPr>
              <a:t>Criterian</a:t>
            </a:r>
            <a:r>
              <a:rPr lang="en-US" b="1" dirty="0" smtClean="0">
                <a:solidFill>
                  <a:srgbClr val="FF0000"/>
                </a:solidFill>
              </a:rPr>
              <a:t/>
            </a:r>
            <a:br>
              <a:rPr lang="en-US" b="1" dirty="0" smtClean="0">
                <a:solidFill>
                  <a:srgbClr val="FF0000"/>
                </a:solidFill>
              </a:rPr>
            </a:br>
            <a:endParaRPr lang="en-US" dirty="0"/>
          </a:p>
        </p:txBody>
      </p:sp>
      <p:graphicFrame>
        <p:nvGraphicFramePr>
          <p:cNvPr id="4" name="Table 3"/>
          <p:cNvGraphicFramePr>
            <a:graphicFrameLocks noGrp="1"/>
          </p:cNvGraphicFramePr>
          <p:nvPr/>
        </p:nvGraphicFramePr>
        <p:xfrm>
          <a:off x="609600" y="1143000"/>
          <a:ext cx="7696200" cy="3779520"/>
        </p:xfrm>
        <a:graphic>
          <a:graphicData uri="http://schemas.openxmlformats.org/drawingml/2006/table">
            <a:tbl>
              <a:tblPr firstRow="1" bandRow="1">
                <a:tableStyleId>{5940675A-B579-460E-94D1-54222C63F5DA}</a:tableStyleId>
              </a:tblPr>
              <a:tblGrid>
                <a:gridCol w="1924050"/>
                <a:gridCol w="1924050"/>
                <a:gridCol w="1790700"/>
                <a:gridCol w="2057400"/>
              </a:tblGrid>
              <a:tr h="431800">
                <a:tc>
                  <a:txBody>
                    <a:bodyPr/>
                    <a:lstStyle/>
                    <a:p>
                      <a:pPr algn="ctr"/>
                      <a:endParaRPr lang="en-US" sz="2400" b="0" dirty="0"/>
                    </a:p>
                  </a:txBody>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0" dirty="0" smtClean="0"/>
                        <a:t>Strategies</a:t>
                      </a:r>
                      <a:endParaRPr lang="en-US" sz="2400" b="0" dirty="0"/>
                    </a:p>
                  </a:txBody>
                  <a:tcPr/>
                </a:tc>
                <a:tc hMerge="1">
                  <a:txBody>
                    <a:bodyPr/>
                    <a:lstStyle/>
                    <a:p>
                      <a:endParaRPr lang="en-US" dirty="0"/>
                    </a:p>
                  </a:txBody>
                  <a:tcPr/>
                </a:tc>
                <a:tc hMerge="1">
                  <a:txBody>
                    <a:bodyPr/>
                    <a:lstStyle/>
                    <a:p>
                      <a:endParaRPr lang="en-US" dirty="0"/>
                    </a:p>
                  </a:txBody>
                  <a:tcPr/>
                </a:tc>
              </a:tr>
              <a:tr h="4318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0" dirty="0" smtClean="0"/>
                        <a:t>States of Nature</a:t>
                      </a:r>
                    </a:p>
                  </a:txBody>
                  <a:tcPr/>
                </a:tc>
                <a:tc>
                  <a:txBody>
                    <a:bodyPr/>
                    <a:lstStyle/>
                    <a:p>
                      <a:pPr algn="ctr"/>
                      <a:r>
                        <a:rPr lang="en-US" sz="2400" b="0" dirty="0" smtClean="0"/>
                        <a:t>S1</a:t>
                      </a:r>
                      <a:endParaRPr lang="en-US" sz="2400" b="0" dirty="0"/>
                    </a:p>
                  </a:txBody>
                  <a:tcPr/>
                </a:tc>
                <a:tc>
                  <a:txBody>
                    <a:bodyPr/>
                    <a:lstStyle/>
                    <a:p>
                      <a:pPr algn="ctr"/>
                      <a:r>
                        <a:rPr lang="en-US" sz="2400" b="0" dirty="0" smtClean="0"/>
                        <a:t>S2</a:t>
                      </a:r>
                      <a:endParaRPr lang="en-US" sz="2400" b="0" dirty="0"/>
                    </a:p>
                  </a:txBody>
                  <a:tcPr/>
                </a:tc>
                <a:tc>
                  <a:txBody>
                    <a:bodyPr/>
                    <a:lstStyle/>
                    <a:p>
                      <a:pPr algn="ctr"/>
                      <a:r>
                        <a:rPr lang="en-US" sz="2400" b="0" dirty="0" smtClean="0"/>
                        <a:t>S3</a:t>
                      </a:r>
                      <a:endParaRPr lang="en-US" sz="2400" b="0" dirty="0"/>
                    </a:p>
                  </a:txBody>
                  <a:tcPr/>
                </a:tc>
              </a:tr>
              <a:tr h="431800">
                <a:tc>
                  <a:txBody>
                    <a:bodyPr/>
                    <a:lstStyle/>
                    <a:p>
                      <a:pPr algn="ctr"/>
                      <a:r>
                        <a:rPr lang="en-US" sz="2400" b="0" dirty="0" smtClean="0"/>
                        <a:t>N1</a:t>
                      </a:r>
                      <a:endParaRPr lang="en-US" sz="2400" b="0" dirty="0"/>
                    </a:p>
                  </a:txBody>
                  <a:tcPr/>
                </a:tc>
                <a:tc>
                  <a:txBody>
                    <a:bodyPr/>
                    <a:lstStyle/>
                    <a:p>
                      <a:pPr algn="ctr"/>
                      <a:r>
                        <a:rPr lang="en-US" sz="2400" b="0" dirty="0" smtClean="0">
                          <a:solidFill>
                            <a:srgbClr val="FF0000"/>
                          </a:solidFill>
                        </a:rPr>
                        <a:t>7,00,000</a:t>
                      </a:r>
                      <a:endParaRPr lang="en-US" sz="2400" b="0" dirty="0">
                        <a:solidFill>
                          <a:srgbClr val="FF0000"/>
                        </a:solidFill>
                      </a:endParaRPr>
                    </a:p>
                  </a:txBody>
                  <a:tcPr/>
                </a:tc>
                <a:tc>
                  <a:txBody>
                    <a:bodyPr/>
                    <a:lstStyle/>
                    <a:p>
                      <a:pPr algn="ctr"/>
                      <a:r>
                        <a:rPr lang="en-US" sz="2400" b="0" dirty="0" smtClean="0">
                          <a:solidFill>
                            <a:srgbClr val="0070C0"/>
                          </a:solidFill>
                        </a:rPr>
                        <a:t>5,00,000</a:t>
                      </a:r>
                      <a:endParaRPr lang="en-US" sz="2400" b="0" dirty="0">
                        <a:solidFill>
                          <a:srgbClr val="0070C0"/>
                        </a:solidFill>
                      </a:endParaRPr>
                    </a:p>
                  </a:txBody>
                  <a:tcPr/>
                </a:tc>
                <a:tc>
                  <a:txBody>
                    <a:bodyPr/>
                    <a:lstStyle/>
                    <a:p>
                      <a:pPr algn="ctr"/>
                      <a:r>
                        <a:rPr lang="en-US" sz="2400" b="0" dirty="0" smtClean="0">
                          <a:solidFill>
                            <a:srgbClr val="C00000"/>
                          </a:solidFill>
                        </a:rPr>
                        <a:t>3, 00,000</a:t>
                      </a:r>
                      <a:endParaRPr lang="en-US" sz="2400" b="0" dirty="0">
                        <a:solidFill>
                          <a:srgbClr val="C00000"/>
                        </a:solidFill>
                      </a:endParaRPr>
                    </a:p>
                  </a:txBody>
                  <a:tcPr/>
                </a:tc>
              </a:tr>
              <a:tr h="431800">
                <a:tc>
                  <a:txBody>
                    <a:bodyPr/>
                    <a:lstStyle/>
                    <a:p>
                      <a:pPr algn="ctr"/>
                      <a:r>
                        <a:rPr lang="en-US" sz="2400" b="0" dirty="0" smtClean="0"/>
                        <a:t>N2</a:t>
                      </a:r>
                      <a:endParaRPr lang="en-US" sz="2400" b="0" dirty="0"/>
                    </a:p>
                  </a:txBody>
                  <a:tcPr/>
                </a:tc>
                <a:tc>
                  <a:txBody>
                    <a:bodyPr/>
                    <a:lstStyle/>
                    <a:p>
                      <a:pPr algn="ctr"/>
                      <a:r>
                        <a:rPr lang="en-US" sz="2400" b="0" dirty="0" smtClean="0">
                          <a:solidFill>
                            <a:srgbClr val="FF0000"/>
                          </a:solidFill>
                        </a:rPr>
                        <a:t>3,00,000</a:t>
                      </a:r>
                      <a:endParaRPr lang="en-US" sz="2400" b="0" dirty="0">
                        <a:solidFill>
                          <a:srgbClr val="FF0000"/>
                        </a:solidFill>
                      </a:endParaRPr>
                    </a:p>
                  </a:txBody>
                  <a:tcPr/>
                </a:tc>
                <a:tc>
                  <a:txBody>
                    <a:bodyPr/>
                    <a:lstStyle/>
                    <a:p>
                      <a:pPr algn="ctr"/>
                      <a:r>
                        <a:rPr lang="en-US" sz="2400" b="0" dirty="0" smtClean="0">
                          <a:solidFill>
                            <a:srgbClr val="0070C0"/>
                          </a:solidFill>
                        </a:rPr>
                        <a:t>4,50,000</a:t>
                      </a:r>
                      <a:endParaRPr lang="en-US" sz="2400" b="0" dirty="0">
                        <a:solidFill>
                          <a:srgbClr val="0070C0"/>
                        </a:solidFill>
                      </a:endParaRPr>
                    </a:p>
                  </a:txBody>
                  <a:tcPr/>
                </a:tc>
                <a:tc>
                  <a:txBody>
                    <a:bodyPr/>
                    <a:lstStyle/>
                    <a:p>
                      <a:pPr algn="ctr"/>
                      <a:r>
                        <a:rPr lang="en-US" sz="2400" b="0" dirty="0" smtClean="0">
                          <a:solidFill>
                            <a:srgbClr val="C00000"/>
                          </a:solidFill>
                        </a:rPr>
                        <a:t>3,00,000</a:t>
                      </a:r>
                      <a:endParaRPr lang="en-US" sz="2400" b="0" dirty="0">
                        <a:solidFill>
                          <a:srgbClr val="C00000"/>
                        </a:solidFill>
                      </a:endParaRPr>
                    </a:p>
                  </a:txBody>
                  <a:tcPr/>
                </a:tc>
              </a:tr>
              <a:tr h="431800">
                <a:tc>
                  <a:txBody>
                    <a:bodyPr/>
                    <a:lstStyle/>
                    <a:p>
                      <a:pPr algn="ctr"/>
                      <a:r>
                        <a:rPr lang="en-US" sz="2400" b="0" dirty="0" smtClean="0"/>
                        <a:t>N3</a:t>
                      </a:r>
                      <a:endParaRPr lang="en-US" sz="2400" b="0" dirty="0"/>
                    </a:p>
                  </a:txBody>
                  <a:tcPr/>
                </a:tc>
                <a:tc>
                  <a:txBody>
                    <a:bodyPr/>
                    <a:lstStyle/>
                    <a:p>
                      <a:pPr algn="ctr"/>
                      <a:r>
                        <a:rPr lang="en-US" sz="2400" b="0" dirty="0" smtClean="0">
                          <a:solidFill>
                            <a:srgbClr val="FF0000"/>
                          </a:solidFill>
                        </a:rPr>
                        <a:t>1,50,000</a:t>
                      </a:r>
                      <a:endParaRPr lang="en-US" sz="2400" b="0" dirty="0">
                        <a:solidFill>
                          <a:srgbClr val="FF0000"/>
                        </a:solidFill>
                      </a:endParaRPr>
                    </a:p>
                  </a:txBody>
                  <a:tcPr/>
                </a:tc>
                <a:tc>
                  <a:txBody>
                    <a:bodyPr/>
                    <a:lstStyle/>
                    <a:p>
                      <a:pPr algn="ctr"/>
                      <a:r>
                        <a:rPr lang="en-US" sz="2400" b="0" dirty="0" smtClean="0">
                          <a:solidFill>
                            <a:srgbClr val="0070C0"/>
                          </a:solidFill>
                        </a:rPr>
                        <a:t>0</a:t>
                      </a:r>
                      <a:endParaRPr lang="en-US" sz="2400" b="0" dirty="0">
                        <a:solidFill>
                          <a:srgbClr val="0070C0"/>
                        </a:solidFill>
                      </a:endParaRPr>
                    </a:p>
                  </a:txBody>
                  <a:tcPr/>
                </a:tc>
                <a:tc>
                  <a:txBody>
                    <a:bodyPr/>
                    <a:lstStyle/>
                    <a:p>
                      <a:pPr algn="ctr"/>
                      <a:r>
                        <a:rPr lang="en-US" sz="2400" b="0" dirty="0" smtClean="0">
                          <a:solidFill>
                            <a:srgbClr val="C00000"/>
                          </a:solidFill>
                        </a:rPr>
                        <a:t>3,00,000</a:t>
                      </a:r>
                      <a:endParaRPr lang="en-US" sz="2400" b="0" dirty="0">
                        <a:solidFill>
                          <a:srgbClr val="C00000"/>
                        </a:solidFill>
                      </a:endParaRPr>
                    </a:p>
                  </a:txBody>
                  <a:tcPr/>
                </a:tc>
              </a:tr>
              <a:tr h="431800">
                <a:tc>
                  <a:txBody>
                    <a:bodyPr/>
                    <a:lstStyle/>
                    <a:p>
                      <a:r>
                        <a:rPr lang="en-US" sz="2000" dirty="0" err="1" smtClean="0"/>
                        <a:t>Coloumn</a:t>
                      </a:r>
                      <a:r>
                        <a:rPr lang="en-US" sz="2000" dirty="0" smtClean="0"/>
                        <a:t> (Minimum)</a:t>
                      </a:r>
                      <a:endParaRPr lang="en-US" sz="2000" dirty="0"/>
                    </a:p>
                  </a:txBody>
                  <a:tcPr/>
                </a:tc>
                <a:tc>
                  <a:txBody>
                    <a:bodyPr/>
                    <a:lstStyle/>
                    <a:p>
                      <a:pPr algn="ctr"/>
                      <a:r>
                        <a:rPr lang="en-US" sz="2800" b="1" dirty="0" smtClean="0">
                          <a:solidFill>
                            <a:srgbClr val="FF0000"/>
                          </a:solidFill>
                        </a:rPr>
                        <a:t>1,50,000</a:t>
                      </a:r>
                      <a:endParaRPr lang="en-US" sz="2800" b="1" dirty="0">
                        <a:solidFill>
                          <a:srgbClr val="FF0000"/>
                        </a:solidFill>
                      </a:endParaRPr>
                    </a:p>
                  </a:txBody>
                  <a:tcPr/>
                </a:tc>
                <a:tc>
                  <a:txBody>
                    <a:bodyPr/>
                    <a:lstStyle/>
                    <a:p>
                      <a:pPr algn="ctr"/>
                      <a:r>
                        <a:rPr lang="en-US" sz="2800" b="0" dirty="0" smtClean="0">
                          <a:solidFill>
                            <a:srgbClr val="0070C0"/>
                          </a:solidFill>
                        </a:rPr>
                        <a:t>0</a:t>
                      </a:r>
                      <a:endParaRPr lang="en-US" sz="2800" b="0" dirty="0">
                        <a:solidFill>
                          <a:srgbClr val="0070C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4000" b="1" dirty="0" smtClean="0">
                          <a:solidFill>
                            <a:srgbClr val="C00000"/>
                          </a:solidFill>
                        </a:rPr>
                        <a:t>3,00,000</a:t>
                      </a:r>
                    </a:p>
                    <a:p>
                      <a:pPr algn="ctr"/>
                      <a:endParaRPr lang="en-US" sz="2800" b="1" dirty="0">
                        <a:solidFill>
                          <a:srgbClr val="C00000"/>
                        </a:solidFill>
                      </a:endParaRPr>
                    </a:p>
                  </a:txBody>
                  <a:tcPr/>
                </a:tc>
              </a:tr>
            </a:tbl>
          </a:graphicData>
        </a:graphic>
      </p:graphicFrame>
      <p:sp>
        <p:nvSpPr>
          <p:cNvPr id="6" name="TextBox 5"/>
          <p:cNvSpPr txBox="1"/>
          <p:nvPr/>
        </p:nvSpPr>
        <p:spPr>
          <a:xfrm>
            <a:off x="152400" y="5410200"/>
            <a:ext cx="8543044" cy="1015663"/>
          </a:xfrm>
          <a:prstGeom prst="rect">
            <a:avLst/>
          </a:prstGeom>
          <a:noFill/>
        </p:spPr>
        <p:txBody>
          <a:bodyPr wrap="none" rtlCol="0">
            <a:spAutoFit/>
          </a:bodyPr>
          <a:lstStyle/>
          <a:p>
            <a:r>
              <a:rPr lang="en-US" sz="2000" dirty="0" smtClean="0"/>
              <a:t>The maximum of column minima is 3,00,000 . Hence the company should adopt </a:t>
            </a:r>
          </a:p>
          <a:p>
            <a:r>
              <a:rPr lang="en-US" sz="2000" dirty="0" smtClean="0"/>
              <a:t>Strategy S3</a:t>
            </a:r>
          </a:p>
          <a:p>
            <a:endParaRPr lang="en-US" sz="2000"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76</a:t>
            </a:fld>
            <a:endParaRPr lang="en-US"/>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t>
            </a:r>
            <a:r>
              <a:rPr lang="en-US" b="1" dirty="0" smtClean="0">
                <a:solidFill>
                  <a:srgbClr val="FF0000"/>
                </a:solidFill>
              </a:rPr>
              <a:t>a) </a:t>
            </a:r>
            <a:r>
              <a:rPr lang="en-US" b="1" dirty="0" err="1" smtClean="0">
                <a:solidFill>
                  <a:srgbClr val="FF0000"/>
                </a:solidFill>
              </a:rPr>
              <a:t>Maximax</a:t>
            </a:r>
            <a:r>
              <a:rPr lang="en-US" b="1" dirty="0" smtClean="0">
                <a:solidFill>
                  <a:srgbClr val="FF0000"/>
                </a:solidFill>
              </a:rPr>
              <a:t> </a:t>
            </a:r>
            <a:r>
              <a:rPr lang="en-US" b="1" dirty="0" err="1" smtClean="0">
                <a:solidFill>
                  <a:srgbClr val="FF0000"/>
                </a:solidFill>
              </a:rPr>
              <a:t>Criterian</a:t>
            </a:r>
            <a:r>
              <a:rPr lang="en-US" b="1" dirty="0" smtClean="0">
                <a:solidFill>
                  <a:srgbClr val="FF0000"/>
                </a:solidFill>
              </a:rPr>
              <a:t/>
            </a:r>
            <a:br>
              <a:rPr lang="en-US" b="1" dirty="0" smtClean="0">
                <a:solidFill>
                  <a:srgbClr val="FF0000"/>
                </a:solidFill>
              </a:rPr>
            </a:br>
            <a:endParaRPr lang="en-US" dirty="0"/>
          </a:p>
        </p:txBody>
      </p:sp>
      <p:graphicFrame>
        <p:nvGraphicFramePr>
          <p:cNvPr id="4" name="Table 3"/>
          <p:cNvGraphicFramePr>
            <a:graphicFrameLocks noGrp="1"/>
          </p:cNvGraphicFramePr>
          <p:nvPr/>
        </p:nvGraphicFramePr>
        <p:xfrm>
          <a:off x="685800" y="1752600"/>
          <a:ext cx="7696200" cy="4206240"/>
        </p:xfrm>
        <a:graphic>
          <a:graphicData uri="http://schemas.openxmlformats.org/drawingml/2006/table">
            <a:tbl>
              <a:tblPr firstRow="1" bandRow="1">
                <a:tableStyleId>{5940675A-B579-460E-94D1-54222C63F5DA}</a:tableStyleId>
              </a:tblPr>
              <a:tblGrid>
                <a:gridCol w="1924050"/>
                <a:gridCol w="1924050"/>
                <a:gridCol w="1924050"/>
                <a:gridCol w="1924050"/>
              </a:tblGrid>
              <a:tr h="431800">
                <a:tc>
                  <a:txBody>
                    <a:bodyPr/>
                    <a:lstStyle/>
                    <a:p>
                      <a:pPr algn="ctr"/>
                      <a:endParaRPr lang="en-US" sz="2400" b="0" dirty="0"/>
                    </a:p>
                  </a:txBody>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0" dirty="0" smtClean="0"/>
                        <a:t>Strategies</a:t>
                      </a:r>
                      <a:endParaRPr lang="en-US" sz="2400" b="0" dirty="0"/>
                    </a:p>
                  </a:txBody>
                  <a:tcPr/>
                </a:tc>
                <a:tc hMerge="1">
                  <a:txBody>
                    <a:bodyPr/>
                    <a:lstStyle/>
                    <a:p>
                      <a:endParaRPr lang="en-US" dirty="0"/>
                    </a:p>
                  </a:txBody>
                  <a:tcPr/>
                </a:tc>
                <a:tc hMerge="1">
                  <a:txBody>
                    <a:bodyPr/>
                    <a:lstStyle/>
                    <a:p>
                      <a:endParaRPr lang="en-US" dirty="0"/>
                    </a:p>
                  </a:txBody>
                  <a:tcPr/>
                </a:tc>
              </a:tr>
              <a:tr h="4318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0" dirty="0" smtClean="0"/>
                        <a:t>States of Nature</a:t>
                      </a:r>
                    </a:p>
                  </a:txBody>
                  <a:tcPr/>
                </a:tc>
                <a:tc>
                  <a:txBody>
                    <a:bodyPr/>
                    <a:lstStyle/>
                    <a:p>
                      <a:pPr algn="ctr"/>
                      <a:r>
                        <a:rPr lang="en-US" sz="2400" b="0" dirty="0" smtClean="0"/>
                        <a:t>S1</a:t>
                      </a:r>
                      <a:endParaRPr lang="en-US" sz="2400" b="0" dirty="0"/>
                    </a:p>
                  </a:txBody>
                  <a:tcPr/>
                </a:tc>
                <a:tc>
                  <a:txBody>
                    <a:bodyPr/>
                    <a:lstStyle/>
                    <a:p>
                      <a:pPr algn="ctr"/>
                      <a:r>
                        <a:rPr lang="en-US" sz="2400" b="0" dirty="0" smtClean="0"/>
                        <a:t>S2</a:t>
                      </a:r>
                      <a:endParaRPr lang="en-US" sz="2400" b="0" dirty="0"/>
                    </a:p>
                  </a:txBody>
                  <a:tcPr/>
                </a:tc>
                <a:tc>
                  <a:txBody>
                    <a:bodyPr/>
                    <a:lstStyle/>
                    <a:p>
                      <a:pPr algn="ctr"/>
                      <a:r>
                        <a:rPr lang="en-US" sz="2400" b="0" dirty="0" smtClean="0"/>
                        <a:t>S3</a:t>
                      </a:r>
                      <a:endParaRPr lang="en-US" sz="2400" b="0" dirty="0"/>
                    </a:p>
                  </a:txBody>
                  <a:tcPr/>
                </a:tc>
              </a:tr>
              <a:tr h="431800">
                <a:tc>
                  <a:txBody>
                    <a:bodyPr/>
                    <a:lstStyle/>
                    <a:p>
                      <a:pPr algn="ctr"/>
                      <a:r>
                        <a:rPr lang="en-US" sz="2400" b="0" dirty="0" smtClean="0"/>
                        <a:t>N1</a:t>
                      </a:r>
                      <a:endParaRPr lang="en-US" sz="2400" b="0" dirty="0"/>
                    </a:p>
                  </a:txBody>
                  <a:tcPr/>
                </a:tc>
                <a:tc>
                  <a:txBody>
                    <a:bodyPr/>
                    <a:lstStyle/>
                    <a:p>
                      <a:pPr algn="ctr"/>
                      <a:r>
                        <a:rPr lang="en-US" sz="2800" b="1" dirty="0" smtClean="0">
                          <a:solidFill>
                            <a:srgbClr val="00B050"/>
                          </a:solidFill>
                        </a:rPr>
                        <a:t>7,00,000</a:t>
                      </a:r>
                      <a:endParaRPr lang="en-US" sz="2800" b="1" dirty="0">
                        <a:solidFill>
                          <a:srgbClr val="00B050"/>
                        </a:solidFill>
                      </a:endParaRPr>
                    </a:p>
                  </a:txBody>
                  <a:tcPr/>
                </a:tc>
                <a:tc>
                  <a:txBody>
                    <a:bodyPr/>
                    <a:lstStyle/>
                    <a:p>
                      <a:pPr algn="ctr"/>
                      <a:r>
                        <a:rPr lang="en-US" sz="3200" b="1" dirty="0" smtClean="0">
                          <a:solidFill>
                            <a:srgbClr val="00B0F0"/>
                          </a:solidFill>
                        </a:rPr>
                        <a:t>5,00,000</a:t>
                      </a:r>
                      <a:endParaRPr lang="en-US" sz="3200" b="1" dirty="0">
                        <a:solidFill>
                          <a:srgbClr val="00B0F0"/>
                        </a:solidFill>
                      </a:endParaRPr>
                    </a:p>
                  </a:txBody>
                  <a:tcPr/>
                </a:tc>
                <a:tc>
                  <a:txBody>
                    <a:bodyPr/>
                    <a:lstStyle/>
                    <a:p>
                      <a:pPr algn="ctr"/>
                      <a:r>
                        <a:rPr lang="en-US" sz="2800" b="1" dirty="0" smtClean="0">
                          <a:solidFill>
                            <a:srgbClr val="FF0000"/>
                          </a:solidFill>
                        </a:rPr>
                        <a:t>3, 00,000</a:t>
                      </a:r>
                      <a:endParaRPr lang="en-US" sz="2800" b="1" dirty="0">
                        <a:solidFill>
                          <a:srgbClr val="FF0000"/>
                        </a:solidFill>
                      </a:endParaRPr>
                    </a:p>
                  </a:txBody>
                  <a:tcPr/>
                </a:tc>
              </a:tr>
              <a:tr h="431800">
                <a:tc>
                  <a:txBody>
                    <a:bodyPr/>
                    <a:lstStyle/>
                    <a:p>
                      <a:pPr algn="ctr"/>
                      <a:r>
                        <a:rPr lang="en-US" sz="2400" b="0" dirty="0" smtClean="0"/>
                        <a:t>N2</a:t>
                      </a:r>
                      <a:endParaRPr lang="en-US" sz="2400" b="0" dirty="0"/>
                    </a:p>
                  </a:txBody>
                  <a:tcPr/>
                </a:tc>
                <a:tc>
                  <a:txBody>
                    <a:bodyPr/>
                    <a:lstStyle/>
                    <a:p>
                      <a:pPr algn="ctr"/>
                      <a:r>
                        <a:rPr lang="en-US" sz="2800" b="1" dirty="0" smtClean="0">
                          <a:solidFill>
                            <a:srgbClr val="00B050"/>
                          </a:solidFill>
                        </a:rPr>
                        <a:t>3,00,000</a:t>
                      </a:r>
                      <a:endParaRPr lang="en-US" sz="2800" b="1" dirty="0">
                        <a:solidFill>
                          <a:srgbClr val="00B050"/>
                        </a:solidFill>
                      </a:endParaRPr>
                    </a:p>
                  </a:txBody>
                  <a:tcPr/>
                </a:tc>
                <a:tc>
                  <a:txBody>
                    <a:bodyPr/>
                    <a:lstStyle/>
                    <a:p>
                      <a:pPr algn="ctr"/>
                      <a:r>
                        <a:rPr lang="en-US" sz="3200" b="1" dirty="0" smtClean="0">
                          <a:solidFill>
                            <a:srgbClr val="00B0F0"/>
                          </a:solidFill>
                        </a:rPr>
                        <a:t>4,50,000</a:t>
                      </a:r>
                      <a:endParaRPr lang="en-US" sz="3200" b="1" dirty="0">
                        <a:solidFill>
                          <a:srgbClr val="00B0F0"/>
                        </a:solidFill>
                      </a:endParaRPr>
                    </a:p>
                  </a:txBody>
                  <a:tcPr/>
                </a:tc>
                <a:tc>
                  <a:txBody>
                    <a:bodyPr/>
                    <a:lstStyle/>
                    <a:p>
                      <a:pPr algn="ctr"/>
                      <a:r>
                        <a:rPr lang="en-US" sz="2800" b="1" dirty="0" smtClean="0">
                          <a:solidFill>
                            <a:srgbClr val="FF0000"/>
                          </a:solidFill>
                        </a:rPr>
                        <a:t>3,00,000</a:t>
                      </a:r>
                      <a:endParaRPr lang="en-US" sz="2800" b="1" dirty="0">
                        <a:solidFill>
                          <a:srgbClr val="FF0000"/>
                        </a:solidFill>
                      </a:endParaRPr>
                    </a:p>
                  </a:txBody>
                  <a:tcPr/>
                </a:tc>
              </a:tr>
              <a:tr h="431800">
                <a:tc>
                  <a:txBody>
                    <a:bodyPr/>
                    <a:lstStyle/>
                    <a:p>
                      <a:pPr algn="ctr"/>
                      <a:r>
                        <a:rPr lang="en-US" sz="2400" b="0" dirty="0" smtClean="0"/>
                        <a:t>N3</a:t>
                      </a:r>
                      <a:endParaRPr lang="en-US" sz="2400" b="0" dirty="0"/>
                    </a:p>
                  </a:txBody>
                  <a:tcPr/>
                </a:tc>
                <a:tc>
                  <a:txBody>
                    <a:bodyPr/>
                    <a:lstStyle/>
                    <a:p>
                      <a:pPr algn="ctr"/>
                      <a:r>
                        <a:rPr lang="en-US" sz="2800" b="1" dirty="0" smtClean="0">
                          <a:solidFill>
                            <a:srgbClr val="00B050"/>
                          </a:solidFill>
                        </a:rPr>
                        <a:t>1,50,000</a:t>
                      </a:r>
                      <a:endParaRPr lang="en-US" sz="2800" b="1" dirty="0">
                        <a:solidFill>
                          <a:srgbClr val="00B050"/>
                        </a:solidFill>
                      </a:endParaRPr>
                    </a:p>
                  </a:txBody>
                  <a:tcPr/>
                </a:tc>
                <a:tc>
                  <a:txBody>
                    <a:bodyPr/>
                    <a:lstStyle/>
                    <a:p>
                      <a:pPr algn="ctr"/>
                      <a:r>
                        <a:rPr lang="en-US" sz="3200" b="1" dirty="0" smtClean="0">
                          <a:solidFill>
                            <a:srgbClr val="00B0F0"/>
                          </a:solidFill>
                        </a:rPr>
                        <a:t>0</a:t>
                      </a:r>
                      <a:endParaRPr lang="en-US" sz="3200" b="1" dirty="0">
                        <a:solidFill>
                          <a:srgbClr val="00B0F0"/>
                        </a:solidFill>
                      </a:endParaRPr>
                    </a:p>
                  </a:txBody>
                  <a:tcPr/>
                </a:tc>
                <a:tc>
                  <a:txBody>
                    <a:bodyPr/>
                    <a:lstStyle/>
                    <a:p>
                      <a:pPr algn="ctr"/>
                      <a:r>
                        <a:rPr lang="en-US" sz="2800" b="1" dirty="0" smtClean="0">
                          <a:solidFill>
                            <a:srgbClr val="FF0000"/>
                          </a:solidFill>
                        </a:rPr>
                        <a:t>3,00,000</a:t>
                      </a:r>
                      <a:endParaRPr lang="en-US" sz="2800" b="1" dirty="0">
                        <a:solidFill>
                          <a:srgbClr val="FF0000"/>
                        </a:solidFill>
                      </a:endParaRPr>
                    </a:p>
                  </a:txBody>
                  <a:tcPr/>
                </a:tc>
              </a:tr>
              <a:tr h="431800">
                <a:tc>
                  <a:txBody>
                    <a:bodyPr/>
                    <a:lstStyle/>
                    <a:p>
                      <a:r>
                        <a:rPr lang="en-US" sz="2800" b="1" dirty="0" err="1" smtClean="0">
                          <a:solidFill>
                            <a:srgbClr val="FF0000"/>
                          </a:solidFill>
                        </a:rPr>
                        <a:t>Coloumn</a:t>
                      </a:r>
                      <a:r>
                        <a:rPr lang="en-US" sz="2800" b="1" dirty="0" smtClean="0">
                          <a:solidFill>
                            <a:srgbClr val="FF0000"/>
                          </a:solidFill>
                        </a:rPr>
                        <a:t> (Maximum)</a:t>
                      </a:r>
                      <a:endParaRPr lang="en-US" sz="2800" b="1" dirty="0">
                        <a:solidFill>
                          <a:srgbClr val="FF0000"/>
                        </a:solidFill>
                      </a:endParaRPr>
                    </a:p>
                  </a:txBody>
                  <a:tcPr/>
                </a:tc>
                <a:tc>
                  <a:txBody>
                    <a:bodyPr/>
                    <a:lstStyle/>
                    <a:p>
                      <a:pPr algn="ctr"/>
                      <a:r>
                        <a:rPr lang="en-US" sz="3600" b="1" i="1" dirty="0" smtClean="0">
                          <a:solidFill>
                            <a:srgbClr val="00B050"/>
                          </a:solidFill>
                        </a:rPr>
                        <a:t>7,00,000</a:t>
                      </a:r>
                      <a:endParaRPr lang="en-US" sz="3600" b="1" i="1" dirty="0">
                        <a:solidFill>
                          <a:srgbClr val="00B050"/>
                        </a:solidFill>
                      </a:endParaRPr>
                    </a:p>
                  </a:txBody>
                  <a:tcPr/>
                </a:tc>
                <a:tc>
                  <a:txBody>
                    <a:bodyPr/>
                    <a:lstStyle/>
                    <a:p>
                      <a:pPr marL="0" algn="ctr" defTabSz="914400" rtl="0" eaLnBrk="1" latinLnBrk="0" hangingPunct="1"/>
                      <a:r>
                        <a:rPr lang="en-US" sz="3600" b="1" i="1" kern="1200" dirty="0" smtClean="0">
                          <a:solidFill>
                            <a:srgbClr val="00B0F0"/>
                          </a:solidFill>
                          <a:latin typeface="+mn-lt"/>
                          <a:ea typeface="+mn-ea"/>
                          <a:cs typeface="+mn-cs"/>
                        </a:rPr>
                        <a:t>5,00,000</a:t>
                      </a:r>
                      <a:endParaRPr lang="en-US" sz="3600" b="1" i="1" kern="1200" dirty="0">
                        <a:solidFill>
                          <a:srgbClr val="00B0F0"/>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600" b="1" i="1" kern="1200" dirty="0" smtClean="0">
                          <a:solidFill>
                            <a:srgbClr val="FF0000"/>
                          </a:solidFill>
                          <a:latin typeface="+mn-lt"/>
                          <a:ea typeface="+mn-ea"/>
                          <a:cs typeface="+mn-cs"/>
                        </a:rPr>
                        <a:t>3,00,000</a:t>
                      </a:r>
                    </a:p>
                    <a:p>
                      <a:pPr marL="0" algn="ctr" defTabSz="914400" rtl="0" eaLnBrk="1" latinLnBrk="0" hangingPunct="1"/>
                      <a:endParaRPr lang="en-US" sz="3600" b="1" i="1" kern="1200" dirty="0">
                        <a:solidFill>
                          <a:srgbClr val="FF0000"/>
                        </a:solidFill>
                        <a:latin typeface="+mn-lt"/>
                        <a:ea typeface="+mn-ea"/>
                        <a:cs typeface="+mn-cs"/>
                      </a:endParaRPr>
                    </a:p>
                  </a:txBody>
                  <a:tcPr/>
                </a:tc>
              </a:tr>
            </a:tbl>
          </a:graphicData>
        </a:graphic>
      </p:graphicFrame>
      <p:sp>
        <p:nvSpPr>
          <p:cNvPr id="6" name="TextBox 5"/>
          <p:cNvSpPr txBox="1"/>
          <p:nvPr/>
        </p:nvSpPr>
        <p:spPr>
          <a:xfrm>
            <a:off x="457200" y="5796915"/>
            <a:ext cx="8580747" cy="984885"/>
          </a:xfrm>
          <a:prstGeom prst="rect">
            <a:avLst/>
          </a:prstGeom>
          <a:noFill/>
        </p:spPr>
        <p:txBody>
          <a:bodyPr wrap="none" rtlCol="0">
            <a:spAutoFit/>
          </a:bodyPr>
          <a:lstStyle/>
          <a:p>
            <a:r>
              <a:rPr lang="en-US" sz="2000" dirty="0" smtClean="0"/>
              <a:t>The maximum of column maxima is 7,00,000 . Hence the company should adopt </a:t>
            </a:r>
          </a:p>
          <a:p>
            <a:r>
              <a:rPr lang="en-US" sz="2000" dirty="0" smtClean="0"/>
              <a:t>Strategy S1.</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77</a:t>
            </a:fld>
            <a:endParaRPr lang="en-US"/>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err="1" smtClean="0">
                <a:solidFill>
                  <a:srgbClr val="002060"/>
                </a:solidFill>
              </a:rPr>
              <a:t>Minimax</a:t>
            </a:r>
            <a:r>
              <a:rPr lang="en-US" sz="3200" b="1" u="sng" dirty="0" smtClean="0">
                <a:solidFill>
                  <a:srgbClr val="002060"/>
                </a:solidFill>
              </a:rPr>
              <a:t> Regret Criterion</a:t>
            </a:r>
            <a:endParaRPr lang="en-US" sz="3200" b="1" u="sng" dirty="0">
              <a:solidFill>
                <a:srgbClr val="002060"/>
              </a:solidFill>
            </a:endParaRPr>
          </a:p>
        </p:txBody>
      </p:sp>
      <p:graphicFrame>
        <p:nvGraphicFramePr>
          <p:cNvPr id="4" name="Table 3"/>
          <p:cNvGraphicFramePr>
            <a:graphicFrameLocks noGrp="1"/>
          </p:cNvGraphicFramePr>
          <p:nvPr/>
        </p:nvGraphicFramePr>
        <p:xfrm>
          <a:off x="609600" y="1676400"/>
          <a:ext cx="7696200" cy="3749040"/>
        </p:xfrm>
        <a:graphic>
          <a:graphicData uri="http://schemas.openxmlformats.org/drawingml/2006/table">
            <a:tbl>
              <a:tblPr firstRow="1" bandRow="1">
                <a:tableStyleId>{5940675A-B579-460E-94D1-54222C63F5DA}</a:tableStyleId>
              </a:tblPr>
              <a:tblGrid>
                <a:gridCol w="1924050"/>
                <a:gridCol w="1924050"/>
                <a:gridCol w="1924050"/>
                <a:gridCol w="1924050"/>
              </a:tblGrid>
              <a:tr h="431800">
                <a:tc>
                  <a:txBody>
                    <a:bodyPr/>
                    <a:lstStyle/>
                    <a:p>
                      <a:pPr algn="ctr"/>
                      <a:endParaRPr lang="en-US" sz="3600" b="0" dirty="0"/>
                    </a:p>
                  </a:txBody>
                  <a:tcPr/>
                </a:tc>
                <a:tc gridSpan="3">
                  <a:txBody>
                    <a:bodyPr/>
                    <a:lstStyle/>
                    <a:p>
                      <a:pPr algn="ctr"/>
                      <a:r>
                        <a:rPr lang="en-US" sz="3600" b="0" dirty="0" smtClean="0"/>
                        <a:t>States of Nature</a:t>
                      </a:r>
                      <a:endParaRPr lang="en-US" sz="3600" b="0" dirty="0"/>
                    </a:p>
                  </a:txBody>
                  <a:tcPr/>
                </a:tc>
                <a:tc hMerge="1">
                  <a:txBody>
                    <a:bodyPr/>
                    <a:lstStyle/>
                    <a:p>
                      <a:endParaRPr lang="en-US" dirty="0"/>
                    </a:p>
                  </a:txBody>
                  <a:tcPr/>
                </a:tc>
                <a:tc hMerge="1">
                  <a:txBody>
                    <a:bodyPr/>
                    <a:lstStyle/>
                    <a:p>
                      <a:endParaRPr lang="en-US" dirty="0"/>
                    </a:p>
                  </a:txBody>
                  <a:tcPr/>
                </a:tc>
              </a:tr>
              <a:tr h="431800">
                <a:tc>
                  <a:txBody>
                    <a:bodyPr/>
                    <a:lstStyle/>
                    <a:p>
                      <a:pPr algn="ctr"/>
                      <a:r>
                        <a:rPr lang="en-US" sz="3600" b="0" dirty="0" smtClean="0"/>
                        <a:t>Strategies</a:t>
                      </a:r>
                      <a:endParaRPr lang="en-US" sz="3600" b="0" dirty="0"/>
                    </a:p>
                  </a:txBody>
                  <a:tcPr/>
                </a:tc>
                <a:tc>
                  <a:txBody>
                    <a:bodyPr/>
                    <a:lstStyle/>
                    <a:p>
                      <a:pPr algn="ctr"/>
                      <a:r>
                        <a:rPr lang="en-US" sz="3600" b="0" dirty="0" smtClean="0"/>
                        <a:t>S1</a:t>
                      </a:r>
                      <a:endParaRPr lang="en-US" sz="3600" b="0" dirty="0"/>
                    </a:p>
                  </a:txBody>
                  <a:tcPr/>
                </a:tc>
                <a:tc>
                  <a:txBody>
                    <a:bodyPr/>
                    <a:lstStyle/>
                    <a:p>
                      <a:pPr algn="ctr"/>
                      <a:r>
                        <a:rPr lang="en-US" sz="3600" b="0" dirty="0" smtClean="0"/>
                        <a:t>S2</a:t>
                      </a:r>
                      <a:endParaRPr lang="en-US" sz="3600" b="0" dirty="0"/>
                    </a:p>
                  </a:txBody>
                  <a:tcPr/>
                </a:tc>
                <a:tc>
                  <a:txBody>
                    <a:bodyPr/>
                    <a:lstStyle/>
                    <a:p>
                      <a:pPr algn="ctr"/>
                      <a:r>
                        <a:rPr lang="en-US" sz="3600" b="0" dirty="0" smtClean="0"/>
                        <a:t>S3</a:t>
                      </a:r>
                      <a:endParaRPr lang="en-US" sz="3600" b="0" dirty="0"/>
                    </a:p>
                  </a:txBody>
                  <a:tcPr/>
                </a:tc>
              </a:tr>
              <a:tr h="431800">
                <a:tc>
                  <a:txBody>
                    <a:bodyPr/>
                    <a:lstStyle/>
                    <a:p>
                      <a:pPr algn="ctr"/>
                      <a:r>
                        <a:rPr lang="en-US" sz="3600" b="0" dirty="0" smtClean="0"/>
                        <a:t>N1</a:t>
                      </a:r>
                      <a:endParaRPr lang="en-US" sz="3600" b="0" dirty="0"/>
                    </a:p>
                  </a:txBody>
                  <a:tcPr/>
                </a:tc>
                <a:tc>
                  <a:txBody>
                    <a:bodyPr/>
                    <a:lstStyle/>
                    <a:p>
                      <a:pPr algn="ctr"/>
                      <a:r>
                        <a:rPr lang="en-US" sz="3600" b="1" dirty="0" smtClean="0"/>
                        <a:t>7,00,000</a:t>
                      </a:r>
                      <a:endParaRPr lang="en-US" sz="3600" b="1" dirty="0"/>
                    </a:p>
                  </a:txBody>
                  <a:tcPr/>
                </a:tc>
                <a:tc>
                  <a:txBody>
                    <a:bodyPr/>
                    <a:lstStyle/>
                    <a:p>
                      <a:pPr algn="ctr"/>
                      <a:r>
                        <a:rPr lang="en-US" sz="3600" b="0" dirty="0" smtClean="0"/>
                        <a:t>5,00,000</a:t>
                      </a:r>
                      <a:endParaRPr lang="en-US" sz="3600" b="0" dirty="0"/>
                    </a:p>
                  </a:txBody>
                  <a:tcPr/>
                </a:tc>
                <a:tc>
                  <a:txBody>
                    <a:bodyPr/>
                    <a:lstStyle/>
                    <a:p>
                      <a:pPr algn="ctr"/>
                      <a:r>
                        <a:rPr lang="en-US" sz="3600" b="0" dirty="0" smtClean="0"/>
                        <a:t>3, 00,000</a:t>
                      </a:r>
                      <a:endParaRPr lang="en-US" sz="3600" b="0" dirty="0"/>
                    </a:p>
                  </a:txBody>
                  <a:tcPr/>
                </a:tc>
              </a:tr>
              <a:tr h="431800">
                <a:tc>
                  <a:txBody>
                    <a:bodyPr/>
                    <a:lstStyle/>
                    <a:p>
                      <a:pPr algn="ctr"/>
                      <a:r>
                        <a:rPr lang="en-US" sz="3600" b="0" dirty="0" smtClean="0"/>
                        <a:t>N2</a:t>
                      </a:r>
                      <a:endParaRPr lang="en-US" sz="3600" b="0" dirty="0"/>
                    </a:p>
                  </a:txBody>
                  <a:tcPr/>
                </a:tc>
                <a:tc>
                  <a:txBody>
                    <a:bodyPr/>
                    <a:lstStyle/>
                    <a:p>
                      <a:pPr algn="ctr"/>
                      <a:r>
                        <a:rPr lang="en-US" sz="3600" b="0" dirty="0" smtClean="0"/>
                        <a:t>3,00,000</a:t>
                      </a:r>
                      <a:endParaRPr lang="en-US" sz="3600" b="0" dirty="0"/>
                    </a:p>
                  </a:txBody>
                  <a:tcPr/>
                </a:tc>
                <a:tc>
                  <a:txBody>
                    <a:bodyPr/>
                    <a:lstStyle/>
                    <a:p>
                      <a:pPr algn="ctr"/>
                      <a:r>
                        <a:rPr lang="en-US" sz="3600" b="1" dirty="0" smtClean="0"/>
                        <a:t>4,50,000</a:t>
                      </a:r>
                      <a:endParaRPr lang="en-US" sz="3600" b="1" dirty="0"/>
                    </a:p>
                  </a:txBody>
                  <a:tcPr/>
                </a:tc>
                <a:tc>
                  <a:txBody>
                    <a:bodyPr/>
                    <a:lstStyle/>
                    <a:p>
                      <a:pPr algn="ctr"/>
                      <a:r>
                        <a:rPr lang="en-US" sz="3600" b="0" dirty="0" smtClean="0"/>
                        <a:t>3,00,000</a:t>
                      </a:r>
                      <a:endParaRPr lang="en-US" sz="3600" b="0" dirty="0"/>
                    </a:p>
                  </a:txBody>
                  <a:tcPr/>
                </a:tc>
              </a:tr>
              <a:tr h="431800">
                <a:tc>
                  <a:txBody>
                    <a:bodyPr/>
                    <a:lstStyle/>
                    <a:p>
                      <a:pPr algn="ctr"/>
                      <a:r>
                        <a:rPr lang="en-US" sz="3600" b="0" dirty="0" smtClean="0"/>
                        <a:t>N3</a:t>
                      </a:r>
                      <a:endParaRPr lang="en-US" sz="3600" b="0" dirty="0"/>
                    </a:p>
                  </a:txBody>
                  <a:tcPr/>
                </a:tc>
                <a:tc>
                  <a:txBody>
                    <a:bodyPr/>
                    <a:lstStyle/>
                    <a:p>
                      <a:pPr algn="ctr"/>
                      <a:r>
                        <a:rPr lang="en-US" sz="3600" b="0" dirty="0" smtClean="0"/>
                        <a:t>1,50,000</a:t>
                      </a:r>
                      <a:endParaRPr lang="en-US" sz="3600" b="0" dirty="0"/>
                    </a:p>
                  </a:txBody>
                  <a:tcPr/>
                </a:tc>
                <a:tc>
                  <a:txBody>
                    <a:bodyPr/>
                    <a:lstStyle/>
                    <a:p>
                      <a:pPr algn="ctr"/>
                      <a:r>
                        <a:rPr lang="en-US" sz="3600" b="0" dirty="0" smtClean="0"/>
                        <a:t>0</a:t>
                      </a:r>
                      <a:endParaRPr lang="en-US" sz="3600" b="0" dirty="0"/>
                    </a:p>
                  </a:txBody>
                  <a:tcPr/>
                </a:tc>
                <a:tc>
                  <a:txBody>
                    <a:bodyPr/>
                    <a:lstStyle/>
                    <a:p>
                      <a:pPr algn="ctr"/>
                      <a:r>
                        <a:rPr lang="en-US" sz="3600" b="1" dirty="0" smtClean="0"/>
                        <a:t>3,00,000</a:t>
                      </a:r>
                      <a:endParaRPr lang="en-US" sz="3600" b="1" dirty="0"/>
                    </a:p>
                  </a:txBody>
                  <a:tcPr/>
                </a:tc>
              </a:tr>
            </a:tbl>
          </a:graphicData>
        </a:graphic>
      </p:graphicFrame>
      <p:sp>
        <p:nvSpPr>
          <p:cNvPr id="5" name="Slide Number Placeholder 4"/>
          <p:cNvSpPr>
            <a:spLocks noGrp="1"/>
          </p:cNvSpPr>
          <p:nvPr>
            <p:ph type="sldNum" sz="quarter" idx="12"/>
          </p:nvPr>
        </p:nvSpPr>
        <p:spPr/>
        <p:txBody>
          <a:bodyPr/>
          <a:lstStyle/>
          <a:p>
            <a:fld id="{B6F15528-21DE-4FAA-801E-634DDDAF4B2B}" type="slidenum">
              <a:rPr lang="en-US" smtClean="0"/>
              <a:pPr/>
              <a:t>78</a:t>
            </a:fld>
            <a:endParaRPr lang="en-US"/>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err="1" smtClean="0">
                <a:solidFill>
                  <a:srgbClr val="002060"/>
                </a:solidFill>
              </a:rPr>
              <a:t>Minimax</a:t>
            </a:r>
            <a:r>
              <a:rPr lang="en-US" sz="3200" b="1" u="sng" dirty="0" smtClean="0">
                <a:solidFill>
                  <a:srgbClr val="002060"/>
                </a:solidFill>
              </a:rPr>
              <a:t> Regret Criterion</a:t>
            </a:r>
            <a:endParaRPr lang="en-US" sz="3200" b="1" u="sng" dirty="0">
              <a:solidFill>
                <a:srgbClr val="002060"/>
              </a:solidFill>
            </a:endParaRPr>
          </a:p>
        </p:txBody>
      </p:sp>
      <p:graphicFrame>
        <p:nvGraphicFramePr>
          <p:cNvPr id="4" name="Table 3"/>
          <p:cNvGraphicFramePr>
            <a:graphicFrameLocks noGrp="1"/>
          </p:cNvGraphicFramePr>
          <p:nvPr/>
        </p:nvGraphicFramePr>
        <p:xfrm>
          <a:off x="228600" y="1295400"/>
          <a:ext cx="8686801" cy="4124118"/>
        </p:xfrm>
        <a:graphic>
          <a:graphicData uri="http://schemas.openxmlformats.org/drawingml/2006/table">
            <a:tbl>
              <a:tblPr firstRow="1" bandRow="1">
                <a:tableStyleId>{5940675A-B579-460E-94D1-54222C63F5DA}</a:tableStyleId>
              </a:tblPr>
              <a:tblGrid>
                <a:gridCol w="1548143"/>
                <a:gridCol w="2592295"/>
                <a:gridCol w="2516737"/>
                <a:gridCol w="2029626"/>
              </a:tblGrid>
              <a:tr h="466518">
                <a:tc>
                  <a:txBody>
                    <a:bodyPr/>
                    <a:lstStyle/>
                    <a:p>
                      <a:pPr algn="ctr"/>
                      <a:endParaRPr lang="en-US" sz="2400" b="0" dirty="0"/>
                    </a:p>
                  </a:txBody>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dirty="0" smtClean="0"/>
                        <a:t>Strategies</a:t>
                      </a:r>
                      <a:endParaRPr lang="en-US" sz="2400" b="1" dirty="0"/>
                    </a:p>
                  </a:txBody>
                  <a:tcPr/>
                </a:tc>
                <a:tc hMerge="1">
                  <a:txBody>
                    <a:bodyPr/>
                    <a:lstStyle/>
                    <a:p>
                      <a:endParaRPr lang="en-US" dirty="0"/>
                    </a:p>
                  </a:txBody>
                  <a:tcPr/>
                </a:tc>
                <a:tc hMerge="1">
                  <a:txBody>
                    <a:bodyPr/>
                    <a:lstStyle/>
                    <a:p>
                      <a:endParaRPr lang="en-US" dirty="0"/>
                    </a:p>
                  </a:txBody>
                  <a:tcPr/>
                </a:tc>
              </a:tr>
              <a:tr h="46651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t>States of Nature</a:t>
                      </a:r>
                    </a:p>
                  </a:txBody>
                  <a:tcPr/>
                </a:tc>
                <a:tc>
                  <a:txBody>
                    <a:bodyPr/>
                    <a:lstStyle/>
                    <a:p>
                      <a:pPr algn="ctr"/>
                      <a:r>
                        <a:rPr lang="en-US" sz="1800" b="0" dirty="0" smtClean="0"/>
                        <a:t>S1</a:t>
                      </a:r>
                      <a:endParaRPr lang="en-US" sz="1800" b="0" dirty="0"/>
                    </a:p>
                  </a:txBody>
                  <a:tcPr/>
                </a:tc>
                <a:tc>
                  <a:txBody>
                    <a:bodyPr/>
                    <a:lstStyle/>
                    <a:p>
                      <a:pPr algn="ctr"/>
                      <a:r>
                        <a:rPr lang="en-US" sz="1800" b="0" dirty="0" smtClean="0"/>
                        <a:t>S2</a:t>
                      </a:r>
                      <a:endParaRPr lang="en-US" sz="1800" b="0" dirty="0"/>
                    </a:p>
                  </a:txBody>
                  <a:tcPr/>
                </a:tc>
                <a:tc>
                  <a:txBody>
                    <a:bodyPr/>
                    <a:lstStyle/>
                    <a:p>
                      <a:pPr algn="ctr"/>
                      <a:r>
                        <a:rPr lang="en-US" sz="1800" b="0" dirty="0" smtClean="0"/>
                        <a:t>S3</a:t>
                      </a:r>
                      <a:endParaRPr lang="en-US" sz="1800" b="0" dirty="0"/>
                    </a:p>
                  </a:txBody>
                  <a:tcPr/>
                </a:tc>
              </a:tr>
              <a:tr h="625682">
                <a:tc>
                  <a:txBody>
                    <a:bodyPr/>
                    <a:lstStyle/>
                    <a:p>
                      <a:pPr algn="ctr"/>
                      <a:r>
                        <a:rPr lang="en-US" sz="1800" b="1" dirty="0" smtClean="0"/>
                        <a:t>N1</a:t>
                      </a:r>
                      <a:endParaRPr lang="en-US" sz="1800" b="1" dirty="0"/>
                    </a:p>
                  </a:txBody>
                  <a:tcPr/>
                </a:tc>
                <a:tc>
                  <a:txBody>
                    <a:bodyPr/>
                    <a:lstStyle/>
                    <a:p>
                      <a:pPr algn="l"/>
                      <a:r>
                        <a:rPr lang="en-US" sz="1800" b="0" dirty="0" smtClean="0"/>
                        <a:t>7,00,000</a:t>
                      </a:r>
                      <a:r>
                        <a:rPr lang="en-US" sz="1800" b="0" baseline="0" dirty="0" smtClean="0"/>
                        <a:t> -  </a:t>
                      </a:r>
                      <a:r>
                        <a:rPr lang="en-US" sz="1800" b="0" dirty="0" smtClean="0"/>
                        <a:t>7,00,000 = 0</a:t>
                      </a:r>
                      <a:endParaRPr lang="en-US" sz="1800" b="0" dirty="0"/>
                    </a:p>
                  </a:txBody>
                  <a:tcPr/>
                </a:tc>
                <a:tc>
                  <a:txBody>
                    <a:bodyPr/>
                    <a:lstStyle/>
                    <a:p>
                      <a:pPr algn="l"/>
                      <a:r>
                        <a:rPr lang="en-US" sz="1800" b="0" dirty="0" smtClean="0"/>
                        <a:t>7,00,000 - 5,00,000 = 2,00,000</a:t>
                      </a:r>
                      <a:endParaRPr lang="en-US" sz="1800" b="0" dirty="0"/>
                    </a:p>
                  </a:txBody>
                  <a:tcPr/>
                </a:tc>
                <a:tc>
                  <a:txBody>
                    <a:bodyPr/>
                    <a:lstStyle/>
                    <a:p>
                      <a:pPr algn="l"/>
                      <a:r>
                        <a:rPr lang="en-US" sz="1800" b="0" dirty="0" smtClean="0"/>
                        <a:t>7,00,000 - 3, 00,000 = 4,00,000</a:t>
                      </a:r>
                      <a:endParaRPr lang="en-US" sz="1800" b="0" dirty="0"/>
                    </a:p>
                  </a:txBody>
                  <a:tcPr/>
                </a:tc>
              </a:tr>
              <a:tr h="625682">
                <a:tc>
                  <a:txBody>
                    <a:bodyPr/>
                    <a:lstStyle/>
                    <a:p>
                      <a:pPr algn="ctr"/>
                      <a:r>
                        <a:rPr lang="en-US" sz="1800" b="1" dirty="0" smtClean="0"/>
                        <a:t>N2</a:t>
                      </a:r>
                      <a:endParaRPr lang="en-US" sz="18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smtClean="0"/>
                        <a:t>4,50,000</a:t>
                      </a:r>
                      <a:r>
                        <a:rPr lang="en-US" sz="1800" b="0" baseline="0" dirty="0" smtClean="0"/>
                        <a:t> - </a:t>
                      </a:r>
                      <a:r>
                        <a:rPr lang="en-US" sz="1800" b="0" dirty="0" smtClean="0"/>
                        <a:t>3,00,000 = 1,50,000</a:t>
                      </a:r>
                      <a:endParaRPr lang="en-US" sz="1800"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smtClean="0"/>
                        <a:t>4,50,000- 4,50,000</a:t>
                      </a:r>
                    </a:p>
                    <a:p>
                      <a:pPr algn="l"/>
                      <a:r>
                        <a:rPr lang="en-US" sz="1800" b="0" dirty="0" smtClean="0"/>
                        <a:t>=0</a:t>
                      </a:r>
                      <a:endParaRPr lang="en-US" sz="1800"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smtClean="0"/>
                        <a:t>4,50,000</a:t>
                      </a:r>
                    </a:p>
                    <a:p>
                      <a:pPr algn="l"/>
                      <a:r>
                        <a:rPr lang="en-US" sz="1800" b="0" dirty="0" smtClean="0"/>
                        <a:t> -</a:t>
                      </a:r>
                      <a:r>
                        <a:rPr lang="en-US" sz="1800" b="0" baseline="0" dirty="0" smtClean="0"/>
                        <a:t> </a:t>
                      </a:r>
                      <a:r>
                        <a:rPr lang="en-US" sz="1800" b="0" dirty="0" smtClean="0"/>
                        <a:t>3,00,000 =1,50,000</a:t>
                      </a:r>
                      <a:endParaRPr lang="en-US" sz="1800" b="0" dirty="0"/>
                    </a:p>
                  </a:txBody>
                  <a:tcPr/>
                </a:tc>
              </a:tr>
              <a:tr h="466518">
                <a:tc>
                  <a:txBody>
                    <a:bodyPr/>
                    <a:lstStyle/>
                    <a:p>
                      <a:pPr algn="ctr"/>
                      <a:r>
                        <a:rPr lang="en-US" sz="1800" b="1" dirty="0" smtClean="0"/>
                        <a:t>N3</a:t>
                      </a:r>
                      <a:endParaRPr lang="en-US" sz="18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smtClean="0"/>
                        <a:t>3,00,000 -  1,50,000 = 1,50,000</a:t>
                      </a:r>
                      <a:endParaRPr lang="en-US" sz="1800"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smtClean="0"/>
                        <a:t>3,00,000 – 0</a:t>
                      </a:r>
                      <a:r>
                        <a:rPr lang="en-US" sz="1800" b="0" baseline="0" dirty="0" smtClean="0"/>
                        <a:t> = 3,00,000</a:t>
                      </a:r>
                      <a:endParaRPr lang="en-US" sz="1800"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smtClean="0"/>
                        <a:t>3,00,000 - 3,00,000</a:t>
                      </a:r>
                    </a:p>
                    <a:p>
                      <a:pPr algn="l"/>
                      <a:r>
                        <a:rPr lang="en-US" sz="1800" b="0" dirty="0" smtClean="0"/>
                        <a:t>  =  0</a:t>
                      </a:r>
                      <a:endParaRPr lang="en-US" sz="1800" b="0" dirty="0"/>
                    </a:p>
                  </a:txBody>
                  <a:tcPr/>
                </a:tc>
              </a:tr>
              <a:tr h="625682">
                <a:tc>
                  <a:txBody>
                    <a:bodyPr/>
                    <a:lstStyle/>
                    <a:p>
                      <a:pPr marL="0" algn="ctr" defTabSz="914400" rtl="0" eaLnBrk="1" latinLnBrk="0" hangingPunct="1"/>
                      <a:r>
                        <a:rPr lang="en-US" sz="1800" b="1" kern="1200" dirty="0" err="1" smtClean="0">
                          <a:solidFill>
                            <a:schemeClr val="tx1"/>
                          </a:solidFill>
                          <a:latin typeface="+mn-lt"/>
                          <a:ea typeface="+mn-ea"/>
                          <a:cs typeface="+mn-cs"/>
                        </a:rPr>
                        <a:t>Coloumn</a:t>
                      </a:r>
                      <a:r>
                        <a:rPr lang="en-US" sz="1800" b="1" kern="1200" dirty="0" smtClean="0">
                          <a:solidFill>
                            <a:schemeClr val="tx1"/>
                          </a:solidFill>
                          <a:latin typeface="+mn-lt"/>
                          <a:ea typeface="+mn-ea"/>
                          <a:cs typeface="+mn-cs"/>
                        </a:rPr>
                        <a:t> (Maximum)</a:t>
                      </a:r>
                      <a:endParaRPr lang="en-US" sz="1800" b="1" kern="1200" dirty="0">
                        <a:solidFill>
                          <a:schemeClr val="tx1"/>
                        </a:solidFill>
                        <a:latin typeface="+mn-lt"/>
                        <a:ea typeface="+mn-ea"/>
                        <a:cs typeface="+mn-cs"/>
                      </a:endParaRPr>
                    </a:p>
                  </a:txBody>
                  <a:tcPr/>
                </a:tc>
                <a:tc>
                  <a:txBody>
                    <a:bodyPr/>
                    <a:lstStyle/>
                    <a:p>
                      <a:pPr algn="ctr"/>
                      <a:r>
                        <a:rPr lang="en-US" sz="3200" b="1" dirty="0" smtClean="0">
                          <a:solidFill>
                            <a:srgbClr val="FF0000"/>
                          </a:solidFill>
                        </a:rPr>
                        <a:t>1,50,000 ()</a:t>
                      </a:r>
                      <a:endParaRPr lang="en-US" sz="3200" b="1" dirty="0">
                        <a:solidFill>
                          <a:srgbClr val="FF0000"/>
                        </a:solidFill>
                      </a:endParaRPr>
                    </a:p>
                  </a:txBody>
                  <a:tcPr/>
                </a:tc>
                <a:tc>
                  <a:txBody>
                    <a:bodyPr/>
                    <a:lstStyle/>
                    <a:p>
                      <a:pPr marL="0" algn="ctr" defTabSz="914400" rtl="0" eaLnBrk="1" latinLnBrk="0" hangingPunct="1"/>
                      <a:r>
                        <a:rPr lang="en-US" sz="2400" b="1" kern="1200" dirty="0" smtClean="0">
                          <a:solidFill>
                            <a:srgbClr val="FF0000"/>
                          </a:solidFill>
                          <a:latin typeface="+mn-lt"/>
                          <a:ea typeface="+mn-ea"/>
                          <a:cs typeface="+mn-cs"/>
                        </a:rPr>
                        <a:t>3,00,000</a:t>
                      </a:r>
                      <a:endParaRPr lang="en-US" sz="2400" b="1" kern="1200" dirty="0">
                        <a:solidFill>
                          <a:srgbClr val="FF0000"/>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kern="1200" dirty="0" smtClean="0">
                          <a:solidFill>
                            <a:srgbClr val="FF0000"/>
                          </a:solidFill>
                          <a:latin typeface="+mn-lt"/>
                          <a:ea typeface="+mn-ea"/>
                          <a:cs typeface="+mn-cs"/>
                        </a:rPr>
                        <a:t>4,00,000</a:t>
                      </a:r>
                    </a:p>
                    <a:p>
                      <a:pPr marL="0" algn="ctr" defTabSz="914400" rtl="0" eaLnBrk="1" latinLnBrk="0" hangingPunct="1"/>
                      <a:endParaRPr lang="en-US" sz="2400" b="1" kern="1200" dirty="0">
                        <a:solidFill>
                          <a:srgbClr val="FF0000"/>
                        </a:solidFill>
                        <a:latin typeface="+mn-lt"/>
                        <a:ea typeface="+mn-ea"/>
                        <a:cs typeface="+mn-cs"/>
                      </a:endParaRPr>
                    </a:p>
                  </a:txBody>
                  <a:tcPr/>
                </a:tc>
              </a:tr>
            </a:tbl>
          </a:graphicData>
        </a:graphic>
      </p:graphicFrame>
      <p:sp>
        <p:nvSpPr>
          <p:cNvPr id="6" name="TextBox 5"/>
          <p:cNvSpPr txBox="1"/>
          <p:nvPr/>
        </p:nvSpPr>
        <p:spPr>
          <a:xfrm>
            <a:off x="152400" y="5934670"/>
            <a:ext cx="8458200" cy="1200329"/>
          </a:xfrm>
          <a:prstGeom prst="rect">
            <a:avLst/>
          </a:prstGeom>
          <a:noFill/>
        </p:spPr>
        <p:txBody>
          <a:bodyPr wrap="square" rtlCol="0">
            <a:spAutoFit/>
          </a:bodyPr>
          <a:lstStyle/>
          <a:p>
            <a:r>
              <a:rPr lang="en-US" sz="2400" dirty="0" smtClean="0"/>
              <a:t> Hence the company should adopt minimum opportunity loss Strategy S1.</a:t>
            </a:r>
          </a:p>
          <a:p>
            <a:endParaRPr lang="en-US" sz="2400" dirty="0"/>
          </a:p>
        </p:txBody>
      </p:sp>
      <p:cxnSp>
        <p:nvCxnSpPr>
          <p:cNvPr id="7" name="Straight Arrow Connector 6"/>
          <p:cNvCxnSpPr/>
          <p:nvPr/>
        </p:nvCxnSpPr>
        <p:spPr>
          <a:xfrm rot="5400000">
            <a:off x="2743200" y="5181600"/>
            <a:ext cx="609600"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8" name="TextBox 7"/>
          <p:cNvSpPr txBox="1"/>
          <p:nvPr/>
        </p:nvSpPr>
        <p:spPr>
          <a:xfrm>
            <a:off x="2362200" y="5486400"/>
            <a:ext cx="1668277" cy="369332"/>
          </a:xfrm>
          <a:prstGeom prst="rect">
            <a:avLst/>
          </a:prstGeom>
          <a:noFill/>
        </p:spPr>
        <p:txBody>
          <a:bodyPr wrap="none" rtlCol="0">
            <a:spAutoFit/>
          </a:bodyPr>
          <a:lstStyle/>
          <a:p>
            <a:r>
              <a:rPr lang="en-US" dirty="0" err="1" smtClean="0"/>
              <a:t>Minimax</a:t>
            </a:r>
            <a:r>
              <a:rPr lang="en-US" dirty="0" smtClean="0"/>
              <a:t> Regret</a:t>
            </a:r>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79</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u="sng" dirty="0" smtClean="0">
                <a:solidFill>
                  <a:srgbClr val="002060"/>
                </a:solidFill>
              </a:rPr>
              <a:t>Significance</a:t>
            </a:r>
            <a:endParaRPr lang="en-US" sz="4000" b="1" u="sng" dirty="0">
              <a:solidFill>
                <a:srgbClr val="002060"/>
              </a:solidFill>
            </a:endParaRPr>
          </a:p>
        </p:txBody>
      </p:sp>
      <p:sp>
        <p:nvSpPr>
          <p:cNvPr id="3" name="Content Placeholder 2"/>
          <p:cNvSpPr>
            <a:spLocks noGrp="1"/>
          </p:cNvSpPr>
          <p:nvPr>
            <p:ph idx="1"/>
          </p:nvPr>
        </p:nvSpPr>
        <p:spPr>
          <a:xfrm>
            <a:off x="457200" y="1447800"/>
            <a:ext cx="8229600" cy="4678363"/>
          </a:xfrm>
        </p:spPr>
        <p:txBody>
          <a:bodyPr>
            <a:normAutofit fontScale="92500"/>
          </a:bodyPr>
          <a:lstStyle/>
          <a:p>
            <a:pPr algn="just" fontAlgn="base"/>
            <a:r>
              <a:rPr lang="en-US" b="1" dirty="0" smtClean="0"/>
              <a:t>It can be used for solving different types of problems, such as:</a:t>
            </a:r>
            <a:endParaRPr lang="en-US" dirty="0" smtClean="0"/>
          </a:p>
          <a:p>
            <a:pPr algn="just" fontAlgn="base"/>
            <a:r>
              <a:rPr lang="en-US" dirty="0" smtClean="0"/>
              <a:t>Problems dealing with the waiting line, the arrival of units or persons requiring service.</a:t>
            </a:r>
          </a:p>
          <a:p>
            <a:pPr algn="just" fontAlgn="base"/>
            <a:r>
              <a:rPr lang="en-US" dirty="0" smtClean="0"/>
              <a:t>Problems dealing with the allocation of material or activities among limited facilities.</a:t>
            </a:r>
          </a:p>
          <a:p>
            <a:pPr algn="just" fontAlgn="base"/>
            <a:r>
              <a:rPr lang="en-US" dirty="0" smtClean="0"/>
              <a:t>Equipment replacement problems.</a:t>
            </a:r>
          </a:p>
          <a:p>
            <a:pPr algn="just"/>
            <a:r>
              <a:rPr lang="en-US" dirty="0" smtClean="0"/>
              <a:t>Problems dealing with production processing i.e., production control and material shipment.</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smtClean="0">
                <a:solidFill>
                  <a:srgbClr val="002060"/>
                </a:solidFill>
              </a:rPr>
              <a:t>Laplace Criterion</a:t>
            </a:r>
            <a:endParaRPr lang="en-US" sz="3200" b="1" u="sng" dirty="0">
              <a:solidFill>
                <a:srgbClr val="002060"/>
              </a:solidFill>
            </a:endParaRPr>
          </a:p>
        </p:txBody>
      </p:sp>
      <p:sp>
        <p:nvSpPr>
          <p:cNvPr id="3" name="Content Placeholder 2"/>
          <p:cNvSpPr>
            <a:spLocks noGrp="1"/>
          </p:cNvSpPr>
          <p:nvPr>
            <p:ph idx="1"/>
          </p:nvPr>
        </p:nvSpPr>
        <p:spPr/>
        <p:txBody>
          <a:bodyPr>
            <a:normAutofit/>
          </a:bodyPr>
          <a:lstStyle/>
          <a:p>
            <a:pPr algn="just"/>
            <a:r>
              <a:rPr lang="en-US" sz="3600" dirty="0" smtClean="0"/>
              <a:t>Since we do not know the probabilities of State of nature, assume that they are equal. In this example we assume that each state of nature has a probability of 1/3 occurrence. Thus</a:t>
            </a:r>
            <a:endParaRPr lang="en-US" sz="36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80</a:t>
            </a:fld>
            <a:endParaRPr lang="en-US"/>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smtClean="0">
                <a:solidFill>
                  <a:srgbClr val="002060"/>
                </a:solidFill>
              </a:rPr>
              <a:t>Laplace Criterion</a:t>
            </a:r>
            <a:endParaRPr lang="en-US" sz="3200" b="1" u="sng" dirty="0">
              <a:solidFill>
                <a:srgbClr val="002060"/>
              </a:solidFill>
            </a:endParaRPr>
          </a:p>
        </p:txBody>
      </p:sp>
      <p:graphicFrame>
        <p:nvGraphicFramePr>
          <p:cNvPr id="4" name="Table 3"/>
          <p:cNvGraphicFramePr>
            <a:graphicFrameLocks noGrp="1"/>
          </p:cNvGraphicFramePr>
          <p:nvPr/>
        </p:nvGraphicFramePr>
        <p:xfrm>
          <a:off x="609600" y="1676400"/>
          <a:ext cx="7696200" cy="3383280"/>
        </p:xfrm>
        <a:graphic>
          <a:graphicData uri="http://schemas.openxmlformats.org/drawingml/2006/table">
            <a:tbl>
              <a:tblPr firstRow="1" bandRow="1">
                <a:tableStyleId>{5940675A-B579-460E-94D1-54222C63F5DA}</a:tableStyleId>
              </a:tblPr>
              <a:tblGrid>
                <a:gridCol w="1924050"/>
                <a:gridCol w="1924050"/>
                <a:gridCol w="1924050"/>
                <a:gridCol w="1924050"/>
              </a:tblGrid>
              <a:tr h="431800">
                <a:tc>
                  <a:txBody>
                    <a:bodyPr/>
                    <a:lstStyle/>
                    <a:p>
                      <a:pPr algn="ctr"/>
                      <a:endParaRPr lang="en-US" sz="3200" b="0" dirty="0"/>
                    </a:p>
                  </a:txBody>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200" b="0" dirty="0" smtClean="0"/>
                        <a:t>Strategies</a:t>
                      </a:r>
                      <a:endParaRPr lang="en-US" sz="3200" b="0" dirty="0"/>
                    </a:p>
                  </a:txBody>
                  <a:tcPr/>
                </a:tc>
                <a:tc hMerge="1">
                  <a:txBody>
                    <a:bodyPr/>
                    <a:lstStyle/>
                    <a:p>
                      <a:endParaRPr lang="en-US" dirty="0"/>
                    </a:p>
                  </a:txBody>
                  <a:tcPr/>
                </a:tc>
                <a:tc hMerge="1">
                  <a:txBody>
                    <a:bodyPr/>
                    <a:lstStyle/>
                    <a:p>
                      <a:endParaRPr lang="en-US" dirty="0"/>
                    </a:p>
                  </a:txBody>
                  <a:tcPr/>
                </a:tc>
              </a:tr>
              <a:tr h="4318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200" b="0" dirty="0" smtClean="0"/>
                        <a:t>States of Nature</a:t>
                      </a:r>
                    </a:p>
                  </a:txBody>
                  <a:tcPr/>
                </a:tc>
                <a:tc>
                  <a:txBody>
                    <a:bodyPr/>
                    <a:lstStyle/>
                    <a:p>
                      <a:pPr algn="ctr"/>
                      <a:r>
                        <a:rPr lang="en-US" sz="3200" b="0" dirty="0" smtClean="0"/>
                        <a:t>S1</a:t>
                      </a:r>
                      <a:endParaRPr lang="en-US" sz="3200" b="0" dirty="0"/>
                    </a:p>
                  </a:txBody>
                  <a:tcPr/>
                </a:tc>
                <a:tc>
                  <a:txBody>
                    <a:bodyPr/>
                    <a:lstStyle/>
                    <a:p>
                      <a:pPr algn="ctr"/>
                      <a:r>
                        <a:rPr lang="en-US" sz="3200" b="0" dirty="0" smtClean="0"/>
                        <a:t>S2</a:t>
                      </a:r>
                      <a:endParaRPr lang="en-US" sz="3200" b="0" dirty="0"/>
                    </a:p>
                  </a:txBody>
                  <a:tcPr/>
                </a:tc>
                <a:tc>
                  <a:txBody>
                    <a:bodyPr/>
                    <a:lstStyle/>
                    <a:p>
                      <a:pPr algn="ctr"/>
                      <a:r>
                        <a:rPr lang="en-US" sz="3200" b="0" dirty="0" smtClean="0"/>
                        <a:t>S3</a:t>
                      </a:r>
                      <a:endParaRPr lang="en-US" sz="3200" b="0" dirty="0"/>
                    </a:p>
                  </a:txBody>
                  <a:tcPr/>
                </a:tc>
              </a:tr>
              <a:tr h="431800">
                <a:tc>
                  <a:txBody>
                    <a:bodyPr/>
                    <a:lstStyle/>
                    <a:p>
                      <a:pPr algn="ctr"/>
                      <a:r>
                        <a:rPr lang="en-US" sz="3200" b="0" dirty="0" smtClean="0"/>
                        <a:t>N1 (1/3)</a:t>
                      </a:r>
                      <a:endParaRPr lang="en-US" sz="3200" b="0" dirty="0"/>
                    </a:p>
                  </a:txBody>
                  <a:tcPr/>
                </a:tc>
                <a:tc>
                  <a:txBody>
                    <a:bodyPr/>
                    <a:lstStyle/>
                    <a:p>
                      <a:pPr algn="ctr"/>
                      <a:r>
                        <a:rPr lang="en-US" sz="3200" b="1" dirty="0" smtClean="0"/>
                        <a:t>7,00,000</a:t>
                      </a:r>
                      <a:endParaRPr lang="en-US" sz="3200" b="1" dirty="0"/>
                    </a:p>
                  </a:txBody>
                  <a:tcPr/>
                </a:tc>
                <a:tc>
                  <a:txBody>
                    <a:bodyPr/>
                    <a:lstStyle/>
                    <a:p>
                      <a:pPr algn="ctr"/>
                      <a:r>
                        <a:rPr lang="en-US" sz="3200" b="0" dirty="0" smtClean="0"/>
                        <a:t>5,00,000</a:t>
                      </a:r>
                      <a:endParaRPr lang="en-US" sz="3200" b="0" dirty="0"/>
                    </a:p>
                  </a:txBody>
                  <a:tcPr/>
                </a:tc>
                <a:tc>
                  <a:txBody>
                    <a:bodyPr/>
                    <a:lstStyle/>
                    <a:p>
                      <a:pPr algn="ctr"/>
                      <a:r>
                        <a:rPr lang="en-US" sz="3200" b="0" dirty="0" smtClean="0"/>
                        <a:t>3, 00,000</a:t>
                      </a:r>
                      <a:endParaRPr lang="en-US" sz="3200" b="0" dirty="0"/>
                    </a:p>
                  </a:txBody>
                  <a:tcPr/>
                </a:tc>
              </a:tr>
              <a:tr h="431800">
                <a:tc>
                  <a:txBody>
                    <a:bodyPr/>
                    <a:lstStyle/>
                    <a:p>
                      <a:pPr algn="ctr"/>
                      <a:r>
                        <a:rPr lang="en-US" sz="3200" b="0" dirty="0" smtClean="0"/>
                        <a:t>N2 (1/3)</a:t>
                      </a:r>
                      <a:endParaRPr lang="en-US" sz="3200" b="0" dirty="0"/>
                    </a:p>
                  </a:txBody>
                  <a:tcPr/>
                </a:tc>
                <a:tc>
                  <a:txBody>
                    <a:bodyPr/>
                    <a:lstStyle/>
                    <a:p>
                      <a:pPr algn="ctr"/>
                      <a:r>
                        <a:rPr lang="en-US" sz="3200" b="1" dirty="0" smtClean="0"/>
                        <a:t>3,00,000</a:t>
                      </a:r>
                      <a:endParaRPr lang="en-US" sz="3200" b="1" dirty="0"/>
                    </a:p>
                  </a:txBody>
                  <a:tcPr/>
                </a:tc>
                <a:tc>
                  <a:txBody>
                    <a:bodyPr/>
                    <a:lstStyle/>
                    <a:p>
                      <a:pPr algn="ctr"/>
                      <a:r>
                        <a:rPr lang="en-US" sz="3200" b="0" dirty="0" smtClean="0"/>
                        <a:t>4,50,000</a:t>
                      </a:r>
                      <a:endParaRPr lang="en-US" sz="3200" b="0" dirty="0"/>
                    </a:p>
                  </a:txBody>
                  <a:tcPr/>
                </a:tc>
                <a:tc>
                  <a:txBody>
                    <a:bodyPr/>
                    <a:lstStyle/>
                    <a:p>
                      <a:pPr algn="ctr"/>
                      <a:r>
                        <a:rPr lang="en-US" sz="3200" b="0" dirty="0" smtClean="0"/>
                        <a:t>3,00,000</a:t>
                      </a:r>
                      <a:endParaRPr lang="en-US" sz="3200" b="0" dirty="0"/>
                    </a:p>
                  </a:txBody>
                  <a:tcPr/>
                </a:tc>
              </a:tr>
              <a:tr h="431800">
                <a:tc>
                  <a:txBody>
                    <a:bodyPr/>
                    <a:lstStyle/>
                    <a:p>
                      <a:pPr algn="ctr"/>
                      <a:r>
                        <a:rPr lang="en-US" sz="3200" b="0" dirty="0" smtClean="0"/>
                        <a:t>N3 (1/3)</a:t>
                      </a:r>
                      <a:endParaRPr lang="en-US" sz="3200" b="0" dirty="0"/>
                    </a:p>
                  </a:txBody>
                  <a:tcPr/>
                </a:tc>
                <a:tc>
                  <a:txBody>
                    <a:bodyPr/>
                    <a:lstStyle/>
                    <a:p>
                      <a:pPr algn="ctr"/>
                      <a:r>
                        <a:rPr lang="en-US" sz="3200" b="1" dirty="0" smtClean="0"/>
                        <a:t>1,50,000</a:t>
                      </a:r>
                      <a:endParaRPr lang="en-US" sz="3200" b="1" dirty="0"/>
                    </a:p>
                  </a:txBody>
                  <a:tcPr/>
                </a:tc>
                <a:tc>
                  <a:txBody>
                    <a:bodyPr/>
                    <a:lstStyle/>
                    <a:p>
                      <a:pPr algn="ctr"/>
                      <a:r>
                        <a:rPr lang="en-US" sz="3200" b="0" dirty="0" smtClean="0"/>
                        <a:t>0</a:t>
                      </a:r>
                      <a:endParaRPr lang="en-US" sz="3200" b="0" dirty="0"/>
                    </a:p>
                  </a:txBody>
                  <a:tcPr/>
                </a:tc>
                <a:tc>
                  <a:txBody>
                    <a:bodyPr/>
                    <a:lstStyle/>
                    <a:p>
                      <a:pPr algn="ctr"/>
                      <a:r>
                        <a:rPr lang="en-US" sz="3200" b="0" dirty="0" smtClean="0"/>
                        <a:t>3,00,000</a:t>
                      </a:r>
                      <a:endParaRPr lang="en-US" sz="3200" b="0" dirty="0"/>
                    </a:p>
                  </a:txBody>
                  <a:tcPr/>
                </a:tc>
              </a:tr>
            </a:tbl>
          </a:graphicData>
        </a:graphic>
      </p:graphicFrame>
      <p:sp>
        <p:nvSpPr>
          <p:cNvPr id="5" name="Slide Number Placeholder 4"/>
          <p:cNvSpPr>
            <a:spLocks noGrp="1"/>
          </p:cNvSpPr>
          <p:nvPr>
            <p:ph type="sldNum" sz="quarter" idx="12"/>
          </p:nvPr>
        </p:nvSpPr>
        <p:spPr/>
        <p:txBody>
          <a:bodyPr/>
          <a:lstStyle/>
          <a:p>
            <a:fld id="{B6F15528-21DE-4FAA-801E-634DDDAF4B2B}" type="slidenum">
              <a:rPr lang="en-US" smtClean="0"/>
              <a:pPr/>
              <a:t>81</a:t>
            </a:fld>
            <a:endParaRPr lang="en-US"/>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smtClean="0">
                <a:solidFill>
                  <a:srgbClr val="002060"/>
                </a:solidFill>
              </a:rPr>
              <a:t>Laplace Criterion</a:t>
            </a:r>
            <a:endParaRPr lang="en-US" sz="3200" b="1" u="sng" dirty="0">
              <a:solidFill>
                <a:srgbClr val="002060"/>
              </a:solidFill>
            </a:endParaRPr>
          </a:p>
        </p:txBody>
      </p:sp>
      <p:graphicFrame>
        <p:nvGraphicFramePr>
          <p:cNvPr id="4" name="Table 3"/>
          <p:cNvGraphicFramePr>
            <a:graphicFrameLocks noGrp="1"/>
          </p:cNvGraphicFramePr>
          <p:nvPr/>
        </p:nvGraphicFramePr>
        <p:xfrm>
          <a:off x="762000" y="1371600"/>
          <a:ext cx="7543800" cy="3352800"/>
        </p:xfrm>
        <a:graphic>
          <a:graphicData uri="http://schemas.openxmlformats.org/drawingml/2006/table">
            <a:tbl>
              <a:tblPr firstRow="1" bandRow="1">
                <a:tableStyleId>{5940675A-B579-460E-94D1-54222C63F5DA}</a:tableStyleId>
              </a:tblPr>
              <a:tblGrid>
                <a:gridCol w="1600200"/>
                <a:gridCol w="5943600"/>
              </a:tblGrid>
              <a:tr h="4318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b="0" dirty="0" smtClean="0"/>
                        <a:t>Strategy</a:t>
                      </a:r>
                      <a:endParaRPr lang="en-US" sz="2800" b="0" dirty="0"/>
                    </a:p>
                  </a:txBody>
                  <a:tcPr/>
                </a:tc>
                <a:tc>
                  <a:txBody>
                    <a:bodyPr/>
                    <a:lstStyle/>
                    <a:p>
                      <a:pPr algn="ctr"/>
                      <a:r>
                        <a:rPr lang="en-US" sz="2800" b="0" dirty="0" smtClean="0"/>
                        <a:t>Expected Return (Rs. )</a:t>
                      </a:r>
                      <a:endParaRPr lang="en-US" sz="2800" b="0" dirty="0"/>
                    </a:p>
                  </a:txBody>
                  <a:tcPr/>
                </a:tc>
              </a:tr>
              <a:tr h="431800">
                <a:tc>
                  <a:txBody>
                    <a:bodyPr/>
                    <a:lstStyle/>
                    <a:p>
                      <a:pPr algn="ctr"/>
                      <a:r>
                        <a:rPr lang="en-US" sz="2800" b="0" dirty="0" smtClean="0"/>
                        <a:t>S1</a:t>
                      </a:r>
                      <a:endParaRPr lang="en-US" sz="2800" b="0" dirty="0"/>
                    </a:p>
                  </a:txBody>
                  <a:tcPr/>
                </a:tc>
                <a:tc>
                  <a:txBody>
                    <a:bodyPr/>
                    <a:lstStyle/>
                    <a:p>
                      <a:pPr algn="just"/>
                      <a:r>
                        <a:rPr lang="en-US" sz="2800" b="0" dirty="0" smtClean="0"/>
                        <a:t>(7,00,000 + 3,00,000 + 1,50,000)/3 = 3,83,333.33</a:t>
                      </a:r>
                      <a:endParaRPr lang="en-US" sz="2800" b="0" dirty="0"/>
                    </a:p>
                  </a:txBody>
                  <a:tcPr/>
                </a:tc>
              </a:tr>
              <a:tr h="431800">
                <a:tc>
                  <a:txBody>
                    <a:bodyPr/>
                    <a:lstStyle/>
                    <a:p>
                      <a:pPr algn="ctr"/>
                      <a:r>
                        <a:rPr lang="en-US" sz="2800" b="0" dirty="0" smtClean="0"/>
                        <a:t>S2</a:t>
                      </a:r>
                      <a:endParaRPr lang="en-US" sz="2800" b="0" dirty="0"/>
                    </a:p>
                  </a:txBody>
                  <a:tcPr/>
                </a:tc>
                <a:tc>
                  <a:txBody>
                    <a:bodyPr/>
                    <a:lstStyle/>
                    <a:p>
                      <a:pPr algn="just"/>
                      <a:r>
                        <a:rPr lang="en-US" sz="2800" b="0" dirty="0" smtClean="0"/>
                        <a:t>(5,00,000 +</a:t>
                      </a:r>
                      <a:r>
                        <a:rPr lang="en-US" sz="2800" b="0" baseline="0" dirty="0" smtClean="0"/>
                        <a:t> 4,50,000 + 0)/3 = 3,16,666.66</a:t>
                      </a:r>
                      <a:endParaRPr lang="en-US" sz="2800" b="0" dirty="0"/>
                    </a:p>
                  </a:txBody>
                  <a:tcPr/>
                </a:tc>
              </a:tr>
              <a:tr h="431800">
                <a:tc>
                  <a:txBody>
                    <a:bodyPr/>
                    <a:lstStyle/>
                    <a:p>
                      <a:pPr algn="ctr"/>
                      <a:r>
                        <a:rPr lang="en-US" sz="2800" b="0" dirty="0" smtClean="0"/>
                        <a:t>S3</a:t>
                      </a:r>
                      <a:endParaRPr lang="en-US" sz="2800" b="0" dirty="0"/>
                    </a:p>
                  </a:txBody>
                  <a:tcPr/>
                </a:tc>
                <a:tc>
                  <a:txBody>
                    <a:bodyPr/>
                    <a:lstStyle/>
                    <a:p>
                      <a:pPr algn="just"/>
                      <a:r>
                        <a:rPr lang="en-US" sz="2800" b="0" dirty="0" smtClean="0"/>
                        <a:t>(3,00,000+3,00,000+3,00,000)/3 = 3,00,000 </a:t>
                      </a:r>
                      <a:endParaRPr lang="en-US" sz="2800" b="0" dirty="0"/>
                    </a:p>
                  </a:txBody>
                  <a:tcPr/>
                </a:tc>
              </a:tr>
            </a:tbl>
          </a:graphicData>
        </a:graphic>
      </p:graphicFrame>
      <p:sp>
        <p:nvSpPr>
          <p:cNvPr id="5" name="TextBox 4"/>
          <p:cNvSpPr txBox="1"/>
          <p:nvPr/>
        </p:nvSpPr>
        <p:spPr>
          <a:xfrm>
            <a:off x="762000" y="5188803"/>
            <a:ext cx="7057894" cy="830997"/>
          </a:xfrm>
          <a:prstGeom prst="rect">
            <a:avLst/>
          </a:prstGeom>
          <a:noFill/>
        </p:spPr>
        <p:txBody>
          <a:bodyPr wrap="square" rtlCol="0">
            <a:spAutoFit/>
          </a:bodyPr>
          <a:lstStyle/>
          <a:p>
            <a:pPr algn="just"/>
            <a:r>
              <a:rPr lang="en-US" sz="2400" dirty="0" smtClean="0">
                <a:solidFill>
                  <a:srgbClr val="FF0000"/>
                </a:solidFill>
              </a:rPr>
              <a:t>Since the largest expected return is from strategy S1, the executive must select strategy S1.</a:t>
            </a:r>
            <a:endParaRPr lang="en-US" sz="2400" dirty="0">
              <a:solidFill>
                <a:srgbClr val="FF000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82</a:t>
            </a:fld>
            <a:endParaRPr lang="en-US"/>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
            <a:ext cx="8229600" cy="3429000"/>
          </a:xfrm>
        </p:spPr>
        <p:txBody>
          <a:bodyPr/>
          <a:lstStyle/>
          <a:p>
            <a:pPr algn="just"/>
            <a:r>
              <a:rPr lang="en-US" dirty="0" smtClean="0"/>
              <a:t>A firm manufactures three types of products. The fixed and variable costs are given below: 		 Fixed Cost       Variable Cost per Unit</a:t>
            </a:r>
          </a:p>
          <a:p>
            <a:pPr algn="just">
              <a:buNone/>
            </a:pPr>
            <a:r>
              <a:rPr lang="en-US" dirty="0" smtClean="0"/>
              <a:t>Product A          25                           12 </a:t>
            </a:r>
          </a:p>
          <a:p>
            <a:pPr algn="just">
              <a:buNone/>
            </a:pPr>
            <a:r>
              <a:rPr lang="en-US" dirty="0" smtClean="0"/>
              <a:t>Product B          35                            19 </a:t>
            </a:r>
          </a:p>
          <a:p>
            <a:pPr algn="just">
              <a:buNone/>
            </a:pPr>
            <a:r>
              <a:rPr lang="en-US" dirty="0" smtClean="0"/>
              <a:t>Product C          53                            17</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83</a:t>
            </a:fld>
            <a:endParaRPr lang="en-US"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Numerical</a:t>
            </a:r>
            <a:endParaRPr lang="en-US" dirty="0"/>
          </a:p>
        </p:txBody>
      </p:sp>
      <p:sp>
        <p:nvSpPr>
          <p:cNvPr id="3" name="Content Placeholder 2"/>
          <p:cNvSpPr>
            <a:spLocks noGrp="1"/>
          </p:cNvSpPr>
          <p:nvPr>
            <p:ph idx="1"/>
          </p:nvPr>
        </p:nvSpPr>
        <p:spPr/>
        <p:txBody>
          <a:bodyPr/>
          <a:lstStyle/>
          <a:p>
            <a:pPr algn="just"/>
            <a:r>
              <a:rPr lang="en-US" dirty="0" smtClean="0"/>
              <a:t>The likely demand (units) of the products is given below: </a:t>
            </a:r>
          </a:p>
          <a:p>
            <a:pPr algn="ctr">
              <a:buNone/>
            </a:pPr>
            <a:r>
              <a:rPr lang="en-US" dirty="0" smtClean="0"/>
              <a:t>Poor demand : 3</a:t>
            </a:r>
          </a:p>
          <a:p>
            <a:pPr algn="ctr">
              <a:buNone/>
            </a:pPr>
            <a:r>
              <a:rPr lang="en-US" dirty="0" smtClean="0"/>
              <a:t>Moderate demand : 7 </a:t>
            </a:r>
          </a:p>
          <a:p>
            <a:pPr algn="ctr">
              <a:buNone/>
            </a:pPr>
            <a:r>
              <a:rPr lang="en-US" dirty="0" smtClean="0"/>
              <a:t>High demand : 11 </a:t>
            </a:r>
          </a:p>
          <a:p>
            <a:pPr algn="just"/>
            <a:endParaRPr lang="en-US" dirty="0" smtClean="0"/>
          </a:p>
          <a:p>
            <a:pPr algn="just"/>
            <a:r>
              <a:rPr lang="en-US" dirty="0" smtClean="0"/>
              <a:t>If the sale price of each type of product is Rs. 25, then prepare the payoff matrix</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84</a:t>
            </a:fld>
            <a:endParaRPr lang="en-US"/>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a:t>
            </a:r>
            <a:endParaRPr lang="en-US" dirty="0"/>
          </a:p>
        </p:txBody>
      </p:sp>
      <p:sp>
        <p:nvSpPr>
          <p:cNvPr id="3" name="Content Placeholder 2"/>
          <p:cNvSpPr>
            <a:spLocks noGrp="1"/>
          </p:cNvSpPr>
          <p:nvPr>
            <p:ph idx="1"/>
          </p:nvPr>
        </p:nvSpPr>
        <p:spPr/>
        <p:txBody>
          <a:bodyPr/>
          <a:lstStyle/>
          <a:p>
            <a:r>
              <a:rPr lang="en-US" dirty="0" smtClean="0"/>
              <a:t> Let D1, D2 and D3 be the poor, moderate and high demand, respectively</a:t>
            </a:r>
          </a:p>
          <a:p>
            <a:endParaRPr lang="en-US" dirty="0" smtClean="0"/>
          </a:p>
          <a:p>
            <a:r>
              <a:rPr lang="en-US" dirty="0" smtClean="0"/>
              <a:t>The payoff is determined as</a:t>
            </a:r>
          </a:p>
          <a:p>
            <a:endParaRPr lang="en-US" dirty="0" smtClean="0"/>
          </a:p>
          <a:p>
            <a:pPr algn="ctr">
              <a:buNone/>
            </a:pPr>
            <a:r>
              <a:rPr lang="en-US" dirty="0" smtClean="0"/>
              <a:t> Payoff = Sales revenue – Cost</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85</a:t>
            </a:fld>
            <a:endParaRPr lang="en-US"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a:t>
            </a:r>
            <a:endParaRPr lang="en-US" dirty="0"/>
          </a:p>
        </p:txBody>
      </p:sp>
      <p:sp>
        <p:nvSpPr>
          <p:cNvPr id="3" name="Content Placeholder 2"/>
          <p:cNvSpPr>
            <a:spLocks noGrp="1"/>
          </p:cNvSpPr>
          <p:nvPr>
            <p:ph idx="1"/>
          </p:nvPr>
        </p:nvSpPr>
        <p:spPr/>
        <p:txBody>
          <a:bodyPr/>
          <a:lstStyle/>
          <a:p>
            <a:pPr algn="just"/>
            <a:r>
              <a:rPr lang="en-US" dirty="0" smtClean="0"/>
              <a:t>The calculations for payoff for each pair of alternative demand (course of action) and the types of product (state of nature) are shown below:</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86</a:t>
            </a:fld>
            <a:endParaRPr lang="en-US"/>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a:t>
            </a:r>
            <a:endParaRPr lang="en-US" dirty="0"/>
          </a:p>
        </p:txBody>
      </p:sp>
      <p:sp>
        <p:nvSpPr>
          <p:cNvPr id="3" name="Content Placeholder 2"/>
          <p:cNvSpPr>
            <a:spLocks noGrp="1"/>
          </p:cNvSpPr>
          <p:nvPr>
            <p:ph idx="1"/>
          </p:nvPr>
        </p:nvSpPr>
        <p:spPr>
          <a:xfrm>
            <a:off x="228600" y="1600200"/>
            <a:ext cx="8686800" cy="4525963"/>
          </a:xfrm>
        </p:spPr>
        <p:txBody>
          <a:bodyPr>
            <a:noAutofit/>
          </a:bodyPr>
          <a:lstStyle/>
          <a:p>
            <a:pPr algn="just"/>
            <a:r>
              <a:rPr lang="pt-BR" sz="2800" b="1" dirty="0" smtClean="0">
                <a:solidFill>
                  <a:srgbClr val="0070C0"/>
                </a:solidFill>
              </a:rPr>
              <a:t>D1A = 3 × 25 – 25 – 3 × 12 = 14  (Revenue – FC - VC)</a:t>
            </a:r>
          </a:p>
          <a:p>
            <a:pPr algn="just"/>
            <a:r>
              <a:rPr lang="pt-BR" sz="2800" dirty="0" smtClean="0"/>
              <a:t> D2A = 7 × 25 – 25 – 7 × 12 = 66</a:t>
            </a:r>
          </a:p>
          <a:p>
            <a:pPr algn="just"/>
            <a:r>
              <a:rPr lang="pt-BR" sz="2800" dirty="0" smtClean="0"/>
              <a:t>D3A = 11 × 25 – 25 – 11 × 12 = 118</a:t>
            </a:r>
          </a:p>
          <a:p>
            <a:pPr algn="just"/>
            <a:r>
              <a:rPr lang="pt-BR" sz="2800" b="1" dirty="0" smtClean="0"/>
              <a:t> </a:t>
            </a:r>
            <a:r>
              <a:rPr lang="pt-BR" sz="2800" b="1" dirty="0" smtClean="0">
                <a:solidFill>
                  <a:srgbClr val="FF0000"/>
                </a:solidFill>
              </a:rPr>
              <a:t>D1B = 3 × 25 – 35 – 3 × 19 = 13 </a:t>
            </a:r>
          </a:p>
          <a:p>
            <a:pPr algn="just"/>
            <a:r>
              <a:rPr lang="pt-BR" sz="2800" b="1" dirty="0" smtClean="0"/>
              <a:t>D2B = 7 × 25 – 35 – 7 × 19 = 77</a:t>
            </a:r>
          </a:p>
          <a:p>
            <a:pPr algn="just"/>
            <a:r>
              <a:rPr lang="pt-BR" sz="2800" dirty="0" smtClean="0">
                <a:solidFill>
                  <a:srgbClr val="FF0000"/>
                </a:solidFill>
              </a:rPr>
              <a:t>D3B = 11 × 25 – 35 – 11 × 19 = 141 </a:t>
            </a:r>
          </a:p>
          <a:p>
            <a:pPr algn="just"/>
            <a:r>
              <a:rPr lang="pt-BR" sz="2800" dirty="0" smtClean="0"/>
              <a:t> </a:t>
            </a:r>
            <a:r>
              <a:rPr lang="pt-BR" sz="2800" b="1" dirty="0" smtClean="0">
                <a:solidFill>
                  <a:srgbClr val="FF0000"/>
                </a:solidFill>
              </a:rPr>
              <a:t>D1C = 3 × 25 – 53 – 3 × 17 = 1</a:t>
            </a:r>
          </a:p>
          <a:p>
            <a:pPr algn="just"/>
            <a:r>
              <a:rPr lang="pt-BR" sz="2800" dirty="0" smtClean="0"/>
              <a:t> D2C = 7 × 25 – 53 – 7 × 17 = 73</a:t>
            </a:r>
          </a:p>
          <a:p>
            <a:pPr algn="just"/>
            <a:r>
              <a:rPr lang="pt-BR" sz="2800" dirty="0" smtClean="0"/>
              <a:t> D3C = 11 × 25 – 53 – 11 × 17 = 145</a:t>
            </a:r>
            <a:endParaRPr lang="en-US" sz="2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87</a:t>
            </a:fld>
            <a:endParaRPr lang="en-US"/>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88</a:t>
            </a:fld>
            <a:endParaRPr lang="en-US"/>
          </a:p>
        </p:txBody>
      </p:sp>
      <p:pic>
        <p:nvPicPr>
          <p:cNvPr id="3074" name="Picture 2"/>
          <p:cNvPicPr>
            <a:picLocks noChangeAspect="1" noChangeArrowheads="1"/>
          </p:cNvPicPr>
          <p:nvPr/>
        </p:nvPicPr>
        <p:blipFill>
          <a:blip r:embed="rId2"/>
          <a:srcRect/>
          <a:stretch>
            <a:fillRect/>
          </a:stretch>
        </p:blipFill>
        <p:spPr bwMode="auto">
          <a:xfrm>
            <a:off x="1295400" y="1524000"/>
            <a:ext cx="6629400" cy="4495800"/>
          </a:xfrm>
          <a:prstGeom prst="rect">
            <a:avLst/>
          </a:prstGeom>
          <a:noFill/>
          <a:ln w="9525">
            <a:noFill/>
            <a:miter lim="800000"/>
            <a:headEnd/>
            <a:tailEnd/>
          </a:ln>
          <a:effectLst/>
        </p:spPr>
      </p:pic>
      <p:sp>
        <p:nvSpPr>
          <p:cNvPr id="4" name="TextBox 3"/>
          <p:cNvSpPr txBox="1"/>
          <p:nvPr/>
        </p:nvSpPr>
        <p:spPr>
          <a:xfrm>
            <a:off x="3733800" y="609600"/>
            <a:ext cx="1604927" cy="584775"/>
          </a:xfrm>
          <a:prstGeom prst="rect">
            <a:avLst/>
          </a:prstGeom>
          <a:noFill/>
        </p:spPr>
        <p:txBody>
          <a:bodyPr wrap="none" rtlCol="0">
            <a:spAutoFit/>
          </a:bodyPr>
          <a:lstStyle/>
          <a:p>
            <a:r>
              <a:rPr lang="en-US" sz="3200" b="1" dirty="0" smtClean="0"/>
              <a:t>Solution</a:t>
            </a:r>
            <a:endParaRPr lang="en-US" sz="3200" b="1"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smtClean="0">
                <a:solidFill>
                  <a:srgbClr val="002060"/>
                </a:solidFill>
              </a:rPr>
              <a:t>Decision Making Under Risk </a:t>
            </a:r>
            <a:endParaRPr lang="en-US" sz="3200" b="1" u="sng" dirty="0">
              <a:solidFill>
                <a:srgbClr val="002060"/>
              </a:solidFill>
            </a:endParaRPr>
          </a:p>
        </p:txBody>
      </p:sp>
      <p:sp>
        <p:nvSpPr>
          <p:cNvPr id="3" name="Content Placeholder 2"/>
          <p:cNvSpPr>
            <a:spLocks noGrp="1"/>
          </p:cNvSpPr>
          <p:nvPr>
            <p:ph idx="1"/>
          </p:nvPr>
        </p:nvSpPr>
        <p:spPr>
          <a:xfrm>
            <a:off x="457200" y="1371600"/>
            <a:ext cx="8229600" cy="4754563"/>
          </a:xfrm>
        </p:spPr>
        <p:txBody>
          <a:bodyPr>
            <a:normAutofit lnSpcReduction="10000"/>
          </a:bodyPr>
          <a:lstStyle/>
          <a:p>
            <a:pPr algn="just"/>
            <a:r>
              <a:rPr lang="en-US" sz="2400" dirty="0" smtClean="0"/>
              <a:t>A probabilistic </a:t>
            </a:r>
            <a:r>
              <a:rPr lang="en-US" sz="2400" dirty="0" smtClean="0">
                <a:solidFill>
                  <a:srgbClr val="C00000"/>
                </a:solidFill>
              </a:rPr>
              <a:t>decision situation in which more than one state of nature exists and the decision maker has sufficient information to assign probability values to the likely occurrences of each of these states</a:t>
            </a:r>
            <a:r>
              <a:rPr lang="en-US" sz="2400" dirty="0" smtClean="0"/>
              <a:t>. </a:t>
            </a:r>
          </a:p>
          <a:p>
            <a:pPr algn="just"/>
            <a:r>
              <a:rPr lang="en-US" sz="2400" dirty="0" smtClean="0"/>
              <a:t>The best decision is to select that course of action which has the </a:t>
            </a:r>
            <a:r>
              <a:rPr lang="en-US" sz="2400" dirty="0" smtClean="0">
                <a:solidFill>
                  <a:srgbClr val="C00000"/>
                </a:solidFill>
              </a:rPr>
              <a:t>largest expected pay off value</a:t>
            </a:r>
            <a:r>
              <a:rPr lang="en-US" sz="2400" dirty="0" smtClean="0"/>
              <a:t>.</a:t>
            </a:r>
          </a:p>
          <a:p>
            <a:pPr algn="just"/>
            <a:r>
              <a:rPr lang="en-US" sz="2400" dirty="0" smtClean="0"/>
              <a:t>The expected  (average) </a:t>
            </a:r>
            <a:r>
              <a:rPr lang="en-US" sz="2400" dirty="0" smtClean="0">
                <a:solidFill>
                  <a:srgbClr val="C00000"/>
                </a:solidFill>
              </a:rPr>
              <a:t>payoff of an alternative is sum of all possible payoffs of that alternative, weighted by the probabilities of the occurrence of those payoffs</a:t>
            </a:r>
            <a:r>
              <a:rPr lang="en-US" sz="2400" dirty="0" smtClean="0"/>
              <a:t>.</a:t>
            </a:r>
          </a:p>
          <a:p>
            <a:pPr algn="just"/>
            <a:r>
              <a:rPr lang="en-US" sz="2400" dirty="0" smtClean="0"/>
              <a:t>The most widely used criterion for evaluating various course of action (alternatives) under risk is the </a:t>
            </a:r>
            <a:r>
              <a:rPr lang="en-US" b="1" u="sng" dirty="0" smtClean="0">
                <a:solidFill>
                  <a:srgbClr val="C00000"/>
                </a:solidFill>
              </a:rPr>
              <a:t>Expected Monetary Value (EMV). </a:t>
            </a:r>
            <a:endParaRPr lang="en-US" sz="2400" b="1" u="sng" dirty="0">
              <a:solidFill>
                <a:srgbClr val="C0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89</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u="sng" dirty="0" smtClean="0">
                <a:solidFill>
                  <a:srgbClr val="002060"/>
                </a:solidFill>
              </a:rPr>
              <a:t>Characteristics </a:t>
            </a:r>
            <a:endParaRPr lang="en-US" sz="3200" b="1" u="sng" dirty="0">
              <a:solidFill>
                <a:srgbClr val="002060"/>
              </a:solidFill>
            </a:endParaRPr>
          </a:p>
        </p:txBody>
      </p:sp>
      <p:sp>
        <p:nvSpPr>
          <p:cNvPr id="3" name="Content Placeholder 2"/>
          <p:cNvSpPr>
            <a:spLocks noGrp="1"/>
          </p:cNvSpPr>
          <p:nvPr>
            <p:ph idx="1"/>
          </p:nvPr>
        </p:nvSpPr>
        <p:spPr/>
        <p:txBody>
          <a:bodyPr/>
          <a:lstStyle/>
          <a:p>
            <a:pPr>
              <a:buNone/>
            </a:pPr>
            <a:r>
              <a:rPr lang="en-US" dirty="0" smtClean="0"/>
              <a:t>		(</a:t>
            </a:r>
            <a:r>
              <a:rPr lang="en-US" dirty="0" err="1" smtClean="0"/>
              <a:t>i</a:t>
            </a:r>
            <a:r>
              <a:rPr lang="en-US" dirty="0" smtClean="0"/>
              <a:t>) Inter disciplinary Team Approach</a:t>
            </a:r>
          </a:p>
          <a:p>
            <a:pPr algn="just"/>
            <a:endParaRPr lang="en-US" dirty="0" smtClean="0"/>
          </a:p>
          <a:p>
            <a:pPr algn="just">
              <a:buNone/>
            </a:pPr>
            <a:r>
              <a:rPr lang="en-US" dirty="0" smtClean="0"/>
              <a:t>	This requires an inter-disciplinary team including individuals with skills in mathematics, statistics, economics, engineering, material sciences, computer etc.</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u="sng" dirty="0" smtClean="0"/>
              <a:t>Expected Monetary Value (EMV) </a:t>
            </a:r>
            <a:br>
              <a:rPr lang="en-US" sz="2400" b="1" u="sng" dirty="0" smtClean="0"/>
            </a:br>
            <a:r>
              <a:rPr lang="en-US" sz="3200" b="1" u="sng" dirty="0" smtClean="0">
                <a:solidFill>
                  <a:srgbClr val="C00000"/>
                </a:solidFill>
              </a:rPr>
              <a:t>(2018-19)</a:t>
            </a:r>
            <a:endParaRPr lang="en-US" sz="2400" b="1" u="sng" dirty="0">
              <a:solidFill>
                <a:srgbClr val="C00000"/>
              </a:solidFill>
            </a:endParaRPr>
          </a:p>
        </p:txBody>
      </p:sp>
      <p:sp>
        <p:nvSpPr>
          <p:cNvPr id="3" name="Content Placeholder 2"/>
          <p:cNvSpPr>
            <a:spLocks noGrp="1"/>
          </p:cNvSpPr>
          <p:nvPr>
            <p:ph idx="1"/>
          </p:nvPr>
        </p:nvSpPr>
        <p:spPr>
          <a:xfrm>
            <a:off x="457200" y="1447800"/>
            <a:ext cx="8229600" cy="4678363"/>
          </a:xfrm>
        </p:spPr>
        <p:txBody>
          <a:bodyPr>
            <a:normAutofit fontScale="70000" lnSpcReduction="20000"/>
          </a:bodyPr>
          <a:lstStyle/>
          <a:p>
            <a:pPr algn="just"/>
            <a:r>
              <a:rPr lang="en-US" sz="3300" dirty="0" smtClean="0"/>
              <a:t>The expected monetary value (EMV) for a given course of action is the weighted sum of possible payoffs for each alternative. The expected (or mean) value is the long run average value that would result of the decision were repeated a large no. of times. Mathematically EMV is stated as follows:</a:t>
            </a:r>
          </a:p>
          <a:p>
            <a:pPr algn="just"/>
            <a:endParaRPr lang="en-US" sz="2400" dirty="0" smtClean="0"/>
          </a:p>
          <a:p>
            <a:pPr algn="ctr">
              <a:buNone/>
            </a:pPr>
            <a:r>
              <a:rPr lang="en-US" sz="4600" dirty="0" smtClean="0"/>
              <a:t>EMV = </a:t>
            </a:r>
            <a:r>
              <a:rPr lang="en-US" sz="5700" dirty="0" smtClean="0"/>
              <a:t>Ʃ </a:t>
            </a:r>
            <a:r>
              <a:rPr lang="en-US" sz="5700" dirty="0" err="1" smtClean="0"/>
              <a:t>Ʃ</a:t>
            </a:r>
            <a:r>
              <a:rPr lang="en-US" sz="5700" dirty="0" smtClean="0"/>
              <a:t> </a:t>
            </a:r>
            <a:r>
              <a:rPr lang="en-US" sz="7700" dirty="0" err="1" smtClean="0"/>
              <a:t>p</a:t>
            </a:r>
            <a:r>
              <a:rPr lang="en-US" sz="6900" dirty="0" err="1" smtClean="0"/>
              <a:t>ij</a:t>
            </a:r>
            <a:r>
              <a:rPr lang="en-US" sz="7700" dirty="0" err="1" smtClean="0"/>
              <a:t>p</a:t>
            </a:r>
            <a:r>
              <a:rPr lang="en-US" sz="6900" dirty="0" err="1" smtClean="0"/>
              <a:t>i</a:t>
            </a:r>
            <a:endParaRPr lang="en-US" sz="4600" dirty="0" smtClean="0"/>
          </a:p>
          <a:p>
            <a:pPr algn="ctr">
              <a:buNone/>
            </a:pPr>
            <a:endParaRPr lang="en-US" sz="2800" dirty="0" smtClean="0"/>
          </a:p>
          <a:p>
            <a:pPr>
              <a:buNone/>
            </a:pPr>
            <a:r>
              <a:rPr lang="en-US" sz="2800" dirty="0" smtClean="0"/>
              <a:t>Where,</a:t>
            </a:r>
          </a:p>
          <a:p>
            <a:pPr>
              <a:buNone/>
            </a:pPr>
            <a:r>
              <a:rPr lang="en-US" sz="2800" dirty="0" smtClean="0"/>
              <a:t> m = no. of possible state of nature</a:t>
            </a:r>
          </a:p>
          <a:p>
            <a:pPr>
              <a:buNone/>
            </a:pPr>
            <a:r>
              <a:rPr lang="en-US" sz="2800" dirty="0" smtClean="0"/>
              <a:t>pi = Probability of occurrence of state of nature, Ni</a:t>
            </a:r>
          </a:p>
          <a:p>
            <a:pPr>
              <a:buNone/>
            </a:pPr>
            <a:r>
              <a:rPr lang="en-US" sz="2800" dirty="0" err="1" smtClean="0"/>
              <a:t>pij</a:t>
            </a:r>
            <a:r>
              <a:rPr lang="en-US" sz="2800" dirty="0" smtClean="0"/>
              <a:t> =  payoff associated with state of nature Ni and course of action </a:t>
            </a:r>
            <a:r>
              <a:rPr lang="en-US" sz="2800" dirty="0" err="1" smtClean="0"/>
              <a:t>Sj</a:t>
            </a:r>
            <a:r>
              <a:rPr lang="en-US" sz="2800" dirty="0" smtClean="0"/>
              <a:t>.</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90</a:t>
            </a:fld>
            <a:endParaRPr lang="en-US"/>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r>
              <a:rPr lang="en-US" sz="2800" b="1" u="sng" dirty="0" smtClean="0"/>
              <a:t>Expected Monetary Value </a:t>
            </a:r>
            <a:br>
              <a:rPr lang="en-US" sz="2800" b="1" u="sng" dirty="0" smtClean="0"/>
            </a:br>
            <a:r>
              <a:rPr lang="en-US" sz="2800" b="1" u="sng" dirty="0" smtClean="0"/>
              <a:t>Example I</a:t>
            </a:r>
            <a:endParaRPr lang="en-US" sz="2800" b="1" u="sng" dirty="0"/>
          </a:p>
        </p:txBody>
      </p:sp>
      <p:sp>
        <p:nvSpPr>
          <p:cNvPr id="3" name="Content Placeholder 2"/>
          <p:cNvSpPr>
            <a:spLocks noGrp="1"/>
          </p:cNvSpPr>
          <p:nvPr>
            <p:ph idx="1"/>
          </p:nvPr>
        </p:nvSpPr>
        <p:spPr>
          <a:xfrm>
            <a:off x="457200" y="1447800"/>
            <a:ext cx="8229600" cy="4678363"/>
          </a:xfrm>
        </p:spPr>
        <p:txBody>
          <a:bodyPr/>
          <a:lstStyle/>
          <a:p>
            <a:pPr algn="just"/>
            <a:r>
              <a:rPr lang="en-US" dirty="0" smtClean="0"/>
              <a:t>You are managing a software development project and identified a risk related to market demand. The possibility of risk is 20% and if it occurs you will lose Rs. 10,000. Now we will calculate the EMV of this risk.</a:t>
            </a:r>
          </a:p>
          <a:p>
            <a:pPr algn="just"/>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91</a:t>
            </a:fld>
            <a:endParaRPr lang="en-US"/>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Example I</a:t>
            </a:r>
            <a:endParaRPr lang="en-US" b="1" u="sng" dirty="0"/>
          </a:p>
        </p:txBody>
      </p:sp>
      <p:sp>
        <p:nvSpPr>
          <p:cNvPr id="3" name="Content Placeholder 2"/>
          <p:cNvSpPr>
            <a:spLocks noGrp="1"/>
          </p:cNvSpPr>
          <p:nvPr>
            <p:ph idx="1"/>
          </p:nvPr>
        </p:nvSpPr>
        <p:spPr/>
        <p:txBody>
          <a:bodyPr>
            <a:normAutofit/>
          </a:bodyPr>
          <a:lstStyle/>
          <a:p>
            <a:pPr algn="ctr">
              <a:buNone/>
            </a:pPr>
            <a:r>
              <a:rPr lang="en-US" sz="4400" dirty="0" smtClean="0"/>
              <a:t>Probability of occurrence: 20%</a:t>
            </a:r>
          </a:p>
          <a:p>
            <a:pPr algn="ctr">
              <a:buNone/>
            </a:pPr>
            <a:r>
              <a:rPr lang="en-US" sz="4400" dirty="0" smtClean="0"/>
              <a:t>Impact of risk : Rs. – 10,000 </a:t>
            </a:r>
          </a:p>
          <a:p>
            <a:pPr algn="ctr">
              <a:buNone/>
            </a:pPr>
            <a:r>
              <a:rPr lang="en-US" sz="4400" dirty="0" smtClean="0"/>
              <a:t>EMV = 0.2 x -10,000 = Rs. – 2,000 </a:t>
            </a:r>
          </a:p>
          <a:p>
            <a:pPr algn="ctr"/>
            <a:endParaRPr lang="en-US" sz="4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92</a:t>
            </a:fld>
            <a:endParaRPr lang="en-US"/>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u="sng" dirty="0" smtClean="0"/>
              <a:t>Expected Monetary Value Example II</a:t>
            </a:r>
            <a:endParaRPr lang="en-US" sz="2800" b="1" u="sng" dirty="0"/>
          </a:p>
        </p:txBody>
      </p:sp>
      <p:sp>
        <p:nvSpPr>
          <p:cNvPr id="3" name="Content Placeholder 2"/>
          <p:cNvSpPr>
            <a:spLocks noGrp="1"/>
          </p:cNvSpPr>
          <p:nvPr>
            <p:ph idx="1"/>
          </p:nvPr>
        </p:nvSpPr>
        <p:spPr/>
        <p:txBody>
          <a:bodyPr>
            <a:normAutofit/>
          </a:bodyPr>
          <a:lstStyle/>
          <a:p>
            <a:pPr algn="just"/>
            <a:r>
              <a:rPr lang="en-US" dirty="0" smtClean="0"/>
              <a:t>You are managing an IT project and identified a risk related to customer’s demand. However, you also identified an opportunity which increases the sales price. The possibility of risk is 10% and if it occurs you will lose 50,000 USD, on the other hand, the possibility of opportunity is 15% and if it occurs you gain 30,000 USD. Now we will calculate the EMV of this situation.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93</a:t>
            </a:fld>
            <a:endParaRPr lang="en-US"/>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u="sng" dirty="0" smtClean="0"/>
              <a:t>Expected Monetary Value Example </a:t>
            </a:r>
            <a:endParaRPr lang="en-US" sz="2800" dirty="0"/>
          </a:p>
        </p:txBody>
      </p:sp>
      <p:sp>
        <p:nvSpPr>
          <p:cNvPr id="3" name="Content Placeholder 2"/>
          <p:cNvSpPr>
            <a:spLocks noGrp="1"/>
          </p:cNvSpPr>
          <p:nvPr>
            <p:ph idx="1"/>
          </p:nvPr>
        </p:nvSpPr>
        <p:spPr/>
        <p:txBody>
          <a:bodyPr/>
          <a:lstStyle/>
          <a:p>
            <a:pPr algn="ctr">
              <a:buNone/>
            </a:pPr>
            <a:r>
              <a:rPr lang="en-US" sz="2400" b="1" dirty="0" smtClean="0">
                <a:solidFill>
                  <a:srgbClr val="FF0000"/>
                </a:solidFill>
              </a:rPr>
              <a:t>I Case</a:t>
            </a:r>
          </a:p>
          <a:p>
            <a:r>
              <a:rPr lang="en-US" sz="2400" dirty="0" smtClean="0"/>
              <a:t>Probability of occurrence : 10%</a:t>
            </a:r>
          </a:p>
          <a:p>
            <a:r>
              <a:rPr lang="en-US" sz="2400" dirty="0" smtClean="0"/>
              <a:t>Impact of risk : – 50,000 USD</a:t>
            </a:r>
          </a:p>
          <a:p>
            <a:r>
              <a:rPr lang="en-US" sz="2400" dirty="0" smtClean="0"/>
              <a:t>EMV = 0.1 x -50,000 = – 5,000 USD</a:t>
            </a:r>
          </a:p>
          <a:p>
            <a:pPr algn="ctr">
              <a:buNone/>
            </a:pPr>
            <a:r>
              <a:rPr lang="en-US" sz="2400" b="1" dirty="0" smtClean="0">
                <a:solidFill>
                  <a:srgbClr val="FF0000"/>
                </a:solidFill>
              </a:rPr>
              <a:t>II Case</a:t>
            </a:r>
            <a:endParaRPr lang="en-US" b="1" dirty="0" smtClean="0">
              <a:solidFill>
                <a:srgbClr val="FF0000"/>
              </a:solidFill>
            </a:endParaRPr>
          </a:p>
          <a:p>
            <a:r>
              <a:rPr lang="en-US" sz="2400" dirty="0" smtClean="0"/>
              <a:t>Probability of occurrence: 15%</a:t>
            </a:r>
          </a:p>
          <a:p>
            <a:r>
              <a:rPr lang="en-US" sz="2400" dirty="0" smtClean="0"/>
              <a:t>Impact of risk : +30,000 USD</a:t>
            </a:r>
          </a:p>
          <a:p>
            <a:r>
              <a:rPr lang="en-US" sz="2400" dirty="0" smtClean="0"/>
              <a:t>EMV = 0.15 x 30,000 = 4,500 USD</a:t>
            </a:r>
          </a:p>
          <a:p>
            <a:r>
              <a:rPr lang="en-US" sz="2400" dirty="0" smtClean="0"/>
              <a:t>The Expected Monetary Value of this situation is – 5,000 USD + 4,500 USD = -500 USD</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94</a:t>
            </a:fld>
            <a:endParaRPr lang="en-US"/>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Autofit/>
          </a:bodyPr>
          <a:lstStyle/>
          <a:p>
            <a:pPr algn="just"/>
            <a:r>
              <a:rPr lang="en-US" sz="2500" dirty="0" smtClean="0"/>
              <a:t>Suppose you are a project manager of a pipeline project and your project have some risks that may cause delay and cost overruns.</a:t>
            </a:r>
          </a:p>
          <a:p>
            <a:pPr algn="just"/>
            <a:r>
              <a:rPr lang="en-US" sz="2500" dirty="0" smtClean="0">
                <a:solidFill>
                  <a:srgbClr val="FF0000"/>
                </a:solidFill>
              </a:rPr>
              <a:t>Project Risk 1: </a:t>
            </a:r>
            <a:r>
              <a:rPr lang="en-US" sz="2500" dirty="0" smtClean="0"/>
              <a:t>There is a 25% possibility of heavy rain. This will cause a delay in the project for 3 weeks and cost Rs. 100,000.</a:t>
            </a:r>
          </a:p>
          <a:p>
            <a:pPr algn="just"/>
            <a:r>
              <a:rPr lang="en-US" sz="2500" dirty="0" smtClean="0">
                <a:solidFill>
                  <a:srgbClr val="FF0000"/>
                </a:solidFill>
              </a:rPr>
              <a:t>Project Risk 2: </a:t>
            </a:r>
            <a:r>
              <a:rPr lang="en-US" sz="2500" dirty="0" smtClean="0"/>
              <a:t>There is a 15% percent probability of the price of rental equipment increasing, which will cost Rs. 200,000.</a:t>
            </a:r>
          </a:p>
          <a:p>
            <a:pPr algn="just"/>
            <a:r>
              <a:rPr lang="en-US" sz="2500" dirty="0" smtClean="0">
                <a:solidFill>
                  <a:srgbClr val="FF0000"/>
                </a:solidFill>
              </a:rPr>
              <a:t>Project Risk 3: </a:t>
            </a:r>
            <a:r>
              <a:rPr lang="en-US" sz="2500" dirty="0" smtClean="0"/>
              <a:t>There is a 10% percent probability of the price of labor increases, which will cost Rs. 90,000.</a:t>
            </a:r>
          </a:p>
          <a:p>
            <a:pPr algn="just"/>
            <a:r>
              <a:rPr lang="en-US" sz="2500" dirty="0" smtClean="0">
                <a:solidFill>
                  <a:srgbClr val="FF0000"/>
                </a:solidFill>
              </a:rPr>
              <a:t>Project Risk 4: </a:t>
            </a:r>
            <a:r>
              <a:rPr lang="en-US" sz="2500" dirty="0" smtClean="0"/>
              <a:t>There is a 30% possibility of increasing the productivity of excavators due to the ground conditions. This will enable to complete the project 2 weeks before and save Rs. 50,000.</a:t>
            </a:r>
          </a:p>
          <a:p>
            <a:pPr algn="just"/>
            <a:endParaRPr lang="en-US" sz="25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95</a:t>
            </a:fld>
            <a:endParaRPr lang="en-US"/>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057400" y="-228600"/>
            <a:ext cx="4876800"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1" i="0" u="sng" strike="noStrike" cap="none" normalizeH="0" baseline="0" dirty="0" smtClean="0">
              <a:ln>
                <a:noFill/>
              </a:ln>
              <a:solidFill>
                <a:srgbClr val="222222"/>
              </a:solidFill>
              <a:effectLst/>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2000" b="1" u="sng" dirty="0" smtClean="0">
              <a:solidFill>
                <a:srgbClr val="222222"/>
              </a:solidFill>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sng" strike="noStrike" cap="none" normalizeH="0" baseline="0" dirty="0" smtClean="0">
                <a:ln>
                  <a:noFill/>
                </a:ln>
                <a:solidFill>
                  <a:srgbClr val="222222"/>
                </a:solidFill>
                <a:effectLst/>
                <a:cs typeface="Arial" pitchFamily="34" charset="0"/>
              </a:rPr>
              <a:t>Now Let’s calculate the EMV of the project</a:t>
            </a:r>
            <a:endParaRPr kumimoji="0" lang="en-US" sz="1100" b="1" i="0" u="sng"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sng" strike="noStrike" cap="none" normalizeH="0" baseline="0" dirty="0" smtClean="0">
                <a:ln>
                  <a:noFill/>
                </a:ln>
                <a:solidFill>
                  <a:srgbClr val="222222"/>
                </a:solidFill>
                <a:effectLst/>
                <a:cs typeface="Arial" pitchFamily="34" charset="0"/>
              </a:rPr>
              <a:t>  </a:t>
            </a:r>
            <a:endParaRPr kumimoji="0" lang="en-US" sz="16600" b="1" i="0" u="sng" strike="noStrike" cap="none" normalizeH="0" baseline="0" dirty="0" smtClean="0">
              <a:ln>
                <a:noFill/>
              </a:ln>
              <a:solidFill>
                <a:srgbClr val="222222"/>
              </a:solidFill>
              <a:effectLst/>
              <a:cs typeface="Arial" pitchFamily="34" charset="0"/>
            </a:endParaRPr>
          </a:p>
        </p:txBody>
      </p:sp>
      <p:graphicFrame>
        <p:nvGraphicFramePr>
          <p:cNvPr id="4" name="Table 3"/>
          <p:cNvGraphicFramePr>
            <a:graphicFrameLocks noGrp="1"/>
          </p:cNvGraphicFramePr>
          <p:nvPr/>
        </p:nvGraphicFramePr>
        <p:xfrm>
          <a:off x="304800" y="1143000"/>
          <a:ext cx="8229600" cy="4569460"/>
        </p:xfrm>
        <a:graphic>
          <a:graphicData uri="http://schemas.openxmlformats.org/drawingml/2006/table">
            <a:tbl>
              <a:tblPr firstRow="1" bandRow="1">
                <a:tableStyleId>{5940675A-B579-460E-94D1-54222C63F5DA}</a:tableStyleId>
              </a:tblPr>
              <a:tblGrid>
                <a:gridCol w="1028700"/>
                <a:gridCol w="1645920"/>
                <a:gridCol w="2366010"/>
                <a:gridCol w="3188970"/>
              </a:tblGrid>
              <a:tr h="749300">
                <a:tc>
                  <a:txBody>
                    <a:bodyPr/>
                    <a:lstStyle/>
                    <a:p>
                      <a:pPr algn="ctr"/>
                      <a:r>
                        <a:rPr lang="en-US" sz="2400" dirty="0" smtClean="0"/>
                        <a:t>Risk</a:t>
                      </a:r>
                      <a:endParaRPr lang="en-US" sz="2400" dirty="0"/>
                    </a:p>
                  </a:txBody>
                  <a:tcPr/>
                </a:tc>
                <a:tc>
                  <a:txBody>
                    <a:bodyPr/>
                    <a:lstStyle/>
                    <a:p>
                      <a:pPr algn="ctr"/>
                      <a:r>
                        <a:rPr lang="en-US" sz="2400" dirty="0" smtClean="0"/>
                        <a:t>Probability</a:t>
                      </a:r>
                      <a:endParaRPr lang="en-US" sz="2400" dirty="0"/>
                    </a:p>
                  </a:txBody>
                  <a:tcPr/>
                </a:tc>
                <a:tc>
                  <a:txBody>
                    <a:bodyPr/>
                    <a:lstStyle/>
                    <a:p>
                      <a:pPr algn="ctr"/>
                      <a:r>
                        <a:rPr lang="en-US" sz="2400" dirty="0" smtClean="0"/>
                        <a:t>Impact (Rs.)</a:t>
                      </a:r>
                      <a:endParaRPr lang="en-US" sz="2400" dirty="0"/>
                    </a:p>
                  </a:txBody>
                  <a:tcPr/>
                </a:tc>
                <a:tc>
                  <a:txBody>
                    <a:bodyPr/>
                    <a:lstStyle/>
                    <a:p>
                      <a:pPr algn="ctr"/>
                      <a:r>
                        <a:rPr lang="en-US" sz="2400" dirty="0" smtClean="0"/>
                        <a:t>EMV = Probability X Impact (Rs.)</a:t>
                      </a:r>
                      <a:endParaRPr lang="en-US" sz="2400" dirty="0"/>
                    </a:p>
                  </a:txBody>
                  <a:tcPr/>
                </a:tc>
              </a:tr>
              <a:tr h="749300">
                <a:tc>
                  <a:txBody>
                    <a:bodyPr/>
                    <a:lstStyle/>
                    <a:p>
                      <a:pPr algn="ctr"/>
                      <a:r>
                        <a:rPr lang="en-US" sz="2400" dirty="0" smtClean="0"/>
                        <a:t>1</a:t>
                      </a:r>
                      <a:endParaRPr lang="en-US" sz="2400" dirty="0"/>
                    </a:p>
                  </a:txBody>
                  <a:tcPr/>
                </a:tc>
                <a:tc>
                  <a:txBody>
                    <a:bodyPr/>
                    <a:lstStyle/>
                    <a:p>
                      <a:pPr algn="ctr"/>
                      <a:r>
                        <a:rPr lang="en-US" sz="2400" dirty="0" smtClean="0"/>
                        <a:t>25%</a:t>
                      </a:r>
                      <a:endParaRPr lang="en-US" sz="2400" dirty="0"/>
                    </a:p>
                  </a:txBody>
                  <a:tcPr/>
                </a:tc>
                <a:tc>
                  <a:txBody>
                    <a:bodyPr/>
                    <a:lstStyle/>
                    <a:p>
                      <a:pPr algn="ctr"/>
                      <a:r>
                        <a:rPr lang="en-US" sz="2400" dirty="0" smtClean="0"/>
                        <a:t>-1,00,000</a:t>
                      </a:r>
                      <a:endParaRPr lang="en-US" sz="2400" dirty="0"/>
                    </a:p>
                  </a:txBody>
                  <a:tcPr/>
                </a:tc>
                <a:tc>
                  <a:txBody>
                    <a:bodyPr/>
                    <a:lstStyle/>
                    <a:p>
                      <a:pPr algn="ctr"/>
                      <a:r>
                        <a:rPr lang="en-US" sz="2400" dirty="0" smtClean="0"/>
                        <a:t>-25,000</a:t>
                      </a:r>
                      <a:endParaRPr lang="en-US" sz="2400" dirty="0"/>
                    </a:p>
                  </a:txBody>
                  <a:tcPr/>
                </a:tc>
              </a:tr>
              <a:tr h="749300">
                <a:tc>
                  <a:txBody>
                    <a:bodyPr/>
                    <a:lstStyle/>
                    <a:p>
                      <a:pPr algn="ctr"/>
                      <a:r>
                        <a:rPr lang="en-US" sz="2400" dirty="0" smtClean="0"/>
                        <a:t>2</a:t>
                      </a:r>
                      <a:endParaRPr lang="en-US" sz="2400" dirty="0"/>
                    </a:p>
                  </a:txBody>
                  <a:tcPr/>
                </a:tc>
                <a:tc>
                  <a:txBody>
                    <a:bodyPr/>
                    <a:lstStyle/>
                    <a:p>
                      <a:pPr algn="ctr"/>
                      <a:r>
                        <a:rPr lang="en-US" sz="2400" dirty="0" smtClean="0"/>
                        <a:t>15%</a:t>
                      </a:r>
                      <a:endParaRPr lang="en-US" sz="2400" dirty="0"/>
                    </a:p>
                  </a:txBody>
                  <a:tcPr/>
                </a:tc>
                <a:tc>
                  <a:txBody>
                    <a:bodyPr/>
                    <a:lstStyle/>
                    <a:p>
                      <a:pPr algn="ctr"/>
                      <a:r>
                        <a:rPr lang="en-US" sz="2400" dirty="0" smtClean="0"/>
                        <a:t>-2,00,000</a:t>
                      </a:r>
                      <a:endParaRPr lang="en-US" sz="2400" dirty="0"/>
                    </a:p>
                  </a:txBody>
                  <a:tcPr/>
                </a:tc>
                <a:tc>
                  <a:txBody>
                    <a:bodyPr/>
                    <a:lstStyle/>
                    <a:p>
                      <a:pPr algn="ctr"/>
                      <a:r>
                        <a:rPr lang="en-US" sz="2400" dirty="0" smtClean="0"/>
                        <a:t>-30,000</a:t>
                      </a:r>
                      <a:endParaRPr lang="en-US" sz="2400" dirty="0"/>
                    </a:p>
                  </a:txBody>
                  <a:tcPr/>
                </a:tc>
              </a:tr>
              <a:tr h="749300">
                <a:tc>
                  <a:txBody>
                    <a:bodyPr/>
                    <a:lstStyle/>
                    <a:p>
                      <a:pPr algn="ctr"/>
                      <a:r>
                        <a:rPr lang="en-US" sz="2400" dirty="0" smtClean="0"/>
                        <a:t>3</a:t>
                      </a:r>
                      <a:endParaRPr lang="en-US" sz="2400" dirty="0"/>
                    </a:p>
                  </a:txBody>
                  <a:tcPr/>
                </a:tc>
                <a:tc>
                  <a:txBody>
                    <a:bodyPr/>
                    <a:lstStyle/>
                    <a:p>
                      <a:pPr algn="ctr"/>
                      <a:r>
                        <a:rPr lang="en-US" sz="2400" dirty="0" smtClean="0"/>
                        <a:t>10%</a:t>
                      </a:r>
                      <a:endParaRPr lang="en-US" sz="2400" dirty="0"/>
                    </a:p>
                  </a:txBody>
                  <a:tcPr/>
                </a:tc>
                <a:tc>
                  <a:txBody>
                    <a:bodyPr/>
                    <a:lstStyle/>
                    <a:p>
                      <a:pPr algn="ctr"/>
                      <a:r>
                        <a:rPr lang="en-US" sz="2400" dirty="0" smtClean="0"/>
                        <a:t>-90,000</a:t>
                      </a:r>
                      <a:endParaRPr lang="en-US" sz="2400" dirty="0"/>
                    </a:p>
                  </a:txBody>
                  <a:tcPr/>
                </a:tc>
                <a:tc>
                  <a:txBody>
                    <a:bodyPr/>
                    <a:lstStyle/>
                    <a:p>
                      <a:pPr algn="ctr"/>
                      <a:r>
                        <a:rPr lang="en-US" sz="2400" dirty="0" smtClean="0"/>
                        <a:t>-9,000</a:t>
                      </a:r>
                      <a:endParaRPr lang="en-US" sz="2400" dirty="0"/>
                    </a:p>
                  </a:txBody>
                  <a:tcPr/>
                </a:tc>
              </a:tr>
              <a:tr h="749300">
                <a:tc>
                  <a:txBody>
                    <a:bodyPr/>
                    <a:lstStyle/>
                    <a:p>
                      <a:pPr algn="ctr"/>
                      <a:r>
                        <a:rPr lang="en-US" sz="2400" dirty="0" smtClean="0"/>
                        <a:t>4</a:t>
                      </a:r>
                      <a:endParaRPr lang="en-US" sz="2400" dirty="0"/>
                    </a:p>
                  </a:txBody>
                  <a:tcPr/>
                </a:tc>
                <a:tc>
                  <a:txBody>
                    <a:bodyPr/>
                    <a:lstStyle/>
                    <a:p>
                      <a:pPr algn="ctr"/>
                      <a:r>
                        <a:rPr lang="en-US" sz="2400" dirty="0" smtClean="0"/>
                        <a:t>30%</a:t>
                      </a:r>
                      <a:endParaRPr lang="en-US" sz="2400" dirty="0"/>
                    </a:p>
                  </a:txBody>
                  <a:tcPr/>
                </a:tc>
                <a:tc>
                  <a:txBody>
                    <a:bodyPr/>
                    <a:lstStyle/>
                    <a:p>
                      <a:pPr algn="ctr"/>
                      <a:r>
                        <a:rPr lang="en-US" sz="2400" dirty="0" smtClean="0"/>
                        <a:t>50,000</a:t>
                      </a:r>
                      <a:endParaRPr lang="en-US" sz="2400" dirty="0"/>
                    </a:p>
                  </a:txBody>
                  <a:tcPr/>
                </a:tc>
                <a:tc>
                  <a:txBody>
                    <a:bodyPr/>
                    <a:lstStyle/>
                    <a:p>
                      <a:pPr algn="ctr"/>
                      <a:r>
                        <a:rPr lang="en-US" sz="2400" dirty="0" smtClean="0"/>
                        <a:t>15,000</a:t>
                      </a:r>
                      <a:endParaRPr lang="en-US" sz="2400" dirty="0"/>
                    </a:p>
                  </a:txBody>
                  <a:tcPr/>
                </a:tc>
              </a:tr>
              <a:tr h="749300">
                <a:tc gridSpan="3">
                  <a:txBody>
                    <a:bodyPr/>
                    <a:lstStyle/>
                    <a:p>
                      <a:pPr algn="ctr"/>
                      <a:r>
                        <a:rPr lang="en-US" sz="2400" dirty="0" smtClean="0"/>
                        <a:t>EMV of the Project </a:t>
                      </a:r>
                      <a:endParaRPr lang="en-US" sz="2400" dirty="0"/>
                    </a:p>
                  </a:txBody>
                  <a:tcPr/>
                </a:tc>
                <a:tc hMerge="1">
                  <a:txBody>
                    <a:bodyPr/>
                    <a:lstStyle/>
                    <a:p>
                      <a:endParaRPr lang="en-US" dirty="0"/>
                    </a:p>
                  </a:txBody>
                  <a:tcPr/>
                </a:tc>
                <a:tc hMerge="1">
                  <a:txBody>
                    <a:bodyPr/>
                    <a:lstStyle/>
                    <a:p>
                      <a:endParaRPr lang="en-US" dirty="0"/>
                    </a:p>
                  </a:txBody>
                  <a:tcPr/>
                </a:tc>
                <a:tc>
                  <a:txBody>
                    <a:bodyPr/>
                    <a:lstStyle/>
                    <a:p>
                      <a:pPr algn="ctr"/>
                      <a:r>
                        <a:rPr lang="en-US" sz="4000" b="1" dirty="0" smtClean="0">
                          <a:solidFill>
                            <a:srgbClr val="FF0000"/>
                          </a:solidFill>
                        </a:rPr>
                        <a:t>-49000</a:t>
                      </a:r>
                      <a:endParaRPr lang="en-US" sz="4000" b="1" dirty="0">
                        <a:solidFill>
                          <a:srgbClr val="FF0000"/>
                        </a:solidFill>
                      </a:endParaRPr>
                    </a:p>
                  </a:txBody>
                  <a:tcPr/>
                </a:tc>
              </a:tr>
            </a:tbl>
          </a:graphicData>
        </a:graphic>
      </p:graphicFrame>
      <p:sp>
        <p:nvSpPr>
          <p:cNvPr id="5" name="TextBox 4"/>
          <p:cNvSpPr txBox="1"/>
          <p:nvPr/>
        </p:nvSpPr>
        <p:spPr>
          <a:xfrm>
            <a:off x="533400" y="5943600"/>
            <a:ext cx="8087150" cy="646331"/>
          </a:xfrm>
          <a:prstGeom prst="rect">
            <a:avLst/>
          </a:prstGeom>
          <a:noFill/>
        </p:spPr>
        <p:txBody>
          <a:bodyPr wrap="none" rtlCol="0">
            <a:spAutoFit/>
          </a:bodyPr>
          <a:lstStyle/>
          <a:p>
            <a:r>
              <a:rPr lang="en-US" dirty="0" smtClean="0"/>
              <a:t>In this scenario, the project manager should add Rs. 49,000 to the project budget to </a:t>
            </a:r>
          </a:p>
          <a:p>
            <a:r>
              <a:rPr lang="en-US" dirty="0" smtClean="0"/>
              <a:t>manage those risks.</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96</a:t>
            </a:fld>
            <a:endParaRPr lang="en-US"/>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u="sng" dirty="0" smtClean="0"/>
              <a:t>Benefits of Expected Monetary Value (EMV) Analysis</a:t>
            </a:r>
            <a:br>
              <a:rPr lang="en-US" sz="2400" b="1" u="sng" dirty="0" smtClean="0"/>
            </a:br>
            <a:endParaRPr lang="en-US" sz="2400" b="1" u="sng" dirty="0"/>
          </a:p>
        </p:txBody>
      </p:sp>
      <p:sp>
        <p:nvSpPr>
          <p:cNvPr id="3" name="Content Placeholder 2"/>
          <p:cNvSpPr>
            <a:spLocks noGrp="1"/>
          </p:cNvSpPr>
          <p:nvPr>
            <p:ph idx="1"/>
          </p:nvPr>
        </p:nvSpPr>
        <p:spPr>
          <a:xfrm>
            <a:off x="457200" y="1295400"/>
            <a:ext cx="8229600" cy="4830763"/>
          </a:xfrm>
        </p:spPr>
        <p:txBody>
          <a:bodyPr>
            <a:normAutofit/>
          </a:bodyPr>
          <a:lstStyle/>
          <a:p>
            <a:pPr algn="just">
              <a:buFont typeface="Wingdings" pitchFamily="2" charset="2"/>
              <a:buChar char="q"/>
            </a:pPr>
            <a:r>
              <a:rPr lang="en-US" sz="2400" dirty="0" smtClean="0"/>
              <a:t>Enables to calculate contingency reserve.</a:t>
            </a:r>
          </a:p>
          <a:p>
            <a:pPr algn="just">
              <a:buFont typeface="Wingdings" pitchFamily="2" charset="2"/>
              <a:buChar char="q"/>
            </a:pPr>
            <a:r>
              <a:rPr lang="en-US" sz="2400" dirty="0" smtClean="0"/>
              <a:t>Improves statistical thinking</a:t>
            </a:r>
          </a:p>
          <a:p>
            <a:pPr algn="just">
              <a:buFont typeface="Wingdings" pitchFamily="2" charset="2"/>
              <a:buChar char="q"/>
            </a:pPr>
            <a:r>
              <a:rPr lang="en-US" sz="2400" dirty="0" smtClean="0"/>
              <a:t>Improves decision making</a:t>
            </a:r>
          </a:p>
          <a:p>
            <a:pPr algn="just">
              <a:buFont typeface="Wingdings" pitchFamily="2" charset="2"/>
              <a:buChar char="q"/>
            </a:pPr>
            <a:r>
              <a:rPr lang="en-US" sz="2400" dirty="0" smtClean="0"/>
              <a:t>This technique gives realistic results when there is a large number of risks in the project.</a:t>
            </a:r>
          </a:p>
          <a:p>
            <a:pPr algn="just">
              <a:buFont typeface="Wingdings" pitchFamily="2" charset="2"/>
              <a:buChar char="q"/>
            </a:pPr>
            <a:r>
              <a:rPr lang="en-US" sz="2400" dirty="0" smtClean="0"/>
              <a:t>Helps to select the risk management alternative which requires less cost.</a:t>
            </a:r>
          </a:p>
          <a:p>
            <a:pPr algn="just">
              <a:buFont typeface="Wingdings" pitchFamily="2" charset="2"/>
              <a:buChar char="q"/>
            </a:pPr>
            <a:r>
              <a:rPr lang="en-US" sz="2400" dirty="0" smtClean="0"/>
              <a:t>This technique does not require additional cost, it only requires an expert to make risk calculations.</a:t>
            </a:r>
          </a:p>
          <a:p>
            <a:pPr algn="just">
              <a:buFont typeface="Wingdings" pitchFamily="2" charset="2"/>
              <a:buChar char="q"/>
            </a:pPr>
            <a:r>
              <a:rPr lang="en-US" sz="2400" dirty="0" smtClean="0"/>
              <a:t>It can be used in conjunction with </a:t>
            </a:r>
            <a:r>
              <a:rPr lang="en-US" sz="2400" u="sng" dirty="0" smtClean="0">
                <a:solidFill>
                  <a:srgbClr val="FF0000"/>
                </a:solidFill>
              </a:rPr>
              <a:t>decision tree analysis.</a:t>
            </a:r>
          </a:p>
          <a:p>
            <a:pPr algn="just">
              <a:buFont typeface="Wingdings" pitchFamily="2" charset="2"/>
              <a:buChar char="q"/>
            </a:pP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97</a:t>
            </a:fld>
            <a:endParaRPr lang="en-US"/>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u="sng" dirty="0" smtClean="0">
                <a:solidFill>
                  <a:srgbClr val="002060"/>
                </a:solidFill>
              </a:rPr>
              <a:t>Limitations of Expected Monetary Value (EMV) Analysis</a:t>
            </a:r>
            <a:br>
              <a:rPr lang="en-US" sz="2400" b="1" u="sng" dirty="0" smtClean="0">
                <a:solidFill>
                  <a:srgbClr val="002060"/>
                </a:solidFill>
              </a:rPr>
            </a:br>
            <a:endParaRPr lang="en-US" sz="2400" b="1" u="sng" dirty="0">
              <a:solidFill>
                <a:srgbClr val="002060"/>
              </a:solidFill>
            </a:endParaRPr>
          </a:p>
        </p:txBody>
      </p:sp>
      <p:sp>
        <p:nvSpPr>
          <p:cNvPr id="3" name="Content Placeholder 2"/>
          <p:cNvSpPr>
            <a:spLocks noGrp="1"/>
          </p:cNvSpPr>
          <p:nvPr>
            <p:ph idx="1"/>
          </p:nvPr>
        </p:nvSpPr>
        <p:spPr>
          <a:xfrm>
            <a:off x="457200" y="1219200"/>
            <a:ext cx="8229600" cy="4906963"/>
          </a:xfrm>
        </p:spPr>
        <p:txBody>
          <a:bodyPr>
            <a:noAutofit/>
          </a:bodyPr>
          <a:lstStyle/>
          <a:p>
            <a:pPr algn="just"/>
            <a:endParaRPr lang="en-US" dirty="0" smtClean="0"/>
          </a:p>
          <a:p>
            <a:pPr algn="just"/>
            <a:r>
              <a:rPr lang="en-US" dirty="0" smtClean="0"/>
              <a:t>If the positive and negative risks are not identified properly, the result would be misleading.</a:t>
            </a:r>
          </a:p>
          <a:p>
            <a:pPr algn="just"/>
            <a:endParaRPr lang="en-US" dirty="0" smtClean="0"/>
          </a:p>
          <a:p>
            <a:pPr algn="just"/>
            <a:endParaRPr lang="en-US" dirty="0" smtClean="0"/>
          </a:p>
          <a:p>
            <a:pPr algn="just"/>
            <a:r>
              <a:rPr lang="en-US" dirty="0" smtClean="0"/>
              <a:t>The impact of risk calculation as a monetary value may be difficult in some cases.</a:t>
            </a:r>
          </a:p>
          <a:p>
            <a:pPr algn="just"/>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98</a:t>
            </a:fld>
            <a:endParaRPr lang="en-US"/>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200" b="1" u="sng" dirty="0" smtClean="0">
                <a:solidFill>
                  <a:srgbClr val="002060"/>
                </a:solidFill>
              </a:rPr>
              <a:t>Expected Opportunity Loss</a:t>
            </a:r>
            <a:endParaRPr lang="en-US" sz="3200" b="1" u="sng" dirty="0">
              <a:solidFill>
                <a:srgbClr val="002060"/>
              </a:solidFill>
            </a:endParaRPr>
          </a:p>
        </p:txBody>
      </p:sp>
      <p:sp>
        <p:nvSpPr>
          <p:cNvPr id="3" name="Content Placeholder 2"/>
          <p:cNvSpPr>
            <a:spLocks noGrp="1"/>
          </p:cNvSpPr>
          <p:nvPr>
            <p:ph idx="1"/>
          </p:nvPr>
        </p:nvSpPr>
        <p:spPr>
          <a:xfrm>
            <a:off x="457200" y="1219200"/>
            <a:ext cx="8229600" cy="4906963"/>
          </a:xfrm>
        </p:spPr>
        <p:txBody>
          <a:bodyPr>
            <a:noAutofit/>
          </a:bodyPr>
          <a:lstStyle/>
          <a:p>
            <a:pPr algn="just"/>
            <a:r>
              <a:rPr lang="en-US" sz="2400" dirty="0" smtClean="0"/>
              <a:t>One more way of maximizing monitory value is to minimize the expected opportunity loss or expected value of regret. The conditional EOL or regret function for a particular course of action is determined by taking the </a:t>
            </a:r>
            <a:r>
              <a:rPr lang="en-US" sz="2400" dirty="0" smtClean="0">
                <a:solidFill>
                  <a:srgbClr val="FF0000"/>
                </a:solidFill>
              </a:rPr>
              <a:t>difference between payoff value of the most favorable course of action i.e. maximum pay off and pay off for each Course of action for a given state of nature.</a:t>
            </a:r>
            <a:r>
              <a:rPr lang="en-US" sz="2400" dirty="0" smtClean="0"/>
              <a:t> The course of action for which EOL is minimum is recommended.</a:t>
            </a:r>
          </a:p>
          <a:p>
            <a:pPr algn="just"/>
            <a:endParaRPr lang="en-US" sz="2400" dirty="0" smtClean="0"/>
          </a:p>
          <a:p>
            <a:pPr algn="ctr">
              <a:buNone/>
            </a:pPr>
            <a:r>
              <a:rPr lang="en-US" sz="4000" dirty="0" smtClean="0"/>
              <a:t>EOL = Ʃ </a:t>
            </a:r>
            <a:r>
              <a:rPr lang="en-US" sz="4000" dirty="0" err="1" smtClean="0"/>
              <a:t>lij</a:t>
            </a:r>
            <a:r>
              <a:rPr lang="en-US" sz="4000" dirty="0" smtClean="0"/>
              <a:t> pi</a:t>
            </a:r>
          </a:p>
          <a:p>
            <a:pPr algn="just">
              <a:buNone/>
            </a:pPr>
            <a:r>
              <a:rPr lang="en-US" sz="1600" dirty="0" err="1" smtClean="0"/>
              <a:t>lij</a:t>
            </a:r>
            <a:r>
              <a:rPr lang="en-US" sz="1600" dirty="0" smtClean="0"/>
              <a:t> = opportunity loss due to state of nature Ni and Course of Action </a:t>
            </a:r>
            <a:r>
              <a:rPr lang="en-US" sz="1600" dirty="0" err="1" smtClean="0"/>
              <a:t>Sj</a:t>
            </a:r>
            <a:r>
              <a:rPr lang="en-US" sz="1600" dirty="0" smtClean="0"/>
              <a:t> </a:t>
            </a:r>
          </a:p>
          <a:p>
            <a:pPr algn="just">
              <a:buNone/>
            </a:pPr>
            <a:r>
              <a:rPr lang="en-US" sz="1600" dirty="0" smtClean="0"/>
              <a:t>Pi = Probability of occurrences of state of nature, Ni</a:t>
            </a:r>
            <a:endParaRPr lang="en-US" sz="16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2310</TotalTime>
  <Words>6685</Words>
  <Application>Microsoft Office PowerPoint</Application>
  <PresentationFormat>On-screen Show (4:3)</PresentationFormat>
  <Paragraphs>1039</Paragraphs>
  <Slides>140</Slides>
  <Notes>3</Notes>
  <HiddenSlides>0</HiddenSlides>
  <MMClips>0</MMClips>
  <ScaleCrop>false</ScaleCrop>
  <HeadingPairs>
    <vt:vector size="4" baseType="variant">
      <vt:variant>
        <vt:lpstr>Theme</vt:lpstr>
      </vt:variant>
      <vt:variant>
        <vt:i4>1</vt:i4>
      </vt:variant>
      <vt:variant>
        <vt:lpstr>Slide Titles</vt:lpstr>
      </vt:variant>
      <vt:variant>
        <vt:i4>140</vt:i4>
      </vt:variant>
    </vt:vector>
  </HeadingPairs>
  <TitlesOfParts>
    <vt:vector size="141" baseType="lpstr">
      <vt:lpstr>Office Theme</vt:lpstr>
      <vt:lpstr>Slide 1</vt:lpstr>
      <vt:lpstr>Slide 2</vt:lpstr>
      <vt:lpstr>History</vt:lpstr>
      <vt:lpstr>History</vt:lpstr>
      <vt:lpstr>Definition</vt:lpstr>
      <vt:lpstr>Definition</vt:lpstr>
      <vt:lpstr>Definition</vt:lpstr>
      <vt:lpstr>Significance</vt:lpstr>
      <vt:lpstr>Characteristics </vt:lpstr>
      <vt:lpstr>Characteristics </vt:lpstr>
      <vt:lpstr>Characteristics </vt:lpstr>
      <vt:lpstr>Characteristics </vt:lpstr>
      <vt:lpstr>Limitations of Operations Research</vt:lpstr>
      <vt:lpstr>Limitations of Operations Research</vt:lpstr>
      <vt:lpstr>Applications</vt:lpstr>
      <vt:lpstr>Applications</vt:lpstr>
      <vt:lpstr>Uses of operations research</vt:lpstr>
      <vt:lpstr>Scope/Application</vt:lpstr>
      <vt:lpstr>Finance</vt:lpstr>
      <vt:lpstr>Finance Budgeting and investments </vt:lpstr>
      <vt:lpstr>Industry</vt:lpstr>
      <vt:lpstr>Marketing</vt:lpstr>
      <vt:lpstr>Marketing</vt:lpstr>
      <vt:lpstr>Personnel Management</vt:lpstr>
      <vt:lpstr>Personnel Management</vt:lpstr>
      <vt:lpstr>Production Management</vt:lpstr>
      <vt:lpstr>Production Management</vt:lpstr>
      <vt:lpstr>Production Management</vt:lpstr>
      <vt:lpstr>Production Management</vt:lpstr>
      <vt:lpstr>Production Management</vt:lpstr>
      <vt:lpstr>Purchasing, Procurement and Exploration</vt:lpstr>
      <vt:lpstr>Purchasing, Procurement and Exploration</vt:lpstr>
      <vt:lpstr>Purchasing, Procurement and Exploration</vt:lpstr>
      <vt:lpstr>Role of Operations Research in Decision-Making</vt:lpstr>
      <vt:lpstr>Role of Operations Research in Decision-Making</vt:lpstr>
      <vt:lpstr>Better control</vt:lpstr>
      <vt:lpstr>Better coordination</vt:lpstr>
      <vt:lpstr>Better system</vt:lpstr>
      <vt:lpstr>Better decisions</vt:lpstr>
      <vt:lpstr>APPLICATIONS OF OPERATIONS RESEARCH</vt:lpstr>
      <vt:lpstr>Finance and Accounting  </vt:lpstr>
      <vt:lpstr>Marketing </vt:lpstr>
      <vt:lpstr>Purchasing, Procurement and Exploration</vt:lpstr>
      <vt:lpstr>Purchasing, Procurement and Exploration</vt:lpstr>
      <vt:lpstr>Purchasing, Procurement and Exploration</vt:lpstr>
      <vt:lpstr>HR</vt:lpstr>
      <vt:lpstr>Slide 47</vt:lpstr>
      <vt:lpstr>Slide 48</vt:lpstr>
      <vt:lpstr>Decision-Making</vt:lpstr>
      <vt:lpstr>Decision Alternatives</vt:lpstr>
      <vt:lpstr>States of Nature</vt:lpstr>
      <vt:lpstr>Payoff</vt:lpstr>
      <vt:lpstr>Payoff  matrix</vt:lpstr>
      <vt:lpstr>Payoff  matrix</vt:lpstr>
      <vt:lpstr>Steps of Decision Making Process</vt:lpstr>
      <vt:lpstr>Types of Decision Making Environments</vt:lpstr>
      <vt:lpstr>Decision Making under Certainty</vt:lpstr>
      <vt:lpstr>Decision Making under Risk</vt:lpstr>
      <vt:lpstr>Decision Making under Uncertainty</vt:lpstr>
      <vt:lpstr>Slide 60</vt:lpstr>
      <vt:lpstr>Decision Making under Uncertainty</vt:lpstr>
      <vt:lpstr>Decision making under Uncertainty</vt:lpstr>
      <vt:lpstr>Optimism (Maximax or Minimin) Criterion</vt:lpstr>
      <vt:lpstr>Pessimism (Maximin or Minimax) Criterion</vt:lpstr>
      <vt:lpstr>Pessimism (Maximin or Minimax) Criterion</vt:lpstr>
      <vt:lpstr>Equal Probabilities (Laplace) Criterion</vt:lpstr>
      <vt:lpstr>Equal Probabilities (Laplace) Criterion</vt:lpstr>
      <vt:lpstr>Coefficient of Optimism (Hurwicz) Criterion</vt:lpstr>
      <vt:lpstr>Hurwicz Formula</vt:lpstr>
      <vt:lpstr>Coefficient of Optimism (Hurwicz) Criterion</vt:lpstr>
      <vt:lpstr>Regret (Salvage) Criterion</vt:lpstr>
      <vt:lpstr>Regret (Salvage) Criterion</vt:lpstr>
      <vt:lpstr>Numerical 1</vt:lpstr>
      <vt:lpstr>Slide 74</vt:lpstr>
      <vt:lpstr>Slide 75</vt:lpstr>
      <vt:lpstr>(a) Maximin Criterian </vt:lpstr>
      <vt:lpstr>(a) Maximax Criterian </vt:lpstr>
      <vt:lpstr>Minimax Regret Criterion</vt:lpstr>
      <vt:lpstr>Minimax Regret Criterion</vt:lpstr>
      <vt:lpstr>Laplace Criterion</vt:lpstr>
      <vt:lpstr>Laplace Criterion</vt:lpstr>
      <vt:lpstr>Laplace Criterion</vt:lpstr>
      <vt:lpstr>Slide 83</vt:lpstr>
      <vt:lpstr>Numerical</vt:lpstr>
      <vt:lpstr>Solution</vt:lpstr>
      <vt:lpstr>Solution</vt:lpstr>
      <vt:lpstr>Solution</vt:lpstr>
      <vt:lpstr>Slide 88</vt:lpstr>
      <vt:lpstr>Decision Making Under Risk </vt:lpstr>
      <vt:lpstr>Expected Monetary Value (EMV)  (2018-19)</vt:lpstr>
      <vt:lpstr>Expected Monetary Value  Example I</vt:lpstr>
      <vt:lpstr>Example I</vt:lpstr>
      <vt:lpstr>Expected Monetary Value Example II</vt:lpstr>
      <vt:lpstr>Expected Monetary Value Example </vt:lpstr>
      <vt:lpstr>Slide 95</vt:lpstr>
      <vt:lpstr>Slide 96</vt:lpstr>
      <vt:lpstr>Benefits of Expected Monetary Value (EMV) Analysis </vt:lpstr>
      <vt:lpstr>Limitations of Expected Monetary Value (EMV) Analysis </vt:lpstr>
      <vt:lpstr>Expected Opportunity Loss</vt:lpstr>
      <vt:lpstr>Expected Value of Perfect Information(EVPI)</vt:lpstr>
      <vt:lpstr>Expected Value of Perfect Information(EVPI)</vt:lpstr>
      <vt:lpstr>Expected Value of Perfect Information (EVPI)</vt:lpstr>
      <vt:lpstr>Pay Off Table</vt:lpstr>
      <vt:lpstr>Slide 104</vt:lpstr>
      <vt:lpstr>Slide 105</vt:lpstr>
      <vt:lpstr>Pay Off Cost Table</vt:lpstr>
      <vt:lpstr>Slide 107</vt:lpstr>
      <vt:lpstr>Slide 108</vt:lpstr>
      <vt:lpstr>Decision Tree</vt:lpstr>
      <vt:lpstr>2019-20</vt:lpstr>
      <vt:lpstr>Definition</vt:lpstr>
      <vt:lpstr>Decision Tree</vt:lpstr>
      <vt:lpstr>Decision nodes </vt:lpstr>
      <vt:lpstr>Chance Node</vt:lpstr>
      <vt:lpstr>Slide 115</vt:lpstr>
      <vt:lpstr>Slide 116</vt:lpstr>
      <vt:lpstr>Slide 117</vt:lpstr>
      <vt:lpstr>Decision Tree Analysis</vt:lpstr>
      <vt:lpstr>Decision Tree Analysis…</vt:lpstr>
      <vt:lpstr>Slide 120</vt:lpstr>
      <vt:lpstr>Slide 121</vt:lpstr>
      <vt:lpstr>Slide 122</vt:lpstr>
      <vt:lpstr>Slide 123</vt:lpstr>
      <vt:lpstr>Slide 124</vt:lpstr>
      <vt:lpstr>Numerical 1</vt:lpstr>
      <vt:lpstr>Slide 126</vt:lpstr>
      <vt:lpstr>Answer</vt:lpstr>
      <vt:lpstr>Slide 128</vt:lpstr>
      <vt:lpstr>Advantages of Decision Tree</vt:lpstr>
      <vt:lpstr>Disadvantages of Decision Tree</vt:lpstr>
      <vt:lpstr>Slide 131</vt:lpstr>
      <vt:lpstr>Slide 132</vt:lpstr>
      <vt:lpstr>Slide 133</vt:lpstr>
      <vt:lpstr>Slide 134</vt:lpstr>
      <vt:lpstr>Slide 135</vt:lpstr>
      <vt:lpstr>2017-18</vt:lpstr>
      <vt:lpstr>2017-18</vt:lpstr>
      <vt:lpstr>Slide 138</vt:lpstr>
      <vt:lpstr>Slide 139</vt:lpstr>
      <vt:lpstr>Slide 140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Praveen</dc:creator>
  <cp:lastModifiedBy>Dell</cp:lastModifiedBy>
  <cp:revision>296</cp:revision>
  <dcterms:created xsi:type="dcterms:W3CDTF">2006-08-16T00:00:00Z</dcterms:created>
  <dcterms:modified xsi:type="dcterms:W3CDTF">2022-04-24T08:07:46Z</dcterms:modified>
</cp:coreProperties>
</file>