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5" r:id="rId7"/>
    <p:sldId id="266" r:id="rId8"/>
    <p:sldId id="268" r:id="rId9"/>
    <p:sldId id="270" r:id="rId10"/>
    <p:sldId id="271" r:id="rId11"/>
    <p:sldId id="272" r:id="rId12"/>
    <p:sldId id="273" r:id="rId13"/>
    <p:sldId id="274" r:id="rId14"/>
    <p:sldId id="276" r:id="rId15"/>
    <p:sldId id="278" r:id="rId16"/>
    <p:sldId id="279" r:id="rId17"/>
    <p:sldId id="280" r:id="rId18"/>
    <p:sldId id="281" r:id="rId19"/>
    <p:sldId id="282" r:id="rId20"/>
    <p:sldId id="283" r:id="rId21"/>
    <p:sldId id="284" r:id="rId22"/>
    <p:sldId id="285" r:id="rId23"/>
    <p:sldId id="286" r:id="rId24"/>
    <p:sldId id="291" r:id="rId25"/>
    <p:sldId id="292" r:id="rId26"/>
    <p:sldId id="297" r:id="rId27"/>
    <p:sldId id="349" r:id="rId28"/>
    <p:sldId id="350" r:id="rId29"/>
    <p:sldId id="354" r:id="rId30"/>
    <p:sldId id="355" r:id="rId31"/>
    <p:sldId id="331" r:id="rId32"/>
    <p:sldId id="332" r:id="rId33"/>
    <p:sldId id="333" r:id="rId34"/>
    <p:sldId id="336" r:id="rId35"/>
    <p:sldId id="337" r:id="rId36"/>
    <p:sldId id="338" r:id="rId37"/>
    <p:sldId id="339" r:id="rId38"/>
    <p:sldId id="357" r:id="rId39"/>
    <p:sldId id="359" r:id="rId40"/>
    <p:sldId id="356" r:id="rId41"/>
    <p:sldId id="342" r:id="rId42"/>
    <p:sldId id="343" r:id="rId43"/>
    <p:sldId id="344" r:id="rId44"/>
    <p:sldId id="307" r:id="rId45"/>
    <p:sldId id="402" r:id="rId46"/>
    <p:sldId id="403" r:id="rId47"/>
    <p:sldId id="404" r:id="rId48"/>
    <p:sldId id="405" r:id="rId49"/>
    <p:sldId id="406" r:id="rId50"/>
    <p:sldId id="311" r:id="rId51"/>
    <p:sldId id="340" r:id="rId52"/>
    <p:sldId id="407" r:id="rId53"/>
    <p:sldId id="408" r:id="rId54"/>
    <p:sldId id="410" r:id="rId55"/>
    <p:sldId id="315" r:id="rId56"/>
    <p:sldId id="411" r:id="rId57"/>
    <p:sldId id="412" r:id="rId58"/>
    <p:sldId id="413" r:id="rId59"/>
    <p:sldId id="414" r:id="rId60"/>
    <p:sldId id="418" r:id="rId61"/>
    <p:sldId id="415" r:id="rId62"/>
    <p:sldId id="323" r:id="rId63"/>
    <p:sldId id="417" r:id="rId64"/>
    <p:sldId id="416" r:id="rId65"/>
    <p:sldId id="361" r:id="rId66"/>
    <p:sldId id="371" r:id="rId67"/>
    <p:sldId id="372" r:id="rId68"/>
    <p:sldId id="364" r:id="rId69"/>
    <p:sldId id="373" r:id="rId70"/>
    <p:sldId id="345" r:id="rId71"/>
    <p:sldId id="346" r:id="rId72"/>
    <p:sldId id="347" r:id="rId73"/>
    <p:sldId id="369" r:id="rId74"/>
    <p:sldId id="370" r:id="rId75"/>
    <p:sldId id="348" r:id="rId76"/>
    <p:sldId id="360" r:id="rId77"/>
    <p:sldId id="365" r:id="rId78"/>
    <p:sldId id="366" r:id="rId79"/>
    <p:sldId id="367" r:id="rId80"/>
    <p:sldId id="368" r:id="rId81"/>
    <p:sldId id="374" r:id="rId82"/>
    <p:sldId id="375" r:id="rId83"/>
    <p:sldId id="376" r:id="rId84"/>
    <p:sldId id="377" r:id="rId85"/>
    <p:sldId id="378" r:id="rId86"/>
    <p:sldId id="379" r:id="rId87"/>
    <p:sldId id="380" r:id="rId88"/>
    <p:sldId id="381" r:id="rId89"/>
    <p:sldId id="382" r:id="rId90"/>
    <p:sldId id="383" r:id="rId91"/>
    <p:sldId id="384" r:id="rId92"/>
    <p:sldId id="385" r:id="rId93"/>
    <p:sldId id="387" r:id="rId94"/>
    <p:sldId id="388" r:id="rId95"/>
    <p:sldId id="389" r:id="rId9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2E8D40-DE96-4DFB-B875-1916B2EDC5E1}"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E8D40-DE96-4DFB-B875-1916B2EDC5E1}"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E8D40-DE96-4DFB-B875-1916B2EDC5E1}"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2E8D40-DE96-4DFB-B875-1916B2EDC5E1}"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E8D40-DE96-4DFB-B875-1916B2EDC5E1}" type="datetimeFigureOut">
              <a:rPr lang="en-US" smtClean="0"/>
              <a:pPr/>
              <a:t>4/24/2022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2E8D40-DE96-4DFB-B875-1916B2EDC5E1}"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2E8D40-DE96-4DFB-B875-1916B2EDC5E1}" type="datetimeFigureOut">
              <a:rPr lang="en-US" smtClean="0"/>
              <a:pPr/>
              <a:t>4/24/2022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2E8D40-DE96-4DFB-B875-1916B2EDC5E1}" type="datetimeFigureOut">
              <a:rPr lang="en-US" smtClean="0"/>
              <a:pPr/>
              <a:t>4/24/2022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E8D40-DE96-4DFB-B875-1916B2EDC5E1}" type="datetimeFigureOut">
              <a:rPr lang="en-US" smtClean="0"/>
              <a:pPr/>
              <a:t>4/24/2022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E8D40-DE96-4DFB-B875-1916B2EDC5E1}"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E8D40-DE96-4DFB-B875-1916B2EDC5E1}" type="datetimeFigureOut">
              <a:rPr lang="en-US" smtClean="0"/>
              <a:pPr/>
              <a:t>4/24/2022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CED64-2312-4444-B5A7-E7012AA34A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E8D40-DE96-4DFB-B875-1916B2EDC5E1}" type="datetimeFigureOut">
              <a:rPr lang="en-US" smtClean="0"/>
              <a:pPr/>
              <a:t>4/24/2022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CED64-2312-4444-B5A7-E7012AA34A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I Portfolio Management</a:t>
            </a:r>
            <a:endParaRPr lang="en-US" dirty="0"/>
          </a:p>
        </p:txBody>
      </p:sp>
      <p:sp>
        <p:nvSpPr>
          <p:cNvPr id="3" name="Subtitle 2"/>
          <p:cNvSpPr>
            <a:spLocks noGrp="1"/>
          </p:cNvSpPr>
          <p:nvPr>
            <p:ph type="subTitle" idx="1"/>
          </p:nvPr>
        </p:nvSpPr>
        <p:spPr/>
        <p:txBody>
          <a:bodyPr>
            <a:noAutofit/>
          </a:bodyPr>
          <a:lstStyle/>
          <a:p>
            <a:r>
              <a:rPr lang="en-US" sz="2400" dirty="0" smtClean="0">
                <a:solidFill>
                  <a:schemeClr val="tx1"/>
                </a:solidFill>
              </a:rPr>
              <a:t>Dr. </a:t>
            </a:r>
            <a:r>
              <a:rPr lang="en-US" sz="2400" dirty="0" err="1" smtClean="0">
                <a:solidFill>
                  <a:schemeClr val="tx1"/>
                </a:solidFill>
              </a:rPr>
              <a:t>Pravin</a:t>
            </a:r>
            <a:r>
              <a:rPr lang="en-US" sz="2400" dirty="0" smtClean="0">
                <a:solidFill>
                  <a:schemeClr val="tx1"/>
                </a:solidFill>
              </a:rPr>
              <a:t> Kumar </a:t>
            </a:r>
            <a:r>
              <a:rPr lang="en-US" sz="2400" dirty="0" err="1" smtClean="0">
                <a:solidFill>
                  <a:schemeClr val="tx1"/>
                </a:solidFill>
              </a:rPr>
              <a:t>Agrawal</a:t>
            </a:r>
            <a:endParaRPr lang="en-US" sz="2400" dirty="0" smtClean="0">
              <a:solidFill>
                <a:schemeClr val="tx1"/>
              </a:solidFill>
            </a:endParaRPr>
          </a:p>
          <a:p>
            <a:r>
              <a:rPr lang="en-US" sz="2400" dirty="0" smtClean="0">
                <a:solidFill>
                  <a:schemeClr val="tx1"/>
                </a:solidFill>
              </a:rPr>
              <a:t>Assistant Professor</a:t>
            </a:r>
          </a:p>
          <a:p>
            <a:r>
              <a:rPr lang="en-US" sz="2400" dirty="0" smtClean="0">
                <a:solidFill>
                  <a:schemeClr val="tx1"/>
                </a:solidFill>
              </a:rPr>
              <a:t>Department of Business Management</a:t>
            </a:r>
          </a:p>
          <a:p>
            <a:r>
              <a:rPr lang="en-US" sz="2400" dirty="0" smtClean="0">
                <a:solidFill>
                  <a:schemeClr val="tx1"/>
                </a:solidFill>
              </a:rPr>
              <a:t>PhD (Finance)</a:t>
            </a:r>
            <a:endParaRPr lang="en-US" sz="2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5637" y="1746773"/>
            <a:ext cx="8312727" cy="4708151"/>
            <a:chOff x="457200" y="1979675"/>
            <a:chExt cx="9144000" cy="5335905"/>
          </a:xfrm>
        </p:grpSpPr>
        <p:pic>
          <p:nvPicPr>
            <p:cNvPr id="3" name="object 3"/>
            <p:cNvPicPr/>
            <p:nvPr/>
          </p:nvPicPr>
          <p:blipFill>
            <a:blip r:embed="rId2" cstate="print"/>
            <a:stretch>
              <a:fillRect/>
            </a:stretch>
          </p:blipFill>
          <p:spPr>
            <a:xfrm>
              <a:off x="457200" y="6241198"/>
              <a:ext cx="3369828" cy="1074001"/>
            </a:xfrm>
            <a:prstGeom prst="rect">
              <a:avLst/>
            </a:prstGeom>
          </p:spPr>
        </p:pic>
        <p:pic>
          <p:nvPicPr>
            <p:cNvPr id="4" name="object 4"/>
            <p:cNvPicPr/>
            <p:nvPr/>
          </p:nvPicPr>
          <p:blipFill>
            <a:blip r:embed="rId3" cstate="print"/>
            <a:stretch>
              <a:fillRect/>
            </a:stretch>
          </p:blipFill>
          <p:spPr>
            <a:xfrm>
              <a:off x="483108" y="1979675"/>
              <a:ext cx="9118091" cy="4425695"/>
            </a:xfrm>
            <a:prstGeom prst="rect">
              <a:avLst/>
            </a:prstGeom>
          </p:spPr>
        </p:pic>
      </p:grpSp>
      <p:pic>
        <p:nvPicPr>
          <p:cNvPr id="5" name="object 5"/>
          <p:cNvPicPr/>
          <p:nvPr/>
        </p:nvPicPr>
        <p:blipFill>
          <a:blip r:embed="rId4" cstate="print"/>
          <a:stretch>
            <a:fillRect/>
          </a:stretch>
        </p:blipFill>
        <p:spPr>
          <a:xfrm>
            <a:off x="949036" y="925158"/>
            <a:ext cx="7356763" cy="418203"/>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21" y="1699227"/>
            <a:ext cx="5575877" cy="3929954"/>
          </a:xfrm>
          <a:prstGeom prst="rect">
            <a:avLst/>
          </a:prstGeom>
        </p:spPr>
        <p:txBody>
          <a:bodyPr vert="horz" wrap="square" lIns="0" tIns="10827" rIns="0" bIns="0" rtlCol="0">
            <a:spAutoFit/>
          </a:bodyPr>
          <a:lstStyle/>
          <a:p>
            <a:pPr marL="241046" marR="4559" indent="-230219" algn="just">
              <a:spcBef>
                <a:spcPts val="85"/>
              </a:spcBef>
              <a:buClr>
                <a:srgbClr val="99CA38"/>
              </a:buClr>
              <a:buSzPct val="68000"/>
              <a:buFont typeface="Georgia"/>
              <a:buChar char="◗"/>
              <a:tabLst>
                <a:tab pos="241616" algn="l"/>
              </a:tabLst>
            </a:pPr>
            <a:r>
              <a:rPr sz="2200" spc="-4" dirty="0">
                <a:latin typeface="Lucida Sans Unicode"/>
                <a:cs typeface="Lucida Sans Unicode"/>
              </a:rPr>
              <a:t>Facilitates the issue </a:t>
            </a:r>
            <a:r>
              <a:rPr sz="2200" spc="-9" dirty="0">
                <a:latin typeface="Lucida Sans Unicode"/>
                <a:cs typeface="Lucida Sans Unicode"/>
              </a:rPr>
              <a:t>of </a:t>
            </a:r>
            <a:r>
              <a:rPr sz="2200" spc="-4" dirty="0">
                <a:latin typeface="Lucida Sans Unicode"/>
                <a:cs typeface="Lucida Sans Unicode"/>
              </a:rPr>
              <a:t>new securities </a:t>
            </a:r>
            <a:r>
              <a:rPr sz="2200" dirty="0">
                <a:latin typeface="Lucida Sans Unicode"/>
                <a:cs typeface="Lucida Sans Unicode"/>
              </a:rPr>
              <a:t> </a:t>
            </a:r>
            <a:r>
              <a:rPr sz="2200" spc="-4" dirty="0">
                <a:latin typeface="Lucida Sans Unicode"/>
                <a:cs typeface="Lucida Sans Unicode"/>
              </a:rPr>
              <a:t>(equity shares, </a:t>
            </a:r>
            <a:r>
              <a:rPr sz="2200" spc="-9" dirty="0">
                <a:latin typeface="Lucida Sans Unicode"/>
                <a:cs typeface="Lucida Sans Unicode"/>
              </a:rPr>
              <a:t>bonds </a:t>
            </a:r>
            <a:r>
              <a:rPr sz="2200" dirty="0">
                <a:latin typeface="Lucida Sans Unicode"/>
                <a:cs typeface="Lucida Sans Unicode"/>
              </a:rPr>
              <a:t>or </a:t>
            </a:r>
            <a:r>
              <a:rPr sz="2200" spc="-4" dirty="0">
                <a:latin typeface="Lucida Sans Unicode"/>
                <a:cs typeface="Lucida Sans Unicode"/>
              </a:rPr>
              <a:t>mutual </a:t>
            </a:r>
            <a:r>
              <a:rPr sz="2200" spc="-9" dirty="0">
                <a:latin typeface="Lucida Sans Unicode"/>
                <a:cs typeface="Lucida Sans Unicode"/>
              </a:rPr>
              <a:t>fund </a:t>
            </a:r>
            <a:r>
              <a:rPr sz="2200" spc="-4" dirty="0">
                <a:latin typeface="Lucida Sans Unicode"/>
                <a:cs typeface="Lucida Sans Unicode"/>
              </a:rPr>
              <a:t> schemes)</a:t>
            </a:r>
            <a:r>
              <a:rPr sz="2200" spc="-13" dirty="0">
                <a:latin typeface="Lucida Sans Unicode"/>
                <a:cs typeface="Lucida Sans Unicode"/>
              </a:rPr>
              <a:t> </a:t>
            </a:r>
            <a:r>
              <a:rPr sz="2200" dirty="0">
                <a:latin typeface="Lucida Sans Unicode"/>
                <a:cs typeface="Lucida Sans Unicode"/>
              </a:rPr>
              <a:t>to</a:t>
            </a:r>
            <a:r>
              <a:rPr sz="2200" spc="-9" dirty="0">
                <a:latin typeface="Lucida Sans Unicode"/>
                <a:cs typeface="Lucida Sans Unicode"/>
              </a:rPr>
              <a:t> the</a:t>
            </a:r>
            <a:r>
              <a:rPr sz="2200" spc="4" dirty="0">
                <a:latin typeface="Lucida Sans Unicode"/>
                <a:cs typeface="Lucida Sans Unicode"/>
              </a:rPr>
              <a:t> </a:t>
            </a:r>
            <a:r>
              <a:rPr sz="2200" spc="-4" dirty="0">
                <a:latin typeface="Lucida Sans Unicode"/>
                <a:cs typeface="Lucida Sans Unicode"/>
              </a:rPr>
              <a:t>investing</a:t>
            </a:r>
            <a:r>
              <a:rPr sz="2200" spc="9" dirty="0">
                <a:latin typeface="Lucida Sans Unicode"/>
                <a:cs typeface="Lucida Sans Unicode"/>
              </a:rPr>
              <a:t> </a:t>
            </a:r>
            <a:r>
              <a:rPr sz="2200" spc="-4" dirty="0">
                <a:latin typeface="Lucida Sans Unicode"/>
                <a:cs typeface="Lucida Sans Unicode"/>
              </a:rPr>
              <a:t>public;</a:t>
            </a:r>
            <a:endParaRPr sz="2200">
              <a:latin typeface="Lucida Sans Unicode"/>
              <a:cs typeface="Lucida Sans Unicode"/>
            </a:endParaRPr>
          </a:p>
          <a:p>
            <a:pPr marL="241046" marR="4559"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Usually</a:t>
            </a:r>
            <a:r>
              <a:rPr sz="2200" dirty="0">
                <a:latin typeface="Lucida Sans Unicode"/>
                <a:cs typeface="Lucida Sans Unicode"/>
              </a:rPr>
              <a:t> </a:t>
            </a:r>
            <a:r>
              <a:rPr sz="2200" spc="-4" dirty="0">
                <a:latin typeface="Lucida Sans Unicode"/>
                <a:cs typeface="Lucida Sans Unicode"/>
              </a:rPr>
              <a:t>utilized</a:t>
            </a:r>
            <a:r>
              <a:rPr sz="2200" dirty="0">
                <a:latin typeface="Lucida Sans Unicode"/>
                <a:cs typeface="Lucida Sans Unicode"/>
              </a:rPr>
              <a:t> </a:t>
            </a:r>
            <a:r>
              <a:rPr sz="2200" spc="-4" dirty="0">
                <a:latin typeface="Lucida Sans Unicode"/>
                <a:cs typeface="Lucida Sans Unicode"/>
              </a:rPr>
              <a:t>by</a:t>
            </a:r>
            <a:r>
              <a:rPr sz="2200" dirty="0">
                <a:latin typeface="Lucida Sans Unicode"/>
                <a:cs typeface="Lucida Sans Unicode"/>
              </a:rPr>
              <a:t> </a:t>
            </a:r>
            <a:r>
              <a:rPr sz="2200" spc="-4" dirty="0">
                <a:latin typeface="Lucida Sans Unicode"/>
                <a:cs typeface="Lucida Sans Unicode"/>
              </a:rPr>
              <a:t>public</a:t>
            </a:r>
            <a:r>
              <a:rPr sz="2200" dirty="0">
                <a:latin typeface="Lucida Sans Unicode"/>
                <a:cs typeface="Lucida Sans Unicode"/>
              </a:rPr>
              <a:t> </a:t>
            </a:r>
            <a:r>
              <a:rPr sz="2200" spc="-4" dirty="0">
                <a:latin typeface="Lucida Sans Unicode"/>
                <a:cs typeface="Lucida Sans Unicode"/>
              </a:rPr>
              <a:t>limited </a:t>
            </a:r>
            <a:r>
              <a:rPr sz="2200" spc="-700" dirty="0">
                <a:latin typeface="Lucida Sans Unicode"/>
                <a:cs typeface="Lucida Sans Unicode"/>
              </a:rPr>
              <a:t> </a:t>
            </a:r>
            <a:r>
              <a:rPr sz="2200" spc="-4" dirty="0">
                <a:latin typeface="Lucida Sans Unicode"/>
                <a:cs typeface="Lucida Sans Unicode"/>
              </a:rPr>
              <a:t>companies, government entities </a:t>
            </a:r>
            <a:r>
              <a:rPr sz="2200" dirty="0">
                <a:latin typeface="Lucida Sans Unicode"/>
                <a:cs typeface="Lucida Sans Unicode"/>
              </a:rPr>
              <a:t>and </a:t>
            </a:r>
            <a:r>
              <a:rPr sz="2200" spc="4" dirty="0">
                <a:latin typeface="Lucida Sans Unicode"/>
                <a:cs typeface="Lucida Sans Unicode"/>
              </a:rPr>
              <a:t> </a:t>
            </a:r>
            <a:r>
              <a:rPr sz="2200" spc="-9" dirty="0">
                <a:latin typeface="Lucida Sans Unicode"/>
                <a:cs typeface="Lucida Sans Unicode"/>
              </a:rPr>
              <a:t>mutual </a:t>
            </a:r>
            <a:r>
              <a:rPr sz="2200" spc="-4" dirty="0">
                <a:latin typeface="Lucida Sans Unicode"/>
                <a:cs typeface="Lucida Sans Unicode"/>
              </a:rPr>
              <a:t>fund houses </a:t>
            </a:r>
            <a:r>
              <a:rPr sz="2200" dirty="0">
                <a:latin typeface="Lucida Sans Unicode"/>
                <a:cs typeface="Lucida Sans Unicode"/>
              </a:rPr>
              <a:t>to </a:t>
            </a:r>
            <a:r>
              <a:rPr sz="2200" spc="-4" dirty="0">
                <a:latin typeface="Lucida Sans Unicode"/>
                <a:cs typeface="Lucida Sans Unicode"/>
              </a:rPr>
              <a:t>raise funds via </a:t>
            </a:r>
            <a:r>
              <a:rPr sz="2200" spc="-700" dirty="0">
                <a:latin typeface="Lucida Sans Unicode"/>
                <a:cs typeface="Lucida Sans Unicode"/>
              </a:rPr>
              <a:t> </a:t>
            </a:r>
            <a:r>
              <a:rPr sz="2200" spc="-4" dirty="0">
                <a:latin typeface="Lucida Sans Unicode"/>
                <a:cs typeface="Lucida Sans Unicode"/>
              </a:rPr>
              <a:t>new</a:t>
            </a:r>
            <a:r>
              <a:rPr sz="2200" spc="-22" dirty="0">
                <a:latin typeface="Lucida Sans Unicode"/>
                <a:cs typeface="Lucida Sans Unicode"/>
              </a:rPr>
              <a:t> </a:t>
            </a:r>
            <a:r>
              <a:rPr sz="2200" spc="-4" dirty="0">
                <a:latin typeface="Lucida Sans Unicode"/>
                <a:cs typeface="Lucida Sans Unicode"/>
              </a:rPr>
              <a:t>securities;</a:t>
            </a:r>
            <a:endParaRPr sz="2200">
              <a:latin typeface="Lucida Sans Unicode"/>
              <a:cs typeface="Lucida Sans Unicode"/>
            </a:endParaRPr>
          </a:p>
          <a:p>
            <a:pPr marL="241046" marR="4559" indent="-230219" algn="just">
              <a:spcBef>
                <a:spcPts val="354"/>
              </a:spcBef>
              <a:buClr>
                <a:srgbClr val="99CA38"/>
              </a:buClr>
              <a:buSzPct val="68000"/>
              <a:buFont typeface="Georgia"/>
              <a:buChar char="◗"/>
              <a:tabLst>
                <a:tab pos="241616" algn="l"/>
              </a:tabLst>
            </a:pPr>
            <a:r>
              <a:rPr sz="2200" spc="-4" dirty="0">
                <a:latin typeface="Lucida Sans Unicode"/>
                <a:cs typeface="Lucida Sans Unicode"/>
              </a:rPr>
              <a:t>New</a:t>
            </a:r>
            <a:r>
              <a:rPr sz="2200" dirty="0">
                <a:latin typeface="Lucida Sans Unicode"/>
                <a:cs typeface="Lucida Sans Unicode"/>
              </a:rPr>
              <a:t> </a:t>
            </a:r>
            <a:r>
              <a:rPr sz="2200" spc="-4" dirty="0">
                <a:latin typeface="Lucida Sans Unicode"/>
                <a:cs typeface="Lucida Sans Unicode"/>
              </a:rPr>
              <a:t>issues</a:t>
            </a:r>
            <a:r>
              <a:rPr sz="2200" dirty="0">
                <a:latin typeface="Lucida Sans Unicode"/>
                <a:cs typeface="Lucida Sans Unicode"/>
              </a:rPr>
              <a:t> </a:t>
            </a:r>
            <a:r>
              <a:rPr sz="2200" spc="-4" dirty="0">
                <a:latin typeface="Lucida Sans Unicode"/>
                <a:cs typeface="Lucida Sans Unicode"/>
              </a:rPr>
              <a:t>enable</a:t>
            </a:r>
            <a:r>
              <a:rPr sz="2200" dirty="0">
                <a:latin typeface="Lucida Sans Unicode"/>
                <a:cs typeface="Lucida Sans Unicode"/>
              </a:rPr>
              <a:t> </a:t>
            </a:r>
            <a:r>
              <a:rPr sz="2200" spc="-4" dirty="0">
                <a:latin typeface="Lucida Sans Unicode"/>
                <a:cs typeface="Lucida Sans Unicode"/>
              </a:rPr>
              <a:t>expansion</a:t>
            </a:r>
            <a:r>
              <a:rPr sz="2200" dirty="0">
                <a:latin typeface="Lucida Sans Unicode"/>
                <a:cs typeface="Lucida Sans Unicode"/>
              </a:rPr>
              <a:t> of </a:t>
            </a:r>
            <a:r>
              <a:rPr sz="2200" spc="4" dirty="0">
                <a:latin typeface="Lucida Sans Unicode"/>
                <a:cs typeface="Lucida Sans Unicode"/>
              </a:rPr>
              <a:t> </a:t>
            </a:r>
            <a:r>
              <a:rPr sz="2200" spc="-4" dirty="0">
                <a:latin typeface="Lucida Sans Unicode"/>
                <a:cs typeface="Lucida Sans Unicode"/>
              </a:rPr>
              <a:t>organization’s</a:t>
            </a:r>
            <a:r>
              <a:rPr sz="2200" dirty="0">
                <a:latin typeface="Lucida Sans Unicode"/>
                <a:cs typeface="Lucida Sans Unicode"/>
              </a:rPr>
              <a:t> </a:t>
            </a:r>
            <a:r>
              <a:rPr sz="2200" spc="-4" dirty="0">
                <a:latin typeface="Lucida Sans Unicode"/>
                <a:cs typeface="Lucida Sans Unicode"/>
              </a:rPr>
              <a:t>operations</a:t>
            </a:r>
            <a:r>
              <a:rPr sz="2200" dirty="0">
                <a:latin typeface="Lucida Sans Unicode"/>
                <a:cs typeface="Lucida Sans Unicode"/>
              </a:rPr>
              <a:t> </a:t>
            </a:r>
            <a:r>
              <a:rPr sz="2200" spc="-4" dirty="0">
                <a:latin typeface="Lucida Sans Unicode"/>
                <a:cs typeface="Lucida Sans Unicode"/>
              </a:rPr>
              <a:t>much </a:t>
            </a:r>
            <a:r>
              <a:rPr sz="2200" dirty="0">
                <a:latin typeface="Lucida Sans Unicode"/>
                <a:cs typeface="Lucida Sans Unicode"/>
              </a:rPr>
              <a:t> </a:t>
            </a:r>
            <a:r>
              <a:rPr sz="2200" spc="-4" dirty="0">
                <a:latin typeface="Lucida Sans Unicode"/>
                <a:cs typeface="Lucida Sans Unicode"/>
              </a:rPr>
              <a:t>beyond</a:t>
            </a:r>
            <a:r>
              <a:rPr sz="2200" dirty="0">
                <a:latin typeface="Lucida Sans Unicode"/>
                <a:cs typeface="Lucida Sans Unicode"/>
              </a:rPr>
              <a:t> </a:t>
            </a:r>
            <a:r>
              <a:rPr sz="2200" spc="-9" dirty="0">
                <a:latin typeface="Lucida Sans Unicode"/>
                <a:cs typeface="Lucida Sans Unicode"/>
              </a:rPr>
              <a:t>the</a:t>
            </a:r>
            <a:r>
              <a:rPr sz="2200" spc="-4" dirty="0">
                <a:latin typeface="Lucida Sans Unicode"/>
                <a:cs typeface="Lucida Sans Unicode"/>
              </a:rPr>
              <a:t> </a:t>
            </a:r>
            <a:r>
              <a:rPr sz="2200" spc="-9" dirty="0">
                <a:latin typeface="Lucida Sans Unicode"/>
                <a:cs typeface="Lucida Sans Unicode"/>
              </a:rPr>
              <a:t>financial</a:t>
            </a:r>
            <a:r>
              <a:rPr sz="2200" spc="-4" dirty="0">
                <a:latin typeface="Lucida Sans Unicode"/>
                <a:cs typeface="Lucida Sans Unicode"/>
              </a:rPr>
              <a:t> capacities</a:t>
            </a:r>
            <a:r>
              <a:rPr sz="2200" dirty="0">
                <a:latin typeface="Lucida Sans Unicode"/>
                <a:cs typeface="Lucida Sans Unicode"/>
              </a:rPr>
              <a:t> </a:t>
            </a:r>
            <a:r>
              <a:rPr sz="2200" spc="-9" dirty="0">
                <a:latin typeface="Lucida Sans Unicode"/>
                <a:cs typeface="Lucida Sans Unicode"/>
              </a:rPr>
              <a:t>of </a:t>
            </a:r>
            <a:r>
              <a:rPr sz="2200" spc="-4" dirty="0">
                <a:latin typeface="Lucida Sans Unicode"/>
                <a:cs typeface="Lucida Sans Unicode"/>
              </a:rPr>
              <a:t> founders,</a:t>
            </a:r>
            <a:r>
              <a:rPr sz="2200" spc="9" dirty="0">
                <a:latin typeface="Lucida Sans Unicode"/>
                <a:cs typeface="Lucida Sans Unicode"/>
              </a:rPr>
              <a:t> </a:t>
            </a:r>
            <a:r>
              <a:rPr sz="2200" spc="-4" dirty="0">
                <a:latin typeface="Lucida Sans Unicode"/>
                <a:cs typeface="Lucida Sans Unicode"/>
              </a:rPr>
              <a:t>private</a:t>
            </a:r>
            <a:r>
              <a:rPr sz="2200" spc="4" dirty="0">
                <a:latin typeface="Lucida Sans Unicode"/>
                <a:cs typeface="Lucida Sans Unicode"/>
              </a:rPr>
              <a:t> </a:t>
            </a:r>
            <a:r>
              <a:rPr sz="2200" spc="-4" dirty="0">
                <a:latin typeface="Lucida Sans Unicode"/>
                <a:cs typeface="Lucida Sans Unicode"/>
              </a:rPr>
              <a:t>owners.</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902298"/>
            <a:ext cx="7223759" cy="458544"/>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20" y="1699228"/>
            <a:ext cx="7586518" cy="3986380"/>
          </a:xfrm>
          <a:prstGeom prst="rect">
            <a:avLst/>
          </a:prstGeom>
        </p:spPr>
        <p:txBody>
          <a:bodyPr vert="horz" wrap="square" lIns="0" tIns="10827" rIns="0" bIns="0" rtlCol="0">
            <a:spAutoFit/>
          </a:bodyPr>
          <a:lstStyle/>
          <a:p>
            <a:pPr marL="241046" marR="7408" indent="-230219" algn="just">
              <a:spcBef>
                <a:spcPts val="85"/>
              </a:spcBef>
              <a:buClr>
                <a:srgbClr val="99CA38"/>
              </a:buClr>
              <a:buSzPct val="68000"/>
              <a:buFont typeface="Georgia"/>
              <a:buChar char="◗"/>
              <a:tabLst>
                <a:tab pos="241616" algn="l"/>
              </a:tabLst>
            </a:pPr>
            <a:r>
              <a:rPr sz="2200" spc="-4" dirty="0">
                <a:latin typeface="Lucida Sans Unicode"/>
                <a:cs typeface="Lucida Sans Unicode"/>
              </a:rPr>
              <a:t>Enables</a:t>
            </a:r>
            <a:r>
              <a:rPr sz="2200" dirty="0">
                <a:latin typeface="Lucida Sans Unicode"/>
                <a:cs typeface="Lucida Sans Unicode"/>
              </a:rPr>
              <a:t> </a:t>
            </a:r>
            <a:r>
              <a:rPr sz="2200" b="1" spc="-45" dirty="0">
                <a:latin typeface="Tahoma"/>
                <a:cs typeface="Tahoma"/>
              </a:rPr>
              <a:t>origination</a:t>
            </a:r>
            <a:r>
              <a:rPr sz="2200" b="1" spc="-40" dirty="0">
                <a:latin typeface="Tahoma"/>
                <a:cs typeface="Tahoma"/>
              </a:rPr>
              <a:t> </a:t>
            </a:r>
            <a:r>
              <a:rPr sz="2200" spc="-4" dirty="0">
                <a:latin typeface="Lucida Sans Unicode"/>
                <a:cs typeface="Lucida Sans Unicode"/>
              </a:rPr>
              <a:t>&amp;</a:t>
            </a:r>
            <a:r>
              <a:rPr sz="2200" dirty="0">
                <a:latin typeface="Lucida Sans Unicode"/>
                <a:cs typeface="Lucida Sans Unicode"/>
              </a:rPr>
              <a:t> </a:t>
            </a:r>
            <a:r>
              <a:rPr sz="2200" spc="-9" dirty="0">
                <a:latin typeface="Lucida Sans Unicode"/>
                <a:cs typeface="Lucida Sans Unicode"/>
              </a:rPr>
              <a:t>analysis</a:t>
            </a:r>
            <a:r>
              <a:rPr sz="2200" spc="-4" dirty="0">
                <a:latin typeface="Lucida Sans Unicode"/>
                <a:cs typeface="Lucida Sans Unicode"/>
              </a:rPr>
              <a:t> </a:t>
            </a:r>
            <a:r>
              <a:rPr sz="2200" dirty="0">
                <a:latin typeface="Lucida Sans Unicode"/>
                <a:cs typeface="Lucida Sans Unicode"/>
              </a:rPr>
              <a:t>of</a:t>
            </a:r>
            <a:r>
              <a:rPr sz="2200" spc="4" dirty="0">
                <a:latin typeface="Lucida Sans Unicode"/>
                <a:cs typeface="Lucida Sans Unicode"/>
              </a:rPr>
              <a:t> </a:t>
            </a:r>
            <a:r>
              <a:rPr sz="2200" spc="-4" dirty="0">
                <a:latin typeface="Lucida Sans Unicode"/>
                <a:cs typeface="Lucida Sans Unicode"/>
              </a:rPr>
              <a:t>new</a:t>
            </a:r>
            <a:r>
              <a:rPr sz="2200" spc="700" dirty="0">
                <a:latin typeface="Lucida Sans Unicode"/>
                <a:cs typeface="Lucida Sans Unicode"/>
              </a:rPr>
              <a:t> </a:t>
            </a:r>
            <a:r>
              <a:rPr sz="2200" dirty="0">
                <a:latin typeface="Lucida Sans Unicode"/>
                <a:cs typeface="Lucida Sans Unicode"/>
              </a:rPr>
              <a:t>issue </a:t>
            </a:r>
            <a:r>
              <a:rPr sz="2200" spc="4" dirty="0">
                <a:latin typeface="Lucida Sans Unicode"/>
                <a:cs typeface="Lucida Sans Unicode"/>
              </a:rPr>
              <a:t> </a:t>
            </a:r>
            <a:r>
              <a:rPr sz="2200" spc="-4" dirty="0">
                <a:latin typeface="Lucida Sans Unicode"/>
                <a:cs typeface="Lucida Sans Unicode"/>
              </a:rPr>
              <a:t>proposal;</a:t>
            </a:r>
            <a:endParaRPr sz="2200">
              <a:latin typeface="Lucida Sans Unicode"/>
              <a:cs typeface="Lucida Sans Unicode"/>
            </a:endParaRPr>
          </a:p>
          <a:p>
            <a:pPr marL="241046" marR="4559"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Enables</a:t>
            </a:r>
            <a:r>
              <a:rPr sz="2200" dirty="0">
                <a:latin typeface="Lucida Sans Unicode"/>
                <a:cs typeface="Lucida Sans Unicode"/>
              </a:rPr>
              <a:t> </a:t>
            </a:r>
            <a:r>
              <a:rPr sz="2200" spc="-4" dirty="0">
                <a:latin typeface="Lucida Sans Unicode"/>
                <a:cs typeface="Lucida Sans Unicode"/>
              </a:rPr>
              <a:t>issue</a:t>
            </a:r>
            <a:r>
              <a:rPr sz="2200" dirty="0">
                <a:latin typeface="Lucida Sans Unicode"/>
                <a:cs typeface="Lucida Sans Unicode"/>
              </a:rPr>
              <a:t> of</a:t>
            </a:r>
            <a:r>
              <a:rPr sz="2200" spc="4" dirty="0">
                <a:latin typeface="Lucida Sans Unicode"/>
                <a:cs typeface="Lucida Sans Unicode"/>
              </a:rPr>
              <a:t> </a:t>
            </a:r>
            <a:r>
              <a:rPr sz="2200" spc="-4" dirty="0">
                <a:latin typeface="Lucida Sans Unicode"/>
                <a:cs typeface="Lucida Sans Unicode"/>
              </a:rPr>
              <a:t>new</a:t>
            </a:r>
            <a:r>
              <a:rPr sz="2200" dirty="0">
                <a:latin typeface="Lucida Sans Unicode"/>
                <a:cs typeface="Lucida Sans Unicode"/>
              </a:rPr>
              <a:t> </a:t>
            </a:r>
            <a:r>
              <a:rPr sz="2200" spc="-4" dirty="0">
                <a:latin typeface="Lucida Sans Unicode"/>
                <a:cs typeface="Lucida Sans Unicode"/>
              </a:rPr>
              <a:t>securities</a:t>
            </a:r>
            <a:r>
              <a:rPr sz="2200" dirty="0">
                <a:latin typeface="Lucida Sans Unicode"/>
                <a:cs typeface="Lucida Sans Unicode"/>
              </a:rPr>
              <a:t> </a:t>
            </a:r>
            <a:r>
              <a:rPr sz="2200" spc="-9" dirty="0">
                <a:latin typeface="Lucida Sans Unicode"/>
                <a:cs typeface="Lucida Sans Unicode"/>
              </a:rPr>
              <a:t>to</a:t>
            </a:r>
            <a:r>
              <a:rPr sz="2200" spc="691" dirty="0">
                <a:latin typeface="Lucida Sans Unicode"/>
                <a:cs typeface="Lucida Sans Unicode"/>
              </a:rPr>
              <a:t> </a:t>
            </a:r>
            <a:r>
              <a:rPr sz="2200" spc="-9" dirty="0">
                <a:latin typeface="Lucida Sans Unicode"/>
                <a:cs typeface="Lucida Sans Unicode"/>
              </a:rPr>
              <a:t>public</a:t>
            </a:r>
            <a:r>
              <a:rPr sz="2200" spc="691" dirty="0">
                <a:latin typeface="Lucida Sans Unicode"/>
                <a:cs typeface="Lucida Sans Unicode"/>
              </a:rPr>
              <a:t> </a:t>
            </a:r>
            <a:r>
              <a:rPr sz="2200" spc="9" dirty="0">
                <a:latin typeface="Lucida Sans Unicode"/>
                <a:cs typeface="Lucida Sans Unicode"/>
              </a:rPr>
              <a:t>for </a:t>
            </a:r>
            <a:r>
              <a:rPr sz="2200" dirty="0">
                <a:latin typeface="Lucida Sans Unicode"/>
                <a:cs typeface="Lucida Sans Unicode"/>
              </a:rPr>
              <a:t>the </a:t>
            </a:r>
            <a:r>
              <a:rPr sz="2200" spc="-700" dirty="0">
                <a:latin typeface="Lucida Sans Unicode"/>
                <a:cs typeface="Lucida Sans Unicode"/>
              </a:rPr>
              <a:t> </a:t>
            </a:r>
            <a:r>
              <a:rPr sz="2200" spc="-9" dirty="0">
                <a:latin typeface="Lucida Sans Unicode"/>
                <a:cs typeface="Lucida Sans Unicode"/>
              </a:rPr>
              <a:t>first</a:t>
            </a:r>
            <a:r>
              <a:rPr sz="2200" spc="13" dirty="0">
                <a:latin typeface="Lucida Sans Unicode"/>
                <a:cs typeface="Lucida Sans Unicode"/>
              </a:rPr>
              <a:t> </a:t>
            </a:r>
            <a:r>
              <a:rPr sz="2200" spc="-4" dirty="0">
                <a:latin typeface="Lucida Sans Unicode"/>
                <a:cs typeface="Lucida Sans Unicode"/>
              </a:rPr>
              <a:t>time;</a:t>
            </a:r>
            <a:endParaRPr sz="2200">
              <a:latin typeface="Lucida Sans Unicode"/>
              <a:cs typeface="Lucida Sans Unicode"/>
            </a:endParaRPr>
          </a:p>
          <a:p>
            <a:pPr marL="241046" marR="6268" indent="-230219" algn="just">
              <a:spcBef>
                <a:spcPts val="354"/>
              </a:spcBef>
              <a:buClr>
                <a:srgbClr val="99CA38"/>
              </a:buClr>
              <a:buSzPct val="68000"/>
              <a:buFont typeface="Georgia"/>
              <a:buChar char="◗"/>
              <a:tabLst>
                <a:tab pos="241616" algn="l"/>
              </a:tabLst>
            </a:pPr>
            <a:r>
              <a:rPr sz="2200" spc="-4" dirty="0">
                <a:latin typeface="Lucida Sans Unicode"/>
                <a:cs typeface="Lucida Sans Unicode"/>
              </a:rPr>
              <a:t>Enables</a:t>
            </a:r>
            <a:r>
              <a:rPr sz="2200" dirty="0">
                <a:latin typeface="Lucida Sans Unicode"/>
                <a:cs typeface="Lucida Sans Unicode"/>
              </a:rPr>
              <a:t> </a:t>
            </a:r>
            <a:r>
              <a:rPr sz="2200" b="1" spc="-54" dirty="0">
                <a:latin typeface="Tahoma"/>
                <a:cs typeface="Tahoma"/>
              </a:rPr>
              <a:t>capital</a:t>
            </a:r>
            <a:r>
              <a:rPr sz="2200" b="1" spc="-49" dirty="0">
                <a:latin typeface="Tahoma"/>
                <a:cs typeface="Tahoma"/>
              </a:rPr>
              <a:t> formation</a:t>
            </a:r>
            <a:r>
              <a:rPr sz="2200" b="1" spc="-45" dirty="0">
                <a:latin typeface="Tahoma"/>
                <a:cs typeface="Tahoma"/>
              </a:rPr>
              <a:t> </a:t>
            </a:r>
            <a:r>
              <a:rPr sz="2200" spc="-4" dirty="0">
                <a:latin typeface="Lucida Sans Unicode"/>
                <a:cs typeface="Lucida Sans Unicode"/>
              </a:rPr>
              <a:t>by</a:t>
            </a:r>
            <a:r>
              <a:rPr sz="2200" dirty="0">
                <a:latin typeface="Lucida Sans Unicode"/>
                <a:cs typeface="Lucida Sans Unicode"/>
              </a:rPr>
              <a:t> </a:t>
            </a:r>
            <a:r>
              <a:rPr sz="2200" spc="-9" dirty="0">
                <a:latin typeface="Lucida Sans Unicode"/>
                <a:cs typeface="Lucida Sans Unicode"/>
              </a:rPr>
              <a:t>channelizing</a:t>
            </a:r>
            <a:r>
              <a:rPr sz="2200" spc="-4" dirty="0">
                <a:latin typeface="Lucida Sans Unicode"/>
                <a:cs typeface="Lucida Sans Unicode"/>
              </a:rPr>
              <a:t> funds </a:t>
            </a:r>
            <a:r>
              <a:rPr sz="2200" dirty="0">
                <a:latin typeface="Lucida Sans Unicode"/>
                <a:cs typeface="Lucida Sans Unicode"/>
              </a:rPr>
              <a:t> </a:t>
            </a:r>
            <a:r>
              <a:rPr sz="2200" spc="-4" dirty="0">
                <a:latin typeface="Lucida Sans Unicode"/>
                <a:cs typeface="Lucida Sans Unicode"/>
              </a:rPr>
              <a:t>from</a:t>
            </a:r>
            <a:r>
              <a:rPr sz="2200" dirty="0">
                <a:latin typeface="Lucida Sans Unicode"/>
                <a:cs typeface="Lucida Sans Unicode"/>
              </a:rPr>
              <a:t> </a:t>
            </a:r>
            <a:r>
              <a:rPr sz="2200" spc="-4" dirty="0">
                <a:latin typeface="Lucida Sans Unicode"/>
                <a:cs typeface="Lucida Sans Unicode"/>
              </a:rPr>
              <a:t>the</a:t>
            </a:r>
            <a:r>
              <a:rPr sz="2200" dirty="0">
                <a:latin typeface="Lucida Sans Unicode"/>
                <a:cs typeface="Lucida Sans Unicode"/>
              </a:rPr>
              <a:t> </a:t>
            </a:r>
            <a:r>
              <a:rPr sz="2200" spc="-4" dirty="0">
                <a:latin typeface="Lucida Sans Unicode"/>
                <a:cs typeface="Lucida Sans Unicode"/>
              </a:rPr>
              <a:t>savers</a:t>
            </a:r>
            <a:r>
              <a:rPr sz="2200" dirty="0">
                <a:latin typeface="Lucida Sans Unicode"/>
                <a:cs typeface="Lucida Sans Unicode"/>
              </a:rPr>
              <a:t> </a:t>
            </a:r>
            <a:r>
              <a:rPr sz="2200" spc="-4" dirty="0">
                <a:latin typeface="Lucida Sans Unicode"/>
                <a:cs typeface="Lucida Sans Unicode"/>
              </a:rPr>
              <a:t>(individual,</a:t>
            </a:r>
            <a:r>
              <a:rPr sz="2200" dirty="0">
                <a:latin typeface="Lucida Sans Unicode"/>
                <a:cs typeface="Lucida Sans Unicode"/>
              </a:rPr>
              <a:t> </a:t>
            </a:r>
            <a:r>
              <a:rPr sz="2200" spc="-4" dirty="0">
                <a:latin typeface="Lucida Sans Unicode"/>
                <a:cs typeface="Lucida Sans Unicode"/>
              </a:rPr>
              <a:t>non-individual</a:t>
            </a:r>
            <a:r>
              <a:rPr sz="2200" dirty="0">
                <a:latin typeface="Lucida Sans Unicode"/>
                <a:cs typeface="Lucida Sans Unicode"/>
              </a:rPr>
              <a:t> </a:t>
            </a:r>
            <a:r>
              <a:rPr sz="2200" spc="-9" dirty="0">
                <a:latin typeface="Lucida Sans Unicode"/>
                <a:cs typeface="Lucida Sans Unicode"/>
              </a:rPr>
              <a:t>and </a:t>
            </a:r>
            <a:r>
              <a:rPr sz="2200" spc="-4" dirty="0">
                <a:latin typeface="Lucida Sans Unicode"/>
                <a:cs typeface="Lucida Sans Unicode"/>
              </a:rPr>
              <a:t> institutional</a:t>
            </a:r>
            <a:r>
              <a:rPr sz="2200" spc="9" dirty="0">
                <a:latin typeface="Lucida Sans Unicode"/>
                <a:cs typeface="Lucida Sans Unicode"/>
              </a:rPr>
              <a:t> </a:t>
            </a:r>
            <a:r>
              <a:rPr sz="2200" spc="-4" dirty="0">
                <a:latin typeface="Lucida Sans Unicode"/>
                <a:cs typeface="Lucida Sans Unicode"/>
              </a:rPr>
              <a:t>investors)</a:t>
            </a:r>
            <a:r>
              <a:rPr sz="2200" spc="18" dirty="0">
                <a:latin typeface="Lucida Sans Unicode"/>
                <a:cs typeface="Lucida Sans Unicode"/>
              </a:rPr>
              <a:t> </a:t>
            </a:r>
            <a:r>
              <a:rPr sz="2200" spc="-9" dirty="0">
                <a:latin typeface="Lucida Sans Unicode"/>
                <a:cs typeface="Lucida Sans Unicode"/>
              </a:rPr>
              <a:t>into</a:t>
            </a:r>
            <a:r>
              <a:rPr sz="2200" spc="22" dirty="0">
                <a:latin typeface="Lucida Sans Unicode"/>
                <a:cs typeface="Lucida Sans Unicode"/>
              </a:rPr>
              <a:t> </a:t>
            </a:r>
            <a:r>
              <a:rPr sz="2200" spc="-4" dirty="0">
                <a:latin typeface="Lucida Sans Unicode"/>
                <a:cs typeface="Lucida Sans Unicode"/>
              </a:rPr>
              <a:t>productive</a:t>
            </a:r>
            <a:r>
              <a:rPr sz="2200" spc="9" dirty="0">
                <a:latin typeface="Lucida Sans Unicode"/>
                <a:cs typeface="Lucida Sans Unicode"/>
              </a:rPr>
              <a:t> </a:t>
            </a:r>
            <a:r>
              <a:rPr sz="2200" spc="-4" dirty="0">
                <a:latin typeface="Lucida Sans Unicode"/>
                <a:cs typeface="Lucida Sans Unicode"/>
              </a:rPr>
              <a:t>investments;</a:t>
            </a:r>
            <a:endParaRPr sz="2200">
              <a:latin typeface="Lucida Sans Unicode"/>
              <a:cs typeface="Lucida Sans Unicode"/>
            </a:endParaRPr>
          </a:p>
          <a:p>
            <a:pPr marL="241046" marR="5698" indent="-230219" algn="just">
              <a:spcBef>
                <a:spcPts val="354"/>
              </a:spcBef>
              <a:buClr>
                <a:srgbClr val="99CA38"/>
              </a:buClr>
              <a:buSzPct val="68000"/>
              <a:buFont typeface="Georgia"/>
              <a:buChar char="◗"/>
              <a:tabLst>
                <a:tab pos="241616" algn="l"/>
              </a:tabLst>
            </a:pPr>
            <a:r>
              <a:rPr sz="2200" spc="-4" dirty="0">
                <a:latin typeface="Lucida Sans Unicode"/>
                <a:cs typeface="Lucida Sans Unicode"/>
              </a:rPr>
              <a:t>Enables</a:t>
            </a:r>
            <a:r>
              <a:rPr sz="2200" dirty="0">
                <a:latin typeface="Lucida Sans Unicode"/>
                <a:cs typeface="Lucida Sans Unicode"/>
              </a:rPr>
              <a:t> </a:t>
            </a:r>
            <a:r>
              <a:rPr sz="2200" spc="-4" dirty="0">
                <a:latin typeface="Lucida Sans Unicode"/>
                <a:cs typeface="Lucida Sans Unicode"/>
              </a:rPr>
              <a:t>proper</a:t>
            </a:r>
            <a:r>
              <a:rPr sz="2200" dirty="0">
                <a:latin typeface="Lucida Sans Unicode"/>
                <a:cs typeface="Lucida Sans Unicode"/>
              </a:rPr>
              <a:t> </a:t>
            </a:r>
            <a:r>
              <a:rPr sz="2200" b="1" spc="-36" dirty="0">
                <a:latin typeface="Tahoma"/>
                <a:cs typeface="Tahoma"/>
              </a:rPr>
              <a:t>distribution</a:t>
            </a:r>
            <a:r>
              <a:rPr sz="2200" b="1" spc="588" dirty="0">
                <a:latin typeface="Tahoma"/>
                <a:cs typeface="Tahoma"/>
              </a:rPr>
              <a:t> </a:t>
            </a:r>
            <a:r>
              <a:rPr sz="2200" dirty="0">
                <a:latin typeface="Lucida Sans Unicode"/>
                <a:cs typeface="Lucida Sans Unicode"/>
              </a:rPr>
              <a:t>of</a:t>
            </a:r>
            <a:r>
              <a:rPr sz="2200" spc="4" dirty="0">
                <a:latin typeface="Lucida Sans Unicode"/>
                <a:cs typeface="Lucida Sans Unicode"/>
              </a:rPr>
              <a:t> </a:t>
            </a:r>
            <a:r>
              <a:rPr sz="2200" spc="-4" dirty="0">
                <a:latin typeface="Lucida Sans Unicode"/>
                <a:cs typeface="Lucida Sans Unicode"/>
              </a:rPr>
              <a:t>a</a:t>
            </a:r>
            <a:r>
              <a:rPr sz="2200" dirty="0">
                <a:latin typeface="Lucida Sans Unicode"/>
                <a:cs typeface="Lucida Sans Unicode"/>
              </a:rPr>
              <a:t> </a:t>
            </a:r>
            <a:r>
              <a:rPr sz="2200" spc="-4" dirty="0">
                <a:latin typeface="Lucida Sans Unicode"/>
                <a:cs typeface="Lucida Sans Unicode"/>
              </a:rPr>
              <a:t>new</a:t>
            </a:r>
            <a:r>
              <a:rPr sz="2200" dirty="0">
                <a:latin typeface="Lucida Sans Unicode"/>
                <a:cs typeface="Lucida Sans Unicode"/>
              </a:rPr>
              <a:t> </a:t>
            </a:r>
            <a:r>
              <a:rPr sz="2200" spc="-4" dirty="0">
                <a:latin typeface="Lucida Sans Unicode"/>
                <a:cs typeface="Lucida Sans Unicode"/>
              </a:rPr>
              <a:t>issue</a:t>
            </a:r>
            <a:r>
              <a:rPr sz="2200" dirty="0">
                <a:latin typeface="Lucida Sans Unicode"/>
                <a:cs typeface="Lucida Sans Unicode"/>
              </a:rPr>
              <a:t> of </a:t>
            </a:r>
            <a:r>
              <a:rPr sz="2200" spc="4" dirty="0">
                <a:latin typeface="Lucida Sans Unicode"/>
                <a:cs typeface="Lucida Sans Unicode"/>
              </a:rPr>
              <a:t> </a:t>
            </a:r>
            <a:r>
              <a:rPr sz="2200" spc="-4" dirty="0">
                <a:latin typeface="Lucida Sans Unicode"/>
                <a:cs typeface="Lucida Sans Unicode"/>
              </a:rPr>
              <a:t>securities;</a:t>
            </a:r>
            <a:endParaRPr sz="2200">
              <a:latin typeface="Lucida Sans Unicode"/>
              <a:cs typeface="Lucida Sans Unicode"/>
            </a:endParaRPr>
          </a:p>
          <a:p>
            <a:pPr marL="241046" marR="6838"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Enables </a:t>
            </a:r>
            <a:r>
              <a:rPr sz="2200" b="1" spc="-67" dirty="0">
                <a:latin typeface="Tahoma"/>
                <a:cs typeface="Tahoma"/>
              </a:rPr>
              <a:t>underwriting </a:t>
            </a:r>
            <a:r>
              <a:rPr sz="2200" dirty="0">
                <a:latin typeface="Lucida Sans Unicode"/>
                <a:cs typeface="Lucida Sans Unicode"/>
              </a:rPr>
              <a:t>of </a:t>
            </a:r>
            <a:r>
              <a:rPr sz="2200" spc="-4" dirty="0">
                <a:latin typeface="Lucida Sans Unicode"/>
                <a:cs typeface="Lucida Sans Unicode"/>
              </a:rPr>
              <a:t>security issue </a:t>
            </a:r>
            <a:r>
              <a:rPr sz="2200" dirty="0">
                <a:latin typeface="Lucida Sans Unicode"/>
                <a:cs typeface="Lucida Sans Unicode"/>
              </a:rPr>
              <a:t>to </a:t>
            </a:r>
            <a:r>
              <a:rPr sz="2200" spc="-9" dirty="0">
                <a:latin typeface="Lucida Sans Unicode"/>
                <a:cs typeface="Lucida Sans Unicode"/>
              </a:rPr>
              <a:t>ensure </a:t>
            </a:r>
            <a:r>
              <a:rPr sz="2200" spc="-4" dirty="0">
                <a:latin typeface="Lucida Sans Unicode"/>
                <a:cs typeface="Lucida Sans Unicode"/>
              </a:rPr>
              <a:t>the </a:t>
            </a:r>
            <a:r>
              <a:rPr sz="2200" spc="-700" dirty="0">
                <a:latin typeface="Lucida Sans Unicode"/>
                <a:cs typeface="Lucida Sans Unicode"/>
              </a:rPr>
              <a:t> </a:t>
            </a:r>
            <a:r>
              <a:rPr sz="2200" spc="-4" dirty="0">
                <a:latin typeface="Lucida Sans Unicode"/>
                <a:cs typeface="Lucida Sans Unicode"/>
              </a:rPr>
              <a:t>much</a:t>
            </a:r>
            <a:r>
              <a:rPr sz="2200" spc="-22" dirty="0">
                <a:latin typeface="Lucida Sans Unicode"/>
                <a:cs typeface="Lucida Sans Unicode"/>
              </a:rPr>
              <a:t> </a:t>
            </a:r>
            <a:r>
              <a:rPr sz="2200" spc="-4" dirty="0">
                <a:latin typeface="Lucida Sans Unicode"/>
                <a:cs typeface="Lucida Sans Unicode"/>
              </a:rPr>
              <a:t>required</a:t>
            </a:r>
            <a:r>
              <a:rPr sz="2200" spc="4" dirty="0">
                <a:latin typeface="Lucida Sans Unicode"/>
                <a:cs typeface="Lucida Sans Unicode"/>
              </a:rPr>
              <a:t> </a:t>
            </a:r>
            <a:r>
              <a:rPr sz="2200" spc="-4" dirty="0">
                <a:latin typeface="Lucida Sans Unicode"/>
                <a:cs typeface="Lucida Sans Unicode"/>
              </a:rPr>
              <a:t>capital</a:t>
            </a:r>
            <a:r>
              <a:rPr sz="2200" spc="-13" dirty="0">
                <a:latin typeface="Lucida Sans Unicode"/>
                <a:cs typeface="Lucida Sans Unicode"/>
              </a:rPr>
              <a:t> </a:t>
            </a:r>
            <a:r>
              <a:rPr sz="2200" spc="-4" dirty="0">
                <a:latin typeface="Lucida Sans Unicode"/>
                <a:cs typeface="Lucida Sans Unicode"/>
              </a:rPr>
              <a:t>formation.</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899608"/>
            <a:ext cx="6422967" cy="461233"/>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004020" y="1665031"/>
            <a:ext cx="7012709" cy="2495422"/>
          </a:xfrm>
          <a:prstGeom prst="rect">
            <a:avLst/>
          </a:prstGeom>
        </p:spPr>
        <p:txBody>
          <a:bodyPr vert="horz" wrap="square" lIns="0" tIns="45588" rIns="0" bIns="0" rtlCol="0">
            <a:spAutoFit/>
          </a:bodyPr>
          <a:lstStyle/>
          <a:p>
            <a:pPr marL="241046" indent="-230219">
              <a:spcBef>
                <a:spcPts val="359"/>
              </a:spcBef>
              <a:buClr>
                <a:srgbClr val="99CA38"/>
              </a:buClr>
              <a:buSzPct val="68000"/>
              <a:buFont typeface="Georgia"/>
              <a:buChar char="◗"/>
              <a:tabLst>
                <a:tab pos="240476" algn="l"/>
                <a:tab pos="241616" algn="l"/>
              </a:tabLst>
            </a:pPr>
            <a:r>
              <a:rPr sz="2200" b="1" spc="-135" dirty="0">
                <a:latin typeface="Tahoma"/>
                <a:cs typeface="Tahoma"/>
              </a:rPr>
              <a:t>New</a:t>
            </a:r>
            <a:r>
              <a:rPr sz="2200" b="1" spc="27" dirty="0">
                <a:latin typeface="Tahoma"/>
                <a:cs typeface="Tahoma"/>
              </a:rPr>
              <a:t> </a:t>
            </a:r>
            <a:r>
              <a:rPr sz="2200" b="1" spc="-94" dirty="0">
                <a:latin typeface="Tahoma"/>
                <a:cs typeface="Tahoma"/>
              </a:rPr>
              <a:t>Issues</a:t>
            </a:r>
            <a:r>
              <a:rPr sz="2200" b="1" spc="4" dirty="0">
                <a:latin typeface="Tahoma"/>
                <a:cs typeface="Tahoma"/>
              </a:rPr>
              <a:t> </a:t>
            </a:r>
            <a:r>
              <a:rPr sz="2200" b="1" spc="-81" dirty="0">
                <a:latin typeface="Tahoma"/>
                <a:cs typeface="Tahoma"/>
              </a:rPr>
              <a:t>are</a:t>
            </a:r>
            <a:r>
              <a:rPr sz="2200" b="1" spc="31" dirty="0">
                <a:latin typeface="Tahoma"/>
                <a:cs typeface="Tahoma"/>
              </a:rPr>
              <a:t> </a:t>
            </a:r>
            <a:r>
              <a:rPr sz="2200" b="1" spc="-54" dirty="0">
                <a:latin typeface="Tahoma"/>
                <a:cs typeface="Tahoma"/>
              </a:rPr>
              <a:t>managed</a:t>
            </a:r>
            <a:r>
              <a:rPr sz="2200" b="1" spc="22" dirty="0">
                <a:latin typeface="Tahoma"/>
                <a:cs typeface="Tahoma"/>
              </a:rPr>
              <a:t> </a:t>
            </a:r>
            <a:r>
              <a:rPr sz="2200" spc="-9" dirty="0">
                <a:latin typeface="Lucida Sans Unicode"/>
                <a:cs typeface="Lucida Sans Unicode"/>
              </a:rPr>
              <a:t>as:</a:t>
            </a:r>
            <a:endParaRPr sz="2200">
              <a:latin typeface="Lucida Sans Unicode"/>
              <a:cs typeface="Lucida Sans Unicode"/>
            </a:endParaRPr>
          </a:p>
          <a:p>
            <a:pPr marL="675841" lvl="1" indent="-410860">
              <a:spcBef>
                <a:spcPts val="269"/>
              </a:spcBef>
              <a:buClr>
                <a:srgbClr val="99CA38"/>
              </a:buClr>
              <a:buAutoNum type="arabicParenR"/>
              <a:tabLst>
                <a:tab pos="675841" algn="l"/>
                <a:tab pos="676411" algn="l"/>
              </a:tabLst>
            </a:pPr>
            <a:r>
              <a:rPr sz="2200" spc="-4" dirty="0">
                <a:latin typeface="Lucida Sans Unicode"/>
                <a:cs typeface="Lucida Sans Unicode"/>
              </a:rPr>
              <a:t>Fixed</a:t>
            </a:r>
            <a:r>
              <a:rPr sz="2200" spc="-36" dirty="0">
                <a:latin typeface="Lucida Sans Unicode"/>
                <a:cs typeface="Lucida Sans Unicode"/>
              </a:rPr>
              <a:t> </a:t>
            </a:r>
            <a:r>
              <a:rPr sz="2200" spc="-4" dirty="0">
                <a:latin typeface="Lucida Sans Unicode"/>
                <a:cs typeface="Lucida Sans Unicode"/>
              </a:rPr>
              <a:t>Price</a:t>
            </a:r>
            <a:r>
              <a:rPr sz="2200" spc="-27" dirty="0">
                <a:latin typeface="Lucida Sans Unicode"/>
                <a:cs typeface="Lucida Sans Unicode"/>
              </a:rPr>
              <a:t> </a:t>
            </a:r>
            <a:r>
              <a:rPr sz="2200" spc="-4" dirty="0">
                <a:latin typeface="Lucida Sans Unicode"/>
                <a:cs typeface="Lucida Sans Unicode"/>
              </a:rPr>
              <a:t>Issues</a:t>
            </a:r>
            <a:endParaRPr sz="2200">
              <a:latin typeface="Lucida Sans Unicode"/>
              <a:cs typeface="Lucida Sans Unicode"/>
            </a:endParaRPr>
          </a:p>
          <a:p>
            <a:pPr marL="675841" lvl="1" indent="-410860">
              <a:spcBef>
                <a:spcPts val="269"/>
              </a:spcBef>
              <a:buClr>
                <a:srgbClr val="99CA38"/>
              </a:buClr>
              <a:buAutoNum type="arabicParenR"/>
              <a:tabLst>
                <a:tab pos="675841" algn="l"/>
                <a:tab pos="676411" algn="l"/>
              </a:tabLst>
            </a:pPr>
            <a:r>
              <a:rPr sz="2200" spc="-4" dirty="0">
                <a:latin typeface="Lucida Sans Unicode"/>
                <a:cs typeface="Lucida Sans Unicode"/>
              </a:rPr>
              <a:t>Book</a:t>
            </a:r>
            <a:r>
              <a:rPr sz="2200" spc="-13" dirty="0">
                <a:latin typeface="Lucida Sans Unicode"/>
                <a:cs typeface="Lucida Sans Unicode"/>
              </a:rPr>
              <a:t> </a:t>
            </a:r>
            <a:r>
              <a:rPr sz="2200" spc="-9" dirty="0">
                <a:latin typeface="Lucida Sans Unicode"/>
                <a:cs typeface="Lucida Sans Unicode"/>
              </a:rPr>
              <a:t>Building</a:t>
            </a:r>
            <a:r>
              <a:rPr sz="2200" spc="9" dirty="0">
                <a:latin typeface="Lucida Sans Unicode"/>
                <a:cs typeface="Lucida Sans Unicode"/>
              </a:rPr>
              <a:t> </a:t>
            </a:r>
            <a:r>
              <a:rPr sz="2200" spc="-4" dirty="0">
                <a:latin typeface="Lucida Sans Unicode"/>
                <a:cs typeface="Lucida Sans Unicode"/>
              </a:rPr>
              <a:t>Issues</a:t>
            </a:r>
            <a:endParaRPr sz="2200">
              <a:latin typeface="Lucida Sans Unicode"/>
              <a:cs typeface="Lucida Sans Unicode"/>
            </a:endParaRPr>
          </a:p>
          <a:p>
            <a:pPr marL="241046" indent="-230219">
              <a:spcBef>
                <a:spcPts val="1499"/>
              </a:spcBef>
              <a:buClr>
                <a:srgbClr val="99CA38"/>
              </a:buClr>
              <a:buSzPct val="68000"/>
              <a:buFont typeface="Georgia"/>
              <a:buChar char="◗"/>
              <a:tabLst>
                <a:tab pos="240476" algn="l"/>
                <a:tab pos="241616" algn="l"/>
              </a:tabLst>
            </a:pPr>
            <a:r>
              <a:rPr sz="2200" b="1" spc="-58" dirty="0">
                <a:latin typeface="Tahoma"/>
                <a:cs typeface="Tahoma"/>
              </a:rPr>
              <a:t>Main</a:t>
            </a:r>
            <a:r>
              <a:rPr sz="2200" b="1" dirty="0">
                <a:latin typeface="Tahoma"/>
                <a:cs typeface="Tahoma"/>
              </a:rPr>
              <a:t> </a:t>
            </a:r>
            <a:r>
              <a:rPr sz="2200" b="1" spc="-31" dirty="0">
                <a:latin typeface="Tahoma"/>
                <a:cs typeface="Tahoma"/>
              </a:rPr>
              <a:t>Type</a:t>
            </a:r>
            <a:r>
              <a:rPr sz="2200" b="1" spc="9" dirty="0">
                <a:latin typeface="Tahoma"/>
                <a:cs typeface="Tahoma"/>
              </a:rPr>
              <a:t> </a:t>
            </a:r>
            <a:r>
              <a:rPr sz="2200" b="1" spc="-18" dirty="0">
                <a:latin typeface="Tahoma"/>
                <a:cs typeface="Tahoma"/>
              </a:rPr>
              <a:t>of</a:t>
            </a:r>
            <a:r>
              <a:rPr sz="2200" b="1" spc="54" dirty="0">
                <a:latin typeface="Tahoma"/>
                <a:cs typeface="Tahoma"/>
              </a:rPr>
              <a:t> </a:t>
            </a:r>
            <a:r>
              <a:rPr sz="2200" b="1" spc="-144" dirty="0">
                <a:latin typeface="Tahoma"/>
                <a:cs typeface="Tahoma"/>
              </a:rPr>
              <a:t>New</a:t>
            </a:r>
            <a:r>
              <a:rPr sz="2200" b="1" spc="27" dirty="0">
                <a:latin typeface="Tahoma"/>
                <a:cs typeface="Tahoma"/>
              </a:rPr>
              <a:t> </a:t>
            </a:r>
            <a:r>
              <a:rPr sz="2200" b="1" spc="-94" dirty="0">
                <a:latin typeface="Tahoma"/>
                <a:cs typeface="Tahoma"/>
              </a:rPr>
              <a:t>Issues</a:t>
            </a:r>
            <a:r>
              <a:rPr sz="2200" b="1" spc="18" dirty="0">
                <a:latin typeface="Tahoma"/>
                <a:cs typeface="Tahoma"/>
              </a:rPr>
              <a:t> </a:t>
            </a:r>
            <a:r>
              <a:rPr sz="2200" spc="-4" dirty="0">
                <a:latin typeface="Lucida Sans Unicode"/>
                <a:cs typeface="Lucida Sans Unicode"/>
              </a:rPr>
              <a:t>are:</a:t>
            </a:r>
            <a:endParaRPr sz="2200">
              <a:latin typeface="Lucida Sans Unicode"/>
              <a:cs typeface="Lucida Sans Unicode"/>
            </a:endParaRPr>
          </a:p>
          <a:p>
            <a:pPr marL="675841" lvl="1" indent="-410860">
              <a:spcBef>
                <a:spcPts val="269"/>
              </a:spcBef>
              <a:buClr>
                <a:srgbClr val="99CA38"/>
              </a:buClr>
              <a:buAutoNum type="arabicParenR"/>
              <a:tabLst>
                <a:tab pos="675841" algn="l"/>
                <a:tab pos="676411" algn="l"/>
              </a:tabLst>
            </a:pPr>
            <a:r>
              <a:rPr sz="2200" spc="-9" dirty="0">
                <a:latin typeface="Lucida Sans Unicode"/>
                <a:cs typeface="Lucida Sans Unicode"/>
              </a:rPr>
              <a:t>Initial</a:t>
            </a:r>
            <a:r>
              <a:rPr sz="2200" spc="4" dirty="0">
                <a:latin typeface="Lucida Sans Unicode"/>
                <a:cs typeface="Lucida Sans Unicode"/>
              </a:rPr>
              <a:t> </a:t>
            </a:r>
            <a:r>
              <a:rPr sz="2200" spc="-4" dirty="0">
                <a:latin typeface="Lucida Sans Unicode"/>
                <a:cs typeface="Lucida Sans Unicode"/>
              </a:rPr>
              <a:t>Public</a:t>
            </a:r>
            <a:r>
              <a:rPr sz="2200" spc="13" dirty="0">
                <a:latin typeface="Lucida Sans Unicode"/>
                <a:cs typeface="Lucida Sans Unicode"/>
              </a:rPr>
              <a:t> </a:t>
            </a:r>
            <a:r>
              <a:rPr sz="2200" spc="-4" dirty="0">
                <a:latin typeface="Lucida Sans Unicode"/>
                <a:cs typeface="Lucida Sans Unicode"/>
              </a:rPr>
              <a:t>Offers</a:t>
            </a:r>
            <a:r>
              <a:rPr sz="2200" dirty="0">
                <a:latin typeface="Lucida Sans Unicode"/>
                <a:cs typeface="Lucida Sans Unicode"/>
              </a:rPr>
              <a:t> </a:t>
            </a:r>
            <a:r>
              <a:rPr sz="2200" spc="-9" dirty="0">
                <a:latin typeface="Lucida Sans Unicode"/>
                <a:cs typeface="Lucida Sans Unicode"/>
              </a:rPr>
              <a:t>(IPOs)</a:t>
            </a:r>
            <a:endParaRPr sz="2200">
              <a:latin typeface="Lucida Sans Unicode"/>
              <a:cs typeface="Lucida Sans Unicode"/>
            </a:endParaRPr>
          </a:p>
          <a:p>
            <a:pPr marL="675841" lvl="1" indent="-410860">
              <a:spcBef>
                <a:spcPts val="269"/>
              </a:spcBef>
              <a:buClr>
                <a:srgbClr val="99CA38"/>
              </a:buClr>
              <a:buAutoNum type="arabicParenR"/>
              <a:tabLst>
                <a:tab pos="675841" algn="l"/>
                <a:tab pos="676411" algn="l"/>
              </a:tabLst>
            </a:pPr>
            <a:r>
              <a:rPr sz="2200" spc="-4" dirty="0">
                <a:latin typeface="Lucida Sans Unicode"/>
                <a:cs typeface="Lucida Sans Unicode"/>
              </a:rPr>
              <a:t>Further</a:t>
            </a:r>
            <a:r>
              <a:rPr sz="2200" dirty="0">
                <a:latin typeface="Lucida Sans Unicode"/>
                <a:cs typeface="Lucida Sans Unicode"/>
              </a:rPr>
              <a:t> </a:t>
            </a:r>
            <a:r>
              <a:rPr sz="2200" spc="-4" dirty="0">
                <a:latin typeface="Lucida Sans Unicode"/>
                <a:cs typeface="Lucida Sans Unicode"/>
              </a:rPr>
              <a:t>Public</a:t>
            </a:r>
            <a:r>
              <a:rPr sz="2200" dirty="0">
                <a:latin typeface="Lucida Sans Unicode"/>
                <a:cs typeface="Lucida Sans Unicode"/>
              </a:rPr>
              <a:t> </a:t>
            </a:r>
            <a:r>
              <a:rPr sz="2200" spc="-4" dirty="0">
                <a:latin typeface="Lucida Sans Unicode"/>
                <a:cs typeface="Lucida Sans Unicode"/>
              </a:rPr>
              <a:t>Offers</a:t>
            </a:r>
            <a:r>
              <a:rPr sz="2200" spc="4" dirty="0">
                <a:latin typeface="Lucida Sans Unicode"/>
                <a:cs typeface="Lucida Sans Unicode"/>
              </a:rPr>
              <a:t> </a:t>
            </a:r>
            <a:r>
              <a:rPr sz="2200" spc="-4" dirty="0">
                <a:latin typeface="Lucida Sans Unicode"/>
                <a:cs typeface="Lucida Sans Unicode"/>
              </a:rPr>
              <a:t>(FPOs)</a:t>
            </a:r>
            <a:r>
              <a:rPr sz="2200" spc="-9" dirty="0">
                <a:latin typeface="Lucida Sans Unicode"/>
                <a:cs typeface="Lucida Sans Unicode"/>
              </a:rPr>
              <a:t> </a:t>
            </a:r>
            <a:r>
              <a:rPr sz="2200" spc="-4" dirty="0">
                <a:latin typeface="Lucida Sans Unicode"/>
                <a:cs typeface="Lucida Sans Unicode"/>
              </a:rPr>
              <a:t>incl.</a:t>
            </a:r>
            <a:r>
              <a:rPr sz="2200" spc="-9" dirty="0">
                <a:latin typeface="Lucida Sans Unicode"/>
                <a:cs typeface="Lucida Sans Unicode"/>
              </a:rPr>
              <a:t> </a:t>
            </a:r>
            <a:r>
              <a:rPr sz="2200" spc="-4" dirty="0">
                <a:latin typeface="Lucida Sans Unicode"/>
                <a:cs typeface="Lucida Sans Unicode"/>
              </a:rPr>
              <a:t>Rights</a:t>
            </a:r>
            <a:r>
              <a:rPr sz="2200" spc="-18" dirty="0">
                <a:latin typeface="Lucida Sans Unicode"/>
                <a:cs typeface="Lucida Sans Unicode"/>
              </a:rPr>
              <a:t> </a:t>
            </a:r>
            <a:r>
              <a:rPr sz="2200" spc="-4" dirty="0">
                <a:latin typeface="Lucida Sans Unicode"/>
                <a:cs typeface="Lucida Sans Unicode"/>
              </a:rPr>
              <a:t>Issue</a:t>
            </a:r>
            <a:endParaRPr sz="2200">
              <a:latin typeface="Lucida Sans Unicode"/>
              <a:cs typeface="Lucida Sans Unicode"/>
            </a:endParaRPr>
          </a:p>
        </p:txBody>
      </p:sp>
      <p:pic>
        <p:nvPicPr>
          <p:cNvPr id="6" name="object 6"/>
          <p:cNvPicPr/>
          <p:nvPr/>
        </p:nvPicPr>
        <p:blipFill>
          <a:blip r:embed="rId2" cstate="print"/>
          <a:stretch>
            <a:fillRect/>
          </a:stretch>
        </p:blipFill>
        <p:spPr>
          <a:xfrm>
            <a:off x="953193" y="899608"/>
            <a:ext cx="6974378" cy="461233"/>
          </a:xfrm>
          <a:prstGeom prst="rect">
            <a:avLst/>
          </a:prstGeom>
        </p:spPr>
      </p:pic>
      <p:sp>
        <p:nvSpPr>
          <p:cNvPr id="7" name="object 7"/>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20" y="1699227"/>
            <a:ext cx="7586518" cy="3206679"/>
          </a:xfrm>
          <a:prstGeom prst="rect">
            <a:avLst/>
          </a:prstGeom>
        </p:spPr>
        <p:txBody>
          <a:bodyPr vert="horz" wrap="square" lIns="0" tIns="10827" rIns="0" bIns="0" rtlCol="0">
            <a:spAutoFit/>
          </a:bodyPr>
          <a:lstStyle/>
          <a:p>
            <a:pPr marL="241046" marR="6838" indent="-230219" algn="just">
              <a:spcBef>
                <a:spcPts val="85"/>
              </a:spcBef>
              <a:buClr>
                <a:srgbClr val="99CA38"/>
              </a:buClr>
              <a:buSzPct val="68000"/>
              <a:buFont typeface="Georgia"/>
              <a:buChar char="◗"/>
              <a:tabLst>
                <a:tab pos="241616" algn="l"/>
              </a:tabLst>
            </a:pPr>
            <a:r>
              <a:rPr sz="2200" spc="-4" dirty="0">
                <a:latin typeface="Lucida Sans Unicode"/>
                <a:cs typeface="Lucida Sans Unicode"/>
              </a:rPr>
              <a:t>New issue process is tedious </a:t>
            </a:r>
            <a:r>
              <a:rPr sz="2200" spc="-9" dirty="0">
                <a:latin typeface="Lucida Sans Unicode"/>
                <a:cs typeface="Lucida Sans Unicode"/>
              </a:rPr>
              <a:t>and </a:t>
            </a:r>
            <a:r>
              <a:rPr sz="2200" spc="-4" dirty="0">
                <a:latin typeface="Lucida Sans Unicode"/>
                <a:cs typeface="Lucida Sans Unicode"/>
              </a:rPr>
              <a:t>expensive, </a:t>
            </a:r>
            <a:r>
              <a:rPr sz="2200" spc="-9" dirty="0">
                <a:latin typeface="Lucida Sans Unicode"/>
                <a:cs typeface="Lucida Sans Unicode"/>
              </a:rPr>
              <a:t>with </a:t>
            </a:r>
            <a:r>
              <a:rPr sz="2200" spc="-4" dirty="0">
                <a:latin typeface="Lucida Sans Unicode"/>
                <a:cs typeface="Lucida Sans Unicode"/>
              </a:rPr>
              <a:t> commitment</a:t>
            </a:r>
            <a:r>
              <a:rPr sz="2200" dirty="0">
                <a:latin typeface="Lucida Sans Unicode"/>
                <a:cs typeface="Lucida Sans Unicode"/>
              </a:rPr>
              <a:t> </a:t>
            </a:r>
            <a:r>
              <a:rPr sz="2200" spc="-9" dirty="0">
                <a:latin typeface="Lucida Sans Unicode"/>
                <a:cs typeface="Lucida Sans Unicode"/>
              </a:rPr>
              <a:t>of</a:t>
            </a:r>
            <a:r>
              <a:rPr sz="2200" spc="-4" dirty="0">
                <a:latin typeface="Lucida Sans Unicode"/>
                <a:cs typeface="Lucida Sans Unicode"/>
              </a:rPr>
              <a:t> considerable</a:t>
            </a:r>
            <a:r>
              <a:rPr sz="2200" dirty="0">
                <a:latin typeface="Lucida Sans Unicode"/>
                <a:cs typeface="Lucida Sans Unicode"/>
              </a:rPr>
              <a:t> </a:t>
            </a:r>
            <a:r>
              <a:rPr sz="2200" spc="-4" dirty="0">
                <a:latin typeface="Lucida Sans Unicode"/>
                <a:cs typeface="Lucida Sans Unicode"/>
              </a:rPr>
              <a:t>efforts</a:t>
            </a:r>
            <a:r>
              <a:rPr sz="2200" dirty="0">
                <a:latin typeface="Lucida Sans Unicode"/>
                <a:cs typeface="Lucida Sans Unicode"/>
              </a:rPr>
              <a:t> </a:t>
            </a:r>
            <a:r>
              <a:rPr sz="2200" spc="-4" dirty="0">
                <a:latin typeface="Lucida Sans Unicode"/>
                <a:cs typeface="Lucida Sans Unicode"/>
              </a:rPr>
              <a:t>&amp;</a:t>
            </a:r>
            <a:r>
              <a:rPr sz="2200" dirty="0">
                <a:latin typeface="Lucida Sans Unicode"/>
                <a:cs typeface="Lucida Sans Unicode"/>
              </a:rPr>
              <a:t> </a:t>
            </a:r>
            <a:r>
              <a:rPr sz="2200" spc="-4" dirty="0">
                <a:latin typeface="Lucida Sans Unicode"/>
                <a:cs typeface="Lucida Sans Unicode"/>
              </a:rPr>
              <a:t>financial </a:t>
            </a:r>
            <a:r>
              <a:rPr sz="2200" dirty="0">
                <a:latin typeface="Lucida Sans Unicode"/>
                <a:cs typeface="Lucida Sans Unicode"/>
              </a:rPr>
              <a:t> </a:t>
            </a:r>
            <a:r>
              <a:rPr sz="2200" spc="-4" dirty="0">
                <a:latin typeface="Lucida Sans Unicode"/>
                <a:cs typeface="Lucida Sans Unicode"/>
              </a:rPr>
              <a:t>resources;</a:t>
            </a:r>
            <a:endParaRPr sz="2200">
              <a:latin typeface="Lucida Sans Unicode"/>
              <a:cs typeface="Lucida Sans Unicode"/>
            </a:endParaRPr>
          </a:p>
          <a:p>
            <a:pPr marL="241046" marR="4559"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New</a:t>
            </a:r>
            <a:r>
              <a:rPr sz="2200" dirty="0">
                <a:latin typeface="Lucida Sans Unicode"/>
                <a:cs typeface="Lucida Sans Unicode"/>
              </a:rPr>
              <a:t> </a:t>
            </a:r>
            <a:r>
              <a:rPr sz="2200" spc="-4" dirty="0">
                <a:latin typeface="Lucida Sans Unicode"/>
                <a:cs typeface="Lucida Sans Unicode"/>
              </a:rPr>
              <a:t>issue</a:t>
            </a:r>
            <a:r>
              <a:rPr sz="2200" dirty="0">
                <a:latin typeface="Lucida Sans Unicode"/>
                <a:cs typeface="Lucida Sans Unicode"/>
              </a:rPr>
              <a:t> of</a:t>
            </a:r>
            <a:r>
              <a:rPr sz="2200" spc="4" dirty="0">
                <a:latin typeface="Lucida Sans Unicode"/>
                <a:cs typeface="Lucida Sans Unicode"/>
              </a:rPr>
              <a:t> </a:t>
            </a:r>
            <a:r>
              <a:rPr sz="2200" spc="-4" dirty="0">
                <a:latin typeface="Lucida Sans Unicode"/>
                <a:cs typeface="Lucida Sans Unicode"/>
              </a:rPr>
              <a:t>a</a:t>
            </a:r>
            <a:r>
              <a:rPr sz="2200" dirty="0">
                <a:latin typeface="Lucida Sans Unicode"/>
                <a:cs typeface="Lucida Sans Unicode"/>
              </a:rPr>
              <a:t> </a:t>
            </a:r>
            <a:r>
              <a:rPr sz="2200" spc="-4" dirty="0">
                <a:latin typeface="Lucida Sans Unicode"/>
                <a:cs typeface="Lucida Sans Unicode"/>
              </a:rPr>
              <a:t>security</a:t>
            </a:r>
            <a:r>
              <a:rPr sz="2200" dirty="0">
                <a:latin typeface="Lucida Sans Unicode"/>
                <a:cs typeface="Lucida Sans Unicode"/>
              </a:rPr>
              <a:t> </a:t>
            </a:r>
            <a:r>
              <a:rPr sz="2200" spc="-9" dirty="0">
                <a:latin typeface="Lucida Sans Unicode"/>
                <a:cs typeface="Lucida Sans Unicode"/>
              </a:rPr>
              <a:t>needs</a:t>
            </a:r>
            <a:r>
              <a:rPr sz="2200" spc="-4" dirty="0">
                <a:latin typeface="Lucida Sans Unicode"/>
                <a:cs typeface="Lucida Sans Unicode"/>
              </a:rPr>
              <a:t> </a:t>
            </a:r>
            <a:r>
              <a:rPr sz="2200" dirty="0">
                <a:latin typeface="Lucida Sans Unicode"/>
                <a:cs typeface="Lucida Sans Unicode"/>
              </a:rPr>
              <a:t>to</a:t>
            </a:r>
            <a:r>
              <a:rPr sz="2200" spc="709" dirty="0">
                <a:latin typeface="Lucida Sans Unicode"/>
                <a:cs typeface="Lucida Sans Unicode"/>
              </a:rPr>
              <a:t> </a:t>
            </a:r>
            <a:r>
              <a:rPr sz="2200" spc="-4" dirty="0">
                <a:latin typeface="Lucida Sans Unicode"/>
                <a:cs typeface="Lucida Sans Unicode"/>
              </a:rPr>
              <a:t>mandatorily </a:t>
            </a:r>
            <a:r>
              <a:rPr sz="2200" dirty="0">
                <a:latin typeface="Lucida Sans Unicode"/>
                <a:cs typeface="Lucida Sans Unicode"/>
              </a:rPr>
              <a:t> </a:t>
            </a:r>
            <a:r>
              <a:rPr sz="2200" spc="-4" dirty="0">
                <a:latin typeface="Lucida Sans Unicode"/>
                <a:cs typeface="Lucida Sans Unicode"/>
              </a:rPr>
              <a:t>comply</a:t>
            </a:r>
            <a:r>
              <a:rPr sz="2200" dirty="0">
                <a:latin typeface="Lucida Sans Unicode"/>
                <a:cs typeface="Lucida Sans Unicode"/>
              </a:rPr>
              <a:t> </a:t>
            </a:r>
            <a:r>
              <a:rPr sz="2200" spc="-4" dirty="0">
                <a:latin typeface="Lucida Sans Unicode"/>
                <a:cs typeface="Lucida Sans Unicode"/>
              </a:rPr>
              <a:t>with</a:t>
            </a:r>
            <a:r>
              <a:rPr sz="2200" dirty="0">
                <a:latin typeface="Lucida Sans Unicode"/>
                <a:cs typeface="Lucida Sans Unicode"/>
              </a:rPr>
              <a:t> stringent</a:t>
            </a:r>
            <a:r>
              <a:rPr sz="2200" spc="4" dirty="0">
                <a:latin typeface="Lucida Sans Unicode"/>
                <a:cs typeface="Lucida Sans Unicode"/>
              </a:rPr>
              <a:t> </a:t>
            </a:r>
            <a:r>
              <a:rPr sz="2200" spc="-4" dirty="0">
                <a:latin typeface="Lucida Sans Unicode"/>
                <a:cs typeface="Lucida Sans Unicode"/>
              </a:rPr>
              <a:t>regulatory</a:t>
            </a:r>
            <a:r>
              <a:rPr sz="2200" dirty="0">
                <a:latin typeface="Lucida Sans Unicode"/>
                <a:cs typeface="Lucida Sans Unicode"/>
              </a:rPr>
              <a:t> </a:t>
            </a:r>
            <a:r>
              <a:rPr sz="2200" spc="-4" dirty="0">
                <a:latin typeface="Lucida Sans Unicode"/>
                <a:cs typeface="Lucida Sans Unicode"/>
              </a:rPr>
              <a:t>requirements</a:t>
            </a:r>
            <a:r>
              <a:rPr sz="2200" spc="700" dirty="0">
                <a:latin typeface="Lucida Sans Unicode"/>
                <a:cs typeface="Lucida Sans Unicode"/>
              </a:rPr>
              <a:t> </a:t>
            </a:r>
            <a:r>
              <a:rPr sz="2200" spc="-4" dirty="0">
                <a:latin typeface="Lucida Sans Unicode"/>
                <a:cs typeface="Lucida Sans Unicode"/>
              </a:rPr>
              <a:t>&amp; </a:t>
            </a:r>
            <a:r>
              <a:rPr sz="2200" spc="-700" dirty="0">
                <a:latin typeface="Lucida Sans Unicode"/>
                <a:cs typeface="Lucida Sans Unicode"/>
              </a:rPr>
              <a:t> </a:t>
            </a:r>
            <a:r>
              <a:rPr sz="2200" spc="-9" dirty="0">
                <a:latin typeface="Lucida Sans Unicode"/>
                <a:cs typeface="Lucida Sans Unicode"/>
              </a:rPr>
              <a:t>are</a:t>
            </a:r>
            <a:r>
              <a:rPr sz="2200" spc="-18" dirty="0">
                <a:latin typeface="Lucida Sans Unicode"/>
                <a:cs typeface="Lucida Sans Unicode"/>
              </a:rPr>
              <a:t> </a:t>
            </a:r>
            <a:r>
              <a:rPr sz="2200" spc="-4" dirty="0">
                <a:latin typeface="Lucida Sans Unicode"/>
                <a:cs typeface="Lucida Sans Unicode"/>
              </a:rPr>
              <a:t>subject </a:t>
            </a:r>
            <a:r>
              <a:rPr sz="2200" spc="-9" dirty="0">
                <a:latin typeface="Lucida Sans Unicode"/>
                <a:cs typeface="Lucida Sans Unicode"/>
              </a:rPr>
              <a:t>to</a:t>
            </a:r>
            <a:r>
              <a:rPr sz="2200" spc="18" dirty="0">
                <a:latin typeface="Lucida Sans Unicode"/>
                <a:cs typeface="Lucida Sans Unicode"/>
              </a:rPr>
              <a:t> </a:t>
            </a:r>
            <a:r>
              <a:rPr sz="2200" spc="-4" dirty="0">
                <a:latin typeface="Lucida Sans Unicode"/>
                <a:cs typeface="Lucida Sans Unicode"/>
              </a:rPr>
              <a:t>restrictions;</a:t>
            </a:r>
            <a:endParaRPr sz="2200">
              <a:latin typeface="Lucida Sans Unicode"/>
              <a:cs typeface="Lucida Sans Unicode"/>
            </a:endParaRPr>
          </a:p>
          <a:p>
            <a:pPr marL="241046" marR="7408" indent="-230219" algn="just">
              <a:spcBef>
                <a:spcPts val="354"/>
              </a:spcBef>
              <a:buClr>
                <a:srgbClr val="99CA38"/>
              </a:buClr>
              <a:buSzPct val="68000"/>
              <a:buFont typeface="Georgia"/>
              <a:buChar char="◗"/>
              <a:tabLst>
                <a:tab pos="241616" algn="l"/>
              </a:tabLst>
            </a:pPr>
            <a:r>
              <a:rPr sz="2200" spc="-4" dirty="0">
                <a:latin typeface="Lucida Sans Unicode"/>
                <a:cs typeface="Lucida Sans Unicode"/>
              </a:rPr>
              <a:t>Subscription response </a:t>
            </a:r>
            <a:r>
              <a:rPr sz="2200" dirty="0">
                <a:latin typeface="Lucida Sans Unicode"/>
                <a:cs typeface="Lucida Sans Unicode"/>
              </a:rPr>
              <a:t>to </a:t>
            </a:r>
            <a:r>
              <a:rPr sz="2200" spc="-4" dirty="0">
                <a:latin typeface="Lucida Sans Unicode"/>
                <a:cs typeface="Lucida Sans Unicode"/>
              </a:rPr>
              <a:t>a </a:t>
            </a:r>
            <a:r>
              <a:rPr sz="2200" spc="-13" dirty="0">
                <a:latin typeface="Lucida Sans Unicode"/>
                <a:cs typeface="Lucida Sans Unicode"/>
              </a:rPr>
              <a:t>new </a:t>
            </a:r>
            <a:r>
              <a:rPr sz="2200" dirty="0">
                <a:latin typeface="Lucida Sans Unicode"/>
                <a:cs typeface="Lucida Sans Unicode"/>
              </a:rPr>
              <a:t>issue (&amp; </a:t>
            </a:r>
            <a:r>
              <a:rPr sz="2200" spc="-13" dirty="0">
                <a:latin typeface="Lucida Sans Unicode"/>
                <a:cs typeface="Lucida Sans Unicode"/>
              </a:rPr>
              <a:t>hence </a:t>
            </a:r>
            <a:r>
              <a:rPr sz="2200" spc="-4" dirty="0">
                <a:latin typeface="Lucida Sans Unicode"/>
                <a:cs typeface="Lucida Sans Unicode"/>
              </a:rPr>
              <a:t>its </a:t>
            </a:r>
            <a:r>
              <a:rPr sz="2200" dirty="0">
                <a:latin typeface="Lucida Sans Unicode"/>
                <a:cs typeface="Lucida Sans Unicode"/>
              </a:rPr>
              <a:t> </a:t>
            </a:r>
            <a:r>
              <a:rPr sz="2200" spc="-4" dirty="0">
                <a:latin typeface="Lucida Sans Unicode"/>
                <a:cs typeface="Lucida Sans Unicode"/>
              </a:rPr>
              <a:t>success/failure)</a:t>
            </a:r>
            <a:r>
              <a:rPr sz="2200" dirty="0">
                <a:latin typeface="Lucida Sans Unicode"/>
                <a:cs typeface="Lucida Sans Unicode"/>
              </a:rPr>
              <a:t> </a:t>
            </a:r>
            <a:r>
              <a:rPr sz="2200" spc="-4" dirty="0">
                <a:latin typeface="Lucida Sans Unicode"/>
                <a:cs typeface="Lucida Sans Unicode"/>
              </a:rPr>
              <a:t>is</a:t>
            </a:r>
            <a:r>
              <a:rPr sz="2200" dirty="0">
                <a:latin typeface="Lucida Sans Unicode"/>
                <a:cs typeface="Lucida Sans Unicode"/>
              </a:rPr>
              <a:t> </a:t>
            </a:r>
            <a:r>
              <a:rPr sz="2200" spc="-4" dirty="0">
                <a:latin typeface="Lucida Sans Unicode"/>
                <a:cs typeface="Lucida Sans Unicode"/>
              </a:rPr>
              <a:t>mainly</a:t>
            </a:r>
            <a:r>
              <a:rPr sz="2200" dirty="0">
                <a:latin typeface="Lucida Sans Unicode"/>
                <a:cs typeface="Lucida Sans Unicode"/>
              </a:rPr>
              <a:t> </a:t>
            </a:r>
            <a:r>
              <a:rPr sz="2200" spc="-4" dirty="0">
                <a:latin typeface="Lucida Sans Unicode"/>
                <a:cs typeface="Lucida Sans Unicode"/>
              </a:rPr>
              <a:t>dependant</a:t>
            </a:r>
            <a:r>
              <a:rPr sz="2200" dirty="0">
                <a:latin typeface="Lucida Sans Unicode"/>
                <a:cs typeface="Lucida Sans Unicode"/>
              </a:rPr>
              <a:t> on</a:t>
            </a:r>
            <a:r>
              <a:rPr sz="2200" spc="4" dirty="0">
                <a:latin typeface="Lucida Sans Unicode"/>
                <a:cs typeface="Lucida Sans Unicode"/>
              </a:rPr>
              <a:t> </a:t>
            </a:r>
            <a:r>
              <a:rPr sz="2200" spc="-9" dirty="0">
                <a:latin typeface="Lucida Sans Unicode"/>
                <a:cs typeface="Lucida Sans Unicode"/>
              </a:rPr>
              <a:t>the </a:t>
            </a:r>
            <a:r>
              <a:rPr sz="2200" spc="-4" dirty="0">
                <a:latin typeface="Lucida Sans Unicode"/>
                <a:cs typeface="Lucida Sans Unicode"/>
              </a:rPr>
              <a:t> prevailing</a:t>
            </a:r>
            <a:r>
              <a:rPr sz="2200" spc="18" dirty="0">
                <a:latin typeface="Lucida Sans Unicode"/>
                <a:cs typeface="Lucida Sans Unicode"/>
              </a:rPr>
              <a:t> </a:t>
            </a:r>
            <a:r>
              <a:rPr sz="2200" spc="-4" dirty="0">
                <a:latin typeface="Lucida Sans Unicode"/>
                <a:cs typeface="Lucida Sans Unicode"/>
              </a:rPr>
              <a:t>market,</a:t>
            </a:r>
            <a:r>
              <a:rPr sz="2200" spc="13" dirty="0">
                <a:latin typeface="Lucida Sans Unicode"/>
                <a:cs typeface="Lucida Sans Unicode"/>
              </a:rPr>
              <a:t> </a:t>
            </a:r>
            <a:r>
              <a:rPr sz="2200" spc="-9" dirty="0">
                <a:latin typeface="Lucida Sans Unicode"/>
                <a:cs typeface="Lucida Sans Unicode"/>
              </a:rPr>
              <a:t>economic</a:t>
            </a:r>
            <a:r>
              <a:rPr sz="2200" spc="22" dirty="0">
                <a:latin typeface="Lucida Sans Unicode"/>
                <a:cs typeface="Lucida Sans Unicode"/>
              </a:rPr>
              <a:t> </a:t>
            </a:r>
            <a:r>
              <a:rPr sz="2200" spc="-4" dirty="0">
                <a:latin typeface="Lucida Sans Unicode"/>
                <a:cs typeface="Lucida Sans Unicode"/>
              </a:rPr>
              <a:t>&amp;</a:t>
            </a:r>
            <a:r>
              <a:rPr sz="2200" spc="-36" dirty="0">
                <a:latin typeface="Lucida Sans Unicode"/>
                <a:cs typeface="Lucida Sans Unicode"/>
              </a:rPr>
              <a:t> </a:t>
            </a:r>
            <a:r>
              <a:rPr sz="2200" spc="-4" dirty="0">
                <a:latin typeface="Lucida Sans Unicode"/>
                <a:cs typeface="Lucida Sans Unicode"/>
              </a:rPr>
              <a:t>political</a:t>
            </a:r>
            <a:r>
              <a:rPr sz="2200" spc="9" dirty="0">
                <a:latin typeface="Lucida Sans Unicode"/>
                <a:cs typeface="Lucida Sans Unicode"/>
              </a:rPr>
              <a:t> </a:t>
            </a:r>
            <a:r>
              <a:rPr sz="2200" spc="-4" dirty="0">
                <a:latin typeface="Lucida Sans Unicode"/>
                <a:cs typeface="Lucida Sans Unicode"/>
              </a:rPr>
              <a:t>conditions.</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899608"/>
            <a:ext cx="6967450" cy="461233"/>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004020" y="1699228"/>
            <a:ext cx="7586518" cy="2093554"/>
          </a:xfrm>
          <a:prstGeom prst="rect">
            <a:avLst/>
          </a:prstGeom>
        </p:spPr>
        <p:txBody>
          <a:bodyPr vert="horz" wrap="square" lIns="0" tIns="10827" rIns="0" bIns="0" rtlCol="0">
            <a:spAutoFit/>
          </a:bodyPr>
          <a:lstStyle/>
          <a:p>
            <a:pPr marL="241046" marR="9118" indent="-230219" algn="just">
              <a:spcBef>
                <a:spcPts val="85"/>
              </a:spcBef>
              <a:buClr>
                <a:srgbClr val="99CA38"/>
              </a:buClr>
              <a:buSzPct val="68000"/>
              <a:buFont typeface="Georgia"/>
              <a:buChar char="◗"/>
              <a:tabLst>
                <a:tab pos="241616" algn="l"/>
              </a:tabLst>
            </a:pPr>
            <a:r>
              <a:rPr sz="2200" spc="-4" dirty="0">
                <a:latin typeface="Lucida Sans Unicode"/>
                <a:cs typeface="Lucida Sans Unicode"/>
              </a:rPr>
              <a:t>Facilitates </a:t>
            </a:r>
            <a:r>
              <a:rPr sz="2200" spc="-9" dirty="0">
                <a:latin typeface="Lucida Sans Unicode"/>
                <a:cs typeface="Lucida Sans Unicode"/>
              </a:rPr>
              <a:t>the </a:t>
            </a:r>
            <a:r>
              <a:rPr sz="2200" spc="-4" dirty="0">
                <a:latin typeface="Lucida Sans Unicode"/>
                <a:cs typeface="Lucida Sans Unicode"/>
              </a:rPr>
              <a:t>trading (or </a:t>
            </a:r>
            <a:r>
              <a:rPr sz="2200" spc="-9" dirty="0">
                <a:latin typeface="Lucida Sans Unicode"/>
                <a:cs typeface="Lucida Sans Unicode"/>
              </a:rPr>
              <a:t>purchase </a:t>
            </a:r>
            <a:r>
              <a:rPr sz="2200" spc="-4" dirty="0">
                <a:latin typeface="Lucida Sans Unicode"/>
                <a:cs typeface="Lucida Sans Unicode"/>
              </a:rPr>
              <a:t>&amp; sale) </a:t>
            </a:r>
            <a:r>
              <a:rPr sz="2200" spc="-9" dirty="0">
                <a:latin typeface="Lucida Sans Unicode"/>
                <a:cs typeface="Lucida Sans Unicode"/>
              </a:rPr>
              <a:t>of </a:t>
            </a:r>
            <a:r>
              <a:rPr sz="2200" spc="-4" dirty="0">
                <a:latin typeface="Lucida Sans Unicode"/>
                <a:cs typeface="Lucida Sans Unicode"/>
              </a:rPr>
              <a:t>listed </a:t>
            </a:r>
            <a:r>
              <a:rPr sz="2200" dirty="0">
                <a:latin typeface="Lucida Sans Unicode"/>
                <a:cs typeface="Lucida Sans Unicode"/>
              </a:rPr>
              <a:t> </a:t>
            </a:r>
            <a:r>
              <a:rPr sz="2200" spc="-4" dirty="0">
                <a:latin typeface="Lucida Sans Unicode"/>
                <a:cs typeface="Lucida Sans Unicode"/>
              </a:rPr>
              <a:t>securities</a:t>
            </a:r>
            <a:r>
              <a:rPr sz="2200" dirty="0">
                <a:latin typeface="Lucida Sans Unicode"/>
                <a:cs typeface="Lucida Sans Unicode"/>
              </a:rPr>
              <a:t> </a:t>
            </a:r>
            <a:r>
              <a:rPr sz="2200" spc="-4" dirty="0">
                <a:latin typeface="Lucida Sans Unicode"/>
                <a:cs typeface="Lucida Sans Unicode"/>
              </a:rPr>
              <a:t>(or</a:t>
            </a:r>
            <a:r>
              <a:rPr sz="2200" dirty="0">
                <a:latin typeface="Lucida Sans Unicode"/>
                <a:cs typeface="Lucida Sans Unicode"/>
              </a:rPr>
              <a:t> </a:t>
            </a:r>
            <a:r>
              <a:rPr sz="2200" spc="-4" dirty="0">
                <a:latin typeface="Lucida Sans Unicode"/>
                <a:cs typeface="Lucida Sans Unicode"/>
              </a:rPr>
              <a:t>commodities)</a:t>
            </a:r>
            <a:r>
              <a:rPr sz="2200" spc="9" dirty="0">
                <a:latin typeface="Lucida Sans Unicode"/>
                <a:cs typeface="Lucida Sans Unicode"/>
              </a:rPr>
              <a:t> </a:t>
            </a:r>
            <a:r>
              <a:rPr sz="2200" spc="-9" dirty="0">
                <a:latin typeface="Lucida Sans Unicode"/>
                <a:cs typeface="Lucida Sans Unicode"/>
              </a:rPr>
              <a:t>on</a:t>
            </a:r>
            <a:r>
              <a:rPr sz="2200" spc="4" dirty="0">
                <a:latin typeface="Lucida Sans Unicode"/>
                <a:cs typeface="Lucida Sans Unicode"/>
              </a:rPr>
              <a:t> </a:t>
            </a:r>
            <a:r>
              <a:rPr sz="2200" spc="-4" dirty="0">
                <a:latin typeface="Lucida Sans Unicode"/>
                <a:cs typeface="Lucida Sans Unicode"/>
              </a:rPr>
              <a:t>a regular</a:t>
            </a:r>
            <a:r>
              <a:rPr sz="2200" dirty="0">
                <a:latin typeface="Lucida Sans Unicode"/>
                <a:cs typeface="Lucida Sans Unicode"/>
              </a:rPr>
              <a:t> </a:t>
            </a:r>
            <a:r>
              <a:rPr sz="2200" spc="-4" dirty="0">
                <a:latin typeface="Lucida Sans Unicode"/>
                <a:cs typeface="Lucida Sans Unicode"/>
              </a:rPr>
              <a:t>basis;</a:t>
            </a:r>
            <a:endParaRPr sz="2200">
              <a:latin typeface="Lucida Sans Unicode"/>
              <a:cs typeface="Lucida Sans Unicode"/>
            </a:endParaRPr>
          </a:p>
          <a:p>
            <a:pPr marL="241046" marR="4559"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Traded </a:t>
            </a:r>
            <a:r>
              <a:rPr sz="2200" spc="-9" dirty="0">
                <a:latin typeface="Lucida Sans Unicode"/>
                <a:cs typeface="Lucida Sans Unicode"/>
              </a:rPr>
              <a:t>securities </a:t>
            </a:r>
            <a:r>
              <a:rPr sz="2200" spc="-4" dirty="0">
                <a:latin typeface="Lucida Sans Unicode"/>
                <a:cs typeface="Lucida Sans Unicode"/>
              </a:rPr>
              <a:t>can include equity shares, bonds </a:t>
            </a:r>
            <a:r>
              <a:rPr sz="2200" dirty="0">
                <a:latin typeface="Lucida Sans Unicode"/>
                <a:cs typeface="Lucida Sans Unicode"/>
              </a:rPr>
              <a:t> </a:t>
            </a:r>
            <a:r>
              <a:rPr sz="2200" spc="-9" dirty="0">
                <a:latin typeface="Lucida Sans Unicode"/>
                <a:cs typeface="Lucida Sans Unicode"/>
              </a:rPr>
              <a:t>and </a:t>
            </a:r>
            <a:r>
              <a:rPr sz="2200" spc="-4" dirty="0">
                <a:latin typeface="Lucida Sans Unicode"/>
                <a:cs typeface="Lucida Sans Unicode"/>
              </a:rPr>
              <a:t>debentures, etc. </a:t>
            </a:r>
            <a:r>
              <a:rPr sz="2200" spc="-9" dirty="0">
                <a:latin typeface="Lucida Sans Unicode"/>
                <a:cs typeface="Lucida Sans Unicode"/>
              </a:rPr>
              <a:t>that are issued </a:t>
            </a:r>
            <a:r>
              <a:rPr sz="2200" spc="-4" dirty="0">
                <a:latin typeface="Lucida Sans Unicode"/>
                <a:cs typeface="Lucida Sans Unicode"/>
              </a:rPr>
              <a:t>by corporate </a:t>
            </a:r>
            <a:r>
              <a:rPr sz="2200" dirty="0">
                <a:latin typeface="Lucida Sans Unicode"/>
                <a:cs typeface="Lucida Sans Unicode"/>
              </a:rPr>
              <a:t> </a:t>
            </a:r>
            <a:r>
              <a:rPr sz="2200" spc="-4" dirty="0">
                <a:latin typeface="Lucida Sans Unicode"/>
                <a:cs typeface="Lucida Sans Unicode"/>
              </a:rPr>
              <a:t>business entities, government / quasi-government </a:t>
            </a:r>
            <a:r>
              <a:rPr sz="2200" dirty="0">
                <a:latin typeface="Lucida Sans Unicode"/>
                <a:cs typeface="Lucida Sans Unicode"/>
              </a:rPr>
              <a:t> </a:t>
            </a:r>
            <a:r>
              <a:rPr sz="2200" spc="-4" dirty="0">
                <a:latin typeface="Lucida Sans Unicode"/>
                <a:cs typeface="Lucida Sans Unicode"/>
              </a:rPr>
              <a:t>entities</a:t>
            </a:r>
            <a:r>
              <a:rPr sz="2200" spc="4" dirty="0">
                <a:latin typeface="Lucida Sans Unicode"/>
                <a:cs typeface="Lucida Sans Unicode"/>
              </a:rPr>
              <a:t> </a:t>
            </a:r>
            <a:r>
              <a:rPr sz="2200" spc="-9" dirty="0">
                <a:latin typeface="Lucida Sans Unicode"/>
                <a:cs typeface="Lucida Sans Unicode"/>
              </a:rPr>
              <a:t>and</a:t>
            </a:r>
            <a:r>
              <a:rPr sz="2200" spc="4" dirty="0">
                <a:latin typeface="Lucida Sans Unicode"/>
                <a:cs typeface="Lucida Sans Unicode"/>
              </a:rPr>
              <a:t> </a:t>
            </a:r>
            <a:r>
              <a:rPr sz="2200" spc="-4" dirty="0">
                <a:latin typeface="Lucida Sans Unicode"/>
                <a:cs typeface="Lucida Sans Unicode"/>
              </a:rPr>
              <a:t>public</a:t>
            </a:r>
            <a:r>
              <a:rPr sz="2200" dirty="0">
                <a:latin typeface="Lucida Sans Unicode"/>
                <a:cs typeface="Lucida Sans Unicode"/>
              </a:rPr>
              <a:t> </a:t>
            </a:r>
            <a:r>
              <a:rPr sz="2200" spc="-4" dirty="0">
                <a:latin typeface="Lucida Sans Unicode"/>
                <a:cs typeface="Lucida Sans Unicode"/>
              </a:rPr>
              <a:t>sector</a:t>
            </a:r>
            <a:r>
              <a:rPr sz="2200" spc="4" dirty="0">
                <a:latin typeface="Lucida Sans Unicode"/>
                <a:cs typeface="Lucida Sans Unicode"/>
              </a:rPr>
              <a:t> </a:t>
            </a:r>
            <a:r>
              <a:rPr sz="2200" spc="-9" dirty="0">
                <a:latin typeface="Lucida Sans Unicode"/>
                <a:cs typeface="Lucida Sans Unicode"/>
              </a:rPr>
              <a:t>organizations.</a:t>
            </a:r>
            <a:endParaRPr sz="2200">
              <a:latin typeface="Lucida Sans Unicode"/>
              <a:cs typeface="Lucida Sans Unicode"/>
            </a:endParaRPr>
          </a:p>
        </p:txBody>
      </p:sp>
      <p:pic>
        <p:nvPicPr>
          <p:cNvPr id="8" name="object 8"/>
          <p:cNvPicPr/>
          <p:nvPr/>
        </p:nvPicPr>
        <p:blipFill>
          <a:blip r:embed="rId2" cstate="print"/>
          <a:stretch>
            <a:fillRect/>
          </a:stretch>
        </p:blipFill>
        <p:spPr>
          <a:xfrm>
            <a:off x="926869" y="927847"/>
            <a:ext cx="7523017" cy="422237"/>
          </a:xfrm>
          <a:prstGeom prst="rect">
            <a:avLst/>
          </a:prstGeom>
        </p:spPr>
      </p:pic>
      <p:sp>
        <p:nvSpPr>
          <p:cNvPr id="9" name="object 9"/>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78" y="1700630"/>
            <a:ext cx="7583054" cy="4782045"/>
          </a:xfrm>
          <a:prstGeom prst="rect">
            <a:avLst/>
          </a:prstGeom>
        </p:spPr>
        <p:txBody>
          <a:bodyPr vert="horz" wrap="square" lIns="0" tIns="11397" rIns="0" bIns="0" rtlCol="0">
            <a:spAutoFit/>
          </a:bodyPr>
          <a:lstStyle/>
          <a:p>
            <a:pPr marL="241046" marR="4559" indent="-230219" algn="just">
              <a:spcBef>
                <a:spcPts val="90"/>
              </a:spcBef>
              <a:buClr>
                <a:srgbClr val="99CA38"/>
              </a:buClr>
              <a:buSzPct val="66666"/>
              <a:buFont typeface="Georgia"/>
              <a:buChar char="◗"/>
              <a:tabLst>
                <a:tab pos="241616" algn="l"/>
              </a:tabLst>
            </a:pPr>
            <a:r>
              <a:rPr sz="2200" spc="-4" dirty="0">
                <a:latin typeface="Lucida Sans Unicode"/>
                <a:cs typeface="Lucida Sans Unicode"/>
              </a:rPr>
              <a:t>Creation </a:t>
            </a:r>
            <a:r>
              <a:rPr sz="2200" spc="-9" dirty="0">
                <a:latin typeface="Lucida Sans Unicode"/>
                <a:cs typeface="Lucida Sans Unicode"/>
              </a:rPr>
              <a:t>of </a:t>
            </a:r>
            <a:r>
              <a:rPr sz="2200" dirty="0">
                <a:latin typeface="Lucida Sans Unicode"/>
                <a:cs typeface="Lucida Sans Unicode"/>
              </a:rPr>
              <a:t>liquidity </a:t>
            </a:r>
            <a:r>
              <a:rPr sz="2200" spc="4" dirty="0">
                <a:latin typeface="Lucida Sans Unicode"/>
                <a:cs typeface="Lucida Sans Unicode"/>
              </a:rPr>
              <a:t>for </a:t>
            </a:r>
            <a:r>
              <a:rPr sz="2200" spc="-4" dirty="0">
                <a:latin typeface="Lucida Sans Unicode"/>
                <a:cs typeface="Lucida Sans Unicode"/>
              </a:rPr>
              <a:t>investor </a:t>
            </a:r>
            <a:r>
              <a:rPr sz="2200" spc="4" dirty="0">
                <a:latin typeface="Lucida Sans Unicode"/>
                <a:cs typeface="Lucida Sans Unicode"/>
              </a:rPr>
              <a:t>to </a:t>
            </a:r>
            <a:r>
              <a:rPr sz="2200" spc="-4" dirty="0">
                <a:latin typeface="Lucida Sans Unicode"/>
                <a:cs typeface="Lucida Sans Unicode"/>
              </a:rPr>
              <a:t>sell/purchase </a:t>
            </a:r>
            <a:r>
              <a:rPr sz="2200" spc="4" dirty="0">
                <a:latin typeface="Lucida Sans Unicode"/>
                <a:cs typeface="Lucida Sans Unicode"/>
              </a:rPr>
              <a:t>on </a:t>
            </a:r>
            <a:r>
              <a:rPr sz="2200" dirty="0">
                <a:latin typeface="Lucida Sans Unicode"/>
                <a:cs typeface="Lucida Sans Unicode"/>
              </a:rPr>
              <a:t>a </a:t>
            </a:r>
            <a:r>
              <a:rPr sz="2200" spc="-669" dirty="0">
                <a:latin typeface="Lucida Sans Unicode"/>
                <a:cs typeface="Lucida Sans Unicode"/>
              </a:rPr>
              <a:t> </a:t>
            </a:r>
            <a:r>
              <a:rPr sz="2200" spc="-4" dirty="0">
                <a:latin typeface="Lucida Sans Unicode"/>
                <a:cs typeface="Lucida Sans Unicode"/>
              </a:rPr>
              <a:t>regular</a:t>
            </a:r>
            <a:r>
              <a:rPr sz="2200" spc="22" dirty="0">
                <a:latin typeface="Lucida Sans Unicode"/>
                <a:cs typeface="Lucida Sans Unicode"/>
              </a:rPr>
              <a:t> </a:t>
            </a:r>
            <a:r>
              <a:rPr sz="2200" spc="-9" dirty="0">
                <a:latin typeface="Lucida Sans Unicode"/>
                <a:cs typeface="Lucida Sans Unicode"/>
              </a:rPr>
              <a:t>basis.</a:t>
            </a:r>
            <a:endParaRPr sz="2200">
              <a:latin typeface="Lucida Sans Unicode"/>
              <a:cs typeface="Lucida Sans Unicode"/>
            </a:endParaRPr>
          </a:p>
          <a:p>
            <a:pPr marL="241046" marR="5129" indent="-230219" algn="just">
              <a:spcBef>
                <a:spcPts val="363"/>
              </a:spcBef>
              <a:buClr>
                <a:srgbClr val="99CA38"/>
              </a:buClr>
              <a:buSzPct val="66666"/>
              <a:buFont typeface="Georgia"/>
              <a:buChar char="◗"/>
              <a:tabLst>
                <a:tab pos="241616" algn="l"/>
              </a:tabLst>
            </a:pPr>
            <a:r>
              <a:rPr sz="2200" spc="-4" dirty="0">
                <a:latin typeface="Lucida Sans Unicode"/>
                <a:cs typeface="Lucida Sans Unicode"/>
              </a:rPr>
              <a:t>Clearing </a:t>
            </a:r>
            <a:r>
              <a:rPr sz="2200" dirty="0">
                <a:latin typeface="Lucida Sans Unicode"/>
                <a:cs typeface="Lucida Sans Unicode"/>
              </a:rPr>
              <a:t>&amp; </a:t>
            </a:r>
            <a:r>
              <a:rPr sz="2200" spc="-4" dirty="0">
                <a:latin typeface="Lucida Sans Unicode"/>
                <a:cs typeface="Lucida Sans Unicode"/>
              </a:rPr>
              <a:t>Settlement </a:t>
            </a:r>
            <a:r>
              <a:rPr sz="2200" spc="4" dirty="0">
                <a:latin typeface="Lucida Sans Unicode"/>
                <a:cs typeface="Lucida Sans Unicode"/>
              </a:rPr>
              <a:t>of </a:t>
            </a:r>
            <a:r>
              <a:rPr sz="2200" spc="-4" dirty="0">
                <a:latin typeface="Lucida Sans Unicode"/>
                <a:cs typeface="Lucida Sans Unicode"/>
              </a:rPr>
              <a:t>securities </a:t>
            </a:r>
            <a:r>
              <a:rPr sz="2200" dirty="0">
                <a:latin typeface="Lucida Sans Unicode"/>
                <a:cs typeface="Lucida Sans Unicode"/>
              </a:rPr>
              <a:t>in </a:t>
            </a:r>
            <a:r>
              <a:rPr sz="2200" b="1" spc="-45" dirty="0">
                <a:latin typeface="Tahoma"/>
                <a:cs typeface="Tahoma"/>
              </a:rPr>
              <a:t>dematerialized </a:t>
            </a:r>
            <a:r>
              <a:rPr sz="2200" b="1" spc="-40" dirty="0">
                <a:latin typeface="Tahoma"/>
                <a:cs typeface="Tahoma"/>
              </a:rPr>
              <a:t> </a:t>
            </a:r>
            <a:r>
              <a:rPr sz="2200" b="1" spc="-45" dirty="0">
                <a:latin typeface="Tahoma"/>
                <a:cs typeface="Tahoma"/>
              </a:rPr>
              <a:t>format,</a:t>
            </a:r>
            <a:r>
              <a:rPr sz="2200" b="1" spc="-40" dirty="0">
                <a:latin typeface="Tahoma"/>
                <a:cs typeface="Tahoma"/>
              </a:rPr>
              <a:t> </a:t>
            </a:r>
            <a:r>
              <a:rPr sz="2200" spc="-4" dirty="0">
                <a:latin typeface="Lucida Sans Unicode"/>
                <a:cs typeface="Lucida Sans Unicode"/>
              </a:rPr>
              <a:t>different</a:t>
            </a:r>
            <a:r>
              <a:rPr sz="2200" dirty="0">
                <a:latin typeface="Lucida Sans Unicode"/>
                <a:cs typeface="Lucida Sans Unicode"/>
              </a:rPr>
              <a:t> </a:t>
            </a:r>
            <a:r>
              <a:rPr sz="2200" spc="-4" dirty="0">
                <a:latin typeface="Lucida Sans Unicode"/>
                <a:cs typeface="Lucida Sans Unicode"/>
              </a:rPr>
              <a:t>to</a:t>
            </a:r>
            <a:r>
              <a:rPr sz="2200" dirty="0">
                <a:latin typeface="Lucida Sans Unicode"/>
                <a:cs typeface="Lucida Sans Unicode"/>
              </a:rPr>
              <a:t> earlier</a:t>
            </a:r>
            <a:r>
              <a:rPr sz="2200" spc="4" dirty="0">
                <a:latin typeface="Lucida Sans Unicode"/>
                <a:cs typeface="Lucida Sans Unicode"/>
              </a:rPr>
              <a:t> </a:t>
            </a:r>
            <a:r>
              <a:rPr sz="2200" spc="-4" dirty="0">
                <a:latin typeface="Lucida Sans Unicode"/>
                <a:cs typeface="Lucida Sans Unicode"/>
              </a:rPr>
              <a:t>physical</a:t>
            </a:r>
            <a:r>
              <a:rPr sz="2200" dirty="0">
                <a:latin typeface="Lucida Sans Unicode"/>
                <a:cs typeface="Lucida Sans Unicode"/>
              </a:rPr>
              <a:t> format</a:t>
            </a:r>
            <a:r>
              <a:rPr sz="2200" spc="4" dirty="0">
                <a:latin typeface="Lucida Sans Unicode"/>
                <a:cs typeface="Lucida Sans Unicode"/>
              </a:rPr>
              <a:t> </a:t>
            </a:r>
            <a:r>
              <a:rPr sz="2200" spc="-9" dirty="0">
                <a:latin typeface="Lucida Sans Unicode"/>
                <a:cs typeface="Lucida Sans Unicode"/>
              </a:rPr>
              <a:t>of </a:t>
            </a:r>
            <a:r>
              <a:rPr sz="2200" spc="-4" dirty="0">
                <a:latin typeface="Lucida Sans Unicode"/>
                <a:cs typeface="Lucida Sans Unicode"/>
              </a:rPr>
              <a:t> securities.</a:t>
            </a:r>
            <a:endParaRPr sz="2200">
              <a:latin typeface="Lucida Sans Unicode"/>
              <a:cs typeface="Lucida Sans Unicode"/>
            </a:endParaRPr>
          </a:p>
          <a:p>
            <a:pPr marL="241046" marR="4559" indent="-230219" algn="just">
              <a:spcBef>
                <a:spcPts val="354"/>
              </a:spcBef>
              <a:buClr>
                <a:srgbClr val="99CA38"/>
              </a:buClr>
              <a:buSzPct val="66666"/>
              <a:buFont typeface="Georgia"/>
              <a:buChar char="◗"/>
              <a:tabLst>
                <a:tab pos="241616" algn="l"/>
              </a:tabLst>
            </a:pPr>
            <a:r>
              <a:rPr sz="2200" b="1" spc="-36" dirty="0">
                <a:latin typeface="Tahoma"/>
                <a:cs typeface="Tahoma"/>
              </a:rPr>
              <a:t>Anonymous</a:t>
            </a:r>
            <a:r>
              <a:rPr sz="2200" b="1" spc="-31" dirty="0">
                <a:latin typeface="Tahoma"/>
                <a:cs typeface="Tahoma"/>
              </a:rPr>
              <a:t> </a:t>
            </a:r>
            <a:r>
              <a:rPr sz="2200" b="1" spc="-54" dirty="0">
                <a:latin typeface="Tahoma"/>
                <a:cs typeface="Tahoma"/>
              </a:rPr>
              <a:t>transactions</a:t>
            </a:r>
            <a:r>
              <a:rPr sz="2200" b="1" spc="-49" dirty="0">
                <a:latin typeface="Tahoma"/>
                <a:cs typeface="Tahoma"/>
              </a:rPr>
              <a:t> </a:t>
            </a:r>
            <a:r>
              <a:rPr sz="2200" spc="4" dirty="0">
                <a:latin typeface="Lucida Sans Unicode"/>
                <a:cs typeface="Lucida Sans Unicode"/>
              </a:rPr>
              <a:t>for</a:t>
            </a:r>
            <a:r>
              <a:rPr sz="2200" spc="9" dirty="0">
                <a:latin typeface="Lucida Sans Unicode"/>
                <a:cs typeface="Lucida Sans Unicode"/>
              </a:rPr>
              <a:t> </a:t>
            </a:r>
            <a:r>
              <a:rPr sz="2200" spc="-4" dirty="0">
                <a:latin typeface="Lucida Sans Unicode"/>
                <a:cs typeface="Lucida Sans Unicode"/>
              </a:rPr>
              <a:t>purchase</a:t>
            </a:r>
            <a:r>
              <a:rPr sz="2200" dirty="0">
                <a:latin typeface="Lucida Sans Unicode"/>
                <a:cs typeface="Lucida Sans Unicode"/>
              </a:rPr>
              <a:t> </a:t>
            </a:r>
            <a:r>
              <a:rPr sz="2200" spc="-4" dirty="0">
                <a:latin typeface="Lucida Sans Unicode"/>
                <a:cs typeface="Lucida Sans Unicode"/>
              </a:rPr>
              <a:t>and</a:t>
            </a:r>
            <a:r>
              <a:rPr sz="2200" dirty="0">
                <a:latin typeface="Lucida Sans Unicode"/>
                <a:cs typeface="Lucida Sans Unicode"/>
              </a:rPr>
              <a:t> sale</a:t>
            </a:r>
            <a:r>
              <a:rPr sz="2200" spc="4" dirty="0">
                <a:latin typeface="Lucida Sans Unicode"/>
                <a:cs typeface="Lucida Sans Unicode"/>
              </a:rPr>
              <a:t> of </a:t>
            </a:r>
            <a:r>
              <a:rPr sz="2200" spc="9" dirty="0">
                <a:latin typeface="Lucida Sans Unicode"/>
                <a:cs typeface="Lucida Sans Unicode"/>
              </a:rPr>
              <a:t> </a:t>
            </a:r>
            <a:r>
              <a:rPr sz="2200" spc="-4" dirty="0">
                <a:latin typeface="Lucida Sans Unicode"/>
                <a:cs typeface="Lucida Sans Unicode"/>
              </a:rPr>
              <a:t>securities.</a:t>
            </a:r>
            <a:endParaRPr sz="2200">
              <a:latin typeface="Lucida Sans Unicode"/>
              <a:cs typeface="Lucida Sans Unicode"/>
            </a:endParaRPr>
          </a:p>
          <a:p>
            <a:pPr marL="241046" marR="5698" indent="-230219" algn="just">
              <a:spcBef>
                <a:spcPts val="359"/>
              </a:spcBef>
              <a:buClr>
                <a:srgbClr val="99CA38"/>
              </a:buClr>
              <a:buSzPct val="66666"/>
              <a:buFont typeface="Georgia"/>
              <a:buChar char="◗"/>
              <a:tabLst>
                <a:tab pos="241616" algn="l"/>
              </a:tabLst>
            </a:pPr>
            <a:r>
              <a:rPr sz="2200" spc="-4" dirty="0">
                <a:latin typeface="Lucida Sans Unicode"/>
                <a:cs typeface="Lucida Sans Unicode"/>
              </a:rPr>
              <a:t>Trading </a:t>
            </a:r>
            <a:r>
              <a:rPr sz="2200" b="1" spc="-45" dirty="0">
                <a:latin typeface="Tahoma"/>
                <a:cs typeface="Tahoma"/>
              </a:rPr>
              <a:t>information</a:t>
            </a:r>
            <a:r>
              <a:rPr sz="2200" b="1" spc="-40" dirty="0">
                <a:latin typeface="Tahoma"/>
                <a:cs typeface="Tahoma"/>
              </a:rPr>
              <a:t> </a:t>
            </a:r>
            <a:r>
              <a:rPr sz="2200" b="1" spc="-31" dirty="0">
                <a:latin typeface="Tahoma"/>
                <a:cs typeface="Tahoma"/>
              </a:rPr>
              <a:t>display</a:t>
            </a:r>
            <a:r>
              <a:rPr sz="2200" spc="-31" dirty="0">
                <a:latin typeface="Lucida Sans Unicode"/>
                <a:cs typeface="Lucida Sans Unicode"/>
              </a:rPr>
              <a:t>ed</a:t>
            </a:r>
            <a:r>
              <a:rPr sz="2200" spc="-27" dirty="0">
                <a:latin typeface="Lucida Sans Unicode"/>
                <a:cs typeface="Lucida Sans Unicode"/>
              </a:rPr>
              <a:t> </a:t>
            </a:r>
            <a:r>
              <a:rPr sz="2200" spc="4" dirty="0">
                <a:latin typeface="Lucida Sans Unicode"/>
                <a:cs typeface="Lucida Sans Unicode"/>
              </a:rPr>
              <a:t>on </a:t>
            </a:r>
            <a:r>
              <a:rPr sz="2200" spc="-4" dirty="0">
                <a:latin typeface="Lucida Sans Unicode"/>
                <a:cs typeface="Lucida Sans Unicode"/>
              </a:rPr>
              <a:t>electronic display </a:t>
            </a:r>
            <a:r>
              <a:rPr sz="2200" dirty="0">
                <a:latin typeface="Lucida Sans Unicode"/>
                <a:cs typeface="Lucida Sans Unicode"/>
              </a:rPr>
              <a:t> </a:t>
            </a:r>
            <a:r>
              <a:rPr sz="2200" spc="-4" dirty="0">
                <a:latin typeface="Lucida Sans Unicode"/>
                <a:cs typeface="Lucida Sans Unicode"/>
              </a:rPr>
              <a:t>terminals</a:t>
            </a:r>
            <a:r>
              <a:rPr sz="2200" spc="22" dirty="0">
                <a:latin typeface="Lucida Sans Unicode"/>
                <a:cs typeface="Lucida Sans Unicode"/>
              </a:rPr>
              <a:t> </a:t>
            </a:r>
            <a:r>
              <a:rPr sz="2200" spc="-4" dirty="0">
                <a:latin typeface="Lucida Sans Unicode"/>
                <a:cs typeface="Lucida Sans Unicode"/>
              </a:rPr>
              <a:t>at</a:t>
            </a:r>
            <a:r>
              <a:rPr sz="2200" spc="-9" dirty="0">
                <a:latin typeface="Lucida Sans Unicode"/>
                <a:cs typeface="Lucida Sans Unicode"/>
              </a:rPr>
              <a:t> </a:t>
            </a:r>
            <a:r>
              <a:rPr sz="2200" spc="-4" dirty="0">
                <a:latin typeface="Lucida Sans Unicode"/>
                <a:cs typeface="Lucida Sans Unicode"/>
              </a:rPr>
              <a:t>exchanges</a:t>
            </a:r>
            <a:r>
              <a:rPr sz="2200" spc="22" dirty="0">
                <a:latin typeface="Lucida Sans Unicode"/>
                <a:cs typeface="Lucida Sans Unicode"/>
              </a:rPr>
              <a:t> </a:t>
            </a:r>
            <a:r>
              <a:rPr sz="2200" spc="-4" dirty="0">
                <a:latin typeface="Lucida Sans Unicode"/>
                <a:cs typeface="Lucida Sans Unicode"/>
              </a:rPr>
              <a:t>and</a:t>
            </a:r>
            <a:r>
              <a:rPr sz="2200" spc="9" dirty="0">
                <a:latin typeface="Lucida Sans Unicode"/>
                <a:cs typeface="Lucida Sans Unicode"/>
              </a:rPr>
              <a:t> </a:t>
            </a:r>
            <a:r>
              <a:rPr sz="2200" dirty="0">
                <a:latin typeface="Lucida Sans Unicode"/>
                <a:cs typeface="Lucida Sans Unicode"/>
              </a:rPr>
              <a:t>via</a:t>
            </a:r>
            <a:r>
              <a:rPr sz="2200" spc="-4" dirty="0">
                <a:latin typeface="Lucida Sans Unicode"/>
                <a:cs typeface="Lucida Sans Unicode"/>
              </a:rPr>
              <a:t> the</a:t>
            </a:r>
            <a:r>
              <a:rPr sz="2200" spc="-13" dirty="0">
                <a:latin typeface="Lucida Sans Unicode"/>
                <a:cs typeface="Lucida Sans Unicode"/>
              </a:rPr>
              <a:t> </a:t>
            </a:r>
            <a:r>
              <a:rPr sz="2200" dirty="0">
                <a:latin typeface="Lucida Sans Unicode"/>
                <a:cs typeface="Lucida Sans Unicode"/>
              </a:rPr>
              <a:t>internet.</a:t>
            </a:r>
            <a:endParaRPr sz="2200">
              <a:latin typeface="Lucida Sans Unicode"/>
              <a:cs typeface="Lucida Sans Unicode"/>
            </a:endParaRPr>
          </a:p>
          <a:p>
            <a:pPr marL="241046" marR="5129" indent="-230219" algn="just">
              <a:spcBef>
                <a:spcPts val="363"/>
              </a:spcBef>
              <a:buClr>
                <a:srgbClr val="99CA38"/>
              </a:buClr>
              <a:buSzPct val="66666"/>
              <a:buFont typeface="Georgia"/>
              <a:buChar char="◗"/>
              <a:tabLst>
                <a:tab pos="241616" algn="l"/>
              </a:tabLst>
            </a:pPr>
            <a:r>
              <a:rPr sz="2200" spc="-4" dirty="0">
                <a:latin typeface="Lucida Sans Unicode"/>
                <a:cs typeface="Lucida Sans Unicode"/>
              </a:rPr>
              <a:t>Highly specialized points </a:t>
            </a:r>
            <a:r>
              <a:rPr sz="2200" spc="-9" dirty="0">
                <a:latin typeface="Lucida Sans Unicode"/>
                <a:cs typeface="Lucida Sans Unicode"/>
              </a:rPr>
              <a:t>of </a:t>
            </a:r>
            <a:r>
              <a:rPr sz="2200" spc="-4" dirty="0">
                <a:latin typeface="Lucida Sans Unicode"/>
                <a:cs typeface="Lucida Sans Unicode"/>
              </a:rPr>
              <a:t>investment which </a:t>
            </a:r>
            <a:r>
              <a:rPr sz="2200" dirty="0">
                <a:latin typeface="Lucida Sans Unicode"/>
                <a:cs typeface="Lucida Sans Unicode"/>
              </a:rPr>
              <a:t>follow </a:t>
            </a:r>
            <a:r>
              <a:rPr sz="2200" spc="4" dirty="0">
                <a:latin typeface="Lucida Sans Unicode"/>
                <a:cs typeface="Lucida Sans Unicode"/>
              </a:rPr>
              <a:t> </a:t>
            </a:r>
            <a:r>
              <a:rPr sz="2200" dirty="0">
                <a:latin typeface="Lucida Sans Unicode"/>
                <a:cs typeface="Lucida Sans Unicode"/>
              </a:rPr>
              <a:t>well</a:t>
            </a:r>
            <a:r>
              <a:rPr sz="2200" spc="4" dirty="0">
                <a:latin typeface="Lucida Sans Unicode"/>
                <a:cs typeface="Lucida Sans Unicode"/>
              </a:rPr>
              <a:t> </a:t>
            </a:r>
            <a:r>
              <a:rPr sz="2200" spc="-4" dirty="0">
                <a:latin typeface="Lucida Sans Unicode"/>
                <a:cs typeface="Lucida Sans Unicode"/>
              </a:rPr>
              <a:t>established</a:t>
            </a:r>
            <a:r>
              <a:rPr sz="2200" spc="13" dirty="0">
                <a:latin typeface="Lucida Sans Unicode"/>
                <a:cs typeface="Lucida Sans Unicode"/>
              </a:rPr>
              <a:t> </a:t>
            </a:r>
            <a:r>
              <a:rPr sz="2200" b="1" spc="-31" dirty="0">
                <a:latin typeface="Tahoma"/>
                <a:cs typeface="Tahoma"/>
              </a:rPr>
              <a:t>guidelines</a:t>
            </a:r>
            <a:r>
              <a:rPr sz="2200" b="1" spc="13" dirty="0">
                <a:latin typeface="Tahoma"/>
                <a:cs typeface="Tahoma"/>
              </a:rPr>
              <a:t> </a:t>
            </a:r>
            <a:r>
              <a:rPr sz="2200" b="1" spc="-36" dirty="0">
                <a:latin typeface="Tahoma"/>
                <a:cs typeface="Tahoma"/>
              </a:rPr>
              <a:t>in</a:t>
            </a:r>
            <a:r>
              <a:rPr sz="2200" b="1" spc="49" dirty="0">
                <a:latin typeface="Tahoma"/>
                <a:cs typeface="Tahoma"/>
              </a:rPr>
              <a:t> </a:t>
            </a:r>
            <a:r>
              <a:rPr sz="2200" b="1" spc="-54" dirty="0">
                <a:latin typeface="Tahoma"/>
                <a:cs typeface="Tahoma"/>
              </a:rPr>
              <a:t>security</a:t>
            </a:r>
            <a:r>
              <a:rPr sz="2200" b="1" spc="9" dirty="0">
                <a:latin typeface="Tahoma"/>
                <a:cs typeface="Tahoma"/>
              </a:rPr>
              <a:t> </a:t>
            </a:r>
            <a:r>
              <a:rPr sz="2200" b="1" spc="-36" dirty="0">
                <a:latin typeface="Tahoma"/>
                <a:cs typeface="Tahoma"/>
              </a:rPr>
              <a:t>trading</a:t>
            </a:r>
            <a:r>
              <a:rPr sz="2200" spc="-36" dirty="0">
                <a:latin typeface="Lucida Sans Unicode"/>
                <a:cs typeface="Lucida Sans Unicode"/>
              </a:rPr>
              <a:t>.</a:t>
            </a:r>
            <a:endParaRPr sz="2200">
              <a:latin typeface="Lucida Sans Unicode"/>
              <a:cs typeface="Lucida Sans Unicode"/>
            </a:endParaRPr>
          </a:p>
          <a:p>
            <a:pPr marL="241046" indent="-230219" algn="just">
              <a:spcBef>
                <a:spcPts val="354"/>
              </a:spcBef>
              <a:buClr>
                <a:srgbClr val="99CA38"/>
              </a:buClr>
              <a:buSzPct val="66666"/>
              <a:buFont typeface="Georgia"/>
              <a:buChar char="◗"/>
              <a:tabLst>
                <a:tab pos="241616" algn="l"/>
              </a:tabLst>
            </a:pPr>
            <a:r>
              <a:rPr sz="2200" spc="-4" dirty="0">
                <a:latin typeface="Lucida Sans Unicode"/>
                <a:cs typeface="Lucida Sans Unicode"/>
              </a:rPr>
              <a:t>Enable</a:t>
            </a:r>
            <a:r>
              <a:rPr sz="2200" spc="18" dirty="0">
                <a:latin typeface="Lucida Sans Unicode"/>
                <a:cs typeface="Lucida Sans Unicode"/>
              </a:rPr>
              <a:t> </a:t>
            </a:r>
            <a:r>
              <a:rPr sz="2200" spc="-4" dirty="0">
                <a:latin typeface="Lucida Sans Unicode"/>
                <a:cs typeface="Lucida Sans Unicode"/>
              </a:rPr>
              <a:t>securities</a:t>
            </a:r>
            <a:r>
              <a:rPr sz="2200" spc="31" dirty="0">
                <a:latin typeface="Lucida Sans Unicode"/>
                <a:cs typeface="Lucida Sans Unicode"/>
              </a:rPr>
              <a:t> </a:t>
            </a:r>
            <a:r>
              <a:rPr sz="2200" spc="-4" dirty="0">
                <a:latin typeface="Lucida Sans Unicode"/>
                <a:cs typeface="Lucida Sans Unicode"/>
              </a:rPr>
              <a:t>exchange</a:t>
            </a:r>
            <a:r>
              <a:rPr sz="2200" spc="18" dirty="0">
                <a:latin typeface="Lucida Sans Unicode"/>
                <a:cs typeface="Lucida Sans Unicode"/>
              </a:rPr>
              <a:t> </a:t>
            </a:r>
            <a:r>
              <a:rPr sz="2200" spc="-4" dirty="0">
                <a:latin typeface="Lucida Sans Unicode"/>
                <a:cs typeface="Lucida Sans Unicode"/>
              </a:rPr>
              <a:t>at</a:t>
            </a:r>
            <a:r>
              <a:rPr sz="2200" dirty="0">
                <a:latin typeface="Lucida Sans Unicode"/>
                <a:cs typeface="Lucida Sans Unicode"/>
              </a:rPr>
              <a:t> </a:t>
            </a:r>
            <a:r>
              <a:rPr sz="2200" b="1" spc="-90" dirty="0">
                <a:latin typeface="Tahoma"/>
                <a:cs typeface="Tahoma"/>
              </a:rPr>
              <a:t>low</a:t>
            </a:r>
            <a:r>
              <a:rPr sz="2200" b="1" spc="36" dirty="0">
                <a:latin typeface="Tahoma"/>
                <a:cs typeface="Tahoma"/>
              </a:rPr>
              <a:t> </a:t>
            </a:r>
            <a:r>
              <a:rPr sz="2200" b="1" spc="-58" dirty="0">
                <a:latin typeface="Tahoma"/>
                <a:cs typeface="Tahoma"/>
              </a:rPr>
              <a:t>transactional</a:t>
            </a:r>
            <a:r>
              <a:rPr sz="2200" b="1" spc="18" dirty="0">
                <a:latin typeface="Tahoma"/>
                <a:cs typeface="Tahoma"/>
              </a:rPr>
              <a:t> </a:t>
            </a:r>
            <a:r>
              <a:rPr sz="2200" b="1" spc="-31" dirty="0">
                <a:latin typeface="Tahoma"/>
                <a:cs typeface="Tahoma"/>
              </a:rPr>
              <a:t>costs</a:t>
            </a:r>
            <a:endParaRPr sz="2200">
              <a:latin typeface="Tahoma"/>
              <a:cs typeface="Tahoma"/>
            </a:endParaRPr>
          </a:p>
          <a:p>
            <a:pPr marL="1891899" indent="-1881072" algn="just">
              <a:spcBef>
                <a:spcPts val="359"/>
              </a:spcBef>
              <a:buClr>
                <a:srgbClr val="99CA38"/>
              </a:buClr>
              <a:buSzPct val="66666"/>
              <a:buFont typeface="Georgia"/>
              <a:buChar char="◗"/>
              <a:tabLst>
                <a:tab pos="1891329" algn="l"/>
                <a:tab pos="1892469" algn="l"/>
              </a:tabLst>
            </a:pPr>
            <a:r>
              <a:rPr sz="2200" dirty="0">
                <a:latin typeface="Lucida Sans Unicode"/>
                <a:cs typeface="Lucida Sans Unicode"/>
              </a:rPr>
              <a:t>with</a:t>
            </a:r>
            <a:r>
              <a:rPr sz="2200" spc="-13" dirty="0">
                <a:latin typeface="Lucida Sans Unicode"/>
                <a:cs typeface="Lucida Sans Unicode"/>
              </a:rPr>
              <a:t> </a:t>
            </a:r>
            <a:r>
              <a:rPr sz="2200" b="1" spc="-63" dirty="0">
                <a:latin typeface="Tahoma"/>
                <a:cs typeface="Tahoma"/>
              </a:rPr>
              <a:t>real</a:t>
            </a:r>
            <a:r>
              <a:rPr sz="2200" b="1" spc="31" dirty="0">
                <a:latin typeface="Tahoma"/>
                <a:cs typeface="Tahoma"/>
              </a:rPr>
              <a:t> </a:t>
            </a:r>
            <a:r>
              <a:rPr sz="2200" b="1" spc="-49" dirty="0">
                <a:latin typeface="Tahoma"/>
                <a:cs typeface="Tahoma"/>
              </a:rPr>
              <a:t>time</a:t>
            </a:r>
            <a:r>
              <a:rPr sz="2200" b="1" spc="-9" dirty="0">
                <a:latin typeface="Tahoma"/>
                <a:cs typeface="Tahoma"/>
              </a:rPr>
              <a:t> </a:t>
            </a:r>
            <a:r>
              <a:rPr sz="2200" b="1" spc="-40" dirty="0">
                <a:latin typeface="Tahoma"/>
                <a:cs typeface="Tahoma"/>
              </a:rPr>
              <a:t>information</a:t>
            </a:r>
            <a:r>
              <a:rPr sz="2200" spc="-40" dirty="0">
                <a:latin typeface="Lucida Sans Unicode"/>
                <a:cs typeface="Lucida Sans Unicode"/>
              </a:rPr>
              <a:t>.</a:t>
            </a:r>
            <a:endParaRPr sz="2200">
              <a:latin typeface="Lucida Sans Unicode"/>
              <a:cs typeface="Lucida Sans Unicode"/>
            </a:endParaRPr>
          </a:p>
        </p:txBody>
      </p:sp>
      <p:pic>
        <p:nvPicPr>
          <p:cNvPr id="4" name="object 4"/>
          <p:cNvPicPr/>
          <p:nvPr/>
        </p:nvPicPr>
        <p:blipFill>
          <a:blip r:embed="rId3" cstate="print"/>
          <a:stretch>
            <a:fillRect/>
          </a:stretch>
        </p:blipFill>
        <p:spPr>
          <a:xfrm>
            <a:off x="944880" y="675042"/>
            <a:ext cx="7074131" cy="840441"/>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77" y="1700630"/>
            <a:ext cx="7585940" cy="4043381"/>
          </a:xfrm>
          <a:prstGeom prst="rect">
            <a:avLst/>
          </a:prstGeom>
        </p:spPr>
        <p:txBody>
          <a:bodyPr vert="horz" wrap="square" lIns="0" tIns="11397" rIns="0" bIns="0" rtlCol="0">
            <a:spAutoFit/>
          </a:bodyPr>
          <a:lstStyle/>
          <a:p>
            <a:pPr marL="241046" marR="5698" indent="-230219" algn="just">
              <a:spcBef>
                <a:spcPts val="90"/>
              </a:spcBef>
              <a:buClr>
                <a:srgbClr val="99CA38"/>
              </a:buClr>
              <a:buSzPct val="66666"/>
              <a:buFont typeface="Georgia"/>
              <a:buChar char="◗"/>
              <a:tabLst>
                <a:tab pos="241616" algn="l"/>
              </a:tabLst>
            </a:pPr>
            <a:r>
              <a:rPr sz="2200" dirty="0">
                <a:latin typeface="Lucida Sans Unicode"/>
                <a:cs typeface="Lucida Sans Unicode"/>
              </a:rPr>
              <a:t>Only </a:t>
            </a:r>
            <a:r>
              <a:rPr sz="2200" spc="-4" dirty="0">
                <a:latin typeface="Lucida Sans Unicode"/>
                <a:cs typeface="Lucida Sans Unicode"/>
              </a:rPr>
              <a:t>the </a:t>
            </a:r>
            <a:r>
              <a:rPr sz="2200" dirty="0">
                <a:latin typeface="Lucida Sans Unicode"/>
                <a:cs typeface="Lucida Sans Unicode"/>
              </a:rPr>
              <a:t>listed </a:t>
            </a:r>
            <a:r>
              <a:rPr sz="2200" spc="-4" dirty="0">
                <a:latin typeface="Lucida Sans Unicode"/>
                <a:cs typeface="Lucida Sans Unicode"/>
              </a:rPr>
              <a:t>securities listed at </a:t>
            </a:r>
            <a:r>
              <a:rPr sz="2200" dirty="0">
                <a:latin typeface="Lucida Sans Unicode"/>
                <a:cs typeface="Lucida Sans Unicode"/>
              </a:rPr>
              <a:t>a </a:t>
            </a:r>
            <a:r>
              <a:rPr sz="2200" spc="-4" dirty="0">
                <a:latin typeface="Lucida Sans Unicode"/>
                <a:cs typeface="Lucida Sans Unicode"/>
              </a:rPr>
              <a:t>stock exchange </a:t>
            </a:r>
            <a:r>
              <a:rPr sz="2200" dirty="0">
                <a:latin typeface="Lucida Sans Unicode"/>
                <a:cs typeface="Lucida Sans Unicode"/>
              </a:rPr>
              <a:t> </a:t>
            </a:r>
            <a:r>
              <a:rPr sz="2200" spc="-9" dirty="0">
                <a:latin typeface="Lucida Sans Unicode"/>
                <a:cs typeface="Lucida Sans Unicode"/>
              </a:rPr>
              <a:t>can</a:t>
            </a:r>
            <a:r>
              <a:rPr sz="2200" dirty="0">
                <a:latin typeface="Lucida Sans Unicode"/>
                <a:cs typeface="Lucida Sans Unicode"/>
              </a:rPr>
              <a:t> be</a:t>
            </a:r>
            <a:r>
              <a:rPr sz="2200" spc="-9" dirty="0">
                <a:latin typeface="Lucida Sans Unicode"/>
                <a:cs typeface="Lucida Sans Unicode"/>
              </a:rPr>
              <a:t> </a:t>
            </a:r>
            <a:r>
              <a:rPr sz="2200" spc="-4" dirty="0">
                <a:latin typeface="Lucida Sans Unicode"/>
                <a:cs typeface="Lucida Sans Unicode"/>
              </a:rPr>
              <a:t>traded</a:t>
            </a:r>
            <a:r>
              <a:rPr sz="2200" spc="27" dirty="0">
                <a:latin typeface="Lucida Sans Unicode"/>
                <a:cs typeface="Lucida Sans Unicode"/>
              </a:rPr>
              <a:t> </a:t>
            </a:r>
            <a:r>
              <a:rPr sz="2200" spc="-4" dirty="0">
                <a:latin typeface="Lucida Sans Unicode"/>
                <a:cs typeface="Lucida Sans Unicode"/>
              </a:rPr>
              <a:t>at</a:t>
            </a:r>
            <a:r>
              <a:rPr sz="2200" spc="13" dirty="0">
                <a:latin typeface="Lucida Sans Unicode"/>
                <a:cs typeface="Lucida Sans Unicode"/>
              </a:rPr>
              <a:t> </a:t>
            </a:r>
            <a:r>
              <a:rPr sz="2200" spc="-4" dirty="0">
                <a:latin typeface="Lucida Sans Unicode"/>
                <a:cs typeface="Lucida Sans Unicode"/>
              </a:rPr>
              <a:t>it.</a:t>
            </a:r>
            <a:endParaRPr sz="2200">
              <a:latin typeface="Lucida Sans Unicode"/>
              <a:cs typeface="Lucida Sans Unicode"/>
            </a:endParaRPr>
          </a:p>
          <a:p>
            <a:pPr marL="241046" marR="4559" indent="-230219" algn="just">
              <a:spcBef>
                <a:spcPts val="363"/>
              </a:spcBef>
              <a:buClr>
                <a:srgbClr val="99CA38"/>
              </a:buClr>
              <a:buSzPct val="66666"/>
              <a:buFont typeface="Georgia"/>
              <a:buChar char="◗"/>
              <a:tabLst>
                <a:tab pos="241616" algn="l"/>
              </a:tabLst>
            </a:pPr>
            <a:r>
              <a:rPr sz="2200" spc="-4" dirty="0">
                <a:latin typeface="Lucida Sans Unicode"/>
                <a:cs typeface="Lucida Sans Unicode"/>
              </a:rPr>
              <a:t>Purchase</a:t>
            </a:r>
            <a:r>
              <a:rPr sz="2200" dirty="0">
                <a:latin typeface="Lucida Sans Unicode"/>
                <a:cs typeface="Lucida Sans Unicode"/>
              </a:rPr>
              <a:t> &amp;</a:t>
            </a:r>
            <a:r>
              <a:rPr sz="2200" spc="4" dirty="0">
                <a:latin typeface="Lucida Sans Unicode"/>
                <a:cs typeface="Lucida Sans Unicode"/>
              </a:rPr>
              <a:t> </a:t>
            </a:r>
            <a:r>
              <a:rPr sz="2200" spc="-4" dirty="0">
                <a:latin typeface="Lucida Sans Unicode"/>
                <a:cs typeface="Lucida Sans Unicode"/>
              </a:rPr>
              <a:t>sale</a:t>
            </a:r>
            <a:r>
              <a:rPr sz="2200" dirty="0">
                <a:latin typeface="Lucida Sans Unicode"/>
                <a:cs typeface="Lucida Sans Unicode"/>
              </a:rPr>
              <a:t> </a:t>
            </a:r>
            <a:r>
              <a:rPr sz="2200" spc="4" dirty="0">
                <a:latin typeface="Lucida Sans Unicode"/>
                <a:cs typeface="Lucida Sans Unicode"/>
              </a:rPr>
              <a:t>of</a:t>
            </a:r>
            <a:r>
              <a:rPr sz="2200" spc="9" dirty="0">
                <a:latin typeface="Lucida Sans Unicode"/>
                <a:cs typeface="Lucida Sans Unicode"/>
              </a:rPr>
              <a:t> </a:t>
            </a:r>
            <a:r>
              <a:rPr sz="2200" dirty="0">
                <a:latin typeface="Lucida Sans Unicode"/>
                <a:cs typeface="Lucida Sans Unicode"/>
              </a:rPr>
              <a:t>securities</a:t>
            </a:r>
            <a:r>
              <a:rPr sz="2200" spc="4" dirty="0">
                <a:latin typeface="Lucida Sans Unicode"/>
                <a:cs typeface="Lucida Sans Unicode"/>
              </a:rPr>
              <a:t> </a:t>
            </a:r>
            <a:r>
              <a:rPr sz="2200" spc="-9" dirty="0">
                <a:latin typeface="Lucida Sans Unicode"/>
                <a:cs typeface="Lucida Sans Unicode"/>
              </a:rPr>
              <a:t>can</a:t>
            </a:r>
            <a:r>
              <a:rPr sz="2200" spc="-4" dirty="0">
                <a:latin typeface="Lucida Sans Unicode"/>
                <a:cs typeface="Lucida Sans Unicode"/>
              </a:rPr>
              <a:t> </a:t>
            </a:r>
            <a:r>
              <a:rPr sz="2200" dirty="0">
                <a:latin typeface="Lucida Sans Unicode"/>
                <a:cs typeface="Lucida Sans Unicode"/>
              </a:rPr>
              <a:t>be</a:t>
            </a:r>
            <a:r>
              <a:rPr sz="2200" spc="4" dirty="0">
                <a:latin typeface="Lucida Sans Unicode"/>
                <a:cs typeface="Lucida Sans Unicode"/>
              </a:rPr>
              <a:t> </a:t>
            </a:r>
            <a:r>
              <a:rPr sz="2200" spc="-4" dirty="0">
                <a:latin typeface="Lucida Sans Unicode"/>
                <a:cs typeface="Lucida Sans Unicode"/>
              </a:rPr>
              <a:t>done</a:t>
            </a:r>
            <a:r>
              <a:rPr sz="2200" spc="669" dirty="0">
                <a:latin typeface="Lucida Sans Unicode"/>
                <a:cs typeface="Lucida Sans Unicode"/>
              </a:rPr>
              <a:t> </a:t>
            </a:r>
            <a:r>
              <a:rPr sz="2200" dirty="0">
                <a:latin typeface="Lucida Sans Unicode"/>
                <a:cs typeface="Lucida Sans Unicode"/>
              </a:rPr>
              <a:t>only </a:t>
            </a:r>
            <a:r>
              <a:rPr sz="2200" spc="4" dirty="0">
                <a:latin typeface="Lucida Sans Unicode"/>
                <a:cs typeface="Lucida Sans Unicode"/>
              </a:rPr>
              <a:t> </a:t>
            </a:r>
            <a:r>
              <a:rPr sz="2200" dirty="0">
                <a:latin typeface="Lucida Sans Unicode"/>
                <a:cs typeface="Lucida Sans Unicode"/>
              </a:rPr>
              <a:t>through SEBI </a:t>
            </a:r>
            <a:r>
              <a:rPr sz="2200" spc="-4" dirty="0">
                <a:latin typeface="Lucida Sans Unicode"/>
                <a:cs typeface="Lucida Sans Unicode"/>
              </a:rPr>
              <a:t>registered </a:t>
            </a:r>
            <a:r>
              <a:rPr sz="2200" dirty="0">
                <a:latin typeface="Lucida Sans Unicode"/>
                <a:cs typeface="Lucida Sans Unicode"/>
              </a:rPr>
              <a:t>brokers </a:t>
            </a:r>
            <a:r>
              <a:rPr sz="2200" spc="-4" dirty="0">
                <a:latin typeface="Lucida Sans Unicode"/>
                <a:cs typeface="Lucida Sans Unicode"/>
              </a:rPr>
              <a:t>who </a:t>
            </a:r>
            <a:r>
              <a:rPr sz="2200" spc="4" dirty="0">
                <a:latin typeface="Lucida Sans Unicode"/>
                <a:cs typeface="Lucida Sans Unicode"/>
              </a:rPr>
              <a:t>are </a:t>
            </a:r>
            <a:r>
              <a:rPr sz="2200" spc="-4" dirty="0">
                <a:latin typeface="Lucida Sans Unicode"/>
                <a:cs typeface="Lucida Sans Unicode"/>
              </a:rPr>
              <a:t>members </a:t>
            </a:r>
            <a:r>
              <a:rPr sz="2200" spc="-9" dirty="0">
                <a:latin typeface="Lucida Sans Unicode"/>
                <a:cs typeface="Lucida Sans Unicode"/>
              </a:rPr>
              <a:t>of </a:t>
            </a:r>
            <a:r>
              <a:rPr sz="2200" spc="-4" dirty="0">
                <a:latin typeface="Lucida Sans Unicode"/>
                <a:cs typeface="Lucida Sans Unicode"/>
              </a:rPr>
              <a:t> </a:t>
            </a:r>
            <a:r>
              <a:rPr sz="2200" dirty="0">
                <a:latin typeface="Lucida Sans Unicode"/>
                <a:cs typeface="Lucida Sans Unicode"/>
              </a:rPr>
              <a:t>the</a:t>
            </a:r>
            <a:r>
              <a:rPr sz="2200" spc="-13" dirty="0">
                <a:latin typeface="Lucida Sans Unicode"/>
                <a:cs typeface="Lucida Sans Unicode"/>
              </a:rPr>
              <a:t> </a:t>
            </a:r>
            <a:r>
              <a:rPr sz="2200" spc="-4" dirty="0">
                <a:latin typeface="Lucida Sans Unicode"/>
                <a:cs typeface="Lucida Sans Unicode"/>
              </a:rPr>
              <a:t>stock exchange.</a:t>
            </a:r>
            <a:endParaRPr sz="2200">
              <a:latin typeface="Lucida Sans Unicode"/>
              <a:cs typeface="Lucida Sans Unicode"/>
            </a:endParaRPr>
          </a:p>
          <a:p>
            <a:pPr marL="241046" marR="5698" indent="-230219" algn="just">
              <a:spcBef>
                <a:spcPts val="354"/>
              </a:spcBef>
              <a:buClr>
                <a:srgbClr val="99CA38"/>
              </a:buClr>
              <a:buSzPct val="66666"/>
              <a:buFont typeface="Georgia"/>
              <a:buChar char="◗"/>
              <a:tabLst>
                <a:tab pos="241616" algn="l"/>
              </a:tabLst>
            </a:pPr>
            <a:r>
              <a:rPr sz="2200" spc="-4" dirty="0">
                <a:latin typeface="Lucida Sans Unicode"/>
                <a:cs typeface="Lucida Sans Unicode"/>
              </a:rPr>
              <a:t>The</a:t>
            </a:r>
            <a:r>
              <a:rPr sz="2200" dirty="0">
                <a:latin typeface="Lucida Sans Unicode"/>
                <a:cs typeface="Lucida Sans Unicode"/>
              </a:rPr>
              <a:t> party</a:t>
            </a:r>
            <a:r>
              <a:rPr sz="2200" spc="4" dirty="0">
                <a:latin typeface="Lucida Sans Unicode"/>
                <a:cs typeface="Lucida Sans Unicode"/>
              </a:rPr>
              <a:t> </a:t>
            </a:r>
            <a:r>
              <a:rPr sz="2200" spc="-4" dirty="0">
                <a:latin typeface="Lucida Sans Unicode"/>
                <a:cs typeface="Lucida Sans Unicode"/>
              </a:rPr>
              <a:t>interested</a:t>
            </a:r>
            <a:r>
              <a:rPr sz="2200" dirty="0">
                <a:latin typeface="Lucida Sans Unicode"/>
                <a:cs typeface="Lucida Sans Unicode"/>
              </a:rPr>
              <a:t> in</a:t>
            </a:r>
            <a:r>
              <a:rPr sz="2200" spc="4" dirty="0">
                <a:latin typeface="Lucida Sans Unicode"/>
                <a:cs typeface="Lucida Sans Unicode"/>
              </a:rPr>
              <a:t> </a:t>
            </a:r>
            <a:r>
              <a:rPr sz="2200" spc="-4" dirty="0">
                <a:latin typeface="Lucida Sans Unicode"/>
                <a:cs typeface="Lucida Sans Unicode"/>
              </a:rPr>
              <a:t>securities</a:t>
            </a:r>
            <a:r>
              <a:rPr sz="2200" dirty="0">
                <a:latin typeface="Lucida Sans Unicode"/>
                <a:cs typeface="Lucida Sans Unicode"/>
              </a:rPr>
              <a:t> </a:t>
            </a:r>
            <a:r>
              <a:rPr sz="2200" spc="-4" dirty="0">
                <a:latin typeface="Lucida Sans Unicode"/>
                <a:cs typeface="Lucida Sans Unicode"/>
              </a:rPr>
              <a:t>trading</a:t>
            </a:r>
            <a:r>
              <a:rPr sz="2200" dirty="0">
                <a:latin typeface="Lucida Sans Unicode"/>
                <a:cs typeface="Lucida Sans Unicode"/>
              </a:rPr>
              <a:t> </a:t>
            </a:r>
            <a:r>
              <a:rPr sz="2200" spc="-9" dirty="0">
                <a:latin typeface="Lucida Sans Unicode"/>
                <a:cs typeface="Lucida Sans Unicode"/>
              </a:rPr>
              <a:t>needs</a:t>
            </a:r>
            <a:r>
              <a:rPr sz="2200" spc="-4" dirty="0">
                <a:latin typeface="Lucida Sans Unicode"/>
                <a:cs typeface="Lucida Sans Unicode"/>
              </a:rPr>
              <a:t> </a:t>
            </a:r>
            <a:r>
              <a:rPr sz="2200" spc="4" dirty="0">
                <a:latin typeface="Lucida Sans Unicode"/>
                <a:cs typeface="Lucida Sans Unicode"/>
              </a:rPr>
              <a:t>to </a:t>
            </a:r>
            <a:r>
              <a:rPr sz="2200" spc="-669" dirty="0">
                <a:latin typeface="Lucida Sans Unicode"/>
                <a:cs typeface="Lucida Sans Unicode"/>
              </a:rPr>
              <a:t> </a:t>
            </a:r>
            <a:r>
              <a:rPr sz="2200" spc="-4" dirty="0">
                <a:latin typeface="Lucida Sans Unicode"/>
                <a:cs typeface="Lucida Sans Unicode"/>
              </a:rPr>
              <a:t>mandatorily </a:t>
            </a:r>
            <a:r>
              <a:rPr sz="2200" dirty="0">
                <a:latin typeface="Lucida Sans Unicode"/>
                <a:cs typeface="Lucida Sans Unicode"/>
              </a:rPr>
              <a:t>have </a:t>
            </a:r>
            <a:r>
              <a:rPr sz="2200" spc="-4" dirty="0">
                <a:latin typeface="Lucida Sans Unicode"/>
                <a:cs typeface="Lucida Sans Unicode"/>
              </a:rPr>
              <a:t>an identified dematerialized account </a:t>
            </a:r>
            <a:r>
              <a:rPr sz="2200" spc="-669" dirty="0">
                <a:latin typeface="Lucida Sans Unicode"/>
                <a:cs typeface="Lucida Sans Unicode"/>
              </a:rPr>
              <a:t> </a:t>
            </a:r>
            <a:r>
              <a:rPr sz="2200" spc="-4" dirty="0">
                <a:latin typeface="Lucida Sans Unicode"/>
                <a:cs typeface="Lucida Sans Unicode"/>
              </a:rPr>
              <a:t>and </a:t>
            </a:r>
            <a:r>
              <a:rPr sz="2200" dirty="0">
                <a:latin typeface="Lucida Sans Unicode"/>
                <a:cs typeface="Lucida Sans Unicode"/>
              </a:rPr>
              <a:t>a bank </a:t>
            </a:r>
            <a:r>
              <a:rPr sz="2200" spc="-4" dirty="0">
                <a:latin typeface="Lucida Sans Unicode"/>
                <a:cs typeface="Lucida Sans Unicode"/>
              </a:rPr>
              <a:t>account </a:t>
            </a:r>
            <a:r>
              <a:rPr sz="2200" spc="4" dirty="0">
                <a:latin typeface="Lucida Sans Unicode"/>
                <a:cs typeface="Lucida Sans Unicode"/>
              </a:rPr>
              <a:t>to </a:t>
            </a:r>
            <a:r>
              <a:rPr sz="2200" dirty="0">
                <a:latin typeface="Lucida Sans Unicode"/>
                <a:cs typeface="Lucida Sans Unicode"/>
              </a:rPr>
              <a:t>be </a:t>
            </a:r>
            <a:r>
              <a:rPr sz="2200" spc="-9" dirty="0">
                <a:latin typeface="Lucida Sans Unicode"/>
                <a:cs typeface="Lucida Sans Unicode"/>
              </a:rPr>
              <a:t>able </a:t>
            </a:r>
            <a:r>
              <a:rPr sz="2200" spc="4" dirty="0">
                <a:latin typeface="Lucida Sans Unicode"/>
                <a:cs typeface="Lucida Sans Unicode"/>
              </a:rPr>
              <a:t>to give </a:t>
            </a:r>
            <a:r>
              <a:rPr sz="2200" dirty="0">
                <a:latin typeface="Lucida Sans Unicode"/>
                <a:cs typeface="Lucida Sans Unicode"/>
              </a:rPr>
              <a:t>/ </a:t>
            </a:r>
            <a:r>
              <a:rPr sz="2200" spc="-4" dirty="0">
                <a:latin typeface="Lucida Sans Unicode"/>
                <a:cs typeface="Lucida Sans Unicode"/>
              </a:rPr>
              <a:t>take </a:t>
            </a:r>
            <a:r>
              <a:rPr sz="2200" dirty="0">
                <a:latin typeface="Lucida Sans Unicode"/>
                <a:cs typeface="Lucida Sans Unicode"/>
              </a:rPr>
              <a:t>the </a:t>
            </a:r>
            <a:r>
              <a:rPr sz="2200" spc="4" dirty="0">
                <a:latin typeface="Lucida Sans Unicode"/>
                <a:cs typeface="Lucida Sans Unicode"/>
              </a:rPr>
              <a:t> </a:t>
            </a:r>
            <a:r>
              <a:rPr sz="2200" spc="-4" dirty="0">
                <a:latin typeface="Lucida Sans Unicode"/>
                <a:cs typeface="Lucida Sans Unicode"/>
              </a:rPr>
              <a:t>delivery</a:t>
            </a:r>
            <a:r>
              <a:rPr sz="2200" spc="18" dirty="0">
                <a:latin typeface="Lucida Sans Unicode"/>
                <a:cs typeface="Lucida Sans Unicode"/>
              </a:rPr>
              <a:t> </a:t>
            </a:r>
            <a:r>
              <a:rPr sz="2200" spc="-9" dirty="0">
                <a:latin typeface="Lucida Sans Unicode"/>
                <a:cs typeface="Lucida Sans Unicode"/>
              </a:rPr>
              <a:t>of</a:t>
            </a:r>
            <a:r>
              <a:rPr sz="2200" spc="9" dirty="0">
                <a:latin typeface="Lucida Sans Unicode"/>
                <a:cs typeface="Lucida Sans Unicode"/>
              </a:rPr>
              <a:t> </a:t>
            </a:r>
            <a:r>
              <a:rPr sz="2200" spc="-4" dirty="0">
                <a:latin typeface="Lucida Sans Unicode"/>
                <a:cs typeface="Lucida Sans Unicode"/>
              </a:rPr>
              <a:t>securities</a:t>
            </a:r>
            <a:r>
              <a:rPr sz="2200" spc="27" dirty="0">
                <a:latin typeface="Lucida Sans Unicode"/>
                <a:cs typeface="Lucida Sans Unicode"/>
              </a:rPr>
              <a:t> </a:t>
            </a:r>
            <a:r>
              <a:rPr sz="2200" dirty="0">
                <a:latin typeface="Lucida Sans Unicode"/>
                <a:cs typeface="Lucida Sans Unicode"/>
              </a:rPr>
              <a:t>/</a:t>
            </a:r>
            <a:r>
              <a:rPr sz="2200" spc="18" dirty="0">
                <a:latin typeface="Lucida Sans Unicode"/>
                <a:cs typeface="Lucida Sans Unicode"/>
              </a:rPr>
              <a:t> </a:t>
            </a:r>
            <a:r>
              <a:rPr sz="2200" spc="-9" dirty="0">
                <a:latin typeface="Lucida Sans Unicode"/>
                <a:cs typeface="Lucida Sans Unicode"/>
              </a:rPr>
              <a:t>money.</a:t>
            </a:r>
            <a:endParaRPr sz="2200">
              <a:latin typeface="Lucida Sans Unicode"/>
              <a:cs typeface="Lucida Sans Unicode"/>
            </a:endParaRPr>
          </a:p>
          <a:p>
            <a:pPr marL="241046" marR="5698" indent="-230219" algn="just">
              <a:spcBef>
                <a:spcPts val="359"/>
              </a:spcBef>
              <a:buClr>
                <a:srgbClr val="99CA38"/>
              </a:buClr>
              <a:buSzPct val="66666"/>
              <a:buFont typeface="Georgia"/>
              <a:buChar char="◗"/>
              <a:tabLst>
                <a:tab pos="241616" algn="l"/>
              </a:tabLst>
            </a:pPr>
            <a:r>
              <a:rPr sz="2200" spc="-4" dirty="0">
                <a:latin typeface="Lucida Sans Unicode"/>
                <a:cs typeface="Lucida Sans Unicode"/>
              </a:rPr>
              <a:t>Stock exchanges </a:t>
            </a:r>
            <a:r>
              <a:rPr sz="2200" dirty="0">
                <a:latin typeface="Lucida Sans Unicode"/>
                <a:cs typeface="Lucida Sans Unicode"/>
              </a:rPr>
              <a:t>can </a:t>
            </a:r>
            <a:r>
              <a:rPr sz="2200" spc="-4" dirty="0">
                <a:latin typeface="Lucida Sans Unicode"/>
                <a:cs typeface="Lucida Sans Unicode"/>
              </a:rPr>
              <a:t>have automated </a:t>
            </a:r>
            <a:r>
              <a:rPr sz="2200" spc="4" dirty="0">
                <a:latin typeface="Lucida Sans Unicode"/>
                <a:cs typeface="Lucida Sans Unicode"/>
              </a:rPr>
              <a:t>limits </a:t>
            </a:r>
            <a:r>
              <a:rPr sz="2200" spc="-9" dirty="0">
                <a:latin typeface="Lucida Sans Unicode"/>
                <a:cs typeface="Lucida Sans Unicode"/>
              </a:rPr>
              <a:t>on </a:t>
            </a:r>
            <a:r>
              <a:rPr sz="2200" spc="-4" dirty="0">
                <a:latin typeface="Lucida Sans Unicode"/>
                <a:cs typeface="Lucida Sans Unicode"/>
              </a:rPr>
              <a:t>value </a:t>
            </a:r>
            <a:r>
              <a:rPr sz="2200" dirty="0">
                <a:latin typeface="Lucida Sans Unicode"/>
                <a:cs typeface="Lucida Sans Unicode"/>
              </a:rPr>
              <a:t> </a:t>
            </a:r>
            <a:r>
              <a:rPr sz="2200" spc="4" dirty="0">
                <a:latin typeface="Lucida Sans Unicode"/>
                <a:cs typeface="Lucida Sans Unicode"/>
              </a:rPr>
              <a:t>of</a:t>
            </a:r>
            <a:r>
              <a:rPr sz="2200" spc="-13" dirty="0">
                <a:latin typeface="Lucida Sans Unicode"/>
                <a:cs typeface="Lucida Sans Unicode"/>
              </a:rPr>
              <a:t> </a:t>
            </a:r>
            <a:r>
              <a:rPr sz="2200" spc="-4" dirty="0">
                <a:latin typeface="Lucida Sans Unicode"/>
                <a:cs typeface="Lucida Sans Unicode"/>
              </a:rPr>
              <a:t>securities</a:t>
            </a:r>
            <a:r>
              <a:rPr sz="2200" spc="4" dirty="0">
                <a:latin typeface="Lucida Sans Unicode"/>
                <a:cs typeface="Lucida Sans Unicode"/>
              </a:rPr>
              <a:t> </a:t>
            </a:r>
            <a:r>
              <a:rPr sz="2200" dirty="0">
                <a:latin typeface="Lucida Sans Unicode"/>
                <a:cs typeface="Lucida Sans Unicode"/>
              </a:rPr>
              <a:t>traded.</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899608"/>
            <a:ext cx="7265323" cy="469302"/>
          </a:xfrm>
          <a:prstGeom prst="rect">
            <a:avLst/>
          </a:prstGeom>
        </p:spPr>
      </p:pic>
      <p:pic>
        <p:nvPicPr>
          <p:cNvPr id="5" name="object 5"/>
          <p:cNvPicPr/>
          <p:nvPr/>
        </p:nvPicPr>
        <p:blipFill>
          <a:blip r:embed="rId4" cstate="print"/>
          <a:stretch>
            <a:fillRect/>
          </a:stretch>
        </p:blipFill>
        <p:spPr>
          <a:xfrm>
            <a:off x="6788728" y="5244353"/>
            <a:ext cx="1237332" cy="1160481"/>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37" y="1701951"/>
            <a:ext cx="7585940" cy="3720216"/>
          </a:xfrm>
          <a:prstGeom prst="rect">
            <a:avLst/>
          </a:prstGeom>
        </p:spPr>
        <p:txBody>
          <a:bodyPr vert="horz" wrap="square" lIns="0" tIns="11397" rIns="0" bIns="0" rtlCol="0">
            <a:spAutoFit/>
          </a:bodyPr>
          <a:lstStyle/>
          <a:p>
            <a:pPr marL="241046" marR="4559" indent="-230219" algn="just">
              <a:spcBef>
                <a:spcPts val="90"/>
              </a:spcBef>
              <a:buClr>
                <a:srgbClr val="99CA38"/>
              </a:buClr>
              <a:buSzPct val="67391"/>
              <a:buFont typeface="Georgia"/>
              <a:buChar char="◗"/>
              <a:tabLst>
                <a:tab pos="241616" algn="l"/>
              </a:tabLst>
            </a:pPr>
            <a:r>
              <a:rPr sz="2100" dirty="0">
                <a:latin typeface="Lucida Sans Unicode"/>
                <a:cs typeface="Lucida Sans Unicode"/>
              </a:rPr>
              <a:t>A stock is </a:t>
            </a:r>
            <a:r>
              <a:rPr sz="2100" spc="-4" dirty="0">
                <a:latin typeface="Lucida Sans Unicode"/>
                <a:cs typeface="Lucida Sans Unicode"/>
              </a:rPr>
              <a:t>‘sold’ at the </a:t>
            </a:r>
            <a:r>
              <a:rPr sz="2100" spc="4" dirty="0">
                <a:latin typeface="Lucida Sans Unicode"/>
                <a:cs typeface="Lucida Sans Unicode"/>
              </a:rPr>
              <a:t>‘Bid </a:t>
            </a:r>
            <a:r>
              <a:rPr sz="2100" spc="-4" dirty="0">
                <a:latin typeface="Lucida Sans Unicode"/>
                <a:cs typeface="Lucida Sans Unicode"/>
              </a:rPr>
              <a:t>Price’, while </a:t>
            </a:r>
            <a:r>
              <a:rPr sz="2100" spc="-13" dirty="0">
                <a:latin typeface="Lucida Sans Unicode"/>
                <a:cs typeface="Lucida Sans Unicode"/>
              </a:rPr>
              <a:t>it </a:t>
            </a:r>
            <a:r>
              <a:rPr sz="2100" dirty="0">
                <a:latin typeface="Lucida Sans Unicode"/>
                <a:cs typeface="Lucida Sans Unicode"/>
              </a:rPr>
              <a:t>is </a:t>
            </a:r>
            <a:r>
              <a:rPr sz="2100" spc="-4" dirty="0">
                <a:latin typeface="Lucida Sans Unicode"/>
                <a:cs typeface="Lucida Sans Unicode"/>
              </a:rPr>
              <a:t>‘bought’ at </a:t>
            </a:r>
            <a:r>
              <a:rPr sz="2100" dirty="0">
                <a:latin typeface="Lucida Sans Unicode"/>
                <a:cs typeface="Lucida Sans Unicode"/>
              </a:rPr>
              <a:t> </a:t>
            </a:r>
            <a:r>
              <a:rPr sz="2100" spc="-4" dirty="0">
                <a:latin typeface="Lucida Sans Unicode"/>
                <a:cs typeface="Lucida Sans Unicode"/>
              </a:rPr>
              <a:t>the</a:t>
            </a:r>
            <a:r>
              <a:rPr sz="2100" spc="-13" dirty="0">
                <a:latin typeface="Lucida Sans Unicode"/>
                <a:cs typeface="Lucida Sans Unicode"/>
              </a:rPr>
              <a:t> </a:t>
            </a:r>
            <a:r>
              <a:rPr sz="2100" dirty="0">
                <a:latin typeface="Lucida Sans Unicode"/>
                <a:cs typeface="Lucida Sans Unicode"/>
              </a:rPr>
              <a:t>‘Ask</a:t>
            </a:r>
            <a:r>
              <a:rPr sz="2100" spc="-4" dirty="0">
                <a:latin typeface="Lucida Sans Unicode"/>
                <a:cs typeface="Lucida Sans Unicode"/>
              </a:rPr>
              <a:t> </a:t>
            </a:r>
            <a:r>
              <a:rPr sz="2100" dirty="0">
                <a:latin typeface="Lucida Sans Unicode"/>
                <a:cs typeface="Lucida Sans Unicode"/>
              </a:rPr>
              <a:t>Price’.</a:t>
            </a:r>
            <a:endParaRPr sz="2100">
              <a:latin typeface="Lucida Sans Unicode"/>
              <a:cs typeface="Lucida Sans Unicode"/>
            </a:endParaRPr>
          </a:p>
          <a:p>
            <a:pPr marL="241046" marR="5698" indent="-230219" algn="just">
              <a:spcBef>
                <a:spcPts val="367"/>
              </a:spcBef>
              <a:buClr>
                <a:srgbClr val="99CA38"/>
              </a:buClr>
              <a:buSzPct val="67391"/>
              <a:buFont typeface="Georgia"/>
              <a:buChar char="◗"/>
              <a:tabLst>
                <a:tab pos="241616" algn="l"/>
              </a:tabLst>
            </a:pPr>
            <a:r>
              <a:rPr sz="2100" spc="-4" dirty="0">
                <a:latin typeface="Lucida Sans Unicode"/>
                <a:cs typeface="Lucida Sans Unicode"/>
              </a:rPr>
              <a:t>‘Ask-Bid </a:t>
            </a:r>
            <a:r>
              <a:rPr sz="2100" dirty="0">
                <a:latin typeface="Lucida Sans Unicode"/>
                <a:cs typeface="Lucida Sans Unicode"/>
              </a:rPr>
              <a:t>Spread’ is </a:t>
            </a:r>
            <a:r>
              <a:rPr sz="2100" spc="-4" dirty="0">
                <a:latin typeface="Lucida Sans Unicode"/>
                <a:cs typeface="Lucida Sans Unicode"/>
              </a:rPr>
              <a:t>difference </a:t>
            </a:r>
            <a:r>
              <a:rPr sz="2100" dirty="0">
                <a:latin typeface="Lucida Sans Unicode"/>
                <a:cs typeface="Lucida Sans Unicode"/>
              </a:rPr>
              <a:t>between </a:t>
            </a:r>
            <a:r>
              <a:rPr sz="2100" spc="-4" dirty="0">
                <a:latin typeface="Lucida Sans Unicode"/>
                <a:cs typeface="Lucida Sans Unicode"/>
              </a:rPr>
              <a:t>the </a:t>
            </a:r>
            <a:r>
              <a:rPr sz="2100" dirty="0">
                <a:latin typeface="Lucida Sans Unicode"/>
                <a:cs typeface="Lucida Sans Unicode"/>
              </a:rPr>
              <a:t>Ask &amp; </a:t>
            </a:r>
            <a:r>
              <a:rPr sz="2100" spc="-4" dirty="0">
                <a:latin typeface="Lucida Sans Unicode"/>
                <a:cs typeface="Lucida Sans Unicode"/>
              </a:rPr>
              <a:t>Bid </a:t>
            </a:r>
            <a:r>
              <a:rPr sz="2100" dirty="0">
                <a:latin typeface="Lucida Sans Unicode"/>
                <a:cs typeface="Lucida Sans Unicode"/>
              </a:rPr>
              <a:t> prices.</a:t>
            </a:r>
            <a:endParaRPr sz="2100">
              <a:latin typeface="Lucida Sans Unicode"/>
              <a:cs typeface="Lucida Sans Unicode"/>
            </a:endParaRPr>
          </a:p>
          <a:p>
            <a:pPr marL="241046" marR="5698" indent="-230219" algn="just">
              <a:spcBef>
                <a:spcPts val="354"/>
              </a:spcBef>
              <a:buClr>
                <a:srgbClr val="99CA38"/>
              </a:buClr>
              <a:buSzPct val="67391"/>
              <a:buFont typeface="Georgia"/>
              <a:buChar char="◗"/>
              <a:tabLst>
                <a:tab pos="241616" algn="l"/>
              </a:tabLst>
            </a:pPr>
            <a:r>
              <a:rPr sz="2100" dirty="0">
                <a:latin typeface="Lucida Sans Unicode"/>
                <a:cs typeface="Lucida Sans Unicode"/>
              </a:rPr>
              <a:t>A </a:t>
            </a:r>
            <a:r>
              <a:rPr sz="2100" spc="-4" dirty="0">
                <a:latin typeface="Lucida Sans Unicode"/>
                <a:cs typeface="Lucida Sans Unicode"/>
              </a:rPr>
              <a:t>trading </a:t>
            </a:r>
            <a:r>
              <a:rPr sz="2100" dirty="0">
                <a:latin typeface="Lucida Sans Unicode"/>
                <a:cs typeface="Lucida Sans Unicode"/>
              </a:rPr>
              <a:t>transaction is </a:t>
            </a:r>
            <a:r>
              <a:rPr sz="2100" spc="-4" dirty="0">
                <a:latin typeface="Lucida Sans Unicode"/>
                <a:cs typeface="Lucida Sans Unicode"/>
              </a:rPr>
              <a:t>executed as </a:t>
            </a:r>
            <a:r>
              <a:rPr sz="2100" dirty="0">
                <a:latin typeface="Lucida Sans Unicode"/>
                <a:cs typeface="Lucida Sans Unicode"/>
              </a:rPr>
              <a:t>per </a:t>
            </a:r>
            <a:r>
              <a:rPr sz="2100" spc="-4" dirty="0">
                <a:latin typeface="Lucida Sans Unicode"/>
                <a:cs typeface="Lucida Sans Unicode"/>
              </a:rPr>
              <a:t>the </a:t>
            </a:r>
            <a:r>
              <a:rPr sz="2100" dirty="0">
                <a:latin typeface="Lucida Sans Unicode"/>
                <a:cs typeface="Lucida Sans Unicode"/>
              </a:rPr>
              <a:t>rule </a:t>
            </a:r>
            <a:r>
              <a:rPr sz="2100" spc="-4" dirty="0">
                <a:latin typeface="Lucida Sans Unicode"/>
                <a:cs typeface="Lucida Sans Unicode"/>
              </a:rPr>
              <a:t>of the </a:t>
            </a:r>
            <a:r>
              <a:rPr sz="2100" dirty="0">
                <a:latin typeface="Lucida Sans Unicode"/>
                <a:cs typeface="Lucida Sans Unicode"/>
              </a:rPr>
              <a:t> best buy order </a:t>
            </a:r>
            <a:r>
              <a:rPr sz="2100" spc="-4" dirty="0">
                <a:latin typeface="Lucida Sans Unicode"/>
                <a:cs typeface="Lucida Sans Unicode"/>
              </a:rPr>
              <a:t>being </a:t>
            </a:r>
            <a:r>
              <a:rPr sz="2100" dirty="0">
                <a:latin typeface="Lucida Sans Unicode"/>
                <a:cs typeface="Lucida Sans Unicode"/>
              </a:rPr>
              <a:t>matched with </a:t>
            </a:r>
            <a:r>
              <a:rPr sz="2100" spc="-4" dirty="0">
                <a:latin typeface="Lucida Sans Unicode"/>
                <a:cs typeface="Lucida Sans Unicode"/>
              </a:rPr>
              <a:t>the best sell order... </a:t>
            </a:r>
            <a:r>
              <a:rPr sz="2100" dirty="0">
                <a:latin typeface="Lucida Sans Unicode"/>
                <a:cs typeface="Lucida Sans Unicode"/>
              </a:rPr>
              <a:t> </a:t>
            </a:r>
            <a:r>
              <a:rPr sz="2100" spc="-4" dirty="0">
                <a:latin typeface="Lucida Sans Unicode"/>
                <a:cs typeface="Lucida Sans Unicode"/>
              </a:rPr>
              <a:t>The </a:t>
            </a:r>
            <a:r>
              <a:rPr sz="2100" dirty="0">
                <a:latin typeface="Lucida Sans Unicode"/>
                <a:cs typeface="Lucida Sans Unicode"/>
              </a:rPr>
              <a:t>best </a:t>
            </a:r>
            <a:r>
              <a:rPr sz="2100" spc="-9" dirty="0">
                <a:latin typeface="Lucida Sans Unicode"/>
                <a:cs typeface="Lucida Sans Unicode"/>
              </a:rPr>
              <a:t>buy </a:t>
            </a:r>
            <a:r>
              <a:rPr sz="2100" spc="-4" dirty="0">
                <a:latin typeface="Lucida Sans Unicode"/>
                <a:cs typeface="Lucida Sans Unicode"/>
              </a:rPr>
              <a:t>order </a:t>
            </a:r>
            <a:r>
              <a:rPr sz="2100" dirty="0">
                <a:latin typeface="Lucida Sans Unicode"/>
                <a:cs typeface="Lucida Sans Unicode"/>
              </a:rPr>
              <a:t>is the </a:t>
            </a:r>
            <a:r>
              <a:rPr sz="2100" spc="-4" dirty="0">
                <a:latin typeface="Lucida Sans Unicode"/>
                <a:cs typeface="Lucida Sans Unicode"/>
              </a:rPr>
              <a:t>one with the highest </a:t>
            </a:r>
            <a:r>
              <a:rPr sz="2100" spc="-9" dirty="0">
                <a:latin typeface="Lucida Sans Unicode"/>
                <a:cs typeface="Lucida Sans Unicode"/>
              </a:rPr>
              <a:t>price </a:t>
            </a:r>
            <a:r>
              <a:rPr sz="2100" spc="4" dirty="0">
                <a:latin typeface="Lucida Sans Unicode"/>
                <a:cs typeface="Lucida Sans Unicode"/>
              </a:rPr>
              <a:t>and </a:t>
            </a:r>
            <a:r>
              <a:rPr sz="2100" spc="9" dirty="0">
                <a:latin typeface="Lucida Sans Unicode"/>
                <a:cs typeface="Lucida Sans Unicode"/>
              </a:rPr>
              <a:t> </a:t>
            </a:r>
            <a:r>
              <a:rPr sz="2100" spc="-4" dirty="0">
                <a:latin typeface="Lucida Sans Unicode"/>
                <a:cs typeface="Lucida Sans Unicode"/>
              </a:rPr>
              <a:t>the</a:t>
            </a:r>
            <a:r>
              <a:rPr sz="2100" spc="-13" dirty="0">
                <a:latin typeface="Lucida Sans Unicode"/>
                <a:cs typeface="Lucida Sans Unicode"/>
              </a:rPr>
              <a:t> </a:t>
            </a:r>
            <a:r>
              <a:rPr sz="2100" dirty="0">
                <a:latin typeface="Lucida Sans Unicode"/>
                <a:cs typeface="Lucida Sans Unicode"/>
              </a:rPr>
              <a:t>best sell</a:t>
            </a:r>
            <a:r>
              <a:rPr sz="2100" spc="-13" dirty="0">
                <a:latin typeface="Lucida Sans Unicode"/>
                <a:cs typeface="Lucida Sans Unicode"/>
              </a:rPr>
              <a:t> </a:t>
            </a:r>
            <a:r>
              <a:rPr sz="2100" spc="4" dirty="0">
                <a:latin typeface="Lucida Sans Unicode"/>
                <a:cs typeface="Lucida Sans Unicode"/>
              </a:rPr>
              <a:t>order</a:t>
            </a:r>
            <a:r>
              <a:rPr sz="2100" spc="-31" dirty="0">
                <a:latin typeface="Lucida Sans Unicode"/>
                <a:cs typeface="Lucida Sans Unicode"/>
              </a:rPr>
              <a:t> </a:t>
            </a:r>
            <a:r>
              <a:rPr sz="2100" dirty="0">
                <a:latin typeface="Lucida Sans Unicode"/>
                <a:cs typeface="Lucida Sans Unicode"/>
              </a:rPr>
              <a:t>is</a:t>
            </a:r>
            <a:r>
              <a:rPr sz="2100" spc="-13" dirty="0">
                <a:latin typeface="Lucida Sans Unicode"/>
                <a:cs typeface="Lucida Sans Unicode"/>
              </a:rPr>
              <a:t> </a:t>
            </a:r>
            <a:r>
              <a:rPr sz="2100" dirty="0">
                <a:latin typeface="Lucida Sans Unicode"/>
                <a:cs typeface="Lucida Sans Unicode"/>
              </a:rPr>
              <a:t>the</a:t>
            </a:r>
            <a:r>
              <a:rPr sz="2100" spc="-13" dirty="0">
                <a:latin typeface="Lucida Sans Unicode"/>
                <a:cs typeface="Lucida Sans Unicode"/>
              </a:rPr>
              <a:t> </a:t>
            </a:r>
            <a:r>
              <a:rPr sz="2100" spc="-4" dirty="0">
                <a:latin typeface="Lucida Sans Unicode"/>
                <a:cs typeface="Lucida Sans Unicode"/>
              </a:rPr>
              <a:t>one</a:t>
            </a:r>
            <a:r>
              <a:rPr sz="2100" spc="-9" dirty="0">
                <a:latin typeface="Lucida Sans Unicode"/>
                <a:cs typeface="Lucida Sans Unicode"/>
              </a:rPr>
              <a:t> </a:t>
            </a:r>
            <a:r>
              <a:rPr sz="2100" dirty="0">
                <a:latin typeface="Lucida Sans Unicode"/>
                <a:cs typeface="Lucida Sans Unicode"/>
              </a:rPr>
              <a:t>with</a:t>
            </a:r>
            <a:r>
              <a:rPr sz="2100" spc="-13" dirty="0">
                <a:latin typeface="Lucida Sans Unicode"/>
                <a:cs typeface="Lucida Sans Unicode"/>
              </a:rPr>
              <a:t> </a:t>
            </a:r>
            <a:r>
              <a:rPr sz="2100" spc="-4" dirty="0">
                <a:latin typeface="Lucida Sans Unicode"/>
                <a:cs typeface="Lucida Sans Unicode"/>
              </a:rPr>
              <a:t>the</a:t>
            </a:r>
            <a:r>
              <a:rPr sz="2100" spc="13" dirty="0">
                <a:latin typeface="Lucida Sans Unicode"/>
                <a:cs typeface="Lucida Sans Unicode"/>
              </a:rPr>
              <a:t> </a:t>
            </a:r>
            <a:r>
              <a:rPr sz="2100" dirty="0">
                <a:latin typeface="Lucida Sans Unicode"/>
                <a:cs typeface="Lucida Sans Unicode"/>
              </a:rPr>
              <a:t>lowest price.</a:t>
            </a:r>
            <a:endParaRPr sz="2100">
              <a:latin typeface="Lucida Sans Unicode"/>
              <a:cs typeface="Lucida Sans Unicode"/>
            </a:endParaRPr>
          </a:p>
          <a:p>
            <a:pPr marL="241046" marR="5698" indent="-230219" algn="just">
              <a:spcBef>
                <a:spcPts val="359"/>
              </a:spcBef>
              <a:buClr>
                <a:srgbClr val="99CA38"/>
              </a:buClr>
              <a:buSzPct val="67391"/>
              <a:buFont typeface="Georgia"/>
              <a:buChar char="◗"/>
              <a:tabLst>
                <a:tab pos="241616" algn="l"/>
              </a:tabLst>
            </a:pPr>
            <a:r>
              <a:rPr sz="2100" spc="-4" dirty="0">
                <a:latin typeface="Lucida Sans Unicode"/>
                <a:cs typeface="Lucida Sans Unicode"/>
              </a:rPr>
              <a:t>Orders</a:t>
            </a:r>
            <a:r>
              <a:rPr sz="2100" dirty="0">
                <a:latin typeface="Lucida Sans Unicode"/>
                <a:cs typeface="Lucida Sans Unicode"/>
              </a:rPr>
              <a:t> </a:t>
            </a:r>
            <a:r>
              <a:rPr sz="2100" spc="-9" dirty="0">
                <a:latin typeface="Lucida Sans Unicode"/>
                <a:cs typeface="Lucida Sans Unicode"/>
              </a:rPr>
              <a:t>lying</a:t>
            </a:r>
            <a:r>
              <a:rPr sz="2100" spc="-4" dirty="0">
                <a:latin typeface="Lucida Sans Unicode"/>
                <a:cs typeface="Lucida Sans Unicode"/>
              </a:rPr>
              <a:t> unmatched</a:t>
            </a:r>
            <a:r>
              <a:rPr sz="2100" dirty="0">
                <a:latin typeface="Lucida Sans Unicode"/>
                <a:cs typeface="Lucida Sans Unicode"/>
              </a:rPr>
              <a:t> in</a:t>
            </a:r>
            <a:r>
              <a:rPr sz="2100" spc="4" dirty="0">
                <a:latin typeface="Lucida Sans Unicode"/>
                <a:cs typeface="Lucida Sans Unicode"/>
              </a:rPr>
              <a:t> </a:t>
            </a:r>
            <a:r>
              <a:rPr sz="2100" spc="-4" dirty="0">
                <a:latin typeface="Lucida Sans Unicode"/>
                <a:cs typeface="Lucida Sans Unicode"/>
              </a:rPr>
              <a:t>the</a:t>
            </a:r>
            <a:r>
              <a:rPr sz="2100" dirty="0">
                <a:latin typeface="Lucida Sans Unicode"/>
                <a:cs typeface="Lucida Sans Unicode"/>
              </a:rPr>
              <a:t> system</a:t>
            </a:r>
            <a:r>
              <a:rPr sz="2100" spc="4" dirty="0">
                <a:latin typeface="Lucida Sans Unicode"/>
                <a:cs typeface="Lucida Sans Unicode"/>
              </a:rPr>
              <a:t> </a:t>
            </a:r>
            <a:r>
              <a:rPr sz="2100" spc="-9" dirty="0">
                <a:latin typeface="Lucida Sans Unicode"/>
                <a:cs typeface="Lucida Sans Unicode"/>
              </a:rPr>
              <a:t>are</a:t>
            </a:r>
            <a:r>
              <a:rPr sz="2100" spc="-4" dirty="0">
                <a:latin typeface="Lucida Sans Unicode"/>
                <a:cs typeface="Lucida Sans Unicode"/>
              </a:rPr>
              <a:t> 'passive' </a:t>
            </a:r>
            <a:r>
              <a:rPr sz="2100" dirty="0">
                <a:latin typeface="Lucida Sans Unicode"/>
                <a:cs typeface="Lucida Sans Unicode"/>
              </a:rPr>
              <a:t> orders </a:t>
            </a:r>
            <a:r>
              <a:rPr sz="2100" spc="-9" dirty="0">
                <a:latin typeface="Lucida Sans Unicode"/>
                <a:cs typeface="Lucida Sans Unicode"/>
              </a:rPr>
              <a:t>and </a:t>
            </a:r>
            <a:r>
              <a:rPr sz="2100" dirty="0">
                <a:latin typeface="Lucida Sans Unicode"/>
                <a:cs typeface="Lucida Sans Unicode"/>
              </a:rPr>
              <a:t>orders that come in </a:t>
            </a:r>
            <a:r>
              <a:rPr sz="2100" spc="4" dirty="0">
                <a:latin typeface="Lucida Sans Unicode"/>
                <a:cs typeface="Lucida Sans Unicode"/>
              </a:rPr>
              <a:t>to </a:t>
            </a:r>
            <a:r>
              <a:rPr sz="2100" spc="-9" dirty="0">
                <a:latin typeface="Lucida Sans Unicode"/>
                <a:cs typeface="Lucida Sans Unicode"/>
              </a:rPr>
              <a:t>match </a:t>
            </a:r>
            <a:r>
              <a:rPr sz="2100" dirty="0">
                <a:latin typeface="Lucida Sans Unicode"/>
                <a:cs typeface="Lucida Sans Unicode"/>
              </a:rPr>
              <a:t>the </a:t>
            </a:r>
            <a:r>
              <a:rPr sz="2100" spc="-4" dirty="0">
                <a:latin typeface="Lucida Sans Unicode"/>
                <a:cs typeface="Lucida Sans Unicode"/>
              </a:rPr>
              <a:t>existing </a:t>
            </a:r>
            <a:r>
              <a:rPr sz="2100" dirty="0">
                <a:latin typeface="Lucida Sans Unicode"/>
                <a:cs typeface="Lucida Sans Unicode"/>
              </a:rPr>
              <a:t> orders</a:t>
            </a:r>
            <a:r>
              <a:rPr sz="2100" spc="-36" dirty="0">
                <a:latin typeface="Lucida Sans Unicode"/>
                <a:cs typeface="Lucida Sans Unicode"/>
              </a:rPr>
              <a:t> </a:t>
            </a:r>
            <a:r>
              <a:rPr sz="2100" spc="-4" dirty="0">
                <a:latin typeface="Lucida Sans Unicode"/>
                <a:cs typeface="Lucida Sans Unicode"/>
              </a:rPr>
              <a:t>are</a:t>
            </a:r>
            <a:r>
              <a:rPr sz="2100" spc="-9" dirty="0">
                <a:latin typeface="Lucida Sans Unicode"/>
                <a:cs typeface="Lucida Sans Unicode"/>
              </a:rPr>
              <a:t> </a:t>
            </a:r>
            <a:r>
              <a:rPr sz="2100" spc="-4" dirty="0">
                <a:latin typeface="Lucida Sans Unicode"/>
                <a:cs typeface="Lucida Sans Unicode"/>
              </a:rPr>
              <a:t>called</a:t>
            </a:r>
            <a:r>
              <a:rPr sz="2100" spc="9" dirty="0">
                <a:latin typeface="Lucida Sans Unicode"/>
                <a:cs typeface="Lucida Sans Unicode"/>
              </a:rPr>
              <a:t> </a:t>
            </a:r>
            <a:r>
              <a:rPr sz="2100" spc="-4" dirty="0">
                <a:latin typeface="Lucida Sans Unicode"/>
                <a:cs typeface="Lucida Sans Unicode"/>
              </a:rPr>
              <a:t>'active'</a:t>
            </a:r>
            <a:r>
              <a:rPr sz="2100" spc="-31" dirty="0">
                <a:latin typeface="Lucida Sans Unicode"/>
                <a:cs typeface="Lucida Sans Unicode"/>
              </a:rPr>
              <a:t> </a:t>
            </a:r>
            <a:r>
              <a:rPr sz="2100" dirty="0">
                <a:latin typeface="Lucida Sans Unicode"/>
                <a:cs typeface="Lucida Sans Unicode"/>
              </a:rPr>
              <a:t>orders.</a:t>
            </a:r>
            <a:endParaRPr sz="2100">
              <a:latin typeface="Lucida Sans Unicode"/>
              <a:cs typeface="Lucida Sans Unicode"/>
            </a:endParaRPr>
          </a:p>
        </p:txBody>
      </p:sp>
      <p:pic>
        <p:nvPicPr>
          <p:cNvPr id="4" name="object 4"/>
          <p:cNvPicPr/>
          <p:nvPr/>
        </p:nvPicPr>
        <p:blipFill>
          <a:blip r:embed="rId3" cstate="print"/>
          <a:stretch>
            <a:fillRect/>
          </a:stretch>
        </p:blipFill>
        <p:spPr>
          <a:xfrm>
            <a:off x="911629" y="899608"/>
            <a:ext cx="7424650" cy="469302"/>
          </a:xfrm>
          <a:prstGeom prst="rect">
            <a:avLst/>
          </a:prstGeom>
        </p:spPr>
      </p:pic>
      <p:pic>
        <p:nvPicPr>
          <p:cNvPr id="5" name="object 5"/>
          <p:cNvPicPr/>
          <p:nvPr/>
        </p:nvPicPr>
        <p:blipFill>
          <a:blip r:embed="rId4" cstate="print"/>
          <a:stretch>
            <a:fillRect/>
          </a:stretch>
        </p:blipFill>
        <p:spPr>
          <a:xfrm>
            <a:off x="5541818" y="4975412"/>
            <a:ext cx="2607425" cy="1403872"/>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77" y="1700630"/>
            <a:ext cx="5436755" cy="4381935"/>
          </a:xfrm>
          <a:prstGeom prst="rect">
            <a:avLst/>
          </a:prstGeom>
        </p:spPr>
        <p:txBody>
          <a:bodyPr vert="horz" wrap="square" lIns="0" tIns="11397" rIns="0" bIns="0" rtlCol="0">
            <a:spAutoFit/>
          </a:bodyPr>
          <a:lstStyle/>
          <a:p>
            <a:pPr marL="241046" marR="4559" indent="-230219" algn="just">
              <a:spcBef>
                <a:spcPts val="90"/>
              </a:spcBef>
              <a:buClr>
                <a:srgbClr val="99CA38"/>
              </a:buClr>
              <a:buSzPct val="66666"/>
              <a:buFont typeface="Georgia"/>
              <a:buChar char="◗"/>
              <a:tabLst>
                <a:tab pos="241616" algn="l"/>
              </a:tabLst>
            </a:pPr>
            <a:r>
              <a:rPr sz="2200" spc="-4" dirty="0">
                <a:latin typeface="Lucida Sans Unicode"/>
                <a:cs typeface="Lucida Sans Unicode"/>
              </a:rPr>
              <a:t>Securities</a:t>
            </a:r>
            <a:r>
              <a:rPr sz="2200" dirty="0">
                <a:latin typeface="Lucida Sans Unicode"/>
                <a:cs typeface="Lucida Sans Unicode"/>
              </a:rPr>
              <a:t> </a:t>
            </a:r>
            <a:r>
              <a:rPr sz="2200" spc="-4" dirty="0">
                <a:latin typeface="Lucida Sans Unicode"/>
                <a:cs typeface="Lucida Sans Unicode"/>
              </a:rPr>
              <a:t>trading</a:t>
            </a:r>
            <a:r>
              <a:rPr sz="2200" dirty="0">
                <a:latin typeface="Lucida Sans Unicode"/>
                <a:cs typeface="Lucida Sans Unicode"/>
              </a:rPr>
              <a:t> </a:t>
            </a:r>
            <a:r>
              <a:rPr sz="2200" spc="-4" dirty="0">
                <a:latin typeface="Lucida Sans Unicode"/>
                <a:cs typeface="Lucida Sans Unicode"/>
              </a:rPr>
              <a:t>enables</a:t>
            </a:r>
            <a:r>
              <a:rPr sz="2200" dirty="0">
                <a:latin typeface="Lucida Sans Unicode"/>
                <a:cs typeface="Lucida Sans Unicode"/>
              </a:rPr>
              <a:t> the </a:t>
            </a:r>
            <a:r>
              <a:rPr sz="2200" spc="4" dirty="0">
                <a:latin typeface="Lucida Sans Unicode"/>
                <a:cs typeface="Lucida Sans Unicode"/>
              </a:rPr>
              <a:t> </a:t>
            </a:r>
            <a:r>
              <a:rPr sz="2200" dirty="0">
                <a:latin typeface="Lucida Sans Unicode"/>
                <a:cs typeface="Lucida Sans Unicode"/>
              </a:rPr>
              <a:t>important </a:t>
            </a:r>
            <a:r>
              <a:rPr sz="2200" spc="-4" dirty="0">
                <a:latin typeface="Lucida Sans Unicode"/>
                <a:cs typeface="Lucida Sans Unicode"/>
              </a:rPr>
              <a:t>stock exchange </a:t>
            </a:r>
            <a:r>
              <a:rPr sz="2200" dirty="0">
                <a:latin typeface="Lucida Sans Unicode"/>
                <a:cs typeface="Lucida Sans Unicode"/>
              </a:rPr>
              <a:t>function </a:t>
            </a:r>
            <a:r>
              <a:rPr sz="2200" spc="4" dirty="0">
                <a:latin typeface="Lucida Sans Unicode"/>
                <a:cs typeface="Lucida Sans Unicode"/>
              </a:rPr>
              <a:t>to </a:t>
            </a:r>
            <a:r>
              <a:rPr sz="2200" spc="9" dirty="0">
                <a:latin typeface="Lucida Sans Unicode"/>
                <a:cs typeface="Lucida Sans Unicode"/>
              </a:rPr>
              <a:t> </a:t>
            </a:r>
            <a:r>
              <a:rPr sz="2200" dirty="0">
                <a:latin typeface="Lucida Sans Unicode"/>
                <a:cs typeface="Lucida Sans Unicode"/>
              </a:rPr>
              <a:t>provide</a:t>
            </a:r>
            <a:r>
              <a:rPr sz="2200" spc="-13" dirty="0">
                <a:latin typeface="Lucida Sans Unicode"/>
                <a:cs typeface="Lucida Sans Unicode"/>
              </a:rPr>
              <a:t> </a:t>
            </a:r>
            <a:r>
              <a:rPr sz="2200" spc="-4" dirty="0">
                <a:latin typeface="Lucida Sans Unicode"/>
                <a:cs typeface="Lucida Sans Unicode"/>
              </a:rPr>
              <a:t>investment liquidity.</a:t>
            </a:r>
            <a:endParaRPr sz="2200">
              <a:latin typeface="Lucida Sans Unicode"/>
              <a:cs typeface="Lucida Sans Unicode"/>
            </a:endParaRPr>
          </a:p>
          <a:p>
            <a:pPr marL="241046" marR="4559" indent="-230219" algn="just">
              <a:spcBef>
                <a:spcPts val="363"/>
              </a:spcBef>
              <a:buClr>
                <a:srgbClr val="99CA38"/>
              </a:buClr>
              <a:buSzPct val="66666"/>
              <a:buFont typeface="Georgia"/>
              <a:buChar char="◗"/>
              <a:tabLst>
                <a:tab pos="241616" algn="l"/>
              </a:tabLst>
            </a:pPr>
            <a:r>
              <a:rPr sz="2200" spc="-4" dirty="0">
                <a:latin typeface="Lucida Sans Unicode"/>
                <a:cs typeface="Lucida Sans Unicode"/>
              </a:rPr>
              <a:t>Demand and supply economics </a:t>
            </a:r>
            <a:r>
              <a:rPr sz="2200" dirty="0">
                <a:latin typeface="Lucida Sans Unicode"/>
                <a:cs typeface="Lucida Sans Unicode"/>
              </a:rPr>
              <a:t>in the </a:t>
            </a:r>
            <a:r>
              <a:rPr sz="2200" spc="4" dirty="0">
                <a:latin typeface="Lucida Sans Unicode"/>
                <a:cs typeface="Lucida Sans Unicode"/>
              </a:rPr>
              <a:t> </a:t>
            </a:r>
            <a:r>
              <a:rPr sz="2200" spc="-4" dirty="0">
                <a:latin typeface="Lucida Sans Unicode"/>
                <a:cs typeface="Lucida Sans Unicode"/>
              </a:rPr>
              <a:t>capital</a:t>
            </a:r>
            <a:r>
              <a:rPr sz="2200" dirty="0">
                <a:latin typeface="Lucida Sans Unicode"/>
                <a:cs typeface="Lucida Sans Unicode"/>
              </a:rPr>
              <a:t> </a:t>
            </a:r>
            <a:r>
              <a:rPr sz="2200" spc="-4" dirty="0">
                <a:latin typeface="Lucida Sans Unicode"/>
                <a:cs typeface="Lucida Sans Unicode"/>
              </a:rPr>
              <a:t>markets</a:t>
            </a:r>
            <a:r>
              <a:rPr sz="2200" dirty="0">
                <a:latin typeface="Lucida Sans Unicode"/>
                <a:cs typeface="Lucida Sans Unicode"/>
              </a:rPr>
              <a:t> </a:t>
            </a:r>
            <a:r>
              <a:rPr sz="2200" spc="-4" dirty="0">
                <a:latin typeface="Lucida Sans Unicode"/>
                <a:cs typeface="Lucida Sans Unicode"/>
              </a:rPr>
              <a:t>assist</a:t>
            </a:r>
            <a:r>
              <a:rPr sz="2200" dirty="0">
                <a:latin typeface="Lucida Sans Unicode"/>
                <a:cs typeface="Lucida Sans Unicode"/>
              </a:rPr>
              <a:t> in</a:t>
            </a:r>
            <a:r>
              <a:rPr sz="2200" spc="4" dirty="0">
                <a:latin typeface="Lucida Sans Unicode"/>
                <a:cs typeface="Lucida Sans Unicode"/>
              </a:rPr>
              <a:t> </a:t>
            </a:r>
            <a:r>
              <a:rPr sz="2200" dirty="0">
                <a:latin typeface="Lucida Sans Unicode"/>
                <a:cs typeface="Lucida Sans Unicode"/>
              </a:rPr>
              <a:t>price </a:t>
            </a:r>
            <a:r>
              <a:rPr sz="2200" spc="4" dirty="0">
                <a:latin typeface="Lucida Sans Unicode"/>
                <a:cs typeface="Lucida Sans Unicode"/>
              </a:rPr>
              <a:t> </a:t>
            </a:r>
            <a:r>
              <a:rPr sz="2200" spc="-4" dirty="0">
                <a:latin typeface="Lucida Sans Unicode"/>
                <a:cs typeface="Lucida Sans Unicode"/>
              </a:rPr>
              <a:t>discovery.</a:t>
            </a:r>
            <a:endParaRPr sz="2200">
              <a:latin typeface="Lucida Sans Unicode"/>
              <a:cs typeface="Lucida Sans Unicode"/>
            </a:endParaRPr>
          </a:p>
          <a:p>
            <a:pPr marL="241046" marR="4559" indent="-230219" algn="just">
              <a:spcBef>
                <a:spcPts val="354"/>
              </a:spcBef>
              <a:buClr>
                <a:srgbClr val="99CA38"/>
              </a:buClr>
              <a:buSzPct val="66666"/>
              <a:buFont typeface="Georgia"/>
              <a:buChar char="◗"/>
              <a:tabLst>
                <a:tab pos="241616" algn="l"/>
              </a:tabLst>
            </a:pPr>
            <a:r>
              <a:rPr sz="2200" spc="-4" dirty="0">
                <a:latin typeface="Lucida Sans Unicode"/>
                <a:cs typeface="Lucida Sans Unicode"/>
              </a:rPr>
              <a:t>Trading </a:t>
            </a:r>
            <a:r>
              <a:rPr sz="2200" spc="4" dirty="0">
                <a:latin typeface="Lucida Sans Unicode"/>
                <a:cs typeface="Lucida Sans Unicode"/>
              </a:rPr>
              <a:t>forms </a:t>
            </a:r>
            <a:r>
              <a:rPr sz="2200" spc="-4" dirty="0">
                <a:latin typeface="Lucida Sans Unicode"/>
                <a:cs typeface="Lucida Sans Unicode"/>
              </a:rPr>
              <a:t>the </a:t>
            </a:r>
            <a:r>
              <a:rPr sz="2200" dirty="0">
                <a:latin typeface="Lucida Sans Unicode"/>
                <a:cs typeface="Lucida Sans Unicode"/>
              </a:rPr>
              <a:t>main basis </a:t>
            </a:r>
            <a:r>
              <a:rPr sz="2200" spc="-9" dirty="0">
                <a:latin typeface="Lucida Sans Unicode"/>
                <a:cs typeface="Lucida Sans Unicode"/>
              </a:rPr>
              <a:t>of </a:t>
            </a:r>
            <a:r>
              <a:rPr sz="2200" dirty="0">
                <a:latin typeface="Lucida Sans Unicode"/>
                <a:cs typeface="Lucida Sans Unicode"/>
              </a:rPr>
              <a:t>the </a:t>
            </a:r>
            <a:r>
              <a:rPr sz="2200" spc="4" dirty="0">
                <a:latin typeface="Lucida Sans Unicode"/>
                <a:cs typeface="Lucida Sans Unicode"/>
              </a:rPr>
              <a:t> </a:t>
            </a:r>
            <a:r>
              <a:rPr sz="2200" spc="-4" dirty="0">
                <a:latin typeface="Lucida Sans Unicode"/>
                <a:cs typeface="Lucida Sans Unicode"/>
              </a:rPr>
              <a:t>capital</a:t>
            </a:r>
            <a:r>
              <a:rPr sz="2200" dirty="0">
                <a:latin typeface="Lucida Sans Unicode"/>
                <a:cs typeface="Lucida Sans Unicode"/>
              </a:rPr>
              <a:t> </a:t>
            </a:r>
            <a:r>
              <a:rPr sz="2200" spc="-4" dirty="0">
                <a:latin typeface="Lucida Sans Unicode"/>
                <a:cs typeface="Lucida Sans Unicode"/>
              </a:rPr>
              <a:t>formation</a:t>
            </a:r>
            <a:r>
              <a:rPr sz="2200" dirty="0">
                <a:latin typeface="Lucida Sans Unicode"/>
                <a:cs typeface="Lucida Sans Unicode"/>
              </a:rPr>
              <a:t> </a:t>
            </a:r>
            <a:r>
              <a:rPr sz="2200" spc="-13" dirty="0">
                <a:latin typeface="Lucida Sans Unicode"/>
                <a:cs typeface="Lucida Sans Unicode"/>
              </a:rPr>
              <a:t>at</a:t>
            </a:r>
            <a:r>
              <a:rPr sz="2200" spc="-9" dirty="0">
                <a:latin typeface="Lucida Sans Unicode"/>
                <a:cs typeface="Lucida Sans Unicode"/>
              </a:rPr>
              <a:t> </a:t>
            </a:r>
            <a:r>
              <a:rPr sz="2200" dirty="0">
                <a:latin typeface="Lucida Sans Unicode"/>
                <a:cs typeface="Lucida Sans Unicode"/>
              </a:rPr>
              <a:t>the</a:t>
            </a:r>
            <a:r>
              <a:rPr sz="2200" spc="4" dirty="0">
                <a:latin typeface="Lucida Sans Unicode"/>
                <a:cs typeface="Lucida Sans Unicode"/>
              </a:rPr>
              <a:t> </a:t>
            </a:r>
            <a:r>
              <a:rPr sz="2200" spc="-4" dirty="0">
                <a:latin typeface="Lucida Sans Unicode"/>
                <a:cs typeface="Lucida Sans Unicode"/>
              </a:rPr>
              <a:t>capital </a:t>
            </a:r>
            <a:r>
              <a:rPr sz="2200" spc="-669" dirty="0">
                <a:latin typeface="Lucida Sans Unicode"/>
                <a:cs typeface="Lucida Sans Unicode"/>
              </a:rPr>
              <a:t> </a:t>
            </a:r>
            <a:r>
              <a:rPr sz="2200" spc="-4" dirty="0">
                <a:latin typeface="Lucida Sans Unicode"/>
                <a:cs typeface="Lucida Sans Unicode"/>
              </a:rPr>
              <a:t>markets.</a:t>
            </a:r>
            <a:endParaRPr sz="2200">
              <a:latin typeface="Lucida Sans Unicode"/>
              <a:cs typeface="Lucida Sans Unicode"/>
            </a:endParaRPr>
          </a:p>
          <a:p>
            <a:pPr marL="241046" marR="6268" indent="-230219" algn="just">
              <a:spcBef>
                <a:spcPts val="359"/>
              </a:spcBef>
              <a:buClr>
                <a:srgbClr val="99CA38"/>
              </a:buClr>
              <a:buSzPct val="66666"/>
              <a:buFont typeface="Georgia"/>
              <a:buChar char="◗"/>
              <a:tabLst>
                <a:tab pos="241616" algn="l"/>
              </a:tabLst>
            </a:pPr>
            <a:r>
              <a:rPr sz="2200" dirty="0">
                <a:latin typeface="Lucida Sans Unicode"/>
                <a:cs typeface="Lucida Sans Unicode"/>
              </a:rPr>
              <a:t>Active</a:t>
            </a:r>
            <a:r>
              <a:rPr sz="2200" spc="4" dirty="0">
                <a:latin typeface="Lucida Sans Unicode"/>
                <a:cs typeface="Lucida Sans Unicode"/>
              </a:rPr>
              <a:t> </a:t>
            </a:r>
            <a:r>
              <a:rPr sz="2200" spc="-4" dirty="0">
                <a:latin typeface="Lucida Sans Unicode"/>
                <a:cs typeface="Lucida Sans Unicode"/>
              </a:rPr>
              <a:t>trading</a:t>
            </a:r>
            <a:r>
              <a:rPr sz="2200" dirty="0">
                <a:latin typeface="Lucida Sans Unicode"/>
                <a:cs typeface="Lucida Sans Unicode"/>
              </a:rPr>
              <a:t> </a:t>
            </a:r>
            <a:r>
              <a:rPr sz="2200" spc="-4" dirty="0">
                <a:latin typeface="Lucida Sans Unicode"/>
                <a:cs typeface="Lucida Sans Unicode"/>
              </a:rPr>
              <a:t>enables</a:t>
            </a:r>
            <a:r>
              <a:rPr sz="2200" dirty="0">
                <a:latin typeface="Lucida Sans Unicode"/>
                <a:cs typeface="Lucida Sans Unicode"/>
              </a:rPr>
              <a:t> lower </a:t>
            </a:r>
            <a:r>
              <a:rPr sz="2200" spc="-669" dirty="0">
                <a:latin typeface="Lucida Sans Unicode"/>
                <a:cs typeface="Lucida Sans Unicode"/>
              </a:rPr>
              <a:t> </a:t>
            </a:r>
            <a:r>
              <a:rPr sz="2200" spc="-4" dirty="0">
                <a:latin typeface="Lucida Sans Unicode"/>
                <a:cs typeface="Lucida Sans Unicode"/>
              </a:rPr>
              <a:t>transaction</a:t>
            </a:r>
            <a:r>
              <a:rPr sz="2200" dirty="0">
                <a:latin typeface="Lucida Sans Unicode"/>
                <a:cs typeface="Lucida Sans Unicode"/>
              </a:rPr>
              <a:t> costs</a:t>
            </a:r>
            <a:r>
              <a:rPr sz="2200" spc="4" dirty="0">
                <a:latin typeface="Lucida Sans Unicode"/>
                <a:cs typeface="Lucida Sans Unicode"/>
              </a:rPr>
              <a:t> </a:t>
            </a:r>
            <a:r>
              <a:rPr sz="2200" spc="-4" dirty="0">
                <a:latin typeface="Lucida Sans Unicode"/>
                <a:cs typeface="Lucida Sans Unicode"/>
              </a:rPr>
              <a:t>due</a:t>
            </a:r>
            <a:r>
              <a:rPr sz="2200" dirty="0">
                <a:latin typeface="Lucida Sans Unicode"/>
                <a:cs typeface="Lucida Sans Unicode"/>
              </a:rPr>
              <a:t> </a:t>
            </a:r>
            <a:r>
              <a:rPr sz="2200" spc="4" dirty="0">
                <a:latin typeface="Lucida Sans Unicode"/>
                <a:cs typeface="Lucida Sans Unicode"/>
              </a:rPr>
              <a:t>to</a:t>
            </a:r>
            <a:r>
              <a:rPr sz="2200" spc="9" dirty="0">
                <a:latin typeface="Lucida Sans Unicode"/>
                <a:cs typeface="Lucida Sans Unicode"/>
              </a:rPr>
              <a:t> </a:t>
            </a:r>
            <a:r>
              <a:rPr sz="2200" dirty="0">
                <a:latin typeface="Lucida Sans Unicode"/>
                <a:cs typeface="Lucida Sans Unicode"/>
              </a:rPr>
              <a:t>the</a:t>
            </a:r>
            <a:r>
              <a:rPr sz="2200" spc="4" dirty="0">
                <a:latin typeface="Lucida Sans Unicode"/>
                <a:cs typeface="Lucida Sans Unicode"/>
              </a:rPr>
              <a:t> </a:t>
            </a:r>
            <a:r>
              <a:rPr sz="2200" spc="-4" dirty="0">
                <a:latin typeface="Lucida Sans Unicode"/>
                <a:cs typeface="Lucida Sans Unicode"/>
              </a:rPr>
              <a:t>high </a:t>
            </a:r>
            <a:r>
              <a:rPr sz="2200" dirty="0">
                <a:latin typeface="Lucida Sans Unicode"/>
                <a:cs typeface="Lucida Sans Unicode"/>
              </a:rPr>
              <a:t> volume</a:t>
            </a:r>
            <a:r>
              <a:rPr sz="2200" spc="-13" dirty="0">
                <a:latin typeface="Lucida Sans Unicode"/>
                <a:cs typeface="Lucida Sans Unicode"/>
              </a:rPr>
              <a:t> </a:t>
            </a:r>
            <a:r>
              <a:rPr sz="2200" spc="4" dirty="0">
                <a:latin typeface="Lucida Sans Unicode"/>
                <a:cs typeface="Lucida Sans Unicode"/>
              </a:rPr>
              <a:t>of</a:t>
            </a:r>
            <a:r>
              <a:rPr sz="2200" spc="-13" dirty="0">
                <a:latin typeface="Lucida Sans Unicode"/>
                <a:cs typeface="Lucida Sans Unicode"/>
              </a:rPr>
              <a:t> </a:t>
            </a:r>
            <a:r>
              <a:rPr sz="2200" spc="-4" dirty="0">
                <a:latin typeface="Lucida Sans Unicode"/>
                <a:cs typeface="Lucida Sans Unicode"/>
              </a:rPr>
              <a:t>transactions.</a:t>
            </a:r>
            <a:endParaRPr sz="2200">
              <a:latin typeface="Lucida Sans Unicode"/>
              <a:cs typeface="Lucida Sans Unicode"/>
            </a:endParaRPr>
          </a:p>
        </p:txBody>
      </p:sp>
      <p:pic>
        <p:nvPicPr>
          <p:cNvPr id="4" name="object 4"/>
          <p:cNvPicPr/>
          <p:nvPr/>
        </p:nvPicPr>
        <p:blipFill>
          <a:blip r:embed="rId3" cstate="print"/>
          <a:stretch>
            <a:fillRect/>
          </a:stretch>
        </p:blipFill>
        <p:spPr>
          <a:xfrm>
            <a:off x="911629" y="925158"/>
            <a:ext cx="7144788" cy="420893"/>
          </a:xfrm>
          <a:prstGeom prst="rect">
            <a:avLst/>
          </a:prstGeom>
        </p:spPr>
      </p:pic>
      <p:pic>
        <p:nvPicPr>
          <p:cNvPr id="5" name="object 5"/>
          <p:cNvPicPr/>
          <p:nvPr/>
        </p:nvPicPr>
        <p:blipFill>
          <a:blip r:embed="rId4" cstate="print"/>
          <a:stretch>
            <a:fillRect/>
          </a:stretch>
        </p:blipFill>
        <p:spPr>
          <a:xfrm>
            <a:off x="6647846" y="1748118"/>
            <a:ext cx="2054831" cy="2406534"/>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457200"/>
            <a:ext cx="9144000" cy="60960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5637" y="4706470"/>
            <a:ext cx="7550727" cy="1748118"/>
            <a:chOff x="457200" y="5334000"/>
            <a:chExt cx="8305800" cy="1981200"/>
          </a:xfrm>
        </p:grpSpPr>
        <p:pic>
          <p:nvPicPr>
            <p:cNvPr id="3" name="object 3"/>
            <p:cNvPicPr/>
            <p:nvPr/>
          </p:nvPicPr>
          <p:blipFill>
            <a:blip r:embed="rId2" cstate="print"/>
            <a:stretch>
              <a:fillRect/>
            </a:stretch>
          </p:blipFill>
          <p:spPr>
            <a:xfrm>
              <a:off x="457200" y="6241198"/>
              <a:ext cx="3369828" cy="1074001"/>
            </a:xfrm>
            <a:prstGeom prst="rect">
              <a:avLst/>
            </a:prstGeom>
          </p:spPr>
        </p:pic>
        <p:pic>
          <p:nvPicPr>
            <p:cNvPr id="4" name="object 4"/>
            <p:cNvPicPr/>
            <p:nvPr/>
          </p:nvPicPr>
          <p:blipFill>
            <a:blip r:embed="rId3" cstate="print"/>
            <a:stretch>
              <a:fillRect/>
            </a:stretch>
          </p:blipFill>
          <p:spPr>
            <a:xfrm>
              <a:off x="5225796" y="5334000"/>
              <a:ext cx="3537203" cy="1981200"/>
            </a:xfrm>
            <a:prstGeom prst="rect">
              <a:avLst/>
            </a:prstGeom>
          </p:spPr>
        </p:pic>
      </p:grpSp>
      <p:sp>
        <p:nvSpPr>
          <p:cNvPr id="5" name="object 5"/>
          <p:cNvSpPr txBox="1"/>
          <p:nvPr/>
        </p:nvSpPr>
        <p:spPr>
          <a:xfrm>
            <a:off x="1003977" y="1700629"/>
            <a:ext cx="7585364" cy="3140570"/>
          </a:xfrm>
          <a:prstGeom prst="rect">
            <a:avLst/>
          </a:prstGeom>
        </p:spPr>
        <p:txBody>
          <a:bodyPr vert="horz" wrap="square" lIns="0" tIns="11397" rIns="0" bIns="0" rtlCol="0">
            <a:spAutoFit/>
          </a:bodyPr>
          <a:lstStyle/>
          <a:p>
            <a:pPr marL="241046" marR="4559" indent="-230219" algn="just">
              <a:spcBef>
                <a:spcPts val="90"/>
              </a:spcBef>
              <a:buClr>
                <a:srgbClr val="99CA38"/>
              </a:buClr>
              <a:buSzPct val="66666"/>
              <a:buFont typeface="Georgia"/>
              <a:buChar char="◗"/>
              <a:tabLst>
                <a:tab pos="241616" algn="l"/>
              </a:tabLst>
            </a:pPr>
            <a:r>
              <a:rPr sz="2200" b="1" spc="-102" dirty="0">
                <a:latin typeface="Tahoma"/>
                <a:cs typeface="Tahoma"/>
              </a:rPr>
              <a:t>Immediate</a:t>
            </a:r>
            <a:r>
              <a:rPr sz="2200" b="1" spc="426" dirty="0">
                <a:latin typeface="Tahoma"/>
                <a:cs typeface="Tahoma"/>
              </a:rPr>
              <a:t> </a:t>
            </a:r>
            <a:r>
              <a:rPr sz="2200" b="1" spc="-40" dirty="0">
                <a:latin typeface="Tahoma"/>
                <a:cs typeface="Tahoma"/>
              </a:rPr>
              <a:t>or</a:t>
            </a:r>
            <a:r>
              <a:rPr sz="2200" b="1" spc="-36" dirty="0">
                <a:latin typeface="Tahoma"/>
                <a:cs typeface="Tahoma"/>
              </a:rPr>
              <a:t> </a:t>
            </a:r>
            <a:r>
              <a:rPr sz="2200" b="1" spc="-45" dirty="0">
                <a:latin typeface="Tahoma"/>
                <a:cs typeface="Tahoma"/>
              </a:rPr>
              <a:t>Cancel</a:t>
            </a:r>
            <a:r>
              <a:rPr sz="2200" b="1" spc="-40" dirty="0">
                <a:latin typeface="Tahoma"/>
                <a:cs typeface="Tahoma"/>
              </a:rPr>
              <a:t> </a:t>
            </a:r>
            <a:r>
              <a:rPr sz="2200" b="1" spc="-188" dirty="0">
                <a:latin typeface="Tahoma"/>
                <a:cs typeface="Tahoma"/>
              </a:rPr>
              <a:t>(IOC)</a:t>
            </a:r>
            <a:r>
              <a:rPr sz="2200" b="1" spc="-183" dirty="0">
                <a:latin typeface="Tahoma"/>
                <a:cs typeface="Tahoma"/>
              </a:rPr>
              <a:t> </a:t>
            </a:r>
            <a:r>
              <a:rPr sz="2200" b="1" spc="-31" dirty="0">
                <a:latin typeface="Tahoma"/>
                <a:cs typeface="Tahoma"/>
              </a:rPr>
              <a:t>Order</a:t>
            </a:r>
            <a:r>
              <a:rPr sz="2200" spc="-31" dirty="0">
                <a:latin typeface="Lucida Sans Unicode"/>
                <a:cs typeface="Lucida Sans Unicode"/>
              </a:rPr>
              <a:t>:</a:t>
            </a:r>
            <a:r>
              <a:rPr sz="2200" spc="-27" dirty="0">
                <a:latin typeface="Lucida Sans Unicode"/>
                <a:cs typeface="Lucida Sans Unicode"/>
              </a:rPr>
              <a:t> </a:t>
            </a:r>
            <a:r>
              <a:rPr sz="2200" spc="-4" dirty="0">
                <a:latin typeface="Lucida Sans Unicode"/>
                <a:cs typeface="Lucida Sans Unicode"/>
              </a:rPr>
              <a:t>allows</a:t>
            </a:r>
            <a:r>
              <a:rPr sz="2200" dirty="0">
                <a:latin typeface="Lucida Sans Unicode"/>
                <a:cs typeface="Lucida Sans Unicode"/>
              </a:rPr>
              <a:t> </a:t>
            </a:r>
            <a:r>
              <a:rPr sz="2200" spc="-4" dirty="0">
                <a:latin typeface="Lucida Sans Unicode"/>
                <a:cs typeface="Lucida Sans Unicode"/>
              </a:rPr>
              <a:t>Trading </a:t>
            </a:r>
            <a:r>
              <a:rPr sz="2200" dirty="0">
                <a:latin typeface="Lucida Sans Unicode"/>
                <a:cs typeface="Lucida Sans Unicode"/>
              </a:rPr>
              <a:t> </a:t>
            </a:r>
            <a:r>
              <a:rPr sz="2200" spc="-4" dirty="0">
                <a:latin typeface="Lucida Sans Unicode"/>
                <a:cs typeface="Lucida Sans Unicode"/>
              </a:rPr>
              <a:t>Member </a:t>
            </a:r>
            <a:r>
              <a:rPr sz="2200" spc="4" dirty="0">
                <a:latin typeface="Lucida Sans Unicode"/>
                <a:cs typeface="Lucida Sans Unicode"/>
              </a:rPr>
              <a:t>to </a:t>
            </a:r>
            <a:r>
              <a:rPr sz="2200" dirty="0">
                <a:latin typeface="Lucida Sans Unicode"/>
                <a:cs typeface="Lucida Sans Unicode"/>
              </a:rPr>
              <a:t>buy/sell a security </a:t>
            </a:r>
            <a:r>
              <a:rPr sz="2200" spc="-4" dirty="0">
                <a:latin typeface="Lucida Sans Unicode"/>
                <a:cs typeface="Lucida Sans Unicode"/>
              </a:rPr>
              <a:t>as soon </a:t>
            </a:r>
            <a:r>
              <a:rPr sz="2200" spc="4" dirty="0">
                <a:latin typeface="Lucida Sans Unicode"/>
                <a:cs typeface="Lucida Sans Unicode"/>
              </a:rPr>
              <a:t>as </a:t>
            </a:r>
            <a:r>
              <a:rPr sz="2200" dirty="0">
                <a:latin typeface="Lucida Sans Unicode"/>
                <a:cs typeface="Lucida Sans Unicode"/>
              </a:rPr>
              <a:t>order is </a:t>
            </a:r>
            <a:r>
              <a:rPr sz="2200" spc="4" dirty="0">
                <a:latin typeface="Lucida Sans Unicode"/>
                <a:cs typeface="Lucida Sans Unicode"/>
              </a:rPr>
              <a:t> </a:t>
            </a:r>
            <a:r>
              <a:rPr sz="2200" dirty="0">
                <a:latin typeface="Lucida Sans Unicode"/>
                <a:cs typeface="Lucida Sans Unicode"/>
              </a:rPr>
              <a:t>released into </a:t>
            </a:r>
            <a:r>
              <a:rPr sz="2200" spc="-4" dirty="0">
                <a:latin typeface="Lucida Sans Unicode"/>
                <a:cs typeface="Lucida Sans Unicode"/>
              </a:rPr>
              <a:t>the </a:t>
            </a:r>
            <a:r>
              <a:rPr sz="2200" dirty="0">
                <a:latin typeface="Lucida Sans Unicode"/>
                <a:cs typeface="Lucida Sans Unicode"/>
              </a:rPr>
              <a:t>market; </a:t>
            </a:r>
            <a:r>
              <a:rPr sz="2200" spc="4" dirty="0">
                <a:latin typeface="Lucida Sans Unicode"/>
                <a:cs typeface="Lucida Sans Unicode"/>
              </a:rPr>
              <a:t>failing </a:t>
            </a:r>
            <a:r>
              <a:rPr sz="2200" spc="-4" dirty="0">
                <a:latin typeface="Lucida Sans Unicode"/>
                <a:cs typeface="Lucida Sans Unicode"/>
              </a:rPr>
              <a:t>which the </a:t>
            </a:r>
            <a:r>
              <a:rPr sz="2200" dirty="0">
                <a:latin typeface="Lucida Sans Unicode"/>
                <a:cs typeface="Lucida Sans Unicode"/>
              </a:rPr>
              <a:t>order </a:t>
            </a:r>
            <a:r>
              <a:rPr sz="2200" spc="-4" dirty="0">
                <a:latin typeface="Lucida Sans Unicode"/>
                <a:cs typeface="Lucida Sans Unicode"/>
              </a:rPr>
              <a:t>will </a:t>
            </a:r>
            <a:r>
              <a:rPr sz="2200" dirty="0">
                <a:latin typeface="Lucida Sans Unicode"/>
                <a:cs typeface="Lucida Sans Unicode"/>
              </a:rPr>
              <a:t> be removed from </a:t>
            </a:r>
            <a:r>
              <a:rPr sz="2200" spc="-9" dirty="0">
                <a:latin typeface="Lucida Sans Unicode"/>
                <a:cs typeface="Lucida Sans Unicode"/>
              </a:rPr>
              <a:t>market. </a:t>
            </a:r>
            <a:r>
              <a:rPr sz="2200" dirty="0">
                <a:latin typeface="Lucida Sans Unicode"/>
                <a:cs typeface="Lucida Sans Unicode"/>
              </a:rPr>
              <a:t>Partial match </a:t>
            </a:r>
            <a:r>
              <a:rPr sz="2200" spc="-9" dirty="0">
                <a:latin typeface="Lucida Sans Unicode"/>
                <a:cs typeface="Lucida Sans Unicode"/>
              </a:rPr>
              <a:t>of </a:t>
            </a:r>
            <a:r>
              <a:rPr sz="2200" dirty="0">
                <a:latin typeface="Lucida Sans Unicode"/>
                <a:cs typeface="Lucida Sans Unicode"/>
              </a:rPr>
              <a:t>order is </a:t>
            </a:r>
            <a:r>
              <a:rPr sz="2200" spc="4" dirty="0">
                <a:latin typeface="Lucida Sans Unicode"/>
                <a:cs typeface="Lucida Sans Unicode"/>
              </a:rPr>
              <a:t> </a:t>
            </a:r>
            <a:r>
              <a:rPr sz="2200" dirty="0">
                <a:latin typeface="Lucida Sans Unicode"/>
                <a:cs typeface="Lucida Sans Unicode"/>
              </a:rPr>
              <a:t>possible,</a:t>
            </a:r>
            <a:r>
              <a:rPr sz="2200" spc="4" dirty="0">
                <a:latin typeface="Lucida Sans Unicode"/>
                <a:cs typeface="Lucida Sans Unicode"/>
              </a:rPr>
              <a:t> </a:t>
            </a:r>
            <a:r>
              <a:rPr sz="2200" spc="-4" dirty="0">
                <a:latin typeface="Lucida Sans Unicode"/>
                <a:cs typeface="Lucida Sans Unicode"/>
              </a:rPr>
              <a:t>with</a:t>
            </a:r>
            <a:r>
              <a:rPr sz="2200" dirty="0">
                <a:latin typeface="Lucida Sans Unicode"/>
                <a:cs typeface="Lucida Sans Unicode"/>
              </a:rPr>
              <a:t> </a:t>
            </a:r>
            <a:r>
              <a:rPr sz="2200" spc="-4" dirty="0">
                <a:latin typeface="Lucida Sans Unicode"/>
                <a:cs typeface="Lucida Sans Unicode"/>
              </a:rPr>
              <a:t>unmatched</a:t>
            </a:r>
            <a:r>
              <a:rPr sz="2200" dirty="0">
                <a:latin typeface="Lucida Sans Unicode"/>
                <a:cs typeface="Lucida Sans Unicode"/>
              </a:rPr>
              <a:t> portion</a:t>
            </a:r>
            <a:r>
              <a:rPr sz="2200" spc="4" dirty="0">
                <a:latin typeface="Lucida Sans Unicode"/>
                <a:cs typeface="Lucida Sans Unicode"/>
              </a:rPr>
              <a:t> </a:t>
            </a:r>
            <a:r>
              <a:rPr sz="2200" spc="-4" dirty="0">
                <a:latin typeface="Lucida Sans Unicode"/>
                <a:cs typeface="Lucida Sans Unicode"/>
              </a:rPr>
              <a:t>cancelled </a:t>
            </a:r>
            <a:r>
              <a:rPr sz="2200" spc="-669" dirty="0">
                <a:latin typeface="Lucida Sans Unicode"/>
                <a:cs typeface="Lucida Sans Unicode"/>
              </a:rPr>
              <a:t> </a:t>
            </a:r>
            <a:r>
              <a:rPr sz="2200" spc="-4" dirty="0">
                <a:latin typeface="Lucida Sans Unicode"/>
                <a:cs typeface="Lucida Sans Unicode"/>
              </a:rPr>
              <a:t>immediately.</a:t>
            </a:r>
            <a:endParaRPr sz="2200">
              <a:latin typeface="Lucida Sans Unicode"/>
              <a:cs typeface="Lucida Sans Unicode"/>
            </a:endParaRPr>
          </a:p>
          <a:p>
            <a:pPr marL="241046" marR="5129" indent="-230219" algn="just">
              <a:spcBef>
                <a:spcPts val="363"/>
              </a:spcBef>
              <a:buClr>
                <a:srgbClr val="99CA38"/>
              </a:buClr>
              <a:buSzPct val="66666"/>
              <a:buFont typeface="Georgia"/>
              <a:buChar char="◗"/>
              <a:tabLst>
                <a:tab pos="241616" algn="l"/>
              </a:tabLst>
            </a:pPr>
            <a:r>
              <a:rPr sz="2200" b="1" spc="-76" dirty="0">
                <a:latin typeface="Tahoma"/>
                <a:cs typeface="Tahoma"/>
              </a:rPr>
              <a:t>Day </a:t>
            </a:r>
            <a:r>
              <a:rPr sz="2200" b="1" spc="-31" dirty="0">
                <a:latin typeface="Tahoma"/>
                <a:cs typeface="Tahoma"/>
              </a:rPr>
              <a:t>Order</a:t>
            </a:r>
            <a:r>
              <a:rPr sz="2200" spc="-31" dirty="0">
                <a:latin typeface="Lucida Sans Unicode"/>
                <a:cs typeface="Lucida Sans Unicode"/>
              </a:rPr>
              <a:t>: </a:t>
            </a:r>
            <a:r>
              <a:rPr sz="2200" dirty="0">
                <a:latin typeface="Lucida Sans Unicode"/>
                <a:cs typeface="Lucida Sans Unicode"/>
              </a:rPr>
              <a:t>is valid </a:t>
            </a:r>
            <a:r>
              <a:rPr sz="2200" spc="4" dirty="0">
                <a:latin typeface="Lucida Sans Unicode"/>
                <a:cs typeface="Lucida Sans Unicode"/>
              </a:rPr>
              <a:t>for </a:t>
            </a:r>
            <a:r>
              <a:rPr sz="2200" spc="-9" dirty="0">
                <a:latin typeface="Lucida Sans Unicode"/>
                <a:cs typeface="Lucida Sans Unicode"/>
              </a:rPr>
              <a:t>the </a:t>
            </a:r>
            <a:r>
              <a:rPr sz="2200" spc="-4" dirty="0">
                <a:latin typeface="Lucida Sans Unicode"/>
                <a:cs typeface="Lucida Sans Unicode"/>
              </a:rPr>
              <a:t>entire day </a:t>
            </a:r>
            <a:r>
              <a:rPr sz="2200" spc="4" dirty="0">
                <a:latin typeface="Lucida Sans Unicode"/>
                <a:cs typeface="Lucida Sans Unicode"/>
              </a:rPr>
              <a:t>on </a:t>
            </a:r>
            <a:r>
              <a:rPr sz="2200" dirty="0">
                <a:latin typeface="Lucida Sans Unicode"/>
                <a:cs typeface="Lucida Sans Unicode"/>
              </a:rPr>
              <a:t>which it is </a:t>
            </a:r>
            <a:r>
              <a:rPr sz="2200" spc="4" dirty="0">
                <a:latin typeface="Lucida Sans Unicode"/>
                <a:cs typeface="Lucida Sans Unicode"/>
              </a:rPr>
              <a:t> </a:t>
            </a:r>
            <a:r>
              <a:rPr sz="2200" dirty="0">
                <a:latin typeface="Lucida Sans Unicode"/>
                <a:cs typeface="Lucida Sans Unicode"/>
              </a:rPr>
              <a:t>entered. If </a:t>
            </a:r>
            <a:r>
              <a:rPr sz="2200" spc="-4" dirty="0">
                <a:latin typeface="Lucida Sans Unicode"/>
                <a:cs typeface="Lucida Sans Unicode"/>
              </a:rPr>
              <a:t>the order </a:t>
            </a:r>
            <a:r>
              <a:rPr sz="2200" dirty="0">
                <a:latin typeface="Lucida Sans Unicode"/>
                <a:cs typeface="Lucida Sans Unicode"/>
              </a:rPr>
              <a:t>is not </a:t>
            </a:r>
            <a:r>
              <a:rPr sz="2200" spc="-9" dirty="0">
                <a:latin typeface="Lucida Sans Unicode"/>
                <a:cs typeface="Lucida Sans Unicode"/>
              </a:rPr>
              <a:t>matched </a:t>
            </a:r>
            <a:r>
              <a:rPr sz="2200" spc="-4" dirty="0">
                <a:latin typeface="Lucida Sans Unicode"/>
                <a:cs typeface="Lucida Sans Unicode"/>
              </a:rPr>
              <a:t>during the </a:t>
            </a:r>
            <a:r>
              <a:rPr sz="2200" dirty="0">
                <a:latin typeface="Lucida Sans Unicode"/>
                <a:cs typeface="Lucida Sans Unicode"/>
              </a:rPr>
              <a:t>entire </a:t>
            </a:r>
            <a:r>
              <a:rPr sz="2200" spc="4" dirty="0">
                <a:latin typeface="Lucida Sans Unicode"/>
                <a:cs typeface="Lucida Sans Unicode"/>
              </a:rPr>
              <a:t> </a:t>
            </a:r>
            <a:r>
              <a:rPr sz="2200" spc="-4" dirty="0">
                <a:latin typeface="Lucida Sans Unicode"/>
                <a:cs typeface="Lucida Sans Unicode"/>
              </a:rPr>
              <a:t>day,</a:t>
            </a:r>
            <a:r>
              <a:rPr sz="2200" spc="9" dirty="0">
                <a:latin typeface="Lucida Sans Unicode"/>
                <a:cs typeface="Lucida Sans Unicode"/>
              </a:rPr>
              <a:t> </a:t>
            </a:r>
            <a:r>
              <a:rPr sz="2200" dirty="0">
                <a:latin typeface="Lucida Sans Unicode"/>
                <a:cs typeface="Lucida Sans Unicode"/>
              </a:rPr>
              <a:t>it</a:t>
            </a:r>
            <a:r>
              <a:rPr sz="2200" spc="18" dirty="0">
                <a:latin typeface="Lucida Sans Unicode"/>
                <a:cs typeface="Lucida Sans Unicode"/>
              </a:rPr>
              <a:t> </a:t>
            </a:r>
            <a:r>
              <a:rPr sz="2200" dirty="0">
                <a:latin typeface="Lucida Sans Unicode"/>
                <a:cs typeface="Lucida Sans Unicode"/>
              </a:rPr>
              <a:t>is</a:t>
            </a:r>
            <a:r>
              <a:rPr sz="2200" spc="4" dirty="0">
                <a:latin typeface="Lucida Sans Unicode"/>
                <a:cs typeface="Lucida Sans Unicode"/>
              </a:rPr>
              <a:t> </a:t>
            </a:r>
            <a:r>
              <a:rPr sz="2200" spc="-4" dirty="0">
                <a:latin typeface="Lucida Sans Unicode"/>
                <a:cs typeface="Lucida Sans Unicode"/>
              </a:rPr>
              <a:t>automatically</a:t>
            </a:r>
            <a:r>
              <a:rPr sz="2200" dirty="0">
                <a:latin typeface="Lucida Sans Unicode"/>
                <a:cs typeface="Lucida Sans Unicode"/>
              </a:rPr>
              <a:t> </a:t>
            </a:r>
            <a:r>
              <a:rPr sz="2200" spc="-9" dirty="0">
                <a:latin typeface="Lucida Sans Unicode"/>
                <a:cs typeface="Lucida Sans Unicode"/>
              </a:rPr>
              <a:t>cancelled</a:t>
            </a:r>
            <a:r>
              <a:rPr sz="2200" spc="27" dirty="0">
                <a:latin typeface="Lucida Sans Unicode"/>
                <a:cs typeface="Lucida Sans Unicode"/>
              </a:rPr>
              <a:t> </a:t>
            </a:r>
            <a:r>
              <a:rPr sz="2200" spc="-4" dirty="0">
                <a:latin typeface="Lucida Sans Unicode"/>
                <a:cs typeface="Lucida Sans Unicode"/>
              </a:rPr>
              <a:t>at</a:t>
            </a:r>
            <a:r>
              <a:rPr sz="2200" spc="18" dirty="0">
                <a:latin typeface="Lucida Sans Unicode"/>
                <a:cs typeface="Lucida Sans Unicode"/>
              </a:rPr>
              <a:t> </a:t>
            </a:r>
            <a:r>
              <a:rPr sz="2200" spc="-4" dirty="0">
                <a:latin typeface="Lucida Sans Unicode"/>
                <a:cs typeface="Lucida Sans Unicode"/>
              </a:rPr>
              <a:t>trading</a:t>
            </a:r>
            <a:r>
              <a:rPr sz="2200" spc="18" dirty="0">
                <a:latin typeface="Lucida Sans Unicode"/>
                <a:cs typeface="Lucida Sans Unicode"/>
              </a:rPr>
              <a:t> </a:t>
            </a:r>
            <a:r>
              <a:rPr sz="2200" spc="-4" dirty="0">
                <a:latin typeface="Lucida Sans Unicode"/>
                <a:cs typeface="Lucida Sans Unicode"/>
              </a:rPr>
              <a:t>day</a:t>
            </a:r>
            <a:r>
              <a:rPr sz="2200" dirty="0">
                <a:latin typeface="Lucida Sans Unicode"/>
                <a:cs typeface="Lucida Sans Unicode"/>
              </a:rPr>
              <a:t> </a:t>
            </a:r>
            <a:r>
              <a:rPr sz="2200" spc="-9" dirty="0">
                <a:latin typeface="Lucida Sans Unicode"/>
                <a:cs typeface="Lucida Sans Unicode"/>
              </a:rPr>
              <a:t>end.</a:t>
            </a:r>
            <a:endParaRPr sz="2200">
              <a:latin typeface="Lucida Sans Unicode"/>
              <a:cs typeface="Lucida Sans Unicode"/>
            </a:endParaRPr>
          </a:p>
        </p:txBody>
      </p:sp>
      <p:pic>
        <p:nvPicPr>
          <p:cNvPr id="6" name="object 6"/>
          <p:cNvPicPr/>
          <p:nvPr/>
        </p:nvPicPr>
        <p:blipFill>
          <a:blip r:embed="rId4" cstate="print"/>
          <a:stretch>
            <a:fillRect/>
          </a:stretch>
        </p:blipFill>
        <p:spPr>
          <a:xfrm>
            <a:off x="911629" y="925158"/>
            <a:ext cx="7375152" cy="418203"/>
          </a:xfrm>
          <a:prstGeom prst="rect">
            <a:avLst/>
          </a:prstGeom>
        </p:spPr>
      </p:pic>
      <p:sp>
        <p:nvSpPr>
          <p:cNvPr id="7" name="object 7"/>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78" y="4781339"/>
            <a:ext cx="122959" cy="230404"/>
          </a:xfrm>
          <a:prstGeom prst="rect">
            <a:avLst/>
          </a:prstGeom>
        </p:spPr>
        <p:txBody>
          <a:bodyPr vert="horz" wrap="square" lIns="0" tIns="14816" rIns="0" bIns="0" rtlCol="0">
            <a:spAutoFit/>
          </a:bodyPr>
          <a:lstStyle/>
          <a:p>
            <a:pPr marL="11397">
              <a:spcBef>
                <a:spcPts val="117"/>
              </a:spcBef>
            </a:pPr>
            <a:r>
              <a:rPr sz="1400" spc="-664" dirty="0">
                <a:solidFill>
                  <a:srgbClr val="99CA38"/>
                </a:solidFill>
                <a:latin typeface="Georgia"/>
                <a:cs typeface="Georgia"/>
              </a:rPr>
              <a:t></a:t>
            </a:r>
            <a:endParaRPr sz="1400">
              <a:latin typeface="Georgia"/>
              <a:cs typeface="Georgia"/>
            </a:endParaRPr>
          </a:p>
        </p:txBody>
      </p:sp>
      <p:sp>
        <p:nvSpPr>
          <p:cNvPr id="4" name="object 4"/>
          <p:cNvSpPr txBox="1"/>
          <p:nvPr/>
        </p:nvSpPr>
        <p:spPr>
          <a:xfrm>
            <a:off x="1003978" y="1700629"/>
            <a:ext cx="7515514" cy="4597379"/>
          </a:xfrm>
          <a:prstGeom prst="rect">
            <a:avLst/>
          </a:prstGeom>
        </p:spPr>
        <p:txBody>
          <a:bodyPr vert="horz" wrap="square" lIns="0" tIns="11397" rIns="0" bIns="0" rtlCol="0">
            <a:spAutoFit/>
          </a:bodyPr>
          <a:lstStyle/>
          <a:p>
            <a:pPr marL="241046" marR="4559" indent="-230219" algn="just">
              <a:spcBef>
                <a:spcPts val="90"/>
              </a:spcBef>
              <a:buClr>
                <a:srgbClr val="99CA38"/>
              </a:buClr>
              <a:buSzPct val="66666"/>
              <a:buFont typeface="Georgia"/>
              <a:buChar char="◗"/>
              <a:tabLst>
                <a:tab pos="241616" algn="l"/>
              </a:tabLst>
            </a:pPr>
            <a:r>
              <a:rPr sz="2200" b="1" spc="-72" dirty="0">
                <a:latin typeface="Tahoma"/>
                <a:cs typeface="Tahoma"/>
              </a:rPr>
              <a:t>Market </a:t>
            </a:r>
            <a:r>
              <a:rPr sz="2200" b="1" spc="-31" dirty="0">
                <a:latin typeface="Tahoma"/>
                <a:cs typeface="Tahoma"/>
              </a:rPr>
              <a:t>Order</a:t>
            </a:r>
            <a:r>
              <a:rPr sz="2200" spc="-31" dirty="0">
                <a:latin typeface="Lucida Sans Unicode"/>
                <a:cs typeface="Lucida Sans Unicode"/>
              </a:rPr>
              <a:t>: </a:t>
            </a:r>
            <a:r>
              <a:rPr sz="2200" dirty="0">
                <a:latin typeface="Lucida Sans Unicode"/>
                <a:cs typeface="Lucida Sans Unicode"/>
              </a:rPr>
              <a:t>is </a:t>
            </a:r>
            <a:r>
              <a:rPr sz="2200" spc="-4" dirty="0">
                <a:latin typeface="Lucida Sans Unicode"/>
                <a:cs typeface="Lucida Sans Unicode"/>
              </a:rPr>
              <a:t>the order to purchase/sell </a:t>
            </a:r>
            <a:r>
              <a:rPr sz="2200" dirty="0">
                <a:latin typeface="Lucida Sans Unicode"/>
                <a:cs typeface="Lucida Sans Unicode"/>
              </a:rPr>
              <a:t>securities </a:t>
            </a:r>
            <a:r>
              <a:rPr sz="2200" spc="4" dirty="0">
                <a:latin typeface="Lucida Sans Unicode"/>
                <a:cs typeface="Lucida Sans Unicode"/>
              </a:rPr>
              <a:t> </a:t>
            </a:r>
            <a:r>
              <a:rPr sz="2200" spc="-4" dirty="0">
                <a:latin typeface="Lucida Sans Unicode"/>
                <a:cs typeface="Lucida Sans Unicode"/>
              </a:rPr>
              <a:t>(equity</a:t>
            </a:r>
            <a:r>
              <a:rPr sz="2200" spc="341" dirty="0">
                <a:latin typeface="Lucida Sans Unicode"/>
                <a:cs typeface="Lucida Sans Unicode"/>
              </a:rPr>
              <a:t> </a:t>
            </a:r>
            <a:r>
              <a:rPr sz="2200" dirty="0">
                <a:latin typeface="Lucida Sans Unicode"/>
                <a:cs typeface="Lucida Sans Unicode"/>
              </a:rPr>
              <a:t>shares)</a:t>
            </a:r>
            <a:r>
              <a:rPr sz="2200" spc="359" dirty="0">
                <a:latin typeface="Lucida Sans Unicode"/>
                <a:cs typeface="Lucida Sans Unicode"/>
              </a:rPr>
              <a:t> </a:t>
            </a:r>
            <a:r>
              <a:rPr sz="2200" spc="-4" dirty="0">
                <a:latin typeface="Lucida Sans Unicode"/>
                <a:cs typeface="Lucida Sans Unicode"/>
              </a:rPr>
              <a:t>immediately</a:t>
            </a:r>
            <a:r>
              <a:rPr sz="2200" spc="341" dirty="0">
                <a:latin typeface="Lucida Sans Unicode"/>
                <a:cs typeface="Lucida Sans Unicode"/>
              </a:rPr>
              <a:t> </a:t>
            </a:r>
            <a:r>
              <a:rPr sz="2200" spc="4" dirty="0">
                <a:latin typeface="Lucida Sans Unicode"/>
                <a:cs typeface="Lucida Sans Unicode"/>
              </a:rPr>
              <a:t>at</a:t>
            </a:r>
            <a:r>
              <a:rPr sz="2200" spc="341" dirty="0">
                <a:latin typeface="Lucida Sans Unicode"/>
                <a:cs typeface="Lucida Sans Unicode"/>
              </a:rPr>
              <a:t> </a:t>
            </a:r>
            <a:r>
              <a:rPr sz="2200" spc="-4" dirty="0">
                <a:latin typeface="Lucida Sans Unicode"/>
                <a:cs typeface="Lucida Sans Unicode"/>
              </a:rPr>
              <a:t>current</a:t>
            </a:r>
            <a:r>
              <a:rPr sz="2200" spc="359" dirty="0">
                <a:latin typeface="Lucida Sans Unicode"/>
                <a:cs typeface="Lucida Sans Unicode"/>
              </a:rPr>
              <a:t> </a:t>
            </a:r>
            <a:r>
              <a:rPr sz="2200" dirty="0">
                <a:latin typeface="Lucida Sans Unicode"/>
                <a:cs typeface="Lucida Sans Unicode"/>
              </a:rPr>
              <a:t>market</a:t>
            </a:r>
            <a:r>
              <a:rPr sz="2200" spc="341" dirty="0">
                <a:latin typeface="Lucida Sans Unicode"/>
                <a:cs typeface="Lucida Sans Unicode"/>
              </a:rPr>
              <a:t> </a:t>
            </a:r>
            <a:r>
              <a:rPr sz="2200" dirty="0">
                <a:latin typeface="Lucida Sans Unicode"/>
                <a:cs typeface="Lucida Sans Unicode"/>
              </a:rPr>
              <a:t>price. </a:t>
            </a:r>
            <a:r>
              <a:rPr sz="2200" spc="-673" dirty="0">
                <a:latin typeface="Lucida Sans Unicode"/>
                <a:cs typeface="Lucida Sans Unicode"/>
              </a:rPr>
              <a:t> </a:t>
            </a:r>
            <a:r>
              <a:rPr sz="2200" dirty="0">
                <a:latin typeface="Lucida Sans Unicode"/>
                <a:cs typeface="Lucida Sans Unicode"/>
              </a:rPr>
              <a:t>A</a:t>
            </a:r>
            <a:r>
              <a:rPr sz="2200" spc="4" dirty="0">
                <a:latin typeface="Lucida Sans Unicode"/>
                <a:cs typeface="Lucida Sans Unicode"/>
              </a:rPr>
              <a:t> </a:t>
            </a:r>
            <a:r>
              <a:rPr sz="2200" spc="-4" dirty="0">
                <a:latin typeface="Lucida Sans Unicode"/>
                <a:cs typeface="Lucida Sans Unicode"/>
              </a:rPr>
              <a:t>market</a:t>
            </a:r>
            <a:r>
              <a:rPr sz="2200" dirty="0">
                <a:latin typeface="Lucida Sans Unicode"/>
                <a:cs typeface="Lucida Sans Unicode"/>
              </a:rPr>
              <a:t> order</a:t>
            </a:r>
            <a:r>
              <a:rPr sz="2200" spc="4" dirty="0">
                <a:latin typeface="Lucida Sans Unicode"/>
                <a:cs typeface="Lucida Sans Unicode"/>
              </a:rPr>
              <a:t> </a:t>
            </a:r>
            <a:r>
              <a:rPr sz="2200" dirty="0">
                <a:latin typeface="Lucida Sans Unicode"/>
                <a:cs typeface="Lucida Sans Unicode"/>
              </a:rPr>
              <a:t>gets</a:t>
            </a:r>
            <a:r>
              <a:rPr sz="2200" spc="4" dirty="0">
                <a:latin typeface="Lucida Sans Unicode"/>
                <a:cs typeface="Lucida Sans Unicode"/>
              </a:rPr>
              <a:t> </a:t>
            </a:r>
            <a:r>
              <a:rPr sz="2200" dirty="0">
                <a:latin typeface="Lucida Sans Unicode"/>
                <a:cs typeface="Lucida Sans Unicode"/>
              </a:rPr>
              <a:t>executed</a:t>
            </a:r>
            <a:r>
              <a:rPr sz="2200" spc="4" dirty="0">
                <a:latin typeface="Lucida Sans Unicode"/>
                <a:cs typeface="Lucida Sans Unicode"/>
              </a:rPr>
              <a:t> </a:t>
            </a:r>
            <a:r>
              <a:rPr sz="2200" spc="-4" dirty="0">
                <a:latin typeface="Lucida Sans Unicode"/>
                <a:cs typeface="Lucida Sans Unicode"/>
              </a:rPr>
              <a:t>immediately</a:t>
            </a:r>
            <a:r>
              <a:rPr sz="2200" dirty="0">
                <a:latin typeface="Lucida Sans Unicode"/>
                <a:cs typeface="Lucida Sans Unicode"/>
              </a:rPr>
              <a:t> </a:t>
            </a:r>
            <a:r>
              <a:rPr sz="2200" spc="4" dirty="0">
                <a:latin typeface="Lucida Sans Unicode"/>
                <a:cs typeface="Lucida Sans Unicode"/>
              </a:rPr>
              <a:t>at</a:t>
            </a:r>
            <a:r>
              <a:rPr sz="2200" spc="9" dirty="0">
                <a:latin typeface="Lucida Sans Unicode"/>
                <a:cs typeface="Lucida Sans Unicode"/>
              </a:rPr>
              <a:t> </a:t>
            </a:r>
            <a:r>
              <a:rPr sz="2200" spc="-4" dirty="0">
                <a:latin typeface="Lucida Sans Unicode"/>
                <a:cs typeface="Lucida Sans Unicode"/>
              </a:rPr>
              <a:t>the </a:t>
            </a:r>
            <a:r>
              <a:rPr sz="2200" spc="-669" dirty="0">
                <a:latin typeface="Lucida Sans Unicode"/>
                <a:cs typeface="Lucida Sans Unicode"/>
              </a:rPr>
              <a:t> </a:t>
            </a:r>
            <a:r>
              <a:rPr sz="2200" spc="-4" dirty="0">
                <a:latin typeface="Lucida Sans Unicode"/>
                <a:cs typeface="Lucida Sans Unicode"/>
              </a:rPr>
              <a:t>stock</a:t>
            </a:r>
            <a:r>
              <a:rPr sz="2200" dirty="0">
                <a:latin typeface="Lucida Sans Unicode"/>
                <a:cs typeface="Lucida Sans Unicode"/>
              </a:rPr>
              <a:t> </a:t>
            </a:r>
            <a:r>
              <a:rPr sz="2200" spc="-4" dirty="0">
                <a:latin typeface="Lucida Sans Unicode"/>
                <a:cs typeface="Lucida Sans Unicode"/>
              </a:rPr>
              <a:t>exchange</a:t>
            </a:r>
            <a:r>
              <a:rPr sz="2200" dirty="0">
                <a:latin typeface="Lucida Sans Unicode"/>
                <a:cs typeface="Lucida Sans Unicode"/>
              </a:rPr>
              <a:t> </a:t>
            </a:r>
            <a:r>
              <a:rPr sz="2200" spc="-4" dirty="0">
                <a:latin typeface="Lucida Sans Unicode"/>
                <a:cs typeface="Lucida Sans Unicode"/>
              </a:rPr>
              <a:t>at</a:t>
            </a:r>
            <a:r>
              <a:rPr sz="2200" dirty="0">
                <a:latin typeface="Lucida Sans Unicode"/>
                <a:cs typeface="Lucida Sans Unicode"/>
              </a:rPr>
              <a:t> prevailing</a:t>
            </a:r>
            <a:r>
              <a:rPr sz="2200" spc="4" dirty="0">
                <a:latin typeface="Lucida Sans Unicode"/>
                <a:cs typeface="Lucida Sans Unicode"/>
              </a:rPr>
              <a:t> </a:t>
            </a:r>
            <a:r>
              <a:rPr sz="2200" spc="-4" dirty="0">
                <a:latin typeface="Lucida Sans Unicode"/>
                <a:cs typeface="Lucida Sans Unicode"/>
              </a:rPr>
              <a:t>market</a:t>
            </a:r>
            <a:r>
              <a:rPr sz="2200" dirty="0">
                <a:latin typeface="Lucida Sans Unicode"/>
                <a:cs typeface="Lucida Sans Unicode"/>
              </a:rPr>
              <a:t> </a:t>
            </a:r>
            <a:r>
              <a:rPr sz="2200" spc="-4" dirty="0">
                <a:latin typeface="Lucida Sans Unicode"/>
                <a:cs typeface="Lucida Sans Unicode"/>
              </a:rPr>
              <a:t>price,</a:t>
            </a:r>
            <a:r>
              <a:rPr sz="2200" dirty="0">
                <a:latin typeface="Lucida Sans Unicode"/>
                <a:cs typeface="Lucida Sans Unicode"/>
              </a:rPr>
              <a:t> thus </a:t>
            </a:r>
            <a:r>
              <a:rPr sz="2200" spc="4" dirty="0">
                <a:latin typeface="Lucida Sans Unicode"/>
                <a:cs typeface="Lucida Sans Unicode"/>
              </a:rPr>
              <a:t> </a:t>
            </a:r>
            <a:r>
              <a:rPr sz="2200" spc="-4" dirty="0">
                <a:latin typeface="Lucida Sans Unicode"/>
                <a:cs typeface="Lucida Sans Unicode"/>
              </a:rPr>
              <a:t>guarantying</a:t>
            </a:r>
            <a:r>
              <a:rPr sz="2200" spc="13" dirty="0">
                <a:latin typeface="Lucida Sans Unicode"/>
                <a:cs typeface="Lucida Sans Unicode"/>
              </a:rPr>
              <a:t> </a:t>
            </a:r>
            <a:r>
              <a:rPr sz="2200" spc="-4" dirty="0">
                <a:latin typeface="Lucida Sans Unicode"/>
                <a:cs typeface="Lucida Sans Unicode"/>
              </a:rPr>
              <a:t>order</a:t>
            </a:r>
            <a:r>
              <a:rPr sz="2200" spc="27" dirty="0">
                <a:latin typeface="Lucida Sans Unicode"/>
                <a:cs typeface="Lucida Sans Unicode"/>
              </a:rPr>
              <a:t> </a:t>
            </a:r>
            <a:r>
              <a:rPr sz="2200" spc="-4" dirty="0">
                <a:latin typeface="Lucida Sans Unicode"/>
                <a:cs typeface="Lucida Sans Unicode"/>
              </a:rPr>
              <a:t>execution</a:t>
            </a:r>
            <a:r>
              <a:rPr sz="2200" spc="4" dirty="0">
                <a:latin typeface="Lucida Sans Unicode"/>
                <a:cs typeface="Lucida Sans Unicode"/>
              </a:rPr>
              <a:t> </a:t>
            </a:r>
            <a:r>
              <a:rPr sz="2200" spc="-4" dirty="0">
                <a:latin typeface="Lucida Sans Unicode"/>
                <a:cs typeface="Lucida Sans Unicode"/>
              </a:rPr>
              <a:t>but</a:t>
            </a:r>
            <a:r>
              <a:rPr sz="2200" spc="18" dirty="0">
                <a:latin typeface="Lucida Sans Unicode"/>
                <a:cs typeface="Lucida Sans Unicode"/>
              </a:rPr>
              <a:t> </a:t>
            </a:r>
            <a:r>
              <a:rPr sz="2200" spc="-9" dirty="0">
                <a:latin typeface="Lucida Sans Unicode"/>
                <a:cs typeface="Lucida Sans Unicode"/>
              </a:rPr>
              <a:t>not</a:t>
            </a:r>
            <a:r>
              <a:rPr sz="2200" spc="-4" dirty="0">
                <a:latin typeface="Lucida Sans Unicode"/>
                <a:cs typeface="Lucida Sans Unicode"/>
              </a:rPr>
              <a:t> </a:t>
            </a:r>
            <a:r>
              <a:rPr sz="2200" dirty="0">
                <a:latin typeface="Lucida Sans Unicode"/>
                <a:cs typeface="Lucida Sans Unicode"/>
              </a:rPr>
              <a:t>the</a:t>
            </a:r>
            <a:r>
              <a:rPr sz="2200" spc="-9" dirty="0">
                <a:latin typeface="Lucida Sans Unicode"/>
                <a:cs typeface="Lucida Sans Unicode"/>
              </a:rPr>
              <a:t> </a:t>
            </a:r>
            <a:r>
              <a:rPr sz="2200" spc="-4" dirty="0">
                <a:latin typeface="Lucida Sans Unicode"/>
                <a:cs typeface="Lucida Sans Unicode"/>
              </a:rPr>
              <a:t>price;</a:t>
            </a:r>
            <a:endParaRPr sz="2200">
              <a:latin typeface="Lucida Sans Unicode"/>
              <a:cs typeface="Lucida Sans Unicode"/>
            </a:endParaRPr>
          </a:p>
          <a:p>
            <a:pPr marL="241046" marR="4559" indent="-230219" algn="just">
              <a:spcBef>
                <a:spcPts val="363"/>
              </a:spcBef>
              <a:buClr>
                <a:srgbClr val="99CA38"/>
              </a:buClr>
              <a:buSzPct val="66666"/>
              <a:buFont typeface="Georgia"/>
              <a:buChar char="◗"/>
              <a:tabLst>
                <a:tab pos="241616" algn="l"/>
              </a:tabLst>
            </a:pPr>
            <a:r>
              <a:rPr sz="2200" b="1" spc="-54" dirty="0">
                <a:latin typeface="Tahoma"/>
                <a:cs typeface="Tahoma"/>
              </a:rPr>
              <a:t>Limit</a:t>
            </a:r>
            <a:r>
              <a:rPr sz="2200" b="1" spc="-49" dirty="0">
                <a:latin typeface="Tahoma"/>
                <a:cs typeface="Tahoma"/>
              </a:rPr>
              <a:t> </a:t>
            </a:r>
            <a:r>
              <a:rPr sz="2200" b="1" spc="-31" dirty="0">
                <a:latin typeface="Tahoma"/>
                <a:cs typeface="Tahoma"/>
              </a:rPr>
              <a:t>Order</a:t>
            </a:r>
            <a:r>
              <a:rPr sz="2200" spc="-31" dirty="0">
                <a:latin typeface="Lucida Sans Unicode"/>
                <a:cs typeface="Lucida Sans Unicode"/>
              </a:rPr>
              <a:t>: </a:t>
            </a:r>
            <a:r>
              <a:rPr sz="2200" spc="-13" dirty="0">
                <a:latin typeface="Lucida Sans Unicode"/>
                <a:cs typeface="Lucida Sans Unicode"/>
              </a:rPr>
              <a:t>is </a:t>
            </a:r>
            <a:r>
              <a:rPr sz="2200" spc="4" dirty="0">
                <a:latin typeface="Lucida Sans Unicode"/>
                <a:cs typeface="Lucida Sans Unicode"/>
              </a:rPr>
              <a:t>an </a:t>
            </a:r>
            <a:r>
              <a:rPr sz="2200" spc="-9" dirty="0">
                <a:latin typeface="Lucida Sans Unicode"/>
                <a:cs typeface="Lucida Sans Unicode"/>
              </a:rPr>
              <a:t>order </a:t>
            </a:r>
            <a:r>
              <a:rPr sz="2200" spc="4" dirty="0">
                <a:latin typeface="Lucida Sans Unicode"/>
                <a:cs typeface="Lucida Sans Unicode"/>
              </a:rPr>
              <a:t>to </a:t>
            </a:r>
            <a:r>
              <a:rPr sz="2200" dirty="0">
                <a:latin typeface="Lucida Sans Unicode"/>
                <a:cs typeface="Lucida Sans Unicode"/>
              </a:rPr>
              <a:t>buy/sell a </a:t>
            </a:r>
            <a:r>
              <a:rPr sz="2200" spc="-4" dirty="0">
                <a:latin typeface="Lucida Sans Unicode"/>
                <a:cs typeface="Lucida Sans Unicode"/>
              </a:rPr>
              <a:t>security at </a:t>
            </a:r>
            <a:r>
              <a:rPr sz="2200" dirty="0">
                <a:latin typeface="Lucida Sans Unicode"/>
                <a:cs typeface="Lucida Sans Unicode"/>
              </a:rPr>
              <a:t>a </a:t>
            </a:r>
            <a:r>
              <a:rPr sz="2200" spc="4" dirty="0">
                <a:latin typeface="Lucida Sans Unicode"/>
                <a:cs typeface="Lucida Sans Unicode"/>
              </a:rPr>
              <a:t> </a:t>
            </a:r>
            <a:r>
              <a:rPr sz="2200" dirty="0">
                <a:latin typeface="Lucida Sans Unicode"/>
                <a:cs typeface="Lucida Sans Unicode"/>
              </a:rPr>
              <a:t>specific </a:t>
            </a:r>
            <a:r>
              <a:rPr sz="2200" spc="-4" dirty="0">
                <a:latin typeface="Lucida Sans Unicode"/>
                <a:cs typeface="Lucida Sans Unicode"/>
              </a:rPr>
              <a:t>price </a:t>
            </a:r>
            <a:r>
              <a:rPr sz="2200" spc="-9" dirty="0">
                <a:latin typeface="Lucida Sans Unicode"/>
                <a:cs typeface="Lucida Sans Unicode"/>
              </a:rPr>
              <a:t>or </a:t>
            </a:r>
            <a:r>
              <a:rPr sz="2200" spc="-4" dirty="0">
                <a:latin typeface="Lucida Sans Unicode"/>
                <a:cs typeface="Lucida Sans Unicode"/>
              </a:rPr>
              <a:t>better. </a:t>
            </a:r>
            <a:r>
              <a:rPr sz="2200" dirty="0">
                <a:latin typeface="Lucida Sans Unicode"/>
                <a:cs typeface="Lucida Sans Unicode"/>
              </a:rPr>
              <a:t>A </a:t>
            </a:r>
            <a:r>
              <a:rPr sz="2200" spc="-4" dirty="0">
                <a:latin typeface="Lucida Sans Unicode"/>
                <a:cs typeface="Lucida Sans Unicode"/>
              </a:rPr>
              <a:t>buy limit order </a:t>
            </a:r>
            <a:r>
              <a:rPr sz="2200" dirty="0">
                <a:latin typeface="Lucida Sans Unicode"/>
                <a:cs typeface="Lucida Sans Unicode"/>
              </a:rPr>
              <a:t>can only be </a:t>
            </a:r>
            <a:r>
              <a:rPr sz="2200" spc="4" dirty="0">
                <a:latin typeface="Lucida Sans Unicode"/>
                <a:cs typeface="Lucida Sans Unicode"/>
              </a:rPr>
              <a:t> </a:t>
            </a:r>
            <a:r>
              <a:rPr sz="2200" spc="-4" dirty="0">
                <a:latin typeface="Lucida Sans Unicode"/>
                <a:cs typeface="Lucida Sans Unicode"/>
              </a:rPr>
              <a:t>executed at </a:t>
            </a:r>
            <a:r>
              <a:rPr sz="2200" dirty="0">
                <a:latin typeface="Lucida Sans Unicode"/>
                <a:cs typeface="Lucida Sans Unicode"/>
              </a:rPr>
              <a:t>limit </a:t>
            </a:r>
            <a:r>
              <a:rPr sz="2200" spc="4" dirty="0">
                <a:latin typeface="Lucida Sans Unicode"/>
                <a:cs typeface="Lucida Sans Unicode"/>
              </a:rPr>
              <a:t>price or </a:t>
            </a:r>
            <a:r>
              <a:rPr sz="2200" spc="-4" dirty="0">
                <a:latin typeface="Lucida Sans Unicode"/>
                <a:cs typeface="Lucida Sans Unicode"/>
              </a:rPr>
              <a:t>lower, and </a:t>
            </a:r>
            <a:r>
              <a:rPr sz="2200" dirty="0">
                <a:latin typeface="Lucida Sans Unicode"/>
                <a:cs typeface="Lucida Sans Unicode"/>
              </a:rPr>
              <a:t>a sell limit </a:t>
            </a:r>
            <a:r>
              <a:rPr sz="2200" spc="-4" dirty="0">
                <a:latin typeface="Lucida Sans Unicode"/>
                <a:cs typeface="Lucida Sans Unicode"/>
              </a:rPr>
              <a:t>order </a:t>
            </a:r>
            <a:r>
              <a:rPr sz="2200" dirty="0">
                <a:latin typeface="Lucida Sans Unicode"/>
                <a:cs typeface="Lucida Sans Unicode"/>
              </a:rPr>
              <a:t> </a:t>
            </a:r>
            <a:r>
              <a:rPr sz="2200" spc="-9" dirty="0">
                <a:latin typeface="Lucida Sans Unicode"/>
                <a:cs typeface="Lucida Sans Unicode"/>
              </a:rPr>
              <a:t>can</a:t>
            </a:r>
            <a:r>
              <a:rPr sz="2200" dirty="0">
                <a:latin typeface="Lucida Sans Unicode"/>
                <a:cs typeface="Lucida Sans Unicode"/>
              </a:rPr>
              <a:t> </a:t>
            </a:r>
            <a:r>
              <a:rPr sz="2200" spc="-4" dirty="0">
                <a:latin typeface="Lucida Sans Unicode"/>
                <a:cs typeface="Lucida Sans Unicode"/>
              </a:rPr>
              <a:t>only</a:t>
            </a:r>
            <a:r>
              <a:rPr sz="2200" spc="22" dirty="0">
                <a:latin typeface="Lucida Sans Unicode"/>
                <a:cs typeface="Lucida Sans Unicode"/>
              </a:rPr>
              <a:t> </a:t>
            </a:r>
            <a:r>
              <a:rPr sz="2200" dirty="0">
                <a:latin typeface="Lucida Sans Unicode"/>
                <a:cs typeface="Lucida Sans Unicode"/>
              </a:rPr>
              <a:t>be</a:t>
            </a:r>
            <a:r>
              <a:rPr sz="2200" spc="-9" dirty="0">
                <a:latin typeface="Lucida Sans Unicode"/>
                <a:cs typeface="Lucida Sans Unicode"/>
              </a:rPr>
              <a:t> </a:t>
            </a:r>
            <a:r>
              <a:rPr sz="2200" spc="-4" dirty="0">
                <a:latin typeface="Lucida Sans Unicode"/>
                <a:cs typeface="Lucida Sans Unicode"/>
              </a:rPr>
              <a:t>executed</a:t>
            </a:r>
            <a:r>
              <a:rPr sz="2200" spc="9" dirty="0">
                <a:latin typeface="Lucida Sans Unicode"/>
                <a:cs typeface="Lucida Sans Unicode"/>
              </a:rPr>
              <a:t> </a:t>
            </a:r>
            <a:r>
              <a:rPr sz="2200" spc="-4" dirty="0">
                <a:latin typeface="Lucida Sans Unicode"/>
                <a:cs typeface="Lucida Sans Unicode"/>
              </a:rPr>
              <a:t>at </a:t>
            </a:r>
            <a:r>
              <a:rPr sz="2200" dirty="0">
                <a:latin typeface="Lucida Sans Unicode"/>
                <a:cs typeface="Lucida Sans Unicode"/>
              </a:rPr>
              <a:t>limit</a:t>
            </a:r>
            <a:r>
              <a:rPr sz="2200" spc="-4" dirty="0">
                <a:latin typeface="Lucida Sans Unicode"/>
                <a:cs typeface="Lucida Sans Unicode"/>
              </a:rPr>
              <a:t> </a:t>
            </a:r>
            <a:r>
              <a:rPr sz="2200" dirty="0">
                <a:latin typeface="Lucida Sans Unicode"/>
                <a:cs typeface="Lucida Sans Unicode"/>
              </a:rPr>
              <a:t>price</a:t>
            </a:r>
            <a:r>
              <a:rPr sz="2200" spc="13" dirty="0">
                <a:latin typeface="Lucida Sans Unicode"/>
                <a:cs typeface="Lucida Sans Unicode"/>
              </a:rPr>
              <a:t> </a:t>
            </a:r>
            <a:r>
              <a:rPr sz="2200" spc="-9" dirty="0">
                <a:latin typeface="Lucida Sans Unicode"/>
                <a:cs typeface="Lucida Sans Unicode"/>
              </a:rPr>
              <a:t>or</a:t>
            </a:r>
            <a:r>
              <a:rPr sz="2200" spc="9" dirty="0">
                <a:latin typeface="Lucida Sans Unicode"/>
                <a:cs typeface="Lucida Sans Unicode"/>
              </a:rPr>
              <a:t> </a:t>
            </a:r>
            <a:r>
              <a:rPr sz="2200" spc="-4" dirty="0">
                <a:latin typeface="Lucida Sans Unicode"/>
                <a:cs typeface="Lucida Sans Unicode"/>
              </a:rPr>
              <a:t>higher.</a:t>
            </a:r>
            <a:endParaRPr sz="2200">
              <a:latin typeface="Lucida Sans Unicode"/>
              <a:cs typeface="Lucida Sans Unicode"/>
            </a:endParaRPr>
          </a:p>
          <a:p>
            <a:pPr marL="241046" marR="4559" algn="just">
              <a:spcBef>
                <a:spcPts val="354"/>
              </a:spcBef>
            </a:pPr>
            <a:r>
              <a:rPr sz="2200" b="1" spc="-76" dirty="0">
                <a:latin typeface="Tahoma"/>
                <a:cs typeface="Tahoma"/>
              </a:rPr>
              <a:t>Stop </a:t>
            </a:r>
            <a:r>
              <a:rPr sz="2200" b="1" spc="-31" dirty="0">
                <a:latin typeface="Tahoma"/>
                <a:cs typeface="Tahoma"/>
              </a:rPr>
              <a:t>Loss Order</a:t>
            </a:r>
            <a:r>
              <a:rPr sz="2200" spc="-31" dirty="0">
                <a:latin typeface="Lucida Sans Unicode"/>
                <a:cs typeface="Lucida Sans Unicode"/>
              </a:rPr>
              <a:t>: </a:t>
            </a:r>
            <a:r>
              <a:rPr sz="2200" dirty="0">
                <a:latin typeface="Lucida Sans Unicode"/>
                <a:cs typeface="Lucida Sans Unicode"/>
              </a:rPr>
              <a:t>is </a:t>
            </a:r>
            <a:r>
              <a:rPr sz="2200" spc="-4" dirty="0">
                <a:latin typeface="Lucida Sans Unicode"/>
                <a:cs typeface="Lucida Sans Unicode"/>
              </a:rPr>
              <a:t>an order </a:t>
            </a:r>
            <a:r>
              <a:rPr sz="2200" spc="4" dirty="0">
                <a:latin typeface="Lucida Sans Unicode"/>
                <a:cs typeface="Lucida Sans Unicode"/>
              </a:rPr>
              <a:t>to </a:t>
            </a:r>
            <a:r>
              <a:rPr sz="2200" spc="-4" dirty="0">
                <a:latin typeface="Lucida Sans Unicode"/>
                <a:cs typeface="Lucida Sans Unicode"/>
              </a:rPr>
              <a:t>buy </a:t>
            </a:r>
            <a:r>
              <a:rPr sz="2200" spc="4" dirty="0">
                <a:latin typeface="Lucida Sans Unicode"/>
                <a:cs typeface="Lucida Sans Unicode"/>
              </a:rPr>
              <a:t>or </a:t>
            </a:r>
            <a:r>
              <a:rPr sz="2200" dirty="0">
                <a:latin typeface="Lucida Sans Unicode"/>
                <a:cs typeface="Lucida Sans Unicode"/>
              </a:rPr>
              <a:t>sell a security </a:t>
            </a:r>
            <a:r>
              <a:rPr sz="2200" spc="4" dirty="0">
                <a:latin typeface="Lucida Sans Unicode"/>
                <a:cs typeface="Lucida Sans Unicode"/>
              </a:rPr>
              <a:t> </a:t>
            </a:r>
            <a:r>
              <a:rPr sz="2200" spc="-4" dirty="0">
                <a:latin typeface="Lucida Sans Unicode"/>
                <a:cs typeface="Lucida Sans Unicode"/>
              </a:rPr>
              <a:t>once </a:t>
            </a:r>
            <a:r>
              <a:rPr sz="2200" dirty="0">
                <a:latin typeface="Lucida Sans Unicode"/>
                <a:cs typeface="Lucida Sans Unicode"/>
              </a:rPr>
              <a:t>its price </a:t>
            </a:r>
            <a:r>
              <a:rPr sz="2200" spc="-4" dirty="0">
                <a:latin typeface="Lucida Sans Unicode"/>
                <a:cs typeface="Lucida Sans Unicode"/>
              </a:rPr>
              <a:t>reaches </a:t>
            </a:r>
            <a:r>
              <a:rPr sz="2200" dirty="0">
                <a:latin typeface="Lucida Sans Unicode"/>
                <a:cs typeface="Lucida Sans Unicode"/>
              </a:rPr>
              <a:t>the specified price, </a:t>
            </a:r>
            <a:r>
              <a:rPr sz="2200" spc="-9" dirty="0">
                <a:latin typeface="Lucida Sans Unicode"/>
                <a:cs typeface="Lucida Sans Unicode"/>
              </a:rPr>
              <a:t>known </a:t>
            </a:r>
            <a:r>
              <a:rPr sz="2200" spc="-4" dirty="0">
                <a:latin typeface="Lucida Sans Unicode"/>
                <a:cs typeface="Lucida Sans Unicode"/>
              </a:rPr>
              <a:t>as </a:t>
            </a:r>
            <a:r>
              <a:rPr sz="2200" dirty="0">
                <a:latin typeface="Lucida Sans Unicode"/>
                <a:cs typeface="Lucida Sans Unicode"/>
              </a:rPr>
              <a:t> the</a:t>
            </a:r>
            <a:r>
              <a:rPr sz="2200" spc="-13" dirty="0">
                <a:latin typeface="Lucida Sans Unicode"/>
                <a:cs typeface="Lucida Sans Unicode"/>
              </a:rPr>
              <a:t> </a:t>
            </a:r>
            <a:r>
              <a:rPr sz="2200" dirty="0">
                <a:latin typeface="Lucida Sans Unicode"/>
                <a:cs typeface="Lucida Sans Unicode"/>
              </a:rPr>
              <a:t>stop</a:t>
            </a:r>
            <a:r>
              <a:rPr sz="2200" spc="9" dirty="0">
                <a:latin typeface="Lucida Sans Unicode"/>
                <a:cs typeface="Lucida Sans Unicode"/>
              </a:rPr>
              <a:t> </a:t>
            </a:r>
            <a:r>
              <a:rPr sz="2200" spc="-4" dirty="0">
                <a:latin typeface="Lucida Sans Unicode"/>
                <a:cs typeface="Lucida Sans Unicode"/>
              </a:rPr>
              <a:t>price.</a:t>
            </a:r>
            <a:r>
              <a:rPr sz="2200" spc="-13" dirty="0">
                <a:latin typeface="Lucida Sans Unicode"/>
                <a:cs typeface="Lucida Sans Unicode"/>
              </a:rPr>
              <a:t> </a:t>
            </a:r>
            <a:r>
              <a:rPr sz="2200" dirty="0">
                <a:latin typeface="Lucida Sans Unicode"/>
                <a:cs typeface="Lucida Sans Unicode"/>
              </a:rPr>
              <a:t>When</a:t>
            </a:r>
            <a:r>
              <a:rPr sz="2200" spc="4" dirty="0">
                <a:latin typeface="Lucida Sans Unicode"/>
                <a:cs typeface="Lucida Sans Unicode"/>
              </a:rPr>
              <a:t> </a:t>
            </a:r>
            <a:r>
              <a:rPr sz="2200" spc="-4" dirty="0">
                <a:latin typeface="Lucida Sans Unicode"/>
                <a:cs typeface="Lucida Sans Unicode"/>
              </a:rPr>
              <a:t>the</a:t>
            </a:r>
            <a:r>
              <a:rPr sz="2200" spc="9" dirty="0">
                <a:latin typeface="Lucida Sans Unicode"/>
                <a:cs typeface="Lucida Sans Unicode"/>
              </a:rPr>
              <a:t> </a:t>
            </a:r>
            <a:r>
              <a:rPr sz="2200" dirty="0">
                <a:latin typeface="Lucida Sans Unicode"/>
                <a:cs typeface="Lucida Sans Unicode"/>
              </a:rPr>
              <a:t>stop</a:t>
            </a:r>
            <a:r>
              <a:rPr sz="2200" spc="-13" dirty="0">
                <a:latin typeface="Lucida Sans Unicode"/>
                <a:cs typeface="Lucida Sans Unicode"/>
              </a:rPr>
              <a:t> </a:t>
            </a:r>
            <a:r>
              <a:rPr sz="2200" spc="-4" dirty="0">
                <a:latin typeface="Lucida Sans Unicode"/>
                <a:cs typeface="Lucida Sans Unicode"/>
              </a:rPr>
              <a:t>price</a:t>
            </a:r>
            <a:r>
              <a:rPr sz="2200" spc="9" dirty="0">
                <a:latin typeface="Lucida Sans Unicode"/>
                <a:cs typeface="Lucida Sans Unicode"/>
              </a:rPr>
              <a:t> </a:t>
            </a:r>
            <a:r>
              <a:rPr sz="2200" dirty="0">
                <a:latin typeface="Lucida Sans Unicode"/>
                <a:cs typeface="Lucida Sans Unicode"/>
              </a:rPr>
              <a:t>is</a:t>
            </a:r>
            <a:r>
              <a:rPr sz="2200" spc="4" dirty="0">
                <a:latin typeface="Lucida Sans Unicode"/>
                <a:cs typeface="Lucida Sans Unicode"/>
              </a:rPr>
              <a:t> </a:t>
            </a:r>
            <a:r>
              <a:rPr sz="2200" spc="-4" dirty="0">
                <a:latin typeface="Lucida Sans Unicode"/>
                <a:cs typeface="Lucida Sans Unicode"/>
              </a:rPr>
              <a:t>reached,</a:t>
            </a:r>
            <a:r>
              <a:rPr sz="2200" spc="31" dirty="0">
                <a:latin typeface="Lucida Sans Unicode"/>
                <a:cs typeface="Lucida Sans Unicode"/>
              </a:rPr>
              <a:t> </a:t>
            </a:r>
            <a:r>
              <a:rPr sz="2200" dirty="0">
                <a:latin typeface="Lucida Sans Unicode"/>
                <a:cs typeface="Lucida Sans Unicode"/>
              </a:rPr>
              <a:t>a </a:t>
            </a:r>
            <a:r>
              <a:rPr sz="2200" spc="-4" dirty="0">
                <a:latin typeface="Lucida Sans Unicode"/>
                <a:cs typeface="Lucida Sans Unicode"/>
              </a:rPr>
              <a:t>stop</a:t>
            </a:r>
            <a:endParaRPr sz="2200">
              <a:latin typeface="Lucida Sans Unicode"/>
              <a:cs typeface="Lucida Sans Unicode"/>
            </a:endParaRPr>
          </a:p>
          <a:p>
            <a:pPr marL="1314642" algn="just">
              <a:spcBef>
                <a:spcPts val="359"/>
              </a:spcBef>
            </a:pPr>
            <a:r>
              <a:rPr sz="2200" spc="-4" dirty="0">
                <a:latin typeface="Lucida Sans Unicode"/>
                <a:cs typeface="Lucida Sans Unicode"/>
              </a:rPr>
              <a:t>order</a:t>
            </a:r>
            <a:r>
              <a:rPr sz="2200" dirty="0">
                <a:latin typeface="Lucida Sans Unicode"/>
                <a:cs typeface="Lucida Sans Unicode"/>
              </a:rPr>
              <a:t> </a:t>
            </a:r>
            <a:r>
              <a:rPr sz="2200" spc="-4" dirty="0">
                <a:latin typeface="Lucida Sans Unicode"/>
                <a:cs typeface="Lucida Sans Unicode"/>
              </a:rPr>
              <a:t>becomes</a:t>
            </a:r>
            <a:r>
              <a:rPr sz="2200" dirty="0">
                <a:latin typeface="Lucida Sans Unicode"/>
                <a:cs typeface="Lucida Sans Unicode"/>
              </a:rPr>
              <a:t> a</a:t>
            </a:r>
            <a:r>
              <a:rPr sz="2200" spc="-4" dirty="0">
                <a:latin typeface="Lucida Sans Unicode"/>
                <a:cs typeface="Lucida Sans Unicode"/>
              </a:rPr>
              <a:t> market</a:t>
            </a:r>
            <a:r>
              <a:rPr sz="2200" spc="-9" dirty="0">
                <a:latin typeface="Lucida Sans Unicode"/>
                <a:cs typeface="Lucida Sans Unicode"/>
              </a:rPr>
              <a:t> </a:t>
            </a:r>
            <a:r>
              <a:rPr sz="2200" spc="-4" dirty="0">
                <a:latin typeface="Lucida Sans Unicode"/>
                <a:cs typeface="Lucida Sans Unicode"/>
              </a:rPr>
              <a:t>order.</a:t>
            </a:r>
            <a:endParaRPr sz="2200">
              <a:latin typeface="Lucida Sans Unicode"/>
              <a:cs typeface="Lucida Sans Unicode"/>
            </a:endParaRPr>
          </a:p>
        </p:txBody>
      </p:sp>
      <p:pic>
        <p:nvPicPr>
          <p:cNvPr id="5" name="object 5"/>
          <p:cNvPicPr/>
          <p:nvPr/>
        </p:nvPicPr>
        <p:blipFill>
          <a:blip r:embed="rId3" cstate="print"/>
          <a:stretch>
            <a:fillRect/>
          </a:stretch>
        </p:blipFill>
        <p:spPr>
          <a:xfrm>
            <a:off x="911628" y="925158"/>
            <a:ext cx="7466214" cy="418203"/>
          </a:xfrm>
          <a:prstGeom prst="rect">
            <a:avLst/>
          </a:prstGeom>
        </p:spPr>
      </p:pic>
      <p:sp>
        <p:nvSpPr>
          <p:cNvPr id="6" name="object 6"/>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77" y="1700629"/>
            <a:ext cx="7585940" cy="4566601"/>
          </a:xfrm>
          <a:prstGeom prst="rect">
            <a:avLst/>
          </a:prstGeom>
        </p:spPr>
        <p:txBody>
          <a:bodyPr vert="horz" wrap="square" lIns="0" tIns="11397" rIns="0" bIns="0" rtlCol="0">
            <a:spAutoFit/>
          </a:bodyPr>
          <a:lstStyle/>
          <a:p>
            <a:pPr marL="241046" marR="4559" indent="-230219" algn="just">
              <a:spcBef>
                <a:spcPts val="90"/>
              </a:spcBef>
              <a:buClr>
                <a:srgbClr val="99CA38"/>
              </a:buClr>
              <a:buSzPct val="66666"/>
              <a:buFont typeface="Georgia"/>
              <a:buChar char="◗"/>
              <a:tabLst>
                <a:tab pos="241616" algn="l"/>
              </a:tabLst>
            </a:pPr>
            <a:r>
              <a:rPr sz="2200" dirty="0">
                <a:latin typeface="Lucida Sans Unicode"/>
                <a:cs typeface="Lucida Sans Unicode"/>
              </a:rPr>
              <a:t>Margin</a:t>
            </a:r>
            <a:r>
              <a:rPr sz="2200" spc="4" dirty="0">
                <a:latin typeface="Lucida Sans Unicode"/>
                <a:cs typeface="Lucida Sans Unicode"/>
              </a:rPr>
              <a:t> </a:t>
            </a:r>
            <a:r>
              <a:rPr sz="2200" dirty="0">
                <a:latin typeface="Lucida Sans Unicode"/>
                <a:cs typeface="Lucida Sans Unicode"/>
              </a:rPr>
              <a:t>trading</a:t>
            </a:r>
            <a:r>
              <a:rPr sz="2200" spc="4" dirty="0">
                <a:latin typeface="Lucida Sans Unicode"/>
                <a:cs typeface="Lucida Sans Unicode"/>
              </a:rPr>
              <a:t> </a:t>
            </a:r>
            <a:r>
              <a:rPr sz="2200" spc="-4" dirty="0">
                <a:latin typeface="Lucida Sans Unicode"/>
                <a:cs typeface="Lucida Sans Unicode"/>
              </a:rPr>
              <a:t>involves</a:t>
            </a:r>
            <a:r>
              <a:rPr sz="2200" dirty="0">
                <a:latin typeface="Lucida Sans Unicode"/>
                <a:cs typeface="Lucida Sans Unicode"/>
              </a:rPr>
              <a:t> </a:t>
            </a:r>
            <a:r>
              <a:rPr sz="2200" spc="-4" dirty="0">
                <a:latin typeface="Lucida Sans Unicode"/>
                <a:cs typeface="Lucida Sans Unicode"/>
              </a:rPr>
              <a:t>borrowing</a:t>
            </a:r>
            <a:r>
              <a:rPr sz="2200" dirty="0">
                <a:latin typeface="Lucida Sans Unicode"/>
                <a:cs typeface="Lucida Sans Unicode"/>
              </a:rPr>
              <a:t> money</a:t>
            </a:r>
            <a:r>
              <a:rPr sz="2200" spc="4" dirty="0">
                <a:latin typeface="Lucida Sans Unicode"/>
                <a:cs typeface="Lucida Sans Unicode"/>
              </a:rPr>
              <a:t> </a:t>
            </a:r>
            <a:r>
              <a:rPr sz="2200" spc="-4" dirty="0">
                <a:latin typeface="Lucida Sans Unicode"/>
                <a:cs typeface="Lucida Sans Unicode"/>
              </a:rPr>
              <a:t>to</a:t>
            </a:r>
            <a:r>
              <a:rPr sz="2200" dirty="0">
                <a:latin typeface="Lucida Sans Unicode"/>
                <a:cs typeface="Lucida Sans Unicode"/>
              </a:rPr>
              <a:t> </a:t>
            </a:r>
            <a:r>
              <a:rPr sz="2200" spc="-4" dirty="0">
                <a:latin typeface="Lucida Sans Unicode"/>
                <a:cs typeface="Lucida Sans Unicode"/>
              </a:rPr>
              <a:t>buy </a:t>
            </a:r>
            <a:r>
              <a:rPr sz="2200" dirty="0">
                <a:latin typeface="Lucida Sans Unicode"/>
                <a:cs typeface="Lucida Sans Unicode"/>
              </a:rPr>
              <a:t> securities.</a:t>
            </a:r>
            <a:r>
              <a:rPr sz="2200" spc="4" dirty="0">
                <a:latin typeface="Lucida Sans Unicode"/>
                <a:cs typeface="Lucida Sans Unicode"/>
              </a:rPr>
              <a:t> </a:t>
            </a:r>
            <a:r>
              <a:rPr sz="2200" spc="-4" dirty="0">
                <a:latin typeface="Lucida Sans Unicode"/>
                <a:cs typeface="Lucida Sans Unicode"/>
              </a:rPr>
              <a:t>The</a:t>
            </a:r>
            <a:r>
              <a:rPr sz="2200" dirty="0">
                <a:latin typeface="Lucida Sans Unicode"/>
                <a:cs typeface="Lucida Sans Unicode"/>
              </a:rPr>
              <a:t> </a:t>
            </a:r>
            <a:r>
              <a:rPr sz="2200" spc="-4" dirty="0">
                <a:latin typeface="Lucida Sans Unicode"/>
                <a:cs typeface="Lucida Sans Unicode"/>
              </a:rPr>
              <a:t>practice</a:t>
            </a:r>
            <a:r>
              <a:rPr sz="2200" dirty="0">
                <a:latin typeface="Lucida Sans Unicode"/>
                <a:cs typeface="Lucida Sans Unicode"/>
              </a:rPr>
              <a:t> includes</a:t>
            </a:r>
            <a:r>
              <a:rPr sz="2200" spc="4" dirty="0">
                <a:latin typeface="Lucida Sans Unicode"/>
                <a:cs typeface="Lucida Sans Unicode"/>
              </a:rPr>
              <a:t> </a:t>
            </a:r>
            <a:r>
              <a:rPr sz="2200" dirty="0">
                <a:latin typeface="Lucida Sans Unicode"/>
                <a:cs typeface="Lucida Sans Unicode"/>
              </a:rPr>
              <a:t>buying</a:t>
            </a:r>
            <a:r>
              <a:rPr sz="2200" spc="4" dirty="0">
                <a:latin typeface="Lucida Sans Unicode"/>
                <a:cs typeface="Lucida Sans Unicode"/>
              </a:rPr>
              <a:t> </a:t>
            </a:r>
            <a:r>
              <a:rPr sz="2200" spc="-4" dirty="0">
                <a:latin typeface="Lucida Sans Unicode"/>
                <a:cs typeface="Lucida Sans Unicode"/>
              </a:rPr>
              <a:t>an</a:t>
            </a:r>
            <a:r>
              <a:rPr sz="2200" spc="669" dirty="0">
                <a:latin typeface="Lucida Sans Unicode"/>
                <a:cs typeface="Lucida Sans Unicode"/>
              </a:rPr>
              <a:t> </a:t>
            </a:r>
            <a:r>
              <a:rPr sz="2200" spc="-4" dirty="0">
                <a:latin typeface="Lucida Sans Unicode"/>
                <a:cs typeface="Lucida Sans Unicode"/>
              </a:rPr>
              <a:t>asset </a:t>
            </a:r>
            <a:r>
              <a:rPr sz="2200" dirty="0">
                <a:latin typeface="Lucida Sans Unicode"/>
                <a:cs typeface="Lucida Sans Unicode"/>
              </a:rPr>
              <a:t> </a:t>
            </a:r>
            <a:r>
              <a:rPr sz="2200" spc="-9" dirty="0">
                <a:latin typeface="Lucida Sans Unicode"/>
                <a:cs typeface="Lucida Sans Unicode"/>
              </a:rPr>
              <a:t>where </a:t>
            </a:r>
            <a:r>
              <a:rPr sz="2200" spc="-4" dirty="0">
                <a:latin typeface="Lucida Sans Unicode"/>
                <a:cs typeface="Lucida Sans Unicode"/>
              </a:rPr>
              <a:t>buyer </a:t>
            </a:r>
            <a:r>
              <a:rPr sz="2200" dirty="0">
                <a:latin typeface="Lucida Sans Unicode"/>
                <a:cs typeface="Lucida Sans Unicode"/>
              </a:rPr>
              <a:t>pays only a </a:t>
            </a:r>
            <a:r>
              <a:rPr sz="2200" spc="-4" dirty="0">
                <a:latin typeface="Lucida Sans Unicode"/>
                <a:cs typeface="Lucida Sans Unicode"/>
              </a:rPr>
              <a:t>percentage </a:t>
            </a:r>
            <a:r>
              <a:rPr sz="2200" spc="-9" dirty="0">
                <a:latin typeface="Lucida Sans Unicode"/>
                <a:cs typeface="Lucida Sans Unicode"/>
              </a:rPr>
              <a:t>of </a:t>
            </a:r>
            <a:r>
              <a:rPr sz="2200" spc="-4" dirty="0">
                <a:latin typeface="Lucida Sans Unicode"/>
                <a:cs typeface="Lucida Sans Unicode"/>
              </a:rPr>
              <a:t>asset's value </a:t>
            </a:r>
            <a:r>
              <a:rPr sz="2200" dirty="0">
                <a:latin typeface="Lucida Sans Unicode"/>
                <a:cs typeface="Lucida Sans Unicode"/>
              </a:rPr>
              <a:t> </a:t>
            </a:r>
            <a:r>
              <a:rPr sz="2200" spc="-4" dirty="0">
                <a:latin typeface="Lucida Sans Unicode"/>
                <a:cs typeface="Lucida Sans Unicode"/>
              </a:rPr>
              <a:t>and</a:t>
            </a:r>
            <a:r>
              <a:rPr sz="2200" spc="4" dirty="0">
                <a:latin typeface="Lucida Sans Unicode"/>
                <a:cs typeface="Lucida Sans Unicode"/>
              </a:rPr>
              <a:t> </a:t>
            </a:r>
            <a:r>
              <a:rPr sz="2200" spc="-4" dirty="0">
                <a:latin typeface="Lucida Sans Unicode"/>
                <a:cs typeface="Lucida Sans Unicode"/>
              </a:rPr>
              <a:t>borrows</a:t>
            </a:r>
            <a:r>
              <a:rPr sz="2200" spc="4" dirty="0">
                <a:latin typeface="Lucida Sans Unicode"/>
                <a:cs typeface="Lucida Sans Unicode"/>
              </a:rPr>
              <a:t> </a:t>
            </a:r>
            <a:r>
              <a:rPr sz="2200" dirty="0">
                <a:latin typeface="Lucida Sans Unicode"/>
                <a:cs typeface="Lucida Sans Unicode"/>
              </a:rPr>
              <a:t>the</a:t>
            </a:r>
            <a:r>
              <a:rPr sz="2200" spc="-9" dirty="0">
                <a:latin typeface="Lucida Sans Unicode"/>
                <a:cs typeface="Lucida Sans Unicode"/>
              </a:rPr>
              <a:t> </a:t>
            </a:r>
            <a:r>
              <a:rPr sz="2200" dirty="0">
                <a:latin typeface="Lucida Sans Unicode"/>
                <a:cs typeface="Lucida Sans Unicode"/>
              </a:rPr>
              <a:t>rest</a:t>
            </a:r>
            <a:r>
              <a:rPr sz="2200" spc="18" dirty="0">
                <a:latin typeface="Lucida Sans Unicode"/>
                <a:cs typeface="Lucida Sans Unicode"/>
              </a:rPr>
              <a:t> </a:t>
            </a:r>
            <a:r>
              <a:rPr sz="2200" spc="-4" dirty="0">
                <a:latin typeface="Lucida Sans Unicode"/>
                <a:cs typeface="Lucida Sans Unicode"/>
              </a:rPr>
              <a:t>from </a:t>
            </a:r>
            <a:r>
              <a:rPr sz="2200" dirty="0">
                <a:latin typeface="Lucida Sans Unicode"/>
                <a:cs typeface="Lucida Sans Unicode"/>
              </a:rPr>
              <a:t>a </a:t>
            </a:r>
            <a:r>
              <a:rPr sz="2200" spc="-4" dirty="0">
                <a:latin typeface="Lucida Sans Unicode"/>
                <a:cs typeface="Lucida Sans Unicode"/>
              </a:rPr>
              <a:t>bank/ </a:t>
            </a:r>
            <a:r>
              <a:rPr sz="2200" dirty="0">
                <a:latin typeface="Lucida Sans Unicode"/>
                <a:cs typeface="Lucida Sans Unicode"/>
              </a:rPr>
              <a:t>broker.</a:t>
            </a:r>
            <a:endParaRPr sz="2200">
              <a:latin typeface="Lucida Sans Unicode"/>
              <a:cs typeface="Lucida Sans Unicode"/>
            </a:endParaRPr>
          </a:p>
          <a:p>
            <a:pPr marL="241046" marR="4559" indent="-230219" algn="just">
              <a:spcBef>
                <a:spcPts val="363"/>
              </a:spcBef>
              <a:buClr>
                <a:srgbClr val="99CA38"/>
              </a:buClr>
              <a:buSzPct val="66666"/>
              <a:buFont typeface="Georgia"/>
              <a:buChar char="◗"/>
              <a:tabLst>
                <a:tab pos="241616" algn="l"/>
              </a:tabLst>
            </a:pPr>
            <a:r>
              <a:rPr sz="2200" spc="-4" dirty="0">
                <a:latin typeface="Lucida Sans Unicode"/>
                <a:cs typeface="Lucida Sans Unicode"/>
              </a:rPr>
              <a:t>Broker acts as</a:t>
            </a:r>
            <a:r>
              <a:rPr sz="2200" dirty="0">
                <a:latin typeface="Lucida Sans Unicode"/>
                <a:cs typeface="Lucida Sans Unicode"/>
              </a:rPr>
              <a:t> a </a:t>
            </a:r>
            <a:r>
              <a:rPr sz="2200" spc="-4" dirty="0">
                <a:latin typeface="Lucida Sans Unicode"/>
                <a:cs typeface="Lucida Sans Unicode"/>
              </a:rPr>
              <a:t>lender</a:t>
            </a:r>
            <a:r>
              <a:rPr sz="2200" dirty="0">
                <a:latin typeface="Lucida Sans Unicode"/>
                <a:cs typeface="Lucida Sans Unicode"/>
              </a:rPr>
              <a:t> with </a:t>
            </a:r>
            <a:r>
              <a:rPr sz="2200" spc="-4" dirty="0">
                <a:latin typeface="Lucida Sans Unicode"/>
                <a:cs typeface="Lucida Sans Unicode"/>
              </a:rPr>
              <a:t>the collateral</a:t>
            </a:r>
            <a:r>
              <a:rPr sz="2200" spc="669" dirty="0">
                <a:latin typeface="Lucida Sans Unicode"/>
                <a:cs typeface="Lucida Sans Unicode"/>
              </a:rPr>
              <a:t> </a:t>
            </a:r>
            <a:r>
              <a:rPr sz="2200" dirty="0">
                <a:latin typeface="Lucida Sans Unicode"/>
                <a:cs typeface="Lucida Sans Unicode"/>
              </a:rPr>
              <a:t>security </a:t>
            </a:r>
            <a:r>
              <a:rPr sz="2200" spc="4" dirty="0">
                <a:latin typeface="Lucida Sans Unicode"/>
                <a:cs typeface="Lucida Sans Unicode"/>
              </a:rPr>
              <a:t> </a:t>
            </a:r>
            <a:r>
              <a:rPr sz="2200" spc="-9" dirty="0">
                <a:latin typeface="Lucida Sans Unicode"/>
                <a:cs typeface="Lucida Sans Unicode"/>
              </a:rPr>
              <a:t>here </a:t>
            </a:r>
            <a:r>
              <a:rPr sz="2200" dirty="0">
                <a:latin typeface="Lucida Sans Unicode"/>
                <a:cs typeface="Lucida Sans Unicode"/>
              </a:rPr>
              <a:t>usually being the securities </a:t>
            </a:r>
            <a:r>
              <a:rPr sz="2200" spc="-9" dirty="0">
                <a:latin typeface="Lucida Sans Unicode"/>
                <a:cs typeface="Lucida Sans Unicode"/>
              </a:rPr>
              <a:t>held </a:t>
            </a:r>
            <a:r>
              <a:rPr sz="2200" spc="9" dirty="0">
                <a:latin typeface="Lucida Sans Unicode"/>
                <a:cs typeface="Lucida Sans Unicode"/>
              </a:rPr>
              <a:t>in </a:t>
            </a:r>
            <a:r>
              <a:rPr sz="2200" spc="-4" dirty="0">
                <a:latin typeface="Lucida Sans Unicode"/>
                <a:cs typeface="Lucida Sans Unicode"/>
              </a:rPr>
              <a:t>the buyer’s </a:t>
            </a:r>
            <a:r>
              <a:rPr sz="2200" dirty="0">
                <a:latin typeface="Lucida Sans Unicode"/>
                <a:cs typeface="Lucida Sans Unicode"/>
              </a:rPr>
              <a:t> </a:t>
            </a:r>
            <a:r>
              <a:rPr sz="2200" spc="-4" dirty="0">
                <a:latin typeface="Lucida Sans Unicode"/>
                <a:cs typeface="Lucida Sans Unicode"/>
              </a:rPr>
              <a:t>demat account. </a:t>
            </a:r>
            <a:r>
              <a:rPr sz="2200" dirty="0">
                <a:latin typeface="Lucida Sans Unicode"/>
                <a:cs typeface="Lucida Sans Unicode"/>
              </a:rPr>
              <a:t>It </a:t>
            </a:r>
            <a:r>
              <a:rPr sz="2200" spc="-9" dirty="0">
                <a:latin typeface="Lucida Sans Unicode"/>
                <a:cs typeface="Lucida Sans Unicode"/>
              </a:rPr>
              <a:t>can </a:t>
            </a:r>
            <a:r>
              <a:rPr sz="2200" spc="-4" dirty="0">
                <a:latin typeface="Lucida Sans Unicode"/>
                <a:cs typeface="Lucida Sans Unicode"/>
              </a:rPr>
              <a:t>also </a:t>
            </a:r>
            <a:r>
              <a:rPr sz="2200" spc="-13" dirty="0">
                <a:latin typeface="Lucida Sans Unicode"/>
                <a:cs typeface="Lucida Sans Unicode"/>
              </a:rPr>
              <a:t>be </a:t>
            </a:r>
            <a:r>
              <a:rPr sz="2200" spc="-4" dirty="0">
                <a:latin typeface="Lucida Sans Unicode"/>
                <a:cs typeface="Lucida Sans Unicode"/>
              </a:rPr>
              <a:t>the non-allocated credit </a:t>
            </a:r>
            <a:r>
              <a:rPr sz="2200" spc="-669" dirty="0">
                <a:latin typeface="Lucida Sans Unicode"/>
                <a:cs typeface="Lucida Sans Unicode"/>
              </a:rPr>
              <a:t> </a:t>
            </a:r>
            <a:r>
              <a:rPr sz="2200" spc="-4" dirty="0">
                <a:latin typeface="Lucida Sans Unicode"/>
                <a:cs typeface="Lucida Sans Unicode"/>
              </a:rPr>
              <a:t>balance</a:t>
            </a:r>
            <a:r>
              <a:rPr sz="2200" spc="9" dirty="0">
                <a:latin typeface="Lucida Sans Unicode"/>
                <a:cs typeface="Lucida Sans Unicode"/>
              </a:rPr>
              <a:t> </a:t>
            </a:r>
            <a:r>
              <a:rPr sz="2200" spc="4" dirty="0">
                <a:latin typeface="Lucida Sans Unicode"/>
                <a:cs typeface="Lucida Sans Unicode"/>
              </a:rPr>
              <a:t>on</a:t>
            </a:r>
            <a:r>
              <a:rPr sz="2200" spc="-22" dirty="0">
                <a:latin typeface="Lucida Sans Unicode"/>
                <a:cs typeface="Lucida Sans Unicode"/>
              </a:rPr>
              <a:t> </a:t>
            </a:r>
            <a:r>
              <a:rPr sz="2200" dirty="0">
                <a:latin typeface="Lucida Sans Unicode"/>
                <a:cs typeface="Lucida Sans Unicode"/>
              </a:rPr>
              <a:t>the</a:t>
            </a:r>
            <a:r>
              <a:rPr sz="2200" spc="13" dirty="0">
                <a:latin typeface="Lucida Sans Unicode"/>
                <a:cs typeface="Lucida Sans Unicode"/>
              </a:rPr>
              <a:t> </a:t>
            </a:r>
            <a:r>
              <a:rPr sz="2200" spc="-4" dirty="0">
                <a:latin typeface="Lucida Sans Unicode"/>
                <a:cs typeface="Lucida Sans Unicode"/>
              </a:rPr>
              <a:t>trader’s</a:t>
            </a:r>
            <a:r>
              <a:rPr sz="2200" spc="22" dirty="0">
                <a:latin typeface="Lucida Sans Unicode"/>
                <a:cs typeface="Lucida Sans Unicode"/>
              </a:rPr>
              <a:t> </a:t>
            </a:r>
            <a:r>
              <a:rPr sz="2200" spc="-9" dirty="0">
                <a:latin typeface="Lucida Sans Unicode"/>
                <a:cs typeface="Lucida Sans Unicode"/>
              </a:rPr>
              <a:t>bank</a:t>
            </a:r>
            <a:r>
              <a:rPr sz="2200" spc="18" dirty="0">
                <a:latin typeface="Lucida Sans Unicode"/>
                <a:cs typeface="Lucida Sans Unicode"/>
              </a:rPr>
              <a:t> </a:t>
            </a:r>
            <a:r>
              <a:rPr sz="2200" spc="-4" dirty="0">
                <a:latin typeface="Lucida Sans Unicode"/>
                <a:cs typeface="Lucida Sans Unicode"/>
              </a:rPr>
              <a:t>account.</a:t>
            </a:r>
            <a:endParaRPr sz="2200">
              <a:latin typeface="Lucida Sans Unicode"/>
              <a:cs typeface="Lucida Sans Unicode"/>
            </a:endParaRPr>
          </a:p>
          <a:p>
            <a:pPr marL="241046" marR="4559" indent="-230219" algn="just">
              <a:spcBef>
                <a:spcPts val="354"/>
              </a:spcBef>
              <a:buClr>
                <a:srgbClr val="99CA38"/>
              </a:buClr>
              <a:buSzPct val="66666"/>
              <a:buFont typeface="Georgia"/>
              <a:buChar char="◗"/>
              <a:tabLst>
                <a:tab pos="241616" algn="l"/>
              </a:tabLst>
            </a:pPr>
            <a:r>
              <a:rPr sz="2200" dirty="0">
                <a:latin typeface="Lucida Sans Unicode"/>
                <a:cs typeface="Lucida Sans Unicode"/>
              </a:rPr>
              <a:t>Margin</a:t>
            </a:r>
            <a:r>
              <a:rPr sz="2200" spc="4" dirty="0">
                <a:latin typeface="Lucida Sans Unicode"/>
                <a:cs typeface="Lucida Sans Unicode"/>
              </a:rPr>
              <a:t> </a:t>
            </a:r>
            <a:r>
              <a:rPr sz="2200" spc="-4" dirty="0">
                <a:latin typeface="Lucida Sans Unicode"/>
                <a:cs typeface="Lucida Sans Unicode"/>
              </a:rPr>
              <a:t>Trading</a:t>
            </a:r>
            <a:r>
              <a:rPr sz="2200" dirty="0">
                <a:latin typeface="Lucida Sans Unicode"/>
                <a:cs typeface="Lucida Sans Unicode"/>
              </a:rPr>
              <a:t> usually</a:t>
            </a:r>
            <a:r>
              <a:rPr sz="2200" spc="4" dirty="0">
                <a:latin typeface="Lucida Sans Unicode"/>
                <a:cs typeface="Lucida Sans Unicode"/>
              </a:rPr>
              <a:t> </a:t>
            </a:r>
            <a:r>
              <a:rPr sz="2200" spc="-4" dirty="0">
                <a:latin typeface="Lucida Sans Unicode"/>
                <a:cs typeface="Lucida Sans Unicode"/>
              </a:rPr>
              <a:t>enables</a:t>
            </a:r>
            <a:r>
              <a:rPr sz="2200" dirty="0">
                <a:latin typeface="Lucida Sans Unicode"/>
                <a:cs typeface="Lucida Sans Unicode"/>
              </a:rPr>
              <a:t> </a:t>
            </a:r>
            <a:r>
              <a:rPr sz="2200" spc="-4" dirty="0">
                <a:latin typeface="Lucida Sans Unicode"/>
                <a:cs typeface="Lucida Sans Unicode"/>
              </a:rPr>
              <a:t>active</a:t>
            </a:r>
            <a:r>
              <a:rPr sz="2200" dirty="0">
                <a:latin typeface="Lucida Sans Unicode"/>
                <a:cs typeface="Lucida Sans Unicode"/>
              </a:rPr>
              <a:t> trading</a:t>
            </a:r>
            <a:r>
              <a:rPr sz="2200" spc="4" dirty="0">
                <a:latin typeface="Lucida Sans Unicode"/>
                <a:cs typeface="Lucida Sans Unicode"/>
              </a:rPr>
              <a:t> of </a:t>
            </a:r>
            <a:r>
              <a:rPr sz="2200" spc="9" dirty="0">
                <a:latin typeface="Lucida Sans Unicode"/>
                <a:cs typeface="Lucida Sans Unicode"/>
              </a:rPr>
              <a:t> </a:t>
            </a:r>
            <a:r>
              <a:rPr sz="2200" spc="-4" dirty="0">
                <a:latin typeface="Lucida Sans Unicode"/>
                <a:cs typeface="Lucida Sans Unicode"/>
              </a:rPr>
              <a:t>securities where </a:t>
            </a:r>
            <a:r>
              <a:rPr sz="2200" dirty="0">
                <a:latin typeface="Lucida Sans Unicode"/>
                <a:cs typeface="Lucida Sans Unicode"/>
              </a:rPr>
              <a:t>main </a:t>
            </a:r>
            <a:r>
              <a:rPr sz="2200" spc="-4" dirty="0">
                <a:latin typeface="Lucida Sans Unicode"/>
                <a:cs typeface="Lucida Sans Unicode"/>
              </a:rPr>
              <a:t>objective </a:t>
            </a:r>
            <a:r>
              <a:rPr sz="2200" dirty="0">
                <a:latin typeface="Lucida Sans Unicode"/>
                <a:cs typeface="Lucida Sans Unicode"/>
              </a:rPr>
              <a:t>is </a:t>
            </a:r>
            <a:r>
              <a:rPr sz="2200" spc="4" dirty="0">
                <a:latin typeface="Lucida Sans Unicode"/>
                <a:cs typeface="Lucida Sans Unicode"/>
              </a:rPr>
              <a:t>to earn </a:t>
            </a:r>
            <a:r>
              <a:rPr sz="2200" dirty="0">
                <a:latin typeface="Lucida Sans Unicode"/>
                <a:cs typeface="Lucida Sans Unicode"/>
              </a:rPr>
              <a:t>profits from </a:t>
            </a:r>
            <a:r>
              <a:rPr sz="2200" spc="-669" dirty="0">
                <a:latin typeface="Lucida Sans Unicode"/>
                <a:cs typeface="Lucida Sans Unicode"/>
              </a:rPr>
              <a:t> </a:t>
            </a:r>
            <a:r>
              <a:rPr sz="2200" dirty="0">
                <a:latin typeface="Lucida Sans Unicode"/>
                <a:cs typeface="Lucida Sans Unicode"/>
              </a:rPr>
              <a:t>the</a:t>
            </a:r>
            <a:r>
              <a:rPr sz="2200" spc="-13" dirty="0">
                <a:latin typeface="Lucida Sans Unicode"/>
                <a:cs typeface="Lucida Sans Unicode"/>
              </a:rPr>
              <a:t> </a:t>
            </a:r>
            <a:r>
              <a:rPr sz="2200" spc="-4" dirty="0">
                <a:latin typeface="Lucida Sans Unicode"/>
                <a:cs typeface="Lucida Sans Unicode"/>
              </a:rPr>
              <a:t>transaction</a:t>
            </a:r>
            <a:r>
              <a:rPr sz="2200" spc="4" dirty="0">
                <a:latin typeface="Lucida Sans Unicode"/>
                <a:cs typeface="Lucida Sans Unicode"/>
              </a:rPr>
              <a:t> </a:t>
            </a:r>
            <a:r>
              <a:rPr sz="2200" spc="-4" dirty="0">
                <a:latin typeface="Lucida Sans Unicode"/>
                <a:cs typeface="Lucida Sans Unicode"/>
              </a:rPr>
              <a:t>and</a:t>
            </a:r>
            <a:r>
              <a:rPr sz="2200" spc="4" dirty="0">
                <a:latin typeface="Lucida Sans Unicode"/>
                <a:cs typeface="Lucida Sans Unicode"/>
              </a:rPr>
              <a:t> </a:t>
            </a:r>
            <a:r>
              <a:rPr sz="2200" dirty="0">
                <a:latin typeface="Lucida Sans Unicode"/>
                <a:cs typeface="Lucida Sans Unicode"/>
              </a:rPr>
              <a:t>not</a:t>
            </a:r>
            <a:r>
              <a:rPr sz="2200" spc="-4" dirty="0">
                <a:latin typeface="Lucida Sans Unicode"/>
                <a:cs typeface="Lucida Sans Unicode"/>
              </a:rPr>
              <a:t> to</a:t>
            </a:r>
            <a:r>
              <a:rPr sz="2200" spc="13" dirty="0">
                <a:latin typeface="Lucida Sans Unicode"/>
                <a:cs typeface="Lucida Sans Unicode"/>
              </a:rPr>
              <a:t> </a:t>
            </a:r>
            <a:r>
              <a:rPr sz="2200" spc="-4" dirty="0">
                <a:latin typeface="Lucida Sans Unicode"/>
                <a:cs typeface="Lucida Sans Unicode"/>
              </a:rPr>
              <a:t>purchase/sell</a:t>
            </a:r>
            <a:r>
              <a:rPr sz="2200" spc="27" dirty="0">
                <a:latin typeface="Lucida Sans Unicode"/>
                <a:cs typeface="Lucida Sans Unicode"/>
              </a:rPr>
              <a:t> </a:t>
            </a:r>
            <a:r>
              <a:rPr sz="2200" dirty="0">
                <a:latin typeface="Lucida Sans Unicode"/>
                <a:cs typeface="Lucida Sans Unicode"/>
              </a:rPr>
              <a:t>the</a:t>
            </a:r>
            <a:r>
              <a:rPr sz="2200" spc="-13" dirty="0">
                <a:latin typeface="Lucida Sans Unicode"/>
                <a:cs typeface="Lucida Sans Unicode"/>
              </a:rPr>
              <a:t> </a:t>
            </a:r>
            <a:r>
              <a:rPr sz="2200" spc="-4" dirty="0">
                <a:latin typeface="Lucida Sans Unicode"/>
                <a:cs typeface="Lucida Sans Unicode"/>
              </a:rPr>
              <a:t>security</a:t>
            </a:r>
            <a:endParaRPr sz="2200">
              <a:latin typeface="Lucida Sans Unicode"/>
              <a:cs typeface="Lucida Sans Unicode"/>
            </a:endParaRPr>
          </a:p>
          <a:p>
            <a:pPr marL="241046" marR="6838" indent="-230219" algn="just">
              <a:spcBef>
                <a:spcPts val="359"/>
              </a:spcBef>
              <a:buClr>
                <a:srgbClr val="99CA38"/>
              </a:buClr>
              <a:buSzPct val="66666"/>
              <a:buFont typeface="Georgia"/>
              <a:buChar char="◗"/>
              <a:tabLst>
                <a:tab pos="241616" algn="l"/>
              </a:tabLst>
            </a:pPr>
            <a:r>
              <a:rPr sz="2200" spc="-4" dirty="0">
                <a:latin typeface="Lucida Sans Unicode"/>
                <a:cs typeface="Lucida Sans Unicode"/>
              </a:rPr>
              <a:t>Enables</a:t>
            </a:r>
            <a:r>
              <a:rPr sz="2200" dirty="0">
                <a:latin typeface="Lucida Sans Unicode"/>
                <a:cs typeface="Lucida Sans Unicode"/>
              </a:rPr>
              <a:t> the</a:t>
            </a:r>
            <a:r>
              <a:rPr sz="2200" spc="4" dirty="0">
                <a:latin typeface="Lucida Sans Unicode"/>
                <a:cs typeface="Lucida Sans Unicode"/>
              </a:rPr>
              <a:t> </a:t>
            </a:r>
            <a:r>
              <a:rPr sz="2200" spc="-4" dirty="0">
                <a:latin typeface="Lucida Sans Unicode"/>
                <a:cs typeface="Lucida Sans Unicode"/>
              </a:rPr>
              <a:t>important</a:t>
            </a:r>
            <a:r>
              <a:rPr sz="2200" dirty="0">
                <a:latin typeface="Lucida Sans Unicode"/>
                <a:cs typeface="Lucida Sans Unicode"/>
              </a:rPr>
              <a:t> </a:t>
            </a:r>
            <a:r>
              <a:rPr sz="2200" spc="-4" dirty="0">
                <a:latin typeface="Lucida Sans Unicode"/>
                <a:cs typeface="Lucida Sans Unicode"/>
              </a:rPr>
              <a:t>concept</a:t>
            </a:r>
            <a:r>
              <a:rPr sz="2200" dirty="0">
                <a:latin typeface="Lucida Sans Unicode"/>
                <a:cs typeface="Lucida Sans Unicode"/>
              </a:rPr>
              <a:t> </a:t>
            </a:r>
            <a:r>
              <a:rPr sz="2200" spc="4" dirty="0">
                <a:latin typeface="Lucida Sans Unicode"/>
                <a:cs typeface="Lucida Sans Unicode"/>
              </a:rPr>
              <a:t>of</a:t>
            </a:r>
            <a:r>
              <a:rPr sz="2200" spc="9" dirty="0">
                <a:latin typeface="Lucida Sans Unicode"/>
                <a:cs typeface="Lucida Sans Unicode"/>
              </a:rPr>
              <a:t> </a:t>
            </a:r>
            <a:r>
              <a:rPr sz="2200" dirty="0">
                <a:latin typeface="Lucida Sans Unicode"/>
                <a:cs typeface="Lucida Sans Unicode"/>
              </a:rPr>
              <a:t>‘Margin</a:t>
            </a:r>
            <a:r>
              <a:rPr sz="2200" spc="4" dirty="0">
                <a:latin typeface="Lucida Sans Unicode"/>
                <a:cs typeface="Lucida Sans Unicode"/>
              </a:rPr>
              <a:t> </a:t>
            </a:r>
            <a:r>
              <a:rPr sz="2200" dirty="0">
                <a:latin typeface="Lucida Sans Unicode"/>
                <a:cs typeface="Lucida Sans Unicode"/>
              </a:rPr>
              <a:t>Call’</a:t>
            </a:r>
            <a:r>
              <a:rPr sz="2200" spc="4" dirty="0">
                <a:latin typeface="Lucida Sans Unicode"/>
                <a:cs typeface="Lucida Sans Unicode"/>
              </a:rPr>
              <a:t> </a:t>
            </a:r>
            <a:r>
              <a:rPr sz="2200" spc="-4" dirty="0">
                <a:latin typeface="Lucida Sans Unicode"/>
                <a:cs typeface="Lucida Sans Unicode"/>
              </a:rPr>
              <a:t>to </a:t>
            </a:r>
            <a:r>
              <a:rPr sz="2200" dirty="0">
                <a:latin typeface="Lucida Sans Unicode"/>
                <a:cs typeface="Lucida Sans Unicode"/>
              </a:rPr>
              <a:t> </a:t>
            </a:r>
            <a:r>
              <a:rPr sz="2200" spc="-4" dirty="0">
                <a:latin typeface="Lucida Sans Unicode"/>
                <a:cs typeface="Lucida Sans Unicode"/>
              </a:rPr>
              <a:t>ensure</a:t>
            </a:r>
            <a:r>
              <a:rPr sz="2200" spc="13" dirty="0">
                <a:latin typeface="Lucida Sans Unicode"/>
                <a:cs typeface="Lucida Sans Unicode"/>
              </a:rPr>
              <a:t> </a:t>
            </a:r>
            <a:r>
              <a:rPr sz="2200" spc="-9" dirty="0">
                <a:latin typeface="Lucida Sans Unicode"/>
                <a:cs typeface="Lucida Sans Unicode"/>
              </a:rPr>
              <a:t>maintenance</a:t>
            </a:r>
            <a:r>
              <a:rPr sz="2200" spc="13" dirty="0">
                <a:latin typeface="Lucida Sans Unicode"/>
                <a:cs typeface="Lucida Sans Unicode"/>
              </a:rPr>
              <a:t> </a:t>
            </a:r>
            <a:r>
              <a:rPr sz="2200" spc="4" dirty="0">
                <a:latin typeface="Lucida Sans Unicode"/>
                <a:cs typeface="Lucida Sans Unicode"/>
              </a:rPr>
              <a:t>of</a:t>
            </a:r>
            <a:r>
              <a:rPr sz="2200" spc="-9" dirty="0">
                <a:latin typeface="Lucida Sans Unicode"/>
                <a:cs typeface="Lucida Sans Unicode"/>
              </a:rPr>
              <a:t> </a:t>
            </a:r>
            <a:r>
              <a:rPr sz="2200" spc="-4" dirty="0">
                <a:latin typeface="Lucida Sans Unicode"/>
                <a:cs typeface="Lucida Sans Unicode"/>
              </a:rPr>
              <a:t>margin</a:t>
            </a:r>
            <a:r>
              <a:rPr sz="2200" spc="4" dirty="0">
                <a:latin typeface="Lucida Sans Unicode"/>
                <a:cs typeface="Lucida Sans Unicode"/>
              </a:rPr>
              <a:t> </a:t>
            </a:r>
            <a:r>
              <a:rPr sz="2200" spc="-4" dirty="0">
                <a:latin typeface="Lucida Sans Unicode"/>
                <a:cs typeface="Lucida Sans Unicode"/>
              </a:rPr>
              <a:t>account balance.</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906332"/>
            <a:ext cx="3456708" cy="462579"/>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77" y="1700630"/>
            <a:ext cx="7516091" cy="4043381"/>
          </a:xfrm>
          <a:prstGeom prst="rect">
            <a:avLst/>
          </a:prstGeom>
        </p:spPr>
        <p:txBody>
          <a:bodyPr vert="horz" wrap="square" lIns="0" tIns="11397" rIns="0" bIns="0" rtlCol="0">
            <a:spAutoFit/>
          </a:bodyPr>
          <a:lstStyle/>
          <a:p>
            <a:pPr marL="241046" marR="4559" indent="-230219" algn="just">
              <a:spcBef>
                <a:spcPts val="90"/>
              </a:spcBef>
              <a:buClr>
                <a:srgbClr val="99CA38"/>
              </a:buClr>
              <a:buSzPct val="66666"/>
              <a:buFont typeface="Georgia"/>
              <a:buChar char="◗"/>
              <a:tabLst>
                <a:tab pos="241616" algn="l"/>
              </a:tabLst>
            </a:pPr>
            <a:r>
              <a:rPr sz="2200" spc="-4" dirty="0">
                <a:latin typeface="Lucida Sans Unicode"/>
                <a:cs typeface="Lucida Sans Unicode"/>
              </a:rPr>
              <a:t>Intra-day</a:t>
            </a:r>
            <a:r>
              <a:rPr sz="2200" dirty="0">
                <a:latin typeface="Lucida Sans Unicode"/>
                <a:cs typeface="Lucida Sans Unicode"/>
              </a:rPr>
              <a:t> </a:t>
            </a:r>
            <a:r>
              <a:rPr sz="2200" spc="-4" dirty="0">
                <a:latin typeface="Lucida Sans Unicode"/>
                <a:cs typeface="Lucida Sans Unicode"/>
              </a:rPr>
              <a:t>trading</a:t>
            </a:r>
            <a:r>
              <a:rPr sz="2200" dirty="0">
                <a:latin typeface="Lucida Sans Unicode"/>
                <a:cs typeface="Lucida Sans Unicode"/>
              </a:rPr>
              <a:t> </a:t>
            </a:r>
            <a:r>
              <a:rPr sz="2200" spc="-4" dirty="0">
                <a:latin typeface="Lucida Sans Unicode"/>
                <a:cs typeface="Lucida Sans Unicode"/>
              </a:rPr>
              <a:t>involves</a:t>
            </a:r>
            <a:r>
              <a:rPr sz="2200" dirty="0">
                <a:latin typeface="Lucida Sans Unicode"/>
                <a:cs typeface="Lucida Sans Unicode"/>
              </a:rPr>
              <a:t> </a:t>
            </a:r>
            <a:r>
              <a:rPr sz="2200" spc="-4" dirty="0">
                <a:latin typeface="Lucida Sans Unicode"/>
                <a:cs typeface="Lucida Sans Unicode"/>
              </a:rPr>
              <a:t>buying</a:t>
            </a:r>
            <a:r>
              <a:rPr sz="2200" dirty="0">
                <a:latin typeface="Lucida Sans Unicode"/>
                <a:cs typeface="Lucida Sans Unicode"/>
              </a:rPr>
              <a:t> </a:t>
            </a:r>
            <a:r>
              <a:rPr sz="2200" spc="-4" dirty="0">
                <a:latin typeface="Lucida Sans Unicode"/>
                <a:cs typeface="Lucida Sans Unicode"/>
              </a:rPr>
              <a:t>and</a:t>
            </a:r>
            <a:r>
              <a:rPr sz="2200" dirty="0">
                <a:latin typeface="Lucida Sans Unicode"/>
                <a:cs typeface="Lucida Sans Unicode"/>
              </a:rPr>
              <a:t> selling</a:t>
            </a:r>
            <a:r>
              <a:rPr sz="2200" spc="4" dirty="0">
                <a:latin typeface="Lucida Sans Unicode"/>
                <a:cs typeface="Lucida Sans Unicode"/>
              </a:rPr>
              <a:t> of </a:t>
            </a:r>
            <a:r>
              <a:rPr sz="2200" spc="9" dirty="0">
                <a:latin typeface="Lucida Sans Unicode"/>
                <a:cs typeface="Lucida Sans Unicode"/>
              </a:rPr>
              <a:t> </a:t>
            </a:r>
            <a:r>
              <a:rPr sz="2200" spc="-4" dirty="0">
                <a:latin typeface="Lucida Sans Unicode"/>
                <a:cs typeface="Lucida Sans Unicode"/>
              </a:rPr>
              <a:t>securities</a:t>
            </a:r>
            <a:r>
              <a:rPr sz="2200" dirty="0">
                <a:latin typeface="Lucida Sans Unicode"/>
                <a:cs typeface="Lucida Sans Unicode"/>
              </a:rPr>
              <a:t> </a:t>
            </a:r>
            <a:r>
              <a:rPr sz="2200" spc="-13" dirty="0">
                <a:latin typeface="Lucida Sans Unicode"/>
                <a:cs typeface="Lucida Sans Unicode"/>
              </a:rPr>
              <a:t>in</a:t>
            </a:r>
            <a:r>
              <a:rPr sz="2200" spc="651" dirty="0">
                <a:latin typeface="Lucida Sans Unicode"/>
                <a:cs typeface="Lucida Sans Unicode"/>
              </a:rPr>
              <a:t> </a:t>
            </a:r>
            <a:r>
              <a:rPr sz="2200" spc="-9" dirty="0">
                <a:latin typeface="Lucida Sans Unicode"/>
                <a:cs typeface="Lucida Sans Unicode"/>
              </a:rPr>
              <a:t>one</a:t>
            </a:r>
            <a:r>
              <a:rPr sz="2200" spc="664" dirty="0">
                <a:latin typeface="Lucida Sans Unicode"/>
                <a:cs typeface="Lucida Sans Unicode"/>
              </a:rPr>
              <a:t> </a:t>
            </a:r>
            <a:r>
              <a:rPr sz="2200" dirty="0">
                <a:latin typeface="Lucida Sans Unicode"/>
                <a:cs typeface="Lucida Sans Unicode"/>
              </a:rPr>
              <a:t>single trading session (i.e. within </a:t>
            </a:r>
            <a:r>
              <a:rPr sz="2200" spc="4" dirty="0">
                <a:latin typeface="Lucida Sans Unicode"/>
                <a:cs typeface="Lucida Sans Unicode"/>
              </a:rPr>
              <a:t> </a:t>
            </a:r>
            <a:r>
              <a:rPr sz="2200" dirty="0">
                <a:latin typeface="Lucida Sans Unicode"/>
                <a:cs typeface="Lucida Sans Unicode"/>
              </a:rPr>
              <a:t>the </a:t>
            </a:r>
            <a:r>
              <a:rPr sz="2200" spc="-4" dirty="0">
                <a:latin typeface="Lucida Sans Unicode"/>
                <a:cs typeface="Lucida Sans Unicode"/>
              </a:rPr>
              <a:t>same trading </a:t>
            </a:r>
            <a:r>
              <a:rPr sz="2200" dirty="0">
                <a:latin typeface="Lucida Sans Unicode"/>
                <a:cs typeface="Lucida Sans Unicode"/>
              </a:rPr>
              <a:t>day).... It is the </a:t>
            </a:r>
            <a:r>
              <a:rPr sz="2200" spc="-4" dirty="0">
                <a:latin typeface="Lucida Sans Unicode"/>
                <a:cs typeface="Lucida Sans Unicode"/>
              </a:rPr>
              <a:t>trading done </a:t>
            </a:r>
            <a:r>
              <a:rPr sz="2200" dirty="0">
                <a:latin typeface="Lucida Sans Unicode"/>
                <a:cs typeface="Lucida Sans Unicode"/>
              </a:rPr>
              <a:t>within </a:t>
            </a:r>
            <a:r>
              <a:rPr sz="2200" spc="4" dirty="0">
                <a:latin typeface="Lucida Sans Unicode"/>
                <a:cs typeface="Lucida Sans Unicode"/>
              </a:rPr>
              <a:t> </a:t>
            </a:r>
            <a:r>
              <a:rPr sz="2200" dirty="0">
                <a:latin typeface="Lucida Sans Unicode"/>
                <a:cs typeface="Lucida Sans Unicode"/>
              </a:rPr>
              <a:t>the</a:t>
            </a:r>
            <a:r>
              <a:rPr sz="2200" spc="-13" dirty="0">
                <a:latin typeface="Lucida Sans Unicode"/>
                <a:cs typeface="Lucida Sans Unicode"/>
              </a:rPr>
              <a:t> </a:t>
            </a:r>
            <a:r>
              <a:rPr sz="2200" spc="-4" dirty="0">
                <a:latin typeface="Lucida Sans Unicode"/>
                <a:cs typeface="Lucida Sans Unicode"/>
              </a:rPr>
              <a:t>trading</a:t>
            </a:r>
            <a:r>
              <a:rPr sz="2200" spc="18" dirty="0">
                <a:latin typeface="Lucida Sans Unicode"/>
                <a:cs typeface="Lucida Sans Unicode"/>
              </a:rPr>
              <a:t> </a:t>
            </a:r>
            <a:r>
              <a:rPr sz="2200" spc="-4" dirty="0">
                <a:latin typeface="Lucida Sans Unicode"/>
                <a:cs typeface="Lucida Sans Unicode"/>
              </a:rPr>
              <a:t>hours</a:t>
            </a:r>
            <a:r>
              <a:rPr sz="2200" spc="4" dirty="0">
                <a:latin typeface="Lucida Sans Unicode"/>
                <a:cs typeface="Lucida Sans Unicode"/>
              </a:rPr>
              <a:t> </a:t>
            </a:r>
            <a:r>
              <a:rPr sz="2200" spc="-9" dirty="0">
                <a:latin typeface="Lucida Sans Unicode"/>
                <a:cs typeface="Lucida Sans Unicode"/>
              </a:rPr>
              <a:t>of</a:t>
            </a:r>
            <a:r>
              <a:rPr sz="2200" spc="4" dirty="0">
                <a:latin typeface="Lucida Sans Unicode"/>
                <a:cs typeface="Lucida Sans Unicode"/>
              </a:rPr>
              <a:t> </a:t>
            </a:r>
            <a:r>
              <a:rPr sz="2200" spc="-9" dirty="0">
                <a:latin typeface="Lucida Sans Unicode"/>
                <a:cs typeface="Lucida Sans Unicode"/>
              </a:rPr>
              <a:t>the</a:t>
            </a:r>
            <a:r>
              <a:rPr sz="2200" spc="13" dirty="0">
                <a:latin typeface="Lucida Sans Unicode"/>
                <a:cs typeface="Lucida Sans Unicode"/>
              </a:rPr>
              <a:t> </a:t>
            </a:r>
            <a:r>
              <a:rPr sz="2200" dirty="0">
                <a:latin typeface="Lucida Sans Unicode"/>
                <a:cs typeface="Lucida Sans Unicode"/>
              </a:rPr>
              <a:t>same</a:t>
            </a:r>
            <a:r>
              <a:rPr sz="2200" spc="-9" dirty="0">
                <a:latin typeface="Lucida Sans Unicode"/>
                <a:cs typeface="Lucida Sans Unicode"/>
              </a:rPr>
              <a:t> </a:t>
            </a:r>
            <a:r>
              <a:rPr sz="2200" spc="-4" dirty="0">
                <a:latin typeface="Lucida Sans Unicode"/>
                <a:cs typeface="Lucida Sans Unicode"/>
              </a:rPr>
              <a:t>day.</a:t>
            </a:r>
            <a:endParaRPr sz="2200">
              <a:latin typeface="Lucida Sans Unicode"/>
              <a:cs typeface="Lucida Sans Unicode"/>
            </a:endParaRPr>
          </a:p>
          <a:p>
            <a:pPr marL="241046" marR="7408" indent="-230219" algn="just">
              <a:spcBef>
                <a:spcPts val="363"/>
              </a:spcBef>
              <a:buClr>
                <a:srgbClr val="99CA38"/>
              </a:buClr>
              <a:buSzPct val="66666"/>
              <a:buFont typeface="Georgia"/>
              <a:buChar char="◗"/>
              <a:tabLst>
                <a:tab pos="241616" algn="l"/>
              </a:tabLst>
            </a:pPr>
            <a:r>
              <a:rPr sz="2200" spc="-4" dirty="0">
                <a:latin typeface="Lucida Sans Unicode"/>
                <a:cs typeface="Lucida Sans Unicode"/>
              </a:rPr>
              <a:t>The</a:t>
            </a:r>
            <a:r>
              <a:rPr sz="2200" dirty="0">
                <a:latin typeface="Lucida Sans Unicode"/>
                <a:cs typeface="Lucida Sans Unicode"/>
              </a:rPr>
              <a:t> profit/loss from</a:t>
            </a:r>
            <a:r>
              <a:rPr sz="2200" spc="4" dirty="0">
                <a:latin typeface="Lucida Sans Unicode"/>
                <a:cs typeface="Lucida Sans Unicode"/>
              </a:rPr>
              <a:t> </a:t>
            </a:r>
            <a:r>
              <a:rPr sz="2200" spc="-4" dirty="0">
                <a:latin typeface="Lucida Sans Unicode"/>
                <a:cs typeface="Lucida Sans Unicode"/>
              </a:rPr>
              <a:t>the</a:t>
            </a:r>
            <a:r>
              <a:rPr sz="2200" spc="669" dirty="0">
                <a:latin typeface="Lucida Sans Unicode"/>
                <a:cs typeface="Lucida Sans Unicode"/>
              </a:rPr>
              <a:t> </a:t>
            </a:r>
            <a:r>
              <a:rPr sz="2200" spc="-4" dirty="0">
                <a:latin typeface="Lucida Sans Unicode"/>
                <a:cs typeface="Lucida Sans Unicode"/>
              </a:rPr>
              <a:t>same-day </a:t>
            </a:r>
            <a:r>
              <a:rPr sz="2200" spc="4" dirty="0">
                <a:latin typeface="Lucida Sans Unicode"/>
                <a:cs typeface="Lucida Sans Unicode"/>
              </a:rPr>
              <a:t>trade </a:t>
            </a:r>
            <a:r>
              <a:rPr sz="2200" dirty="0">
                <a:latin typeface="Lucida Sans Unicode"/>
                <a:cs typeface="Lucida Sans Unicode"/>
              </a:rPr>
              <a:t>is decided </a:t>
            </a:r>
            <a:r>
              <a:rPr sz="2200" spc="-669" dirty="0">
                <a:latin typeface="Lucida Sans Unicode"/>
                <a:cs typeface="Lucida Sans Unicode"/>
              </a:rPr>
              <a:t> </a:t>
            </a:r>
            <a:r>
              <a:rPr sz="2200" spc="-4" dirty="0">
                <a:latin typeface="Lucida Sans Unicode"/>
                <a:cs typeface="Lucida Sans Unicode"/>
              </a:rPr>
              <a:t>at</a:t>
            </a:r>
            <a:r>
              <a:rPr sz="2200" spc="13" dirty="0">
                <a:latin typeface="Lucida Sans Unicode"/>
                <a:cs typeface="Lucida Sans Unicode"/>
              </a:rPr>
              <a:t> </a:t>
            </a:r>
            <a:r>
              <a:rPr sz="2200" spc="-4" dirty="0">
                <a:latin typeface="Lucida Sans Unicode"/>
                <a:cs typeface="Lucida Sans Unicode"/>
              </a:rPr>
              <a:t>the</a:t>
            </a:r>
            <a:r>
              <a:rPr sz="2200" spc="13" dirty="0">
                <a:latin typeface="Lucida Sans Unicode"/>
                <a:cs typeface="Lucida Sans Unicode"/>
              </a:rPr>
              <a:t> </a:t>
            </a:r>
            <a:r>
              <a:rPr sz="2200" dirty="0">
                <a:latin typeface="Lucida Sans Unicode"/>
                <a:cs typeface="Lucida Sans Unicode"/>
              </a:rPr>
              <a:t>time</a:t>
            </a:r>
            <a:r>
              <a:rPr sz="2200" spc="-13" dirty="0">
                <a:latin typeface="Lucida Sans Unicode"/>
                <a:cs typeface="Lucida Sans Unicode"/>
              </a:rPr>
              <a:t> </a:t>
            </a:r>
            <a:r>
              <a:rPr sz="2200" spc="4" dirty="0">
                <a:latin typeface="Lucida Sans Unicode"/>
                <a:cs typeface="Lucida Sans Unicode"/>
              </a:rPr>
              <a:t>of</a:t>
            </a:r>
            <a:r>
              <a:rPr sz="2200" spc="-9" dirty="0">
                <a:latin typeface="Lucida Sans Unicode"/>
                <a:cs typeface="Lucida Sans Unicode"/>
              </a:rPr>
              <a:t> </a:t>
            </a:r>
            <a:r>
              <a:rPr sz="2200" spc="-4" dirty="0">
                <a:latin typeface="Lucida Sans Unicode"/>
                <a:cs typeface="Lucida Sans Unicode"/>
              </a:rPr>
              <a:t>squaring-off/closure</a:t>
            </a:r>
            <a:r>
              <a:rPr sz="2200" spc="31" dirty="0">
                <a:latin typeface="Lucida Sans Unicode"/>
                <a:cs typeface="Lucida Sans Unicode"/>
              </a:rPr>
              <a:t> </a:t>
            </a:r>
            <a:r>
              <a:rPr sz="2200" spc="-9" dirty="0">
                <a:latin typeface="Lucida Sans Unicode"/>
                <a:cs typeface="Lucida Sans Unicode"/>
              </a:rPr>
              <a:t>of</a:t>
            </a:r>
            <a:r>
              <a:rPr sz="2200" spc="4" dirty="0">
                <a:latin typeface="Lucida Sans Unicode"/>
                <a:cs typeface="Lucida Sans Unicode"/>
              </a:rPr>
              <a:t> </a:t>
            </a:r>
            <a:r>
              <a:rPr sz="2200" spc="-4" dirty="0">
                <a:latin typeface="Lucida Sans Unicode"/>
                <a:cs typeface="Lucida Sans Unicode"/>
              </a:rPr>
              <a:t>trade</a:t>
            </a:r>
            <a:r>
              <a:rPr sz="2200" spc="13" dirty="0">
                <a:latin typeface="Lucida Sans Unicode"/>
                <a:cs typeface="Lucida Sans Unicode"/>
              </a:rPr>
              <a:t> </a:t>
            </a:r>
            <a:r>
              <a:rPr sz="2200" dirty="0">
                <a:latin typeface="Lucida Sans Unicode"/>
                <a:cs typeface="Lucida Sans Unicode"/>
              </a:rPr>
              <a:t>position.</a:t>
            </a:r>
            <a:endParaRPr sz="2200">
              <a:latin typeface="Lucida Sans Unicode"/>
              <a:cs typeface="Lucida Sans Unicode"/>
            </a:endParaRPr>
          </a:p>
          <a:p>
            <a:pPr marL="241046" marR="8548" indent="-230219" algn="just">
              <a:spcBef>
                <a:spcPts val="354"/>
              </a:spcBef>
              <a:buClr>
                <a:srgbClr val="99CA38"/>
              </a:buClr>
              <a:buSzPct val="66666"/>
              <a:buFont typeface="Georgia"/>
              <a:buChar char="◗"/>
              <a:tabLst>
                <a:tab pos="241616" algn="l"/>
              </a:tabLst>
            </a:pPr>
            <a:r>
              <a:rPr sz="2200" dirty="0">
                <a:latin typeface="Lucida Sans Unicode"/>
                <a:cs typeface="Lucida Sans Unicode"/>
              </a:rPr>
              <a:t>In</a:t>
            </a:r>
            <a:r>
              <a:rPr sz="2200" spc="404" dirty="0">
                <a:latin typeface="Lucida Sans Unicode"/>
                <a:cs typeface="Lucida Sans Unicode"/>
              </a:rPr>
              <a:t> </a:t>
            </a:r>
            <a:r>
              <a:rPr sz="2200" spc="-4" dirty="0">
                <a:latin typeface="Lucida Sans Unicode"/>
                <a:cs typeface="Lucida Sans Unicode"/>
              </a:rPr>
              <a:t>an</a:t>
            </a:r>
            <a:r>
              <a:rPr sz="2200" spc="408" dirty="0">
                <a:latin typeface="Lucida Sans Unicode"/>
                <a:cs typeface="Lucida Sans Unicode"/>
              </a:rPr>
              <a:t> </a:t>
            </a:r>
            <a:r>
              <a:rPr sz="2200" spc="-4" dirty="0">
                <a:latin typeface="Lucida Sans Unicode"/>
                <a:cs typeface="Lucida Sans Unicode"/>
              </a:rPr>
              <a:t>Intra-day</a:t>
            </a:r>
            <a:r>
              <a:rPr sz="2200" spc="426" dirty="0">
                <a:latin typeface="Lucida Sans Unicode"/>
                <a:cs typeface="Lucida Sans Unicode"/>
              </a:rPr>
              <a:t> </a:t>
            </a:r>
            <a:r>
              <a:rPr sz="2200" dirty="0">
                <a:latin typeface="Lucida Sans Unicode"/>
                <a:cs typeface="Lucida Sans Unicode"/>
              </a:rPr>
              <a:t>trade,</a:t>
            </a:r>
            <a:r>
              <a:rPr sz="2200" spc="417" dirty="0">
                <a:latin typeface="Lucida Sans Unicode"/>
                <a:cs typeface="Lucida Sans Unicode"/>
              </a:rPr>
              <a:t> </a:t>
            </a:r>
            <a:r>
              <a:rPr sz="2200" spc="-4" dirty="0">
                <a:latin typeface="Lucida Sans Unicode"/>
                <a:cs typeface="Lucida Sans Unicode"/>
              </a:rPr>
              <a:t>the</a:t>
            </a:r>
            <a:r>
              <a:rPr sz="2200" spc="417" dirty="0">
                <a:latin typeface="Lucida Sans Unicode"/>
                <a:cs typeface="Lucida Sans Unicode"/>
              </a:rPr>
              <a:t> </a:t>
            </a:r>
            <a:r>
              <a:rPr sz="2200" spc="-4" dirty="0">
                <a:latin typeface="Lucida Sans Unicode"/>
                <a:cs typeface="Lucida Sans Unicode"/>
              </a:rPr>
              <a:t>requirement/commitment </a:t>
            </a:r>
            <a:r>
              <a:rPr sz="2200" spc="-669" dirty="0">
                <a:latin typeface="Lucida Sans Unicode"/>
                <a:cs typeface="Lucida Sans Unicode"/>
              </a:rPr>
              <a:t> </a:t>
            </a:r>
            <a:r>
              <a:rPr sz="2200" spc="4" dirty="0">
                <a:latin typeface="Lucida Sans Unicode"/>
                <a:cs typeface="Lucida Sans Unicode"/>
              </a:rPr>
              <a:t>of</a:t>
            </a:r>
            <a:r>
              <a:rPr sz="2200" spc="-9" dirty="0">
                <a:latin typeface="Lucida Sans Unicode"/>
                <a:cs typeface="Lucida Sans Unicode"/>
              </a:rPr>
              <a:t> </a:t>
            </a:r>
            <a:r>
              <a:rPr sz="2200" spc="-4" dirty="0">
                <a:latin typeface="Lucida Sans Unicode"/>
                <a:cs typeface="Lucida Sans Unicode"/>
              </a:rPr>
              <a:t>delivery</a:t>
            </a:r>
            <a:r>
              <a:rPr sz="2200" spc="22" dirty="0">
                <a:latin typeface="Lucida Sans Unicode"/>
                <a:cs typeface="Lucida Sans Unicode"/>
              </a:rPr>
              <a:t> </a:t>
            </a:r>
            <a:r>
              <a:rPr sz="2200" spc="-9" dirty="0">
                <a:latin typeface="Lucida Sans Unicode"/>
                <a:cs typeface="Lucida Sans Unicode"/>
              </a:rPr>
              <a:t>of</a:t>
            </a:r>
            <a:r>
              <a:rPr sz="2200" spc="9" dirty="0">
                <a:latin typeface="Lucida Sans Unicode"/>
                <a:cs typeface="Lucida Sans Unicode"/>
              </a:rPr>
              <a:t> </a:t>
            </a:r>
            <a:r>
              <a:rPr sz="2200" dirty="0">
                <a:latin typeface="Lucida Sans Unicode"/>
                <a:cs typeface="Lucida Sans Unicode"/>
              </a:rPr>
              <a:t>the</a:t>
            </a:r>
            <a:r>
              <a:rPr sz="2200" spc="-9" dirty="0">
                <a:latin typeface="Lucida Sans Unicode"/>
                <a:cs typeface="Lucida Sans Unicode"/>
              </a:rPr>
              <a:t> </a:t>
            </a:r>
            <a:r>
              <a:rPr sz="2200" spc="-4" dirty="0">
                <a:latin typeface="Lucida Sans Unicode"/>
                <a:cs typeface="Lucida Sans Unicode"/>
              </a:rPr>
              <a:t>security</a:t>
            </a:r>
            <a:r>
              <a:rPr sz="2200" dirty="0">
                <a:latin typeface="Lucida Sans Unicode"/>
                <a:cs typeface="Lucida Sans Unicode"/>
              </a:rPr>
              <a:t> </a:t>
            </a:r>
            <a:r>
              <a:rPr sz="2200" spc="-4" dirty="0">
                <a:latin typeface="Lucida Sans Unicode"/>
                <a:cs typeface="Lucida Sans Unicode"/>
              </a:rPr>
              <a:t>does</a:t>
            </a:r>
            <a:r>
              <a:rPr sz="2200" spc="4" dirty="0">
                <a:latin typeface="Lucida Sans Unicode"/>
                <a:cs typeface="Lucida Sans Unicode"/>
              </a:rPr>
              <a:t> </a:t>
            </a:r>
            <a:r>
              <a:rPr sz="2200" dirty="0">
                <a:latin typeface="Lucida Sans Unicode"/>
                <a:cs typeface="Lucida Sans Unicode"/>
              </a:rPr>
              <a:t>not</a:t>
            </a:r>
            <a:r>
              <a:rPr sz="2200" spc="-4" dirty="0">
                <a:latin typeface="Lucida Sans Unicode"/>
                <a:cs typeface="Lucida Sans Unicode"/>
              </a:rPr>
              <a:t> arise.</a:t>
            </a:r>
            <a:endParaRPr sz="2200">
              <a:latin typeface="Lucida Sans Unicode"/>
              <a:cs typeface="Lucida Sans Unicode"/>
            </a:endParaRPr>
          </a:p>
          <a:p>
            <a:pPr marL="241046" marR="5129" indent="-230219" algn="just">
              <a:spcBef>
                <a:spcPts val="359"/>
              </a:spcBef>
              <a:buClr>
                <a:srgbClr val="99CA38"/>
              </a:buClr>
              <a:buSzPct val="66666"/>
              <a:buFont typeface="Georgia"/>
              <a:buChar char="◗"/>
              <a:tabLst>
                <a:tab pos="241616" algn="l"/>
              </a:tabLst>
            </a:pPr>
            <a:r>
              <a:rPr sz="2200" dirty="0">
                <a:latin typeface="Lucida Sans Unicode"/>
                <a:cs typeface="Lucida Sans Unicode"/>
              </a:rPr>
              <a:t>In </a:t>
            </a:r>
            <a:r>
              <a:rPr sz="2200" spc="-4" dirty="0">
                <a:latin typeface="Lucida Sans Unicode"/>
                <a:cs typeface="Lucida Sans Unicode"/>
              </a:rPr>
              <a:t>India, Intra-day trading </a:t>
            </a:r>
            <a:r>
              <a:rPr sz="2200" spc="9" dirty="0">
                <a:latin typeface="Lucida Sans Unicode"/>
                <a:cs typeface="Lucida Sans Unicode"/>
              </a:rPr>
              <a:t>is </a:t>
            </a:r>
            <a:r>
              <a:rPr sz="2200" spc="-4" dirty="0">
                <a:latin typeface="Lucida Sans Unicode"/>
                <a:cs typeface="Lucida Sans Unicode"/>
              </a:rPr>
              <a:t>enabled </a:t>
            </a:r>
            <a:r>
              <a:rPr sz="2200" dirty="0">
                <a:latin typeface="Lucida Sans Unicode"/>
                <a:cs typeface="Lucida Sans Unicode"/>
              </a:rPr>
              <a:t>mainly </a:t>
            </a:r>
            <a:r>
              <a:rPr sz="2200" spc="-9" dirty="0">
                <a:latin typeface="Lucida Sans Unicode"/>
                <a:cs typeface="Lucida Sans Unicode"/>
              </a:rPr>
              <a:t>on </a:t>
            </a:r>
            <a:r>
              <a:rPr sz="2200" spc="-4" dirty="0">
                <a:latin typeface="Lucida Sans Unicode"/>
                <a:cs typeface="Lucida Sans Unicode"/>
              </a:rPr>
              <a:t>the </a:t>
            </a:r>
            <a:r>
              <a:rPr sz="2200" dirty="0">
                <a:latin typeface="Lucida Sans Unicode"/>
                <a:cs typeface="Lucida Sans Unicode"/>
              </a:rPr>
              <a:t> </a:t>
            </a:r>
            <a:r>
              <a:rPr sz="2200" spc="-4" dirty="0">
                <a:latin typeface="Lucida Sans Unicode"/>
                <a:cs typeface="Lucida Sans Unicode"/>
              </a:rPr>
              <a:t>basis</a:t>
            </a:r>
            <a:r>
              <a:rPr sz="2200" dirty="0">
                <a:latin typeface="Lucida Sans Unicode"/>
                <a:cs typeface="Lucida Sans Unicode"/>
              </a:rPr>
              <a:t> </a:t>
            </a:r>
            <a:r>
              <a:rPr sz="2200" spc="4" dirty="0">
                <a:latin typeface="Lucida Sans Unicode"/>
                <a:cs typeface="Lucida Sans Unicode"/>
              </a:rPr>
              <a:t>of</a:t>
            </a:r>
            <a:r>
              <a:rPr sz="2200" spc="9" dirty="0">
                <a:latin typeface="Lucida Sans Unicode"/>
                <a:cs typeface="Lucida Sans Unicode"/>
              </a:rPr>
              <a:t> </a:t>
            </a:r>
            <a:r>
              <a:rPr sz="2200" spc="-4" dirty="0">
                <a:latin typeface="Lucida Sans Unicode"/>
                <a:cs typeface="Lucida Sans Unicode"/>
              </a:rPr>
              <a:t>the</a:t>
            </a:r>
            <a:r>
              <a:rPr sz="2200" spc="13" dirty="0">
                <a:latin typeface="Lucida Sans Unicode"/>
                <a:cs typeface="Lucida Sans Unicode"/>
              </a:rPr>
              <a:t> </a:t>
            </a:r>
            <a:r>
              <a:rPr sz="2200" spc="-4" dirty="0">
                <a:latin typeface="Lucida Sans Unicode"/>
                <a:cs typeface="Lucida Sans Unicode"/>
              </a:rPr>
              <a:t>concept </a:t>
            </a:r>
            <a:r>
              <a:rPr sz="2200" spc="4" dirty="0">
                <a:latin typeface="Lucida Sans Unicode"/>
                <a:cs typeface="Lucida Sans Unicode"/>
              </a:rPr>
              <a:t>of</a:t>
            </a:r>
            <a:r>
              <a:rPr sz="2200" spc="-9" dirty="0">
                <a:latin typeface="Lucida Sans Unicode"/>
                <a:cs typeface="Lucida Sans Unicode"/>
              </a:rPr>
              <a:t> </a:t>
            </a:r>
            <a:r>
              <a:rPr sz="2200" spc="-4" dirty="0">
                <a:latin typeface="Lucida Sans Unicode"/>
                <a:cs typeface="Lucida Sans Unicode"/>
              </a:rPr>
              <a:t>margin</a:t>
            </a:r>
            <a:r>
              <a:rPr sz="2200" dirty="0">
                <a:latin typeface="Lucida Sans Unicode"/>
                <a:cs typeface="Lucida Sans Unicode"/>
              </a:rPr>
              <a:t> </a:t>
            </a:r>
            <a:r>
              <a:rPr sz="2200" spc="-4" dirty="0">
                <a:latin typeface="Lucida Sans Unicode"/>
                <a:cs typeface="Lucida Sans Unicode"/>
              </a:rPr>
              <a:t>trading.</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906331"/>
            <a:ext cx="3616035" cy="454511"/>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37" y="1679076"/>
            <a:ext cx="7585940" cy="4152022"/>
          </a:xfrm>
          <a:prstGeom prst="rect">
            <a:avLst/>
          </a:prstGeom>
        </p:spPr>
        <p:txBody>
          <a:bodyPr vert="horz" wrap="square" lIns="0" tIns="47867" rIns="0" bIns="0" rtlCol="0">
            <a:spAutoFit/>
          </a:bodyPr>
          <a:lstStyle/>
          <a:p>
            <a:pPr marL="241046" marR="4559" indent="-230219" algn="just">
              <a:lnSpc>
                <a:spcPts val="2226"/>
              </a:lnSpc>
              <a:spcBef>
                <a:spcPts val="377"/>
              </a:spcBef>
              <a:buClr>
                <a:srgbClr val="99CA38"/>
              </a:buClr>
              <a:buSzPct val="67391"/>
              <a:buFont typeface="Georgia"/>
              <a:buChar char="◗"/>
              <a:tabLst>
                <a:tab pos="241616" algn="l"/>
              </a:tabLst>
            </a:pPr>
            <a:r>
              <a:rPr sz="2100" dirty="0">
                <a:latin typeface="Lucida Sans Unicode"/>
                <a:cs typeface="Lucida Sans Unicode"/>
              </a:rPr>
              <a:t>In</a:t>
            </a:r>
            <a:r>
              <a:rPr sz="2100" spc="4" dirty="0">
                <a:latin typeface="Lucida Sans Unicode"/>
                <a:cs typeface="Lucida Sans Unicode"/>
              </a:rPr>
              <a:t> </a:t>
            </a:r>
            <a:r>
              <a:rPr sz="2100" spc="-4" dirty="0">
                <a:latin typeface="Lucida Sans Unicode"/>
                <a:cs typeface="Lucida Sans Unicode"/>
              </a:rPr>
              <a:t>India,</a:t>
            </a:r>
            <a:r>
              <a:rPr sz="2100" dirty="0">
                <a:latin typeface="Lucida Sans Unicode"/>
                <a:cs typeface="Lucida Sans Unicode"/>
              </a:rPr>
              <a:t> </a:t>
            </a:r>
            <a:r>
              <a:rPr sz="2100" spc="-4" dirty="0">
                <a:latin typeface="Lucida Sans Unicode"/>
                <a:cs typeface="Lucida Sans Unicode"/>
              </a:rPr>
              <a:t>the</a:t>
            </a:r>
            <a:r>
              <a:rPr sz="2100" dirty="0">
                <a:latin typeface="Lucida Sans Unicode"/>
                <a:cs typeface="Lucida Sans Unicode"/>
              </a:rPr>
              <a:t> </a:t>
            </a:r>
            <a:r>
              <a:rPr sz="2100" spc="-4" dirty="0">
                <a:latin typeface="Lucida Sans Unicode"/>
                <a:cs typeface="Lucida Sans Unicode"/>
              </a:rPr>
              <a:t>Securities</a:t>
            </a:r>
            <a:r>
              <a:rPr sz="2100" dirty="0">
                <a:latin typeface="Lucida Sans Unicode"/>
                <a:cs typeface="Lucida Sans Unicode"/>
              </a:rPr>
              <a:t> </a:t>
            </a:r>
            <a:r>
              <a:rPr sz="2100" spc="-4" dirty="0">
                <a:latin typeface="Lucida Sans Unicode"/>
                <a:cs typeface="Lucida Sans Unicode"/>
              </a:rPr>
              <a:t>and</a:t>
            </a:r>
            <a:r>
              <a:rPr sz="2100" dirty="0">
                <a:latin typeface="Lucida Sans Unicode"/>
                <a:cs typeface="Lucida Sans Unicode"/>
              </a:rPr>
              <a:t> </a:t>
            </a:r>
            <a:r>
              <a:rPr sz="2100" spc="-4" dirty="0">
                <a:latin typeface="Lucida Sans Unicode"/>
                <a:cs typeface="Lucida Sans Unicode"/>
              </a:rPr>
              <a:t>Exchange</a:t>
            </a:r>
            <a:r>
              <a:rPr sz="2100" dirty="0">
                <a:latin typeface="Lucida Sans Unicode"/>
                <a:cs typeface="Lucida Sans Unicode"/>
              </a:rPr>
              <a:t> </a:t>
            </a:r>
            <a:r>
              <a:rPr sz="2100" spc="-4" dirty="0">
                <a:latin typeface="Lucida Sans Unicode"/>
                <a:cs typeface="Lucida Sans Unicode"/>
              </a:rPr>
              <a:t>Board</a:t>
            </a:r>
            <a:r>
              <a:rPr sz="2100" dirty="0">
                <a:latin typeface="Lucida Sans Unicode"/>
                <a:cs typeface="Lucida Sans Unicode"/>
              </a:rPr>
              <a:t> </a:t>
            </a:r>
            <a:r>
              <a:rPr sz="2100" spc="-4" dirty="0">
                <a:latin typeface="Lucida Sans Unicode"/>
                <a:cs typeface="Lucida Sans Unicode"/>
              </a:rPr>
              <a:t>of</a:t>
            </a:r>
            <a:r>
              <a:rPr sz="2100" spc="642" dirty="0">
                <a:latin typeface="Lucida Sans Unicode"/>
                <a:cs typeface="Lucida Sans Unicode"/>
              </a:rPr>
              <a:t> </a:t>
            </a:r>
            <a:r>
              <a:rPr sz="2100" spc="-4" dirty="0">
                <a:latin typeface="Lucida Sans Unicode"/>
                <a:cs typeface="Lucida Sans Unicode"/>
              </a:rPr>
              <a:t>India </a:t>
            </a:r>
            <a:r>
              <a:rPr sz="2100" spc="-642" dirty="0">
                <a:latin typeface="Lucida Sans Unicode"/>
                <a:cs typeface="Lucida Sans Unicode"/>
              </a:rPr>
              <a:t> </a:t>
            </a:r>
            <a:r>
              <a:rPr sz="2100" dirty="0">
                <a:latin typeface="Lucida Sans Unicode"/>
                <a:cs typeface="Lucida Sans Unicode"/>
              </a:rPr>
              <a:t>(SEBI) is </a:t>
            </a:r>
            <a:r>
              <a:rPr sz="2100" spc="-4" dirty="0">
                <a:latin typeface="Lucida Sans Unicode"/>
                <a:cs typeface="Lucida Sans Unicode"/>
              </a:rPr>
              <a:t>the </a:t>
            </a:r>
            <a:r>
              <a:rPr sz="2100" dirty="0">
                <a:latin typeface="Lucida Sans Unicode"/>
                <a:cs typeface="Lucida Sans Unicode"/>
              </a:rPr>
              <a:t>regulatory </a:t>
            </a:r>
            <a:r>
              <a:rPr sz="2100" spc="-4" dirty="0">
                <a:latin typeface="Lucida Sans Unicode"/>
                <a:cs typeface="Lucida Sans Unicode"/>
              </a:rPr>
              <a:t>authority established under the </a:t>
            </a:r>
            <a:r>
              <a:rPr sz="2100" dirty="0">
                <a:latin typeface="Lucida Sans Unicode"/>
                <a:cs typeface="Lucida Sans Unicode"/>
              </a:rPr>
              <a:t> </a:t>
            </a:r>
            <a:r>
              <a:rPr sz="2100" spc="-4" dirty="0">
                <a:latin typeface="Lucida Sans Unicode"/>
                <a:cs typeface="Lucida Sans Unicode"/>
              </a:rPr>
              <a:t>SEBI Act </a:t>
            </a:r>
            <a:r>
              <a:rPr sz="2100" spc="-9" dirty="0">
                <a:latin typeface="Lucida Sans Unicode"/>
                <a:cs typeface="Lucida Sans Unicode"/>
              </a:rPr>
              <a:t>1992 and </a:t>
            </a:r>
            <a:r>
              <a:rPr sz="2100" dirty="0">
                <a:latin typeface="Lucida Sans Unicode"/>
                <a:cs typeface="Lucida Sans Unicode"/>
              </a:rPr>
              <a:t>is the </a:t>
            </a:r>
            <a:r>
              <a:rPr sz="2100" spc="-4" dirty="0">
                <a:latin typeface="Lucida Sans Unicode"/>
                <a:cs typeface="Lucida Sans Unicode"/>
              </a:rPr>
              <a:t>principal regulator </a:t>
            </a:r>
            <a:r>
              <a:rPr sz="2100" spc="-9" dirty="0">
                <a:latin typeface="Lucida Sans Unicode"/>
                <a:cs typeface="Lucida Sans Unicode"/>
              </a:rPr>
              <a:t>for </a:t>
            </a:r>
            <a:r>
              <a:rPr sz="2100" spc="-4" dirty="0">
                <a:latin typeface="Lucida Sans Unicode"/>
                <a:cs typeface="Lucida Sans Unicode"/>
              </a:rPr>
              <a:t>capital </a:t>
            </a:r>
            <a:r>
              <a:rPr sz="2100" dirty="0">
                <a:latin typeface="Lucida Sans Unicode"/>
                <a:cs typeface="Lucida Sans Unicode"/>
              </a:rPr>
              <a:t> </a:t>
            </a:r>
            <a:r>
              <a:rPr sz="2100" spc="-4" dirty="0">
                <a:latin typeface="Lucida Sans Unicode"/>
                <a:cs typeface="Lucida Sans Unicode"/>
              </a:rPr>
              <a:t>markets</a:t>
            </a:r>
            <a:r>
              <a:rPr sz="2100" dirty="0">
                <a:latin typeface="Lucida Sans Unicode"/>
                <a:cs typeface="Lucida Sans Unicode"/>
              </a:rPr>
              <a:t> </a:t>
            </a:r>
            <a:r>
              <a:rPr sz="2100" spc="-4" dirty="0">
                <a:latin typeface="Lucida Sans Unicode"/>
                <a:cs typeface="Lucida Sans Unicode"/>
              </a:rPr>
              <a:t>(mainly</a:t>
            </a:r>
            <a:r>
              <a:rPr sz="2100" dirty="0">
                <a:latin typeface="Lucida Sans Unicode"/>
                <a:cs typeface="Lucida Sans Unicode"/>
              </a:rPr>
              <a:t> </a:t>
            </a:r>
            <a:r>
              <a:rPr sz="2100" spc="-4" dirty="0">
                <a:latin typeface="Lucida Sans Unicode"/>
                <a:cs typeface="Lucida Sans Unicode"/>
              </a:rPr>
              <a:t>comprising</a:t>
            </a:r>
            <a:r>
              <a:rPr sz="2100" dirty="0">
                <a:latin typeface="Lucida Sans Unicode"/>
                <a:cs typeface="Lucida Sans Unicode"/>
              </a:rPr>
              <a:t> </a:t>
            </a:r>
            <a:r>
              <a:rPr sz="2100" spc="4" dirty="0">
                <a:latin typeface="Lucida Sans Unicode"/>
                <a:cs typeface="Lucida Sans Unicode"/>
              </a:rPr>
              <a:t>of</a:t>
            </a:r>
            <a:r>
              <a:rPr sz="2100" spc="9" dirty="0">
                <a:latin typeface="Lucida Sans Unicode"/>
                <a:cs typeface="Lucida Sans Unicode"/>
              </a:rPr>
              <a:t> </a:t>
            </a:r>
            <a:r>
              <a:rPr sz="2100" dirty="0">
                <a:latin typeface="Lucida Sans Unicode"/>
                <a:cs typeface="Lucida Sans Unicode"/>
              </a:rPr>
              <a:t>Stock</a:t>
            </a:r>
            <a:r>
              <a:rPr sz="2100" spc="4" dirty="0">
                <a:latin typeface="Lucida Sans Unicode"/>
                <a:cs typeface="Lucida Sans Unicode"/>
              </a:rPr>
              <a:t> </a:t>
            </a:r>
            <a:r>
              <a:rPr sz="2100" spc="-4" dirty="0">
                <a:latin typeface="Lucida Sans Unicode"/>
                <a:cs typeface="Lucida Sans Unicode"/>
              </a:rPr>
              <a:t>Exchanges)</a:t>
            </a:r>
            <a:r>
              <a:rPr sz="2100" spc="642" dirty="0">
                <a:latin typeface="Lucida Sans Unicode"/>
                <a:cs typeface="Lucida Sans Unicode"/>
              </a:rPr>
              <a:t> </a:t>
            </a:r>
            <a:r>
              <a:rPr sz="2100" dirty="0">
                <a:latin typeface="Lucida Sans Unicode"/>
                <a:cs typeface="Lucida Sans Unicode"/>
              </a:rPr>
              <a:t>in </a:t>
            </a:r>
            <a:r>
              <a:rPr sz="2100" spc="4" dirty="0">
                <a:latin typeface="Lucida Sans Unicode"/>
                <a:cs typeface="Lucida Sans Unicode"/>
              </a:rPr>
              <a:t> </a:t>
            </a:r>
            <a:r>
              <a:rPr sz="2100" spc="-4" dirty="0">
                <a:latin typeface="Lucida Sans Unicode"/>
                <a:cs typeface="Lucida Sans Unicode"/>
              </a:rPr>
              <a:t>India.</a:t>
            </a:r>
            <a:r>
              <a:rPr sz="2100" spc="-31" dirty="0">
                <a:latin typeface="Lucida Sans Unicode"/>
                <a:cs typeface="Lucida Sans Unicode"/>
              </a:rPr>
              <a:t> </a:t>
            </a:r>
            <a:r>
              <a:rPr sz="2100" dirty="0">
                <a:latin typeface="Lucida Sans Unicode"/>
                <a:cs typeface="Lucida Sans Unicode"/>
              </a:rPr>
              <a:t>SEBI’s</a:t>
            </a:r>
            <a:r>
              <a:rPr sz="2100" spc="9" dirty="0">
                <a:latin typeface="Lucida Sans Unicode"/>
                <a:cs typeface="Lucida Sans Unicode"/>
              </a:rPr>
              <a:t> </a:t>
            </a:r>
            <a:r>
              <a:rPr sz="2100" dirty="0">
                <a:latin typeface="Lucida Sans Unicode"/>
                <a:cs typeface="Lucida Sans Unicode"/>
              </a:rPr>
              <a:t>primary</a:t>
            </a:r>
            <a:r>
              <a:rPr sz="2100" spc="-40" dirty="0">
                <a:latin typeface="Lucida Sans Unicode"/>
                <a:cs typeface="Lucida Sans Unicode"/>
              </a:rPr>
              <a:t> </a:t>
            </a:r>
            <a:r>
              <a:rPr sz="2100" spc="-4" dirty="0">
                <a:latin typeface="Lucida Sans Unicode"/>
                <a:cs typeface="Lucida Sans Unicode"/>
              </a:rPr>
              <a:t>functions</a:t>
            </a:r>
            <a:r>
              <a:rPr sz="2100" spc="-36" dirty="0">
                <a:latin typeface="Lucida Sans Unicode"/>
                <a:cs typeface="Lucida Sans Unicode"/>
              </a:rPr>
              <a:t> </a:t>
            </a:r>
            <a:r>
              <a:rPr sz="2100" dirty="0">
                <a:latin typeface="Lucida Sans Unicode"/>
                <a:cs typeface="Lucida Sans Unicode"/>
              </a:rPr>
              <a:t>include:</a:t>
            </a:r>
            <a:endParaRPr sz="2100">
              <a:latin typeface="Lucida Sans Unicode"/>
              <a:cs typeface="Lucida Sans Unicode"/>
            </a:endParaRPr>
          </a:p>
          <a:p>
            <a:pPr marL="470695" lvl="1" indent="-205715" algn="just">
              <a:spcBef>
                <a:spcPts val="27"/>
              </a:spcBef>
              <a:buClr>
                <a:srgbClr val="99CA38"/>
              </a:buClr>
              <a:buFont typeface="Wingdings"/>
              <a:buChar char=""/>
              <a:tabLst>
                <a:tab pos="471265" algn="l"/>
              </a:tabLst>
            </a:pPr>
            <a:r>
              <a:rPr sz="2000" spc="-4" dirty="0">
                <a:latin typeface="Lucida Sans Unicode"/>
                <a:cs typeface="Lucida Sans Unicode"/>
              </a:rPr>
              <a:t>Protecting investor</a:t>
            </a:r>
            <a:r>
              <a:rPr sz="2000" spc="4" dirty="0">
                <a:latin typeface="Lucida Sans Unicode"/>
                <a:cs typeface="Lucida Sans Unicode"/>
              </a:rPr>
              <a:t> </a:t>
            </a:r>
            <a:r>
              <a:rPr sz="2000" spc="-4" dirty="0">
                <a:latin typeface="Lucida Sans Unicode"/>
                <a:cs typeface="Lucida Sans Unicode"/>
              </a:rPr>
              <a:t>interests,</a:t>
            </a:r>
            <a:endParaRPr sz="2000">
              <a:latin typeface="Lucida Sans Unicode"/>
              <a:cs typeface="Lucida Sans Unicode"/>
            </a:endParaRPr>
          </a:p>
          <a:p>
            <a:pPr marL="470695" lvl="1" indent="-205715" algn="just">
              <a:spcBef>
                <a:spcPts val="31"/>
              </a:spcBef>
              <a:buClr>
                <a:srgbClr val="99CA38"/>
              </a:buClr>
              <a:buFont typeface="Wingdings"/>
              <a:buChar char=""/>
              <a:tabLst>
                <a:tab pos="471265" algn="l"/>
              </a:tabLst>
            </a:pPr>
            <a:r>
              <a:rPr sz="2000" spc="-9" dirty="0">
                <a:latin typeface="Lucida Sans Unicode"/>
                <a:cs typeface="Lucida Sans Unicode"/>
              </a:rPr>
              <a:t>Promoting</a:t>
            </a:r>
            <a:r>
              <a:rPr sz="2000" spc="36" dirty="0">
                <a:latin typeface="Lucida Sans Unicode"/>
                <a:cs typeface="Lucida Sans Unicode"/>
              </a:rPr>
              <a:t> </a:t>
            </a:r>
            <a:r>
              <a:rPr sz="2000" spc="-9" dirty="0">
                <a:latin typeface="Lucida Sans Unicode"/>
                <a:cs typeface="Lucida Sans Unicode"/>
              </a:rPr>
              <a:t>and</a:t>
            </a:r>
            <a:r>
              <a:rPr sz="2000" spc="4" dirty="0">
                <a:latin typeface="Lucida Sans Unicode"/>
                <a:cs typeface="Lucida Sans Unicode"/>
              </a:rPr>
              <a:t> </a:t>
            </a:r>
            <a:r>
              <a:rPr sz="2000" spc="-4" dirty="0">
                <a:latin typeface="Lucida Sans Unicode"/>
                <a:cs typeface="Lucida Sans Unicode"/>
              </a:rPr>
              <a:t>regulating</a:t>
            </a:r>
            <a:r>
              <a:rPr sz="2000" spc="22" dirty="0">
                <a:latin typeface="Lucida Sans Unicode"/>
                <a:cs typeface="Lucida Sans Unicode"/>
              </a:rPr>
              <a:t> </a:t>
            </a:r>
            <a:r>
              <a:rPr sz="2000" spc="-9" dirty="0">
                <a:latin typeface="Lucida Sans Unicode"/>
                <a:cs typeface="Lucida Sans Unicode"/>
              </a:rPr>
              <a:t>the</a:t>
            </a:r>
            <a:r>
              <a:rPr sz="2000" spc="9" dirty="0">
                <a:latin typeface="Lucida Sans Unicode"/>
                <a:cs typeface="Lucida Sans Unicode"/>
              </a:rPr>
              <a:t> </a:t>
            </a:r>
            <a:r>
              <a:rPr sz="2000" spc="-4" dirty="0">
                <a:latin typeface="Lucida Sans Unicode"/>
                <a:cs typeface="Lucida Sans Unicode"/>
              </a:rPr>
              <a:t>Indian</a:t>
            </a:r>
            <a:r>
              <a:rPr sz="2000" spc="27" dirty="0">
                <a:latin typeface="Lucida Sans Unicode"/>
                <a:cs typeface="Lucida Sans Unicode"/>
              </a:rPr>
              <a:t> </a:t>
            </a:r>
            <a:r>
              <a:rPr sz="2000" spc="-4" dirty="0">
                <a:latin typeface="Lucida Sans Unicode"/>
                <a:cs typeface="Lucida Sans Unicode"/>
              </a:rPr>
              <a:t>securities</a:t>
            </a:r>
            <a:r>
              <a:rPr sz="2000" spc="4" dirty="0">
                <a:latin typeface="Lucida Sans Unicode"/>
                <a:cs typeface="Lucida Sans Unicode"/>
              </a:rPr>
              <a:t> </a:t>
            </a:r>
            <a:r>
              <a:rPr sz="2000" spc="-4" dirty="0">
                <a:latin typeface="Lucida Sans Unicode"/>
                <a:cs typeface="Lucida Sans Unicode"/>
              </a:rPr>
              <a:t>markets.</a:t>
            </a:r>
            <a:endParaRPr sz="2000">
              <a:latin typeface="Lucida Sans Unicode"/>
              <a:cs typeface="Lucida Sans Unicode"/>
            </a:endParaRPr>
          </a:p>
          <a:p>
            <a:pPr marL="241046" marR="5698" indent="-230219" algn="just">
              <a:lnSpc>
                <a:spcPts val="2226"/>
              </a:lnSpc>
              <a:spcBef>
                <a:spcPts val="377"/>
              </a:spcBef>
              <a:buClr>
                <a:srgbClr val="99CA38"/>
              </a:buClr>
              <a:buSzPct val="67391"/>
              <a:buFont typeface="Georgia"/>
              <a:buChar char="◗"/>
              <a:tabLst>
                <a:tab pos="241616" algn="l"/>
              </a:tabLst>
            </a:pPr>
            <a:r>
              <a:rPr sz="2100" dirty="0">
                <a:latin typeface="Lucida Sans Unicode"/>
                <a:cs typeface="Lucida Sans Unicode"/>
              </a:rPr>
              <a:t>All </a:t>
            </a:r>
            <a:r>
              <a:rPr sz="2100" spc="-4" dirty="0">
                <a:latin typeface="Lucida Sans Unicode"/>
                <a:cs typeface="Lucida Sans Unicode"/>
              </a:rPr>
              <a:t>financial intermediaries that are permitted </a:t>
            </a:r>
            <a:r>
              <a:rPr sz="2100" dirty="0">
                <a:latin typeface="Lucida Sans Unicode"/>
                <a:cs typeface="Lucida Sans Unicode"/>
              </a:rPr>
              <a:t>by </a:t>
            </a:r>
            <a:r>
              <a:rPr sz="2100" spc="-4" dirty="0">
                <a:latin typeface="Lucida Sans Unicode"/>
                <a:cs typeface="Lucida Sans Unicode"/>
              </a:rPr>
              <a:t>their </a:t>
            </a:r>
            <a:r>
              <a:rPr sz="2100" dirty="0">
                <a:latin typeface="Lucida Sans Unicode"/>
                <a:cs typeface="Lucida Sans Unicode"/>
              </a:rPr>
              <a:t> </a:t>
            </a:r>
            <a:r>
              <a:rPr sz="2100" spc="-4" dirty="0">
                <a:latin typeface="Lucida Sans Unicode"/>
                <a:cs typeface="Lucida Sans Unicode"/>
              </a:rPr>
              <a:t>respective </a:t>
            </a:r>
            <a:r>
              <a:rPr sz="2100" dirty="0">
                <a:latin typeface="Lucida Sans Unicode"/>
                <a:cs typeface="Lucida Sans Unicode"/>
              </a:rPr>
              <a:t>regulators </a:t>
            </a:r>
            <a:r>
              <a:rPr sz="2100" spc="4" dirty="0">
                <a:latin typeface="Lucida Sans Unicode"/>
                <a:cs typeface="Lucida Sans Unicode"/>
              </a:rPr>
              <a:t>to </a:t>
            </a:r>
            <a:r>
              <a:rPr sz="2100" spc="-4" dirty="0">
                <a:latin typeface="Lucida Sans Unicode"/>
                <a:cs typeface="Lucida Sans Unicode"/>
              </a:rPr>
              <a:t>participate </a:t>
            </a:r>
            <a:r>
              <a:rPr sz="2100" spc="-13" dirty="0">
                <a:latin typeface="Lucida Sans Unicode"/>
                <a:cs typeface="Lucida Sans Unicode"/>
              </a:rPr>
              <a:t>in </a:t>
            </a:r>
            <a:r>
              <a:rPr sz="2100" spc="-4" dirty="0">
                <a:latin typeface="Lucida Sans Unicode"/>
                <a:cs typeface="Lucida Sans Unicode"/>
              </a:rPr>
              <a:t>the Indian capital </a:t>
            </a:r>
            <a:r>
              <a:rPr sz="2100" dirty="0">
                <a:latin typeface="Lucida Sans Unicode"/>
                <a:cs typeface="Lucida Sans Unicode"/>
              </a:rPr>
              <a:t> </a:t>
            </a:r>
            <a:r>
              <a:rPr sz="2100" spc="-4" dirty="0">
                <a:latin typeface="Lucida Sans Unicode"/>
                <a:cs typeface="Lucida Sans Unicode"/>
              </a:rPr>
              <a:t>markets</a:t>
            </a:r>
            <a:r>
              <a:rPr sz="2100" dirty="0">
                <a:latin typeface="Lucida Sans Unicode"/>
                <a:cs typeface="Lucida Sans Unicode"/>
              </a:rPr>
              <a:t> </a:t>
            </a:r>
            <a:r>
              <a:rPr sz="2100" spc="-4" dirty="0">
                <a:latin typeface="Lucida Sans Unicode"/>
                <a:cs typeface="Lucida Sans Unicode"/>
              </a:rPr>
              <a:t>are</a:t>
            </a:r>
            <a:r>
              <a:rPr sz="2100" dirty="0">
                <a:latin typeface="Lucida Sans Unicode"/>
                <a:cs typeface="Lucida Sans Unicode"/>
              </a:rPr>
              <a:t> </a:t>
            </a:r>
            <a:r>
              <a:rPr sz="2100" spc="-4" dirty="0">
                <a:latin typeface="Lucida Sans Unicode"/>
                <a:cs typeface="Lucida Sans Unicode"/>
              </a:rPr>
              <a:t>governed</a:t>
            </a:r>
            <a:r>
              <a:rPr sz="2100" dirty="0">
                <a:latin typeface="Lucida Sans Unicode"/>
                <a:cs typeface="Lucida Sans Unicode"/>
              </a:rPr>
              <a:t> </a:t>
            </a:r>
            <a:r>
              <a:rPr sz="2100" spc="-13" dirty="0">
                <a:latin typeface="Lucida Sans Unicode"/>
                <a:cs typeface="Lucida Sans Unicode"/>
              </a:rPr>
              <a:t>by</a:t>
            </a:r>
            <a:r>
              <a:rPr sz="2100" spc="-9" dirty="0">
                <a:latin typeface="Lucida Sans Unicode"/>
                <a:cs typeface="Lucida Sans Unicode"/>
              </a:rPr>
              <a:t> SEBI</a:t>
            </a:r>
            <a:r>
              <a:rPr sz="2100" spc="-4" dirty="0">
                <a:latin typeface="Lucida Sans Unicode"/>
                <a:cs typeface="Lucida Sans Unicode"/>
              </a:rPr>
              <a:t> regulations,</a:t>
            </a:r>
            <a:r>
              <a:rPr sz="2100" dirty="0">
                <a:latin typeface="Lucida Sans Unicode"/>
                <a:cs typeface="Lucida Sans Unicode"/>
              </a:rPr>
              <a:t> </a:t>
            </a:r>
            <a:r>
              <a:rPr sz="2100" spc="-4" dirty="0">
                <a:latin typeface="Lucida Sans Unicode"/>
                <a:cs typeface="Lucida Sans Unicode"/>
              </a:rPr>
              <a:t>whether </a:t>
            </a:r>
            <a:r>
              <a:rPr sz="2100" dirty="0">
                <a:latin typeface="Lucida Sans Unicode"/>
                <a:cs typeface="Lucida Sans Unicode"/>
              </a:rPr>
              <a:t> domestic</a:t>
            </a:r>
            <a:r>
              <a:rPr sz="2100" spc="-22" dirty="0">
                <a:latin typeface="Lucida Sans Unicode"/>
                <a:cs typeface="Lucida Sans Unicode"/>
              </a:rPr>
              <a:t> </a:t>
            </a:r>
            <a:r>
              <a:rPr sz="2100" spc="-4" dirty="0">
                <a:latin typeface="Lucida Sans Unicode"/>
                <a:cs typeface="Lucida Sans Unicode"/>
              </a:rPr>
              <a:t>or</a:t>
            </a:r>
            <a:r>
              <a:rPr sz="2100" spc="9" dirty="0">
                <a:latin typeface="Lucida Sans Unicode"/>
                <a:cs typeface="Lucida Sans Unicode"/>
              </a:rPr>
              <a:t> </a:t>
            </a:r>
            <a:r>
              <a:rPr sz="2100" dirty="0">
                <a:latin typeface="Lucida Sans Unicode"/>
                <a:cs typeface="Lucida Sans Unicode"/>
              </a:rPr>
              <a:t>foreign.</a:t>
            </a:r>
            <a:endParaRPr sz="2100">
              <a:latin typeface="Lucida Sans Unicode"/>
              <a:cs typeface="Lucida Sans Unicode"/>
            </a:endParaRPr>
          </a:p>
          <a:p>
            <a:pPr marL="241046" marR="4559" indent="-230219" algn="just">
              <a:lnSpc>
                <a:spcPts val="2226"/>
              </a:lnSpc>
              <a:spcBef>
                <a:spcPts val="381"/>
              </a:spcBef>
              <a:buClr>
                <a:srgbClr val="99CA38"/>
              </a:buClr>
              <a:buSzPct val="67391"/>
              <a:buFont typeface="Georgia"/>
              <a:buChar char="◗"/>
              <a:tabLst>
                <a:tab pos="241616" algn="l"/>
              </a:tabLst>
            </a:pPr>
            <a:r>
              <a:rPr sz="2100" dirty="0">
                <a:latin typeface="Lucida Sans Unicode"/>
                <a:cs typeface="Lucida Sans Unicode"/>
              </a:rPr>
              <a:t>Foreign </a:t>
            </a:r>
            <a:r>
              <a:rPr sz="2100" spc="-4" dirty="0">
                <a:latin typeface="Lucida Sans Unicode"/>
                <a:cs typeface="Lucida Sans Unicode"/>
              </a:rPr>
              <a:t>Portfolio Investors are required to </a:t>
            </a:r>
            <a:r>
              <a:rPr sz="2100" dirty="0">
                <a:latin typeface="Lucida Sans Unicode"/>
                <a:cs typeface="Lucida Sans Unicode"/>
              </a:rPr>
              <a:t>register with </a:t>
            </a:r>
            <a:r>
              <a:rPr sz="2100" spc="4" dirty="0">
                <a:latin typeface="Lucida Sans Unicode"/>
                <a:cs typeface="Lucida Sans Unicode"/>
              </a:rPr>
              <a:t> </a:t>
            </a:r>
            <a:r>
              <a:rPr sz="2100" dirty="0">
                <a:latin typeface="Lucida Sans Unicode"/>
                <a:cs typeface="Lucida Sans Unicode"/>
              </a:rPr>
              <a:t>DDPs</a:t>
            </a:r>
            <a:r>
              <a:rPr sz="2100" spc="4" dirty="0">
                <a:latin typeface="Lucida Sans Unicode"/>
                <a:cs typeface="Lucida Sans Unicode"/>
              </a:rPr>
              <a:t> </a:t>
            </a:r>
            <a:r>
              <a:rPr sz="2100" dirty="0">
                <a:latin typeface="Lucida Sans Unicode"/>
                <a:cs typeface="Lucida Sans Unicode"/>
              </a:rPr>
              <a:t>(designated </a:t>
            </a:r>
            <a:r>
              <a:rPr sz="2100" spc="-4" dirty="0">
                <a:latin typeface="Lucida Sans Unicode"/>
                <a:cs typeface="Lucida Sans Unicode"/>
              </a:rPr>
              <a:t>depository participants) </a:t>
            </a:r>
            <a:r>
              <a:rPr sz="2100" dirty="0">
                <a:latin typeface="Lucida Sans Unicode"/>
                <a:cs typeface="Lucida Sans Unicode"/>
              </a:rPr>
              <a:t>in </a:t>
            </a:r>
            <a:r>
              <a:rPr sz="2100" spc="-4" dirty="0">
                <a:latin typeface="Lucida Sans Unicode"/>
                <a:cs typeface="Lucida Sans Unicode"/>
              </a:rPr>
              <a:t>order </a:t>
            </a:r>
            <a:r>
              <a:rPr sz="2100" spc="4" dirty="0">
                <a:latin typeface="Lucida Sans Unicode"/>
                <a:cs typeface="Lucida Sans Unicode"/>
              </a:rPr>
              <a:t>to </a:t>
            </a:r>
            <a:r>
              <a:rPr sz="2100" spc="9" dirty="0">
                <a:latin typeface="Lucida Sans Unicode"/>
                <a:cs typeface="Lucida Sans Unicode"/>
              </a:rPr>
              <a:t> </a:t>
            </a:r>
            <a:r>
              <a:rPr sz="2100" dirty="0">
                <a:latin typeface="Lucida Sans Unicode"/>
                <a:cs typeface="Lucida Sans Unicode"/>
              </a:rPr>
              <a:t>participate</a:t>
            </a:r>
            <a:r>
              <a:rPr sz="2100" spc="-31" dirty="0">
                <a:latin typeface="Lucida Sans Unicode"/>
                <a:cs typeface="Lucida Sans Unicode"/>
              </a:rPr>
              <a:t> </a:t>
            </a:r>
            <a:r>
              <a:rPr sz="2100" dirty="0">
                <a:latin typeface="Lucida Sans Unicode"/>
                <a:cs typeface="Lucida Sans Unicode"/>
              </a:rPr>
              <a:t>in</a:t>
            </a:r>
            <a:r>
              <a:rPr sz="2100" spc="-18" dirty="0">
                <a:latin typeface="Lucida Sans Unicode"/>
                <a:cs typeface="Lucida Sans Unicode"/>
              </a:rPr>
              <a:t> </a:t>
            </a:r>
            <a:r>
              <a:rPr sz="2100" spc="-4" dirty="0">
                <a:latin typeface="Lucida Sans Unicode"/>
                <a:cs typeface="Lucida Sans Unicode"/>
              </a:rPr>
              <a:t>the</a:t>
            </a:r>
            <a:r>
              <a:rPr sz="2100" spc="13" dirty="0">
                <a:latin typeface="Lucida Sans Unicode"/>
                <a:cs typeface="Lucida Sans Unicode"/>
              </a:rPr>
              <a:t> </a:t>
            </a:r>
            <a:r>
              <a:rPr sz="2100" dirty="0">
                <a:latin typeface="Lucida Sans Unicode"/>
                <a:cs typeface="Lucida Sans Unicode"/>
              </a:rPr>
              <a:t>Indian</a:t>
            </a:r>
            <a:r>
              <a:rPr sz="2100" spc="-18" dirty="0">
                <a:latin typeface="Lucida Sans Unicode"/>
                <a:cs typeface="Lucida Sans Unicode"/>
              </a:rPr>
              <a:t> </a:t>
            </a:r>
            <a:r>
              <a:rPr sz="2100" dirty="0">
                <a:latin typeface="Lucida Sans Unicode"/>
                <a:cs typeface="Lucida Sans Unicode"/>
              </a:rPr>
              <a:t>securities</a:t>
            </a:r>
            <a:r>
              <a:rPr sz="2100" spc="-36" dirty="0">
                <a:latin typeface="Lucida Sans Unicode"/>
                <a:cs typeface="Lucida Sans Unicode"/>
              </a:rPr>
              <a:t> </a:t>
            </a:r>
            <a:r>
              <a:rPr sz="2100" dirty="0">
                <a:latin typeface="Lucida Sans Unicode"/>
                <a:cs typeface="Lucida Sans Unicode"/>
              </a:rPr>
              <a:t>markets.</a:t>
            </a:r>
            <a:endParaRPr sz="2100">
              <a:latin typeface="Lucida Sans Unicode"/>
              <a:cs typeface="Lucida Sans Unicode"/>
            </a:endParaRPr>
          </a:p>
        </p:txBody>
      </p:sp>
      <p:pic>
        <p:nvPicPr>
          <p:cNvPr id="4" name="object 4"/>
          <p:cNvPicPr/>
          <p:nvPr/>
        </p:nvPicPr>
        <p:blipFill>
          <a:blip r:embed="rId3" cstate="print"/>
          <a:stretch>
            <a:fillRect/>
          </a:stretch>
        </p:blipFill>
        <p:spPr>
          <a:xfrm>
            <a:off x="949036" y="675042"/>
            <a:ext cx="5947755" cy="840441"/>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38" y="1679076"/>
            <a:ext cx="7584786" cy="4780399"/>
          </a:xfrm>
          <a:prstGeom prst="rect">
            <a:avLst/>
          </a:prstGeom>
        </p:spPr>
        <p:txBody>
          <a:bodyPr vert="horz" wrap="square" lIns="0" tIns="47867" rIns="0" bIns="0" rtlCol="0">
            <a:spAutoFit/>
          </a:bodyPr>
          <a:lstStyle/>
          <a:p>
            <a:pPr marL="241046" marR="4559" indent="-230219" algn="just">
              <a:lnSpc>
                <a:spcPts val="2226"/>
              </a:lnSpc>
              <a:spcBef>
                <a:spcPts val="377"/>
              </a:spcBef>
              <a:buClr>
                <a:srgbClr val="99CA38"/>
              </a:buClr>
              <a:buSzPct val="67391"/>
              <a:buFont typeface="Georgia"/>
              <a:buChar char="◗"/>
              <a:tabLst>
                <a:tab pos="241616" algn="l"/>
              </a:tabLst>
            </a:pPr>
            <a:r>
              <a:rPr sz="2100" dirty="0">
                <a:latin typeface="Lucida Sans Unicode"/>
                <a:cs typeface="Lucida Sans Unicode"/>
              </a:rPr>
              <a:t>Apart</a:t>
            </a:r>
            <a:r>
              <a:rPr sz="2100" spc="4" dirty="0">
                <a:latin typeface="Lucida Sans Unicode"/>
                <a:cs typeface="Lucida Sans Unicode"/>
              </a:rPr>
              <a:t> </a:t>
            </a:r>
            <a:r>
              <a:rPr sz="2100" dirty="0">
                <a:latin typeface="Lucida Sans Unicode"/>
                <a:cs typeface="Lucida Sans Unicode"/>
              </a:rPr>
              <a:t>from</a:t>
            </a:r>
            <a:r>
              <a:rPr sz="2100" spc="4" dirty="0">
                <a:latin typeface="Lucida Sans Unicode"/>
                <a:cs typeface="Lucida Sans Unicode"/>
              </a:rPr>
              <a:t> </a:t>
            </a:r>
            <a:r>
              <a:rPr sz="2100" spc="-4" dirty="0">
                <a:latin typeface="Lucida Sans Unicode"/>
                <a:cs typeface="Lucida Sans Unicode"/>
              </a:rPr>
              <a:t>SEBI</a:t>
            </a:r>
            <a:r>
              <a:rPr sz="2100" dirty="0">
                <a:latin typeface="Lucida Sans Unicode"/>
                <a:cs typeface="Lucida Sans Unicode"/>
              </a:rPr>
              <a:t> </a:t>
            </a:r>
            <a:r>
              <a:rPr sz="2100" spc="-4" dirty="0">
                <a:latin typeface="Lucida Sans Unicode"/>
                <a:cs typeface="Lucida Sans Unicode"/>
              </a:rPr>
              <a:t>as</a:t>
            </a:r>
            <a:r>
              <a:rPr sz="2100" dirty="0">
                <a:latin typeface="Lucida Sans Unicode"/>
                <a:cs typeface="Lucida Sans Unicode"/>
              </a:rPr>
              <a:t> the</a:t>
            </a:r>
            <a:r>
              <a:rPr sz="2100" spc="4" dirty="0">
                <a:latin typeface="Lucida Sans Unicode"/>
                <a:cs typeface="Lucida Sans Unicode"/>
              </a:rPr>
              <a:t> </a:t>
            </a:r>
            <a:r>
              <a:rPr sz="2100" spc="-4" dirty="0">
                <a:latin typeface="Lucida Sans Unicode"/>
                <a:cs typeface="Lucida Sans Unicode"/>
              </a:rPr>
              <a:t>regulator,</a:t>
            </a:r>
            <a:r>
              <a:rPr sz="2100" dirty="0">
                <a:latin typeface="Lucida Sans Unicode"/>
                <a:cs typeface="Lucida Sans Unicode"/>
              </a:rPr>
              <a:t> </a:t>
            </a:r>
            <a:r>
              <a:rPr sz="2100" spc="-4" dirty="0">
                <a:latin typeface="Lucida Sans Unicode"/>
                <a:cs typeface="Lucida Sans Unicode"/>
              </a:rPr>
              <a:t>the</a:t>
            </a:r>
            <a:r>
              <a:rPr sz="2100" dirty="0">
                <a:latin typeface="Lucida Sans Unicode"/>
                <a:cs typeface="Lucida Sans Unicode"/>
              </a:rPr>
              <a:t> </a:t>
            </a:r>
            <a:r>
              <a:rPr sz="2100" spc="-4" dirty="0">
                <a:latin typeface="Lucida Sans Unicode"/>
                <a:cs typeface="Lucida Sans Unicode"/>
              </a:rPr>
              <a:t>Indian</a:t>
            </a:r>
            <a:r>
              <a:rPr sz="2100" dirty="0">
                <a:latin typeface="Lucida Sans Unicode"/>
                <a:cs typeface="Lucida Sans Unicode"/>
              </a:rPr>
              <a:t> </a:t>
            </a:r>
            <a:r>
              <a:rPr sz="2100" spc="-4" dirty="0">
                <a:latin typeface="Lucida Sans Unicode"/>
                <a:cs typeface="Lucida Sans Unicode"/>
              </a:rPr>
              <a:t>Capital </a:t>
            </a:r>
            <a:r>
              <a:rPr sz="2100" dirty="0">
                <a:latin typeface="Lucida Sans Unicode"/>
                <a:cs typeface="Lucida Sans Unicode"/>
              </a:rPr>
              <a:t> Markets </a:t>
            </a:r>
            <a:r>
              <a:rPr sz="2100" spc="-4" dirty="0">
                <a:latin typeface="Lucida Sans Unicode"/>
                <a:cs typeface="Lucida Sans Unicode"/>
              </a:rPr>
              <a:t>are monitored </a:t>
            </a:r>
            <a:r>
              <a:rPr sz="2100" dirty="0">
                <a:latin typeface="Lucida Sans Unicode"/>
                <a:cs typeface="Lucida Sans Unicode"/>
              </a:rPr>
              <a:t>by the </a:t>
            </a:r>
            <a:r>
              <a:rPr sz="2100" spc="-4" dirty="0">
                <a:latin typeface="Lucida Sans Unicode"/>
                <a:cs typeface="Lucida Sans Unicode"/>
              </a:rPr>
              <a:t>Ministry </a:t>
            </a:r>
            <a:r>
              <a:rPr sz="2100" spc="4" dirty="0">
                <a:latin typeface="Lucida Sans Unicode"/>
                <a:cs typeface="Lucida Sans Unicode"/>
              </a:rPr>
              <a:t>of </a:t>
            </a:r>
            <a:r>
              <a:rPr sz="2100" spc="-4" dirty="0">
                <a:latin typeface="Lucida Sans Unicode"/>
                <a:cs typeface="Lucida Sans Unicode"/>
              </a:rPr>
              <a:t>Finance and </a:t>
            </a:r>
            <a:r>
              <a:rPr sz="2100" dirty="0">
                <a:latin typeface="Lucida Sans Unicode"/>
                <a:cs typeface="Lucida Sans Unicode"/>
              </a:rPr>
              <a:t> </a:t>
            </a:r>
            <a:r>
              <a:rPr sz="2100" spc="-4" dirty="0">
                <a:latin typeface="Lucida Sans Unicode"/>
                <a:cs typeface="Lucida Sans Unicode"/>
              </a:rPr>
              <a:t>The</a:t>
            </a:r>
            <a:r>
              <a:rPr sz="2100" spc="-13" dirty="0">
                <a:latin typeface="Lucida Sans Unicode"/>
                <a:cs typeface="Lucida Sans Unicode"/>
              </a:rPr>
              <a:t> </a:t>
            </a:r>
            <a:r>
              <a:rPr sz="2100" spc="-4" dirty="0">
                <a:latin typeface="Lucida Sans Unicode"/>
                <a:cs typeface="Lucida Sans Unicode"/>
              </a:rPr>
              <a:t>Reserve</a:t>
            </a:r>
            <a:r>
              <a:rPr sz="2100" spc="-9" dirty="0">
                <a:latin typeface="Lucida Sans Unicode"/>
                <a:cs typeface="Lucida Sans Unicode"/>
              </a:rPr>
              <a:t> </a:t>
            </a:r>
            <a:r>
              <a:rPr sz="2100" dirty="0">
                <a:latin typeface="Lucida Sans Unicode"/>
                <a:cs typeface="Lucida Sans Unicode"/>
              </a:rPr>
              <a:t>Bank</a:t>
            </a:r>
            <a:r>
              <a:rPr sz="2100" spc="-4" dirty="0">
                <a:latin typeface="Lucida Sans Unicode"/>
                <a:cs typeface="Lucida Sans Unicode"/>
              </a:rPr>
              <a:t> </a:t>
            </a:r>
            <a:r>
              <a:rPr sz="2100" spc="4" dirty="0">
                <a:latin typeface="Lucida Sans Unicode"/>
                <a:cs typeface="Lucida Sans Unicode"/>
              </a:rPr>
              <a:t>of</a:t>
            </a:r>
            <a:r>
              <a:rPr sz="2100" spc="-9" dirty="0">
                <a:latin typeface="Lucida Sans Unicode"/>
                <a:cs typeface="Lucida Sans Unicode"/>
              </a:rPr>
              <a:t> </a:t>
            </a:r>
            <a:r>
              <a:rPr sz="2100" spc="-4" dirty="0">
                <a:latin typeface="Lucida Sans Unicode"/>
                <a:cs typeface="Lucida Sans Unicode"/>
              </a:rPr>
              <a:t>India.</a:t>
            </a:r>
            <a:endParaRPr sz="2100">
              <a:latin typeface="Lucida Sans Unicode"/>
              <a:cs typeface="Lucida Sans Unicode"/>
            </a:endParaRPr>
          </a:p>
          <a:p>
            <a:pPr marL="241046" marR="4559" indent="-230219" algn="just">
              <a:lnSpc>
                <a:spcPts val="2226"/>
              </a:lnSpc>
              <a:spcBef>
                <a:spcPts val="363"/>
              </a:spcBef>
              <a:buClr>
                <a:srgbClr val="99CA38"/>
              </a:buClr>
              <a:buSzPct val="67391"/>
              <a:buFont typeface="Georgia"/>
              <a:buChar char="◗"/>
              <a:tabLst>
                <a:tab pos="241616" algn="l"/>
              </a:tabLst>
            </a:pPr>
            <a:r>
              <a:rPr sz="2100" spc="-4" dirty="0">
                <a:latin typeface="Lucida Sans Unicode"/>
                <a:cs typeface="Lucida Sans Unicode"/>
              </a:rPr>
              <a:t>The Ministry of Finance monitors </a:t>
            </a:r>
            <a:r>
              <a:rPr sz="2100" dirty="0">
                <a:latin typeface="Lucida Sans Unicode"/>
                <a:cs typeface="Lucida Sans Unicode"/>
              </a:rPr>
              <a:t>the </a:t>
            </a:r>
            <a:r>
              <a:rPr sz="2100" spc="-4" dirty="0">
                <a:latin typeface="Lucida Sans Unicode"/>
                <a:cs typeface="Lucida Sans Unicode"/>
              </a:rPr>
              <a:t>markets through </a:t>
            </a:r>
            <a:r>
              <a:rPr sz="2100" dirty="0">
                <a:latin typeface="Lucida Sans Unicode"/>
                <a:cs typeface="Lucida Sans Unicode"/>
              </a:rPr>
              <a:t> </a:t>
            </a:r>
            <a:r>
              <a:rPr sz="2100" spc="-4" dirty="0">
                <a:latin typeface="Lucida Sans Unicode"/>
                <a:cs typeface="Lucida Sans Unicode"/>
              </a:rPr>
              <a:t>the</a:t>
            </a:r>
            <a:r>
              <a:rPr sz="2100" dirty="0">
                <a:latin typeface="Lucida Sans Unicode"/>
                <a:cs typeface="Lucida Sans Unicode"/>
              </a:rPr>
              <a:t> </a:t>
            </a:r>
            <a:r>
              <a:rPr sz="2100" spc="-4" dirty="0">
                <a:latin typeface="Lucida Sans Unicode"/>
                <a:cs typeface="Lucida Sans Unicode"/>
              </a:rPr>
              <a:t>Department</a:t>
            </a:r>
            <a:r>
              <a:rPr sz="2100" dirty="0">
                <a:latin typeface="Lucida Sans Unicode"/>
                <a:cs typeface="Lucida Sans Unicode"/>
              </a:rPr>
              <a:t> </a:t>
            </a:r>
            <a:r>
              <a:rPr sz="2100" spc="4" dirty="0">
                <a:latin typeface="Lucida Sans Unicode"/>
                <a:cs typeface="Lucida Sans Unicode"/>
              </a:rPr>
              <a:t>of</a:t>
            </a:r>
            <a:r>
              <a:rPr sz="2100" spc="9" dirty="0">
                <a:latin typeface="Lucida Sans Unicode"/>
                <a:cs typeface="Lucida Sans Unicode"/>
              </a:rPr>
              <a:t> </a:t>
            </a:r>
            <a:r>
              <a:rPr sz="2100" spc="-4" dirty="0">
                <a:latin typeface="Lucida Sans Unicode"/>
                <a:cs typeface="Lucida Sans Unicode"/>
              </a:rPr>
              <a:t>Economic</a:t>
            </a:r>
            <a:r>
              <a:rPr sz="2100" dirty="0">
                <a:latin typeface="Lucida Sans Unicode"/>
                <a:cs typeface="Lucida Sans Unicode"/>
              </a:rPr>
              <a:t> Affairs</a:t>
            </a:r>
            <a:r>
              <a:rPr sz="2100" spc="4" dirty="0">
                <a:latin typeface="Lucida Sans Unicode"/>
                <a:cs typeface="Lucida Sans Unicode"/>
              </a:rPr>
              <a:t> </a:t>
            </a:r>
            <a:r>
              <a:rPr sz="2100" spc="-4" dirty="0">
                <a:latin typeface="Lucida Sans Unicode"/>
                <a:cs typeface="Lucida Sans Unicode"/>
              </a:rPr>
              <a:t>(DEA)</a:t>
            </a:r>
            <a:r>
              <a:rPr sz="2100" dirty="0">
                <a:latin typeface="Lucida Sans Unicode"/>
                <a:cs typeface="Lucida Sans Unicode"/>
              </a:rPr>
              <a:t> -</a:t>
            </a:r>
            <a:r>
              <a:rPr sz="2100" spc="4" dirty="0">
                <a:latin typeface="Lucida Sans Unicode"/>
                <a:cs typeface="Lucida Sans Unicode"/>
              </a:rPr>
              <a:t> </a:t>
            </a:r>
            <a:r>
              <a:rPr sz="2100" dirty="0">
                <a:latin typeface="Lucida Sans Unicode"/>
                <a:cs typeface="Lucida Sans Unicode"/>
              </a:rPr>
              <a:t>Capital </a:t>
            </a:r>
            <a:r>
              <a:rPr sz="2100" spc="4" dirty="0">
                <a:latin typeface="Lucida Sans Unicode"/>
                <a:cs typeface="Lucida Sans Unicode"/>
              </a:rPr>
              <a:t> </a:t>
            </a:r>
            <a:r>
              <a:rPr sz="2100" dirty="0">
                <a:latin typeface="Lucida Sans Unicode"/>
                <a:cs typeface="Lucida Sans Unicode"/>
              </a:rPr>
              <a:t>Markets</a:t>
            </a:r>
            <a:r>
              <a:rPr sz="2100" spc="4" dirty="0">
                <a:latin typeface="Lucida Sans Unicode"/>
                <a:cs typeface="Lucida Sans Unicode"/>
              </a:rPr>
              <a:t> </a:t>
            </a:r>
            <a:r>
              <a:rPr sz="2100" spc="-4" dirty="0">
                <a:latin typeface="Lucida Sans Unicode"/>
                <a:cs typeface="Lucida Sans Unicode"/>
              </a:rPr>
              <a:t>Division.</a:t>
            </a:r>
            <a:r>
              <a:rPr sz="2100" dirty="0">
                <a:latin typeface="Lucida Sans Unicode"/>
                <a:cs typeface="Lucida Sans Unicode"/>
              </a:rPr>
              <a:t> </a:t>
            </a:r>
            <a:r>
              <a:rPr sz="2100" spc="-4" dirty="0">
                <a:latin typeface="Lucida Sans Unicode"/>
                <a:cs typeface="Lucida Sans Unicode"/>
              </a:rPr>
              <a:t>The</a:t>
            </a:r>
            <a:r>
              <a:rPr sz="2100" dirty="0">
                <a:latin typeface="Lucida Sans Unicode"/>
                <a:cs typeface="Lucida Sans Unicode"/>
              </a:rPr>
              <a:t> </a:t>
            </a:r>
            <a:r>
              <a:rPr sz="2100" spc="-4" dirty="0">
                <a:latin typeface="Lucida Sans Unicode"/>
                <a:cs typeface="Lucida Sans Unicode"/>
              </a:rPr>
              <a:t>division</a:t>
            </a:r>
            <a:r>
              <a:rPr sz="2100" dirty="0">
                <a:latin typeface="Lucida Sans Unicode"/>
                <a:cs typeface="Lucida Sans Unicode"/>
              </a:rPr>
              <a:t> is</a:t>
            </a:r>
            <a:r>
              <a:rPr sz="2100" spc="4" dirty="0">
                <a:latin typeface="Lucida Sans Unicode"/>
                <a:cs typeface="Lucida Sans Unicode"/>
              </a:rPr>
              <a:t> </a:t>
            </a:r>
            <a:r>
              <a:rPr sz="2100" dirty="0">
                <a:latin typeface="Lucida Sans Unicode"/>
                <a:cs typeface="Lucida Sans Unicode"/>
              </a:rPr>
              <a:t>responsible</a:t>
            </a:r>
            <a:r>
              <a:rPr sz="2100" spc="4" dirty="0">
                <a:latin typeface="Lucida Sans Unicode"/>
                <a:cs typeface="Lucida Sans Unicode"/>
              </a:rPr>
              <a:t> </a:t>
            </a:r>
            <a:r>
              <a:rPr sz="2100" dirty="0">
                <a:latin typeface="Lucida Sans Unicode"/>
                <a:cs typeface="Lucida Sans Unicode"/>
              </a:rPr>
              <a:t>for </a:t>
            </a:r>
            <a:r>
              <a:rPr sz="2100" spc="4" dirty="0">
                <a:latin typeface="Lucida Sans Unicode"/>
                <a:cs typeface="Lucida Sans Unicode"/>
              </a:rPr>
              <a:t> </a:t>
            </a:r>
            <a:r>
              <a:rPr sz="2100" spc="-4" dirty="0">
                <a:latin typeface="Lucida Sans Unicode"/>
                <a:cs typeface="Lucida Sans Unicode"/>
              </a:rPr>
              <a:t>formulating </a:t>
            </a:r>
            <a:r>
              <a:rPr sz="2100" dirty="0">
                <a:latin typeface="Lucida Sans Unicode"/>
                <a:cs typeface="Lucida Sans Unicode"/>
              </a:rPr>
              <a:t>the policies </a:t>
            </a:r>
            <a:r>
              <a:rPr sz="2100" spc="-4" dirty="0">
                <a:latin typeface="Lucida Sans Unicode"/>
                <a:cs typeface="Lucida Sans Unicode"/>
              </a:rPr>
              <a:t>related to the </a:t>
            </a:r>
            <a:r>
              <a:rPr sz="2100" dirty="0">
                <a:latin typeface="Lucida Sans Unicode"/>
                <a:cs typeface="Lucida Sans Unicode"/>
              </a:rPr>
              <a:t>orderly </a:t>
            </a:r>
            <a:r>
              <a:rPr sz="2100" spc="-4" dirty="0">
                <a:latin typeface="Lucida Sans Unicode"/>
                <a:cs typeface="Lucida Sans Unicode"/>
              </a:rPr>
              <a:t>growth </a:t>
            </a:r>
            <a:r>
              <a:rPr sz="2100" dirty="0">
                <a:latin typeface="Lucida Sans Unicode"/>
                <a:cs typeface="Lucida Sans Unicode"/>
              </a:rPr>
              <a:t> </a:t>
            </a:r>
            <a:r>
              <a:rPr sz="2100" spc="-4" dirty="0">
                <a:latin typeface="Lucida Sans Unicode"/>
                <a:cs typeface="Lucida Sans Unicode"/>
              </a:rPr>
              <a:t>and development </a:t>
            </a:r>
            <a:r>
              <a:rPr sz="2100" spc="4" dirty="0">
                <a:latin typeface="Lucida Sans Unicode"/>
                <a:cs typeface="Lucida Sans Unicode"/>
              </a:rPr>
              <a:t>of </a:t>
            </a:r>
            <a:r>
              <a:rPr sz="2100" dirty="0">
                <a:latin typeface="Lucida Sans Unicode"/>
                <a:cs typeface="Lucida Sans Unicode"/>
              </a:rPr>
              <a:t>the </a:t>
            </a:r>
            <a:r>
              <a:rPr sz="2100" spc="-4" dirty="0">
                <a:latin typeface="Lucida Sans Unicode"/>
                <a:cs typeface="Lucida Sans Unicode"/>
              </a:rPr>
              <a:t>securities markets </a:t>
            </a:r>
            <a:r>
              <a:rPr sz="2100" dirty="0">
                <a:latin typeface="Lucida Sans Unicode"/>
                <a:cs typeface="Lucida Sans Unicode"/>
              </a:rPr>
              <a:t>(i.e. </a:t>
            </a:r>
            <a:r>
              <a:rPr sz="2100" spc="-4" dirty="0">
                <a:latin typeface="Lucida Sans Unicode"/>
                <a:cs typeface="Lucida Sans Unicode"/>
              </a:rPr>
              <a:t>shares, </a:t>
            </a:r>
            <a:r>
              <a:rPr sz="2100" dirty="0">
                <a:latin typeface="Lucida Sans Unicode"/>
                <a:cs typeface="Lucida Sans Unicode"/>
              </a:rPr>
              <a:t> debt </a:t>
            </a:r>
            <a:r>
              <a:rPr sz="2100" spc="-4" dirty="0">
                <a:latin typeface="Lucida Sans Unicode"/>
                <a:cs typeface="Lucida Sans Unicode"/>
              </a:rPr>
              <a:t>and derivatives markets) as well as protecting </a:t>
            </a:r>
            <a:r>
              <a:rPr sz="2100" dirty="0">
                <a:latin typeface="Lucida Sans Unicode"/>
                <a:cs typeface="Lucida Sans Unicode"/>
              </a:rPr>
              <a:t>the </a:t>
            </a:r>
            <a:r>
              <a:rPr sz="2100" spc="4" dirty="0">
                <a:latin typeface="Lucida Sans Unicode"/>
                <a:cs typeface="Lucida Sans Unicode"/>
              </a:rPr>
              <a:t> </a:t>
            </a:r>
            <a:r>
              <a:rPr sz="2100" dirty="0">
                <a:latin typeface="Lucida Sans Unicode"/>
                <a:cs typeface="Lucida Sans Unicode"/>
              </a:rPr>
              <a:t>interest </a:t>
            </a:r>
            <a:r>
              <a:rPr sz="2100" spc="-4" dirty="0">
                <a:latin typeface="Lucida Sans Unicode"/>
                <a:cs typeface="Lucida Sans Unicode"/>
              </a:rPr>
              <a:t>of the investors. </a:t>
            </a:r>
            <a:r>
              <a:rPr sz="2100" dirty="0">
                <a:latin typeface="Lucida Sans Unicode"/>
                <a:cs typeface="Lucida Sans Unicode"/>
              </a:rPr>
              <a:t>In </a:t>
            </a:r>
            <a:r>
              <a:rPr sz="2100" spc="-4" dirty="0">
                <a:latin typeface="Lucida Sans Unicode"/>
                <a:cs typeface="Lucida Sans Unicode"/>
              </a:rPr>
              <a:t>particular, </a:t>
            </a:r>
            <a:r>
              <a:rPr sz="2100" dirty="0">
                <a:latin typeface="Lucida Sans Unicode"/>
                <a:cs typeface="Lucida Sans Unicode"/>
              </a:rPr>
              <a:t>it is </a:t>
            </a:r>
            <a:r>
              <a:rPr sz="2100" spc="-4" dirty="0">
                <a:latin typeface="Lucida Sans Unicode"/>
                <a:cs typeface="Lucida Sans Unicode"/>
              </a:rPr>
              <a:t>responsible </a:t>
            </a:r>
            <a:r>
              <a:rPr sz="2100" dirty="0">
                <a:latin typeface="Lucida Sans Unicode"/>
                <a:cs typeface="Lucida Sans Unicode"/>
              </a:rPr>
              <a:t> </a:t>
            </a:r>
            <a:r>
              <a:rPr sz="2100" spc="4" dirty="0">
                <a:latin typeface="Lucida Sans Unicode"/>
                <a:cs typeface="Lucida Sans Unicode"/>
              </a:rPr>
              <a:t>for:</a:t>
            </a:r>
            <a:endParaRPr sz="2100">
              <a:latin typeface="Lucida Sans Unicode"/>
              <a:cs typeface="Lucida Sans Unicode"/>
            </a:endParaRPr>
          </a:p>
          <a:p>
            <a:pPr marL="470695" lvl="1" indent="-205715">
              <a:spcBef>
                <a:spcPts val="40"/>
              </a:spcBef>
              <a:buClr>
                <a:srgbClr val="99CA38"/>
              </a:buClr>
              <a:buFont typeface="Wingdings"/>
              <a:buChar char=""/>
              <a:tabLst>
                <a:tab pos="471265" algn="l"/>
              </a:tabLst>
            </a:pPr>
            <a:r>
              <a:rPr sz="2000" spc="-4" dirty="0">
                <a:latin typeface="Lucida Sans Unicode"/>
                <a:cs typeface="Lucida Sans Unicode"/>
              </a:rPr>
              <a:t>Institutional</a:t>
            </a:r>
            <a:r>
              <a:rPr sz="2000" spc="36" dirty="0">
                <a:latin typeface="Lucida Sans Unicode"/>
                <a:cs typeface="Lucida Sans Unicode"/>
              </a:rPr>
              <a:t> </a:t>
            </a:r>
            <a:r>
              <a:rPr sz="2000" spc="-4" dirty="0">
                <a:latin typeface="Lucida Sans Unicode"/>
                <a:cs typeface="Lucida Sans Unicode"/>
              </a:rPr>
              <a:t>reforms in</a:t>
            </a:r>
            <a:r>
              <a:rPr sz="2000" dirty="0">
                <a:latin typeface="Lucida Sans Unicode"/>
                <a:cs typeface="Lucida Sans Unicode"/>
              </a:rPr>
              <a:t> the </a:t>
            </a:r>
            <a:r>
              <a:rPr sz="2000" spc="-4" dirty="0">
                <a:latin typeface="Lucida Sans Unicode"/>
                <a:cs typeface="Lucida Sans Unicode"/>
              </a:rPr>
              <a:t>securities markets,</a:t>
            </a:r>
            <a:endParaRPr sz="2000">
              <a:latin typeface="Lucida Sans Unicode"/>
              <a:cs typeface="Lucida Sans Unicode"/>
            </a:endParaRPr>
          </a:p>
          <a:p>
            <a:pPr marL="470695" lvl="1" indent="-205715">
              <a:spcBef>
                <a:spcPts val="31"/>
              </a:spcBef>
              <a:buClr>
                <a:srgbClr val="99CA38"/>
              </a:buClr>
              <a:buFont typeface="Wingdings"/>
              <a:buChar char=""/>
              <a:tabLst>
                <a:tab pos="471265" algn="l"/>
              </a:tabLst>
            </a:pPr>
            <a:r>
              <a:rPr sz="2000" spc="-4" dirty="0">
                <a:latin typeface="Lucida Sans Unicode"/>
                <a:cs typeface="Lucida Sans Unicode"/>
              </a:rPr>
              <a:t>Building</a:t>
            </a:r>
            <a:r>
              <a:rPr sz="2000" spc="-9" dirty="0">
                <a:latin typeface="Lucida Sans Unicode"/>
                <a:cs typeface="Lucida Sans Unicode"/>
              </a:rPr>
              <a:t> </a:t>
            </a:r>
            <a:r>
              <a:rPr sz="2000" spc="-4" dirty="0">
                <a:latin typeface="Lucida Sans Unicode"/>
                <a:cs typeface="Lucida Sans Unicode"/>
              </a:rPr>
              <a:t>regulatory</a:t>
            </a:r>
            <a:r>
              <a:rPr sz="2000" spc="13" dirty="0">
                <a:latin typeface="Lucida Sans Unicode"/>
                <a:cs typeface="Lucida Sans Unicode"/>
              </a:rPr>
              <a:t> </a:t>
            </a:r>
            <a:r>
              <a:rPr sz="2000" dirty="0">
                <a:latin typeface="Lucida Sans Unicode"/>
                <a:cs typeface="Lucida Sans Unicode"/>
              </a:rPr>
              <a:t>and </a:t>
            </a:r>
            <a:r>
              <a:rPr sz="2000" spc="-4" dirty="0">
                <a:latin typeface="Lucida Sans Unicode"/>
                <a:cs typeface="Lucida Sans Unicode"/>
              </a:rPr>
              <a:t>market</a:t>
            </a:r>
            <a:r>
              <a:rPr sz="2000" spc="-9" dirty="0">
                <a:latin typeface="Lucida Sans Unicode"/>
                <a:cs typeface="Lucida Sans Unicode"/>
              </a:rPr>
              <a:t> </a:t>
            </a:r>
            <a:r>
              <a:rPr sz="2000" spc="-4" dirty="0">
                <a:latin typeface="Lucida Sans Unicode"/>
                <a:cs typeface="Lucida Sans Unicode"/>
              </a:rPr>
              <a:t>institutions,</a:t>
            </a:r>
            <a:endParaRPr sz="2000">
              <a:latin typeface="Lucida Sans Unicode"/>
              <a:cs typeface="Lucida Sans Unicode"/>
            </a:endParaRPr>
          </a:p>
          <a:p>
            <a:pPr marL="470695" lvl="1" indent="-205715">
              <a:spcBef>
                <a:spcPts val="31"/>
              </a:spcBef>
              <a:buClr>
                <a:srgbClr val="99CA38"/>
              </a:buClr>
              <a:buFont typeface="Wingdings"/>
              <a:buChar char=""/>
              <a:tabLst>
                <a:tab pos="471265" algn="l"/>
              </a:tabLst>
            </a:pPr>
            <a:r>
              <a:rPr sz="2000" spc="-4" dirty="0">
                <a:latin typeface="Lucida Sans Unicode"/>
                <a:cs typeface="Lucida Sans Unicode"/>
              </a:rPr>
              <a:t>Strengthening</a:t>
            </a:r>
            <a:r>
              <a:rPr sz="2000" spc="18" dirty="0">
                <a:latin typeface="Lucida Sans Unicode"/>
                <a:cs typeface="Lucida Sans Unicode"/>
              </a:rPr>
              <a:t> </a:t>
            </a:r>
            <a:r>
              <a:rPr sz="2000" spc="-4" dirty="0">
                <a:latin typeface="Lucida Sans Unicode"/>
                <a:cs typeface="Lucida Sans Unicode"/>
              </a:rPr>
              <a:t>investor</a:t>
            </a:r>
            <a:r>
              <a:rPr sz="2000" spc="31" dirty="0">
                <a:latin typeface="Lucida Sans Unicode"/>
                <a:cs typeface="Lucida Sans Unicode"/>
              </a:rPr>
              <a:t> </a:t>
            </a:r>
            <a:r>
              <a:rPr sz="2000" spc="-9" dirty="0">
                <a:latin typeface="Lucida Sans Unicode"/>
                <a:cs typeface="Lucida Sans Unicode"/>
              </a:rPr>
              <a:t>protection</a:t>
            </a:r>
            <a:r>
              <a:rPr sz="2000" spc="40" dirty="0">
                <a:latin typeface="Lucida Sans Unicode"/>
                <a:cs typeface="Lucida Sans Unicode"/>
              </a:rPr>
              <a:t> </a:t>
            </a:r>
            <a:r>
              <a:rPr sz="2000" spc="-4" dirty="0">
                <a:latin typeface="Lucida Sans Unicode"/>
                <a:cs typeface="Lucida Sans Unicode"/>
              </a:rPr>
              <a:t>mechanism, </a:t>
            </a:r>
            <a:r>
              <a:rPr sz="2000" spc="-9" dirty="0">
                <a:latin typeface="Lucida Sans Unicode"/>
                <a:cs typeface="Lucida Sans Unicode"/>
              </a:rPr>
              <a:t>and</a:t>
            </a:r>
            <a:endParaRPr sz="2000">
              <a:latin typeface="Lucida Sans Unicode"/>
              <a:cs typeface="Lucida Sans Unicode"/>
            </a:endParaRPr>
          </a:p>
          <a:p>
            <a:pPr marL="470695" marR="6268" lvl="1" indent="-205146">
              <a:lnSpc>
                <a:spcPts val="2136"/>
              </a:lnSpc>
              <a:spcBef>
                <a:spcPts val="301"/>
              </a:spcBef>
              <a:buClr>
                <a:srgbClr val="99CA38"/>
              </a:buClr>
              <a:buFont typeface="Wingdings"/>
              <a:buChar char=""/>
              <a:tabLst>
                <a:tab pos="471265" algn="l"/>
                <a:tab pos="1779638" algn="l"/>
                <a:tab pos="2935862" algn="l"/>
                <a:tab pos="4322305" algn="l"/>
                <a:tab pos="5793655" algn="l"/>
                <a:tab pos="6311647" algn="l"/>
              </a:tabLst>
            </a:pPr>
            <a:r>
              <a:rPr sz="2000" spc="-13" dirty="0">
                <a:latin typeface="Lucida Sans Unicode"/>
                <a:cs typeface="Lucida Sans Unicode"/>
              </a:rPr>
              <a:t>P</a:t>
            </a:r>
            <a:r>
              <a:rPr sz="2000" spc="-4" dirty="0">
                <a:latin typeface="Lucida Sans Unicode"/>
                <a:cs typeface="Lucida Sans Unicode"/>
              </a:rPr>
              <a:t>r</a:t>
            </a:r>
            <a:r>
              <a:rPr sz="2000" spc="-13" dirty="0">
                <a:latin typeface="Lucida Sans Unicode"/>
                <a:cs typeface="Lucida Sans Unicode"/>
              </a:rPr>
              <a:t>o</a:t>
            </a:r>
            <a:r>
              <a:rPr sz="2000" dirty="0">
                <a:latin typeface="Lucida Sans Unicode"/>
                <a:cs typeface="Lucida Sans Unicode"/>
              </a:rPr>
              <a:t>v</a:t>
            </a:r>
            <a:r>
              <a:rPr sz="2000" spc="-4" dirty="0">
                <a:latin typeface="Lucida Sans Unicode"/>
                <a:cs typeface="Lucida Sans Unicode"/>
              </a:rPr>
              <a:t>idi</a:t>
            </a:r>
            <a:r>
              <a:rPr sz="2000" spc="-9" dirty="0">
                <a:latin typeface="Lucida Sans Unicode"/>
                <a:cs typeface="Lucida Sans Unicode"/>
              </a:rPr>
              <a:t>n</a:t>
            </a:r>
            <a:r>
              <a:rPr sz="2000" spc="-4" dirty="0">
                <a:latin typeface="Lucida Sans Unicode"/>
                <a:cs typeface="Lucida Sans Unicode"/>
              </a:rPr>
              <a:t>g</a:t>
            </a:r>
            <a:r>
              <a:rPr sz="2000" dirty="0">
                <a:latin typeface="Lucida Sans Unicode"/>
                <a:cs typeface="Lucida Sans Unicode"/>
              </a:rPr>
              <a:t>	e</a:t>
            </a:r>
            <a:r>
              <a:rPr sz="2000" spc="-22" dirty="0">
                <a:latin typeface="Lucida Sans Unicode"/>
                <a:cs typeface="Lucida Sans Unicode"/>
              </a:rPr>
              <a:t>f</a:t>
            </a:r>
            <a:r>
              <a:rPr sz="2000" dirty="0">
                <a:latin typeface="Lucida Sans Unicode"/>
                <a:cs typeface="Lucida Sans Unicode"/>
              </a:rPr>
              <a:t>f</a:t>
            </a:r>
            <a:r>
              <a:rPr sz="2000" spc="-4" dirty="0">
                <a:latin typeface="Lucida Sans Unicode"/>
                <a:cs typeface="Lucida Sans Unicode"/>
              </a:rPr>
              <a:t>i</a:t>
            </a:r>
            <a:r>
              <a:rPr sz="2000" spc="9" dirty="0">
                <a:latin typeface="Lucida Sans Unicode"/>
                <a:cs typeface="Lucida Sans Unicode"/>
              </a:rPr>
              <a:t>c</a:t>
            </a:r>
            <a:r>
              <a:rPr sz="2000" spc="-4" dirty="0">
                <a:latin typeface="Lucida Sans Unicode"/>
                <a:cs typeface="Lucida Sans Unicode"/>
              </a:rPr>
              <a:t>i</a:t>
            </a:r>
            <a:r>
              <a:rPr sz="2000" dirty="0">
                <a:latin typeface="Lucida Sans Unicode"/>
                <a:cs typeface="Lucida Sans Unicode"/>
              </a:rPr>
              <a:t>e</a:t>
            </a:r>
            <a:r>
              <a:rPr sz="2000" spc="-9" dirty="0">
                <a:latin typeface="Lucida Sans Unicode"/>
                <a:cs typeface="Lucida Sans Unicode"/>
              </a:rPr>
              <a:t>n</a:t>
            </a:r>
            <a:r>
              <a:rPr sz="2000" spc="-4" dirty="0">
                <a:latin typeface="Lucida Sans Unicode"/>
                <a:cs typeface="Lucida Sans Unicode"/>
              </a:rPr>
              <a:t>t</a:t>
            </a:r>
            <a:r>
              <a:rPr sz="2000" dirty="0">
                <a:latin typeface="Lucida Sans Unicode"/>
                <a:cs typeface="Lucida Sans Unicode"/>
              </a:rPr>
              <a:t>	</a:t>
            </a:r>
            <a:r>
              <a:rPr sz="2000" spc="-4" dirty="0">
                <a:latin typeface="Lucida Sans Unicode"/>
                <a:cs typeface="Lucida Sans Unicode"/>
              </a:rPr>
              <a:t>l</a:t>
            </a:r>
            <a:r>
              <a:rPr sz="2000" dirty="0">
                <a:latin typeface="Lucida Sans Unicode"/>
                <a:cs typeface="Lucida Sans Unicode"/>
              </a:rPr>
              <a:t>e</a:t>
            </a:r>
            <a:r>
              <a:rPr sz="2000" spc="-13" dirty="0">
                <a:latin typeface="Lucida Sans Unicode"/>
                <a:cs typeface="Lucida Sans Unicode"/>
              </a:rPr>
              <a:t>g</a:t>
            </a:r>
            <a:r>
              <a:rPr sz="2000" spc="-4" dirty="0">
                <a:latin typeface="Lucida Sans Unicode"/>
                <a:cs typeface="Lucida Sans Unicode"/>
              </a:rPr>
              <a:t>i</a:t>
            </a:r>
            <a:r>
              <a:rPr sz="2000" spc="13" dirty="0">
                <a:latin typeface="Lucida Sans Unicode"/>
                <a:cs typeface="Lucida Sans Unicode"/>
              </a:rPr>
              <a:t>s</a:t>
            </a:r>
            <a:r>
              <a:rPr sz="2000" spc="-4" dirty="0">
                <a:latin typeface="Lucida Sans Unicode"/>
                <a:cs typeface="Lucida Sans Unicode"/>
              </a:rPr>
              <a:t>l</a:t>
            </a:r>
            <a:r>
              <a:rPr sz="2000" spc="-9" dirty="0">
                <a:latin typeface="Lucida Sans Unicode"/>
                <a:cs typeface="Lucida Sans Unicode"/>
              </a:rPr>
              <a:t>a</a:t>
            </a:r>
            <a:r>
              <a:rPr sz="2000" spc="-13" dirty="0">
                <a:latin typeface="Lucida Sans Unicode"/>
                <a:cs typeface="Lucida Sans Unicode"/>
              </a:rPr>
              <a:t>t</a:t>
            </a:r>
            <a:r>
              <a:rPr sz="2000" spc="-4" dirty="0">
                <a:latin typeface="Lucida Sans Unicode"/>
                <a:cs typeface="Lucida Sans Unicode"/>
              </a:rPr>
              <a:t>i</a:t>
            </a:r>
            <a:r>
              <a:rPr sz="2000" dirty="0">
                <a:latin typeface="Lucida Sans Unicode"/>
                <a:cs typeface="Lucida Sans Unicode"/>
              </a:rPr>
              <a:t>v</a:t>
            </a:r>
            <a:r>
              <a:rPr sz="2000" spc="-4" dirty="0">
                <a:latin typeface="Lucida Sans Unicode"/>
                <a:cs typeface="Lucida Sans Unicode"/>
              </a:rPr>
              <a:t>e</a:t>
            </a:r>
            <a:r>
              <a:rPr sz="2000" dirty="0">
                <a:latin typeface="Lucida Sans Unicode"/>
                <a:cs typeface="Lucida Sans Unicode"/>
              </a:rPr>
              <a:t>	</a:t>
            </a:r>
            <a:r>
              <a:rPr sz="2000" spc="-22" dirty="0">
                <a:latin typeface="Lucida Sans Unicode"/>
                <a:cs typeface="Lucida Sans Unicode"/>
              </a:rPr>
              <a:t>f</a:t>
            </a:r>
            <a:r>
              <a:rPr sz="2000" spc="13" dirty="0">
                <a:latin typeface="Lucida Sans Unicode"/>
                <a:cs typeface="Lucida Sans Unicode"/>
              </a:rPr>
              <a:t>r</a:t>
            </a:r>
            <a:r>
              <a:rPr sz="2000" spc="-9" dirty="0">
                <a:latin typeface="Lucida Sans Unicode"/>
                <a:cs typeface="Lucida Sans Unicode"/>
              </a:rPr>
              <a:t>a</a:t>
            </a:r>
            <a:r>
              <a:rPr sz="2000" spc="4" dirty="0">
                <a:latin typeface="Lucida Sans Unicode"/>
                <a:cs typeface="Lucida Sans Unicode"/>
              </a:rPr>
              <a:t>m</a:t>
            </a:r>
            <a:r>
              <a:rPr sz="2000" spc="-22" dirty="0">
                <a:latin typeface="Lucida Sans Unicode"/>
                <a:cs typeface="Lucida Sans Unicode"/>
              </a:rPr>
              <a:t>e</a:t>
            </a:r>
            <a:r>
              <a:rPr sz="2000" spc="-9" dirty="0">
                <a:latin typeface="Lucida Sans Unicode"/>
                <a:cs typeface="Lucida Sans Unicode"/>
              </a:rPr>
              <a:t>w</a:t>
            </a:r>
            <a:r>
              <a:rPr sz="2000" spc="4" dirty="0">
                <a:latin typeface="Lucida Sans Unicode"/>
                <a:cs typeface="Lucida Sans Unicode"/>
              </a:rPr>
              <a:t>o</a:t>
            </a:r>
            <a:r>
              <a:rPr sz="2000" spc="-4" dirty="0">
                <a:latin typeface="Lucida Sans Unicode"/>
                <a:cs typeface="Lucida Sans Unicode"/>
              </a:rPr>
              <a:t>rk</a:t>
            </a:r>
            <a:r>
              <a:rPr sz="2000" dirty="0">
                <a:latin typeface="Lucida Sans Unicode"/>
                <a:cs typeface="Lucida Sans Unicode"/>
              </a:rPr>
              <a:t>	</a:t>
            </a:r>
            <a:r>
              <a:rPr sz="2000" spc="18" dirty="0">
                <a:latin typeface="Lucida Sans Unicode"/>
                <a:cs typeface="Lucida Sans Unicode"/>
              </a:rPr>
              <a:t>f</a:t>
            </a:r>
            <a:r>
              <a:rPr sz="2000" spc="-13" dirty="0">
                <a:latin typeface="Lucida Sans Unicode"/>
                <a:cs typeface="Lucida Sans Unicode"/>
              </a:rPr>
              <a:t>o</a:t>
            </a:r>
            <a:r>
              <a:rPr sz="2000" spc="-4" dirty="0">
                <a:latin typeface="Lucida Sans Unicode"/>
                <a:cs typeface="Lucida Sans Unicode"/>
              </a:rPr>
              <a:t>r</a:t>
            </a:r>
            <a:r>
              <a:rPr sz="2000" dirty="0">
                <a:latin typeface="Lucida Sans Unicode"/>
                <a:cs typeface="Lucida Sans Unicode"/>
              </a:rPr>
              <a:t>	</a:t>
            </a:r>
            <a:r>
              <a:rPr sz="2000" spc="-4" dirty="0">
                <a:latin typeface="Lucida Sans Unicode"/>
                <a:cs typeface="Lucida Sans Unicode"/>
              </a:rPr>
              <a:t>s</a:t>
            </a:r>
            <a:r>
              <a:rPr sz="2000" dirty="0">
                <a:latin typeface="Lucida Sans Unicode"/>
                <a:cs typeface="Lucida Sans Unicode"/>
              </a:rPr>
              <a:t>e</a:t>
            </a:r>
            <a:r>
              <a:rPr sz="2000" spc="-9" dirty="0">
                <a:latin typeface="Lucida Sans Unicode"/>
                <a:cs typeface="Lucida Sans Unicode"/>
              </a:rPr>
              <a:t>c</a:t>
            </a:r>
            <a:r>
              <a:rPr sz="2000" spc="13" dirty="0">
                <a:latin typeface="Lucida Sans Unicode"/>
                <a:cs typeface="Lucida Sans Unicode"/>
              </a:rPr>
              <a:t>u</a:t>
            </a:r>
            <a:r>
              <a:rPr sz="2000" spc="-4" dirty="0">
                <a:latin typeface="Lucida Sans Unicode"/>
                <a:cs typeface="Lucida Sans Unicode"/>
              </a:rPr>
              <a:t>ri</a:t>
            </a:r>
            <a:r>
              <a:rPr sz="2000" spc="-13" dirty="0">
                <a:latin typeface="Lucida Sans Unicode"/>
                <a:cs typeface="Lucida Sans Unicode"/>
              </a:rPr>
              <a:t>t</a:t>
            </a:r>
            <a:r>
              <a:rPr sz="2000" spc="-4" dirty="0">
                <a:latin typeface="Lucida Sans Unicode"/>
                <a:cs typeface="Lucida Sans Unicode"/>
              </a:rPr>
              <a:t>i</a:t>
            </a:r>
            <a:r>
              <a:rPr sz="2000" dirty="0">
                <a:latin typeface="Lucida Sans Unicode"/>
                <a:cs typeface="Lucida Sans Unicode"/>
              </a:rPr>
              <a:t>e</a:t>
            </a:r>
            <a:r>
              <a:rPr sz="2000" spc="-4" dirty="0">
                <a:latin typeface="Lucida Sans Unicode"/>
                <a:cs typeface="Lucida Sans Unicode"/>
              </a:rPr>
              <a:t>s  markets.</a:t>
            </a:r>
            <a:endParaRPr sz="2000">
              <a:latin typeface="Lucida Sans Unicode"/>
              <a:cs typeface="Lucida Sans Unicode"/>
            </a:endParaRPr>
          </a:p>
        </p:txBody>
      </p:sp>
      <p:pic>
        <p:nvPicPr>
          <p:cNvPr id="4" name="object 4"/>
          <p:cNvPicPr/>
          <p:nvPr/>
        </p:nvPicPr>
        <p:blipFill>
          <a:blip r:embed="rId3" cstate="print"/>
          <a:stretch>
            <a:fillRect/>
          </a:stretch>
        </p:blipFill>
        <p:spPr>
          <a:xfrm>
            <a:off x="949036" y="675043"/>
            <a:ext cx="5947755" cy="898263"/>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body" idx="1"/>
          </p:nvPr>
        </p:nvSpPr>
        <p:spPr>
          <a:xfrm>
            <a:off x="533400" y="1447800"/>
            <a:ext cx="8229600" cy="3625318"/>
          </a:xfrm>
          <a:prstGeom prst="rect">
            <a:avLst/>
          </a:prstGeom>
        </p:spPr>
        <p:txBody>
          <a:bodyPr vert="horz" wrap="square" lIns="0" tIns="11397" rIns="0" bIns="0" rtlCol="0">
            <a:spAutoFit/>
          </a:bodyPr>
          <a:lstStyle/>
          <a:p>
            <a:pPr marL="683819" marR="4559" indent="-230219" algn="just">
              <a:spcBef>
                <a:spcPts val="90"/>
              </a:spcBef>
              <a:buClr>
                <a:srgbClr val="99CA38"/>
              </a:buClr>
              <a:buSzPct val="67391"/>
              <a:buFont typeface="Georgia"/>
              <a:buChar char="◗"/>
              <a:tabLst>
                <a:tab pos="684389" algn="l"/>
                <a:tab pos="684958" algn="l"/>
              </a:tabLst>
            </a:pPr>
            <a:r>
              <a:rPr sz="2800" spc="-4" dirty="0"/>
              <a:t>Return</a:t>
            </a:r>
            <a:r>
              <a:rPr sz="2800" spc="45" dirty="0"/>
              <a:t> </a:t>
            </a:r>
            <a:r>
              <a:rPr sz="2800" spc="-4" dirty="0"/>
              <a:t>on</a:t>
            </a:r>
            <a:r>
              <a:rPr sz="2800" spc="45" dirty="0"/>
              <a:t> </a:t>
            </a:r>
            <a:r>
              <a:rPr sz="2800" spc="-4" dirty="0"/>
              <a:t>investment</a:t>
            </a:r>
            <a:r>
              <a:rPr sz="2800" spc="58" dirty="0"/>
              <a:t> </a:t>
            </a:r>
            <a:r>
              <a:rPr sz="2800" dirty="0"/>
              <a:t>is</a:t>
            </a:r>
            <a:r>
              <a:rPr sz="2800" spc="49" dirty="0"/>
              <a:t> </a:t>
            </a:r>
            <a:r>
              <a:rPr sz="2800" spc="-4" dirty="0"/>
              <a:t>the</a:t>
            </a:r>
            <a:r>
              <a:rPr sz="2800" spc="54" dirty="0"/>
              <a:t> </a:t>
            </a:r>
            <a:r>
              <a:rPr sz="2800" spc="-4" dirty="0"/>
              <a:t>money</a:t>
            </a:r>
            <a:r>
              <a:rPr sz="2800" spc="67" dirty="0"/>
              <a:t> </a:t>
            </a:r>
            <a:r>
              <a:rPr sz="2800" spc="-4" dirty="0"/>
              <a:t>earned</a:t>
            </a:r>
            <a:r>
              <a:rPr sz="2800" spc="49" dirty="0"/>
              <a:t> </a:t>
            </a:r>
            <a:r>
              <a:rPr sz="2800" dirty="0"/>
              <a:t>/</a:t>
            </a:r>
            <a:r>
              <a:rPr sz="2800" spc="40" dirty="0"/>
              <a:t> </a:t>
            </a:r>
            <a:r>
              <a:rPr sz="2800" dirty="0"/>
              <a:t>received</a:t>
            </a:r>
            <a:r>
              <a:rPr sz="2800" spc="49" dirty="0"/>
              <a:t> </a:t>
            </a:r>
            <a:r>
              <a:rPr sz="2800" spc="-4" dirty="0"/>
              <a:t>on </a:t>
            </a:r>
            <a:r>
              <a:rPr sz="2800" spc="-637" dirty="0"/>
              <a:t> </a:t>
            </a:r>
            <a:r>
              <a:rPr sz="2800" spc="-4" dirty="0"/>
              <a:t>an</a:t>
            </a:r>
            <a:r>
              <a:rPr sz="2800" spc="-18" dirty="0"/>
              <a:t> </a:t>
            </a:r>
            <a:r>
              <a:rPr sz="2800" dirty="0"/>
              <a:t>investment by</a:t>
            </a:r>
            <a:r>
              <a:rPr sz="2800" spc="-18" dirty="0"/>
              <a:t> </a:t>
            </a:r>
            <a:r>
              <a:rPr sz="2800" dirty="0"/>
              <a:t>the</a:t>
            </a:r>
            <a:r>
              <a:rPr sz="2800" spc="-9" dirty="0"/>
              <a:t> </a:t>
            </a:r>
            <a:r>
              <a:rPr sz="2800"/>
              <a:t>investor</a:t>
            </a:r>
            <a:r>
              <a:rPr sz="2800" smtClean="0"/>
              <a:t>.</a:t>
            </a:r>
            <a:endParaRPr lang="en-US" sz="2800" dirty="0" smtClean="0"/>
          </a:p>
          <a:p>
            <a:pPr marL="683819" marR="4559" indent="-230219" algn="just">
              <a:spcBef>
                <a:spcPts val="90"/>
              </a:spcBef>
              <a:buClr>
                <a:srgbClr val="99CA38"/>
              </a:buClr>
              <a:buSzPct val="67391"/>
              <a:buFont typeface="Georgia"/>
              <a:buChar char="◗"/>
              <a:tabLst>
                <a:tab pos="684389" algn="l"/>
                <a:tab pos="684958" algn="l"/>
              </a:tabLst>
            </a:pPr>
            <a:endParaRPr sz="2800" dirty="0"/>
          </a:p>
          <a:p>
            <a:pPr marL="683819" indent="-230219" algn="just">
              <a:spcBef>
                <a:spcPts val="367"/>
              </a:spcBef>
              <a:buClr>
                <a:srgbClr val="99CA38"/>
              </a:buClr>
              <a:buSzPct val="67391"/>
              <a:buFont typeface="Georgia"/>
              <a:buChar char="◗"/>
              <a:tabLst>
                <a:tab pos="684389" algn="l"/>
                <a:tab pos="684958" algn="l"/>
              </a:tabLst>
            </a:pPr>
            <a:r>
              <a:rPr sz="2800" dirty="0"/>
              <a:t>It</a:t>
            </a:r>
            <a:r>
              <a:rPr sz="2800" spc="-27" dirty="0"/>
              <a:t> </a:t>
            </a:r>
            <a:r>
              <a:rPr sz="2800" spc="9" dirty="0"/>
              <a:t>is</a:t>
            </a:r>
            <a:r>
              <a:rPr sz="2800" spc="-13" dirty="0"/>
              <a:t> </a:t>
            </a:r>
            <a:r>
              <a:rPr sz="2800" spc="-4" dirty="0"/>
              <a:t>the</a:t>
            </a:r>
            <a:r>
              <a:rPr sz="2800" spc="-9" dirty="0"/>
              <a:t> </a:t>
            </a:r>
            <a:r>
              <a:rPr sz="2800" dirty="0"/>
              <a:t>money </a:t>
            </a:r>
            <a:r>
              <a:rPr sz="2800" spc="-4" dirty="0"/>
              <a:t>made</a:t>
            </a:r>
            <a:r>
              <a:rPr sz="2800" spc="-9" dirty="0"/>
              <a:t> </a:t>
            </a:r>
            <a:r>
              <a:rPr sz="2800" dirty="0"/>
              <a:t>(or</a:t>
            </a:r>
            <a:r>
              <a:rPr sz="2800" spc="-13" dirty="0"/>
              <a:t> </a:t>
            </a:r>
            <a:r>
              <a:rPr sz="2800" spc="-4" dirty="0"/>
              <a:t>even</a:t>
            </a:r>
            <a:r>
              <a:rPr sz="2800" spc="4" dirty="0"/>
              <a:t> </a:t>
            </a:r>
            <a:r>
              <a:rPr sz="2800" dirty="0"/>
              <a:t>lost)</a:t>
            </a:r>
            <a:r>
              <a:rPr sz="2800" spc="-4" dirty="0"/>
              <a:t> </a:t>
            </a:r>
            <a:r>
              <a:rPr sz="2800" dirty="0"/>
              <a:t>in</a:t>
            </a:r>
            <a:r>
              <a:rPr sz="2800" spc="-13" dirty="0"/>
              <a:t> </a:t>
            </a:r>
            <a:r>
              <a:rPr sz="2800" spc="-4" dirty="0"/>
              <a:t>an</a:t>
            </a:r>
            <a:r>
              <a:rPr sz="2800" spc="-13" dirty="0"/>
              <a:t> </a:t>
            </a:r>
            <a:r>
              <a:rPr sz="2800"/>
              <a:t>investment</a:t>
            </a:r>
            <a:r>
              <a:rPr sz="2800" smtClean="0"/>
              <a:t>.</a:t>
            </a:r>
            <a:endParaRPr lang="en-US" sz="2800" dirty="0" smtClean="0"/>
          </a:p>
          <a:p>
            <a:pPr marL="683819" indent="-230219" algn="just">
              <a:spcBef>
                <a:spcPts val="367"/>
              </a:spcBef>
              <a:buClr>
                <a:srgbClr val="99CA38"/>
              </a:buClr>
              <a:buSzPct val="67391"/>
              <a:buFont typeface="Georgia"/>
              <a:buChar char="◗"/>
              <a:tabLst>
                <a:tab pos="684389" algn="l"/>
                <a:tab pos="684958" algn="l"/>
              </a:tabLst>
            </a:pPr>
            <a:endParaRPr sz="2800" dirty="0"/>
          </a:p>
          <a:p>
            <a:pPr marL="683819" marR="7408" indent="-230219" algn="just">
              <a:spcBef>
                <a:spcPts val="354"/>
              </a:spcBef>
              <a:buClr>
                <a:srgbClr val="99CA38"/>
              </a:buClr>
              <a:buSzPct val="67391"/>
              <a:buFont typeface="Georgia"/>
              <a:buChar char="◗"/>
              <a:tabLst>
                <a:tab pos="684389" algn="l"/>
                <a:tab pos="684958" algn="l"/>
                <a:tab pos="1816109" algn="l"/>
                <a:tab pos="3341595" algn="l"/>
                <a:tab pos="3843062" algn="l"/>
                <a:tab pos="4208335" algn="l"/>
                <a:tab pos="5843801" algn="l"/>
                <a:tab pos="6321905" algn="l"/>
                <a:tab pos="6949309" algn="l"/>
              </a:tabLst>
            </a:pPr>
            <a:r>
              <a:rPr sz="2800" spc="-9" dirty="0"/>
              <a:t>U</a:t>
            </a:r>
            <a:r>
              <a:rPr sz="2800" dirty="0"/>
              <a:t>s</a:t>
            </a:r>
            <a:r>
              <a:rPr sz="2800" spc="-4" dirty="0"/>
              <a:t>u</a:t>
            </a:r>
            <a:r>
              <a:rPr sz="2800" spc="-9" dirty="0"/>
              <a:t>a</a:t>
            </a:r>
            <a:r>
              <a:rPr sz="2800" dirty="0"/>
              <a:t>lly	</a:t>
            </a:r>
            <a:r>
              <a:rPr sz="2800" spc="-18" dirty="0"/>
              <a:t>e</a:t>
            </a:r>
            <a:r>
              <a:rPr sz="2800" spc="13" dirty="0"/>
              <a:t>x</a:t>
            </a:r>
            <a:r>
              <a:rPr sz="2800" dirty="0"/>
              <a:t>pr</a:t>
            </a:r>
            <a:r>
              <a:rPr sz="2800" spc="4" dirty="0"/>
              <a:t>e</a:t>
            </a:r>
            <a:r>
              <a:rPr sz="2800" dirty="0"/>
              <a:t>ss</a:t>
            </a:r>
            <a:r>
              <a:rPr sz="2800" spc="4" dirty="0"/>
              <a:t>e</a:t>
            </a:r>
            <a:r>
              <a:rPr sz="2800" dirty="0"/>
              <a:t>d	</a:t>
            </a:r>
            <a:r>
              <a:rPr sz="2800" spc="-9" dirty="0"/>
              <a:t>a</a:t>
            </a:r>
            <a:r>
              <a:rPr sz="2800" dirty="0"/>
              <a:t>s</a:t>
            </a:r>
            <a:r>
              <a:rPr sz="2800"/>
              <a:t>	</a:t>
            </a:r>
            <a:r>
              <a:rPr sz="2800" smtClean="0"/>
              <a:t>a</a:t>
            </a:r>
            <a:r>
              <a:rPr lang="en-US" sz="2800" dirty="0" smtClean="0"/>
              <a:t> p</a:t>
            </a:r>
            <a:r>
              <a:rPr sz="2800" spc="-18" smtClean="0"/>
              <a:t>e</a:t>
            </a:r>
            <a:r>
              <a:rPr sz="2800" smtClean="0"/>
              <a:t>r</a:t>
            </a:r>
            <a:r>
              <a:rPr sz="2800" spc="-9" smtClean="0"/>
              <a:t>c</a:t>
            </a:r>
            <a:r>
              <a:rPr sz="2800" spc="4" smtClean="0"/>
              <a:t>e</a:t>
            </a:r>
            <a:r>
              <a:rPr sz="2800" spc="-4" smtClean="0"/>
              <a:t>n</a:t>
            </a:r>
            <a:r>
              <a:rPr sz="2800" spc="-9" smtClean="0"/>
              <a:t>t</a:t>
            </a:r>
            <a:r>
              <a:rPr sz="2800" spc="13" smtClean="0"/>
              <a:t>a</a:t>
            </a:r>
            <a:r>
              <a:rPr sz="2800" spc="-9" smtClean="0"/>
              <a:t>g</a:t>
            </a:r>
            <a:r>
              <a:rPr sz="2800" smtClean="0"/>
              <a:t>e</a:t>
            </a:r>
            <a:r>
              <a:rPr sz="2800" dirty="0"/>
              <a:t>	</a:t>
            </a:r>
            <a:r>
              <a:rPr sz="2800" spc="-9" dirty="0"/>
              <a:t>o</a:t>
            </a:r>
            <a:r>
              <a:rPr sz="2800" dirty="0"/>
              <a:t>f	</a:t>
            </a:r>
            <a:r>
              <a:rPr sz="2800" spc="9" dirty="0"/>
              <a:t>t</a:t>
            </a:r>
            <a:r>
              <a:rPr sz="2800" spc="-4" dirty="0"/>
              <a:t>h</a:t>
            </a:r>
            <a:r>
              <a:rPr sz="2800" dirty="0"/>
              <a:t>e	</a:t>
            </a:r>
            <a:r>
              <a:rPr sz="2800" spc="-9" dirty="0"/>
              <a:t>o</a:t>
            </a:r>
            <a:r>
              <a:rPr sz="2800" spc="18" dirty="0"/>
              <a:t>r</a:t>
            </a:r>
            <a:r>
              <a:rPr sz="2800" spc="-22" dirty="0"/>
              <a:t>i</a:t>
            </a:r>
            <a:r>
              <a:rPr sz="2800" spc="9" dirty="0"/>
              <a:t>g</a:t>
            </a:r>
            <a:r>
              <a:rPr sz="2800" dirty="0"/>
              <a:t>i</a:t>
            </a:r>
            <a:r>
              <a:rPr sz="2800" spc="-4" dirty="0"/>
              <a:t>n</a:t>
            </a:r>
            <a:r>
              <a:rPr sz="2800" spc="-27" dirty="0"/>
              <a:t>a</a:t>
            </a:r>
            <a:r>
              <a:rPr sz="2800" dirty="0"/>
              <a:t>l  investment</a:t>
            </a:r>
            <a:r>
              <a:rPr sz="2800" spc="-4" dirty="0"/>
              <a:t> amount.</a:t>
            </a:r>
          </a:p>
        </p:txBody>
      </p:sp>
      <p:pic>
        <p:nvPicPr>
          <p:cNvPr id="6" name="object 6"/>
          <p:cNvPicPr/>
          <p:nvPr/>
        </p:nvPicPr>
        <p:blipFill>
          <a:blip r:embed="rId2" cstate="print"/>
          <a:stretch>
            <a:fillRect/>
          </a:stretch>
        </p:blipFill>
        <p:spPr>
          <a:xfrm>
            <a:off x="1828800" y="304800"/>
            <a:ext cx="5263341" cy="4437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rPr>
              <a:t>RETURN…</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algn="just"/>
            <a:r>
              <a:rPr lang="en-US" dirty="0" smtClean="0"/>
              <a:t>Return on a financial asset, generally, consists of two components. The principal component of return is the periodic income on the investment, either in the form of interest or dividends. </a:t>
            </a:r>
          </a:p>
          <a:p>
            <a:pPr algn="just"/>
            <a:endParaRPr lang="en-US" dirty="0" smtClean="0"/>
          </a:p>
          <a:p>
            <a:pPr algn="just"/>
            <a:r>
              <a:rPr lang="en-US" dirty="0" smtClean="0"/>
              <a:t>The second component is the change in the price of the asset— commonly called the capital gain or loss. </a:t>
            </a:r>
          </a:p>
          <a:p>
            <a:pPr algn="just"/>
            <a:endParaRPr lang="en-US" dirty="0" smtClean="0"/>
          </a:p>
          <a:p>
            <a:pPr algn="just"/>
            <a:r>
              <a:rPr lang="en-US" dirty="0" smtClean="0"/>
              <a:t>This element of return is the difference between the purchase price and the price at which the asset can be or is sold. The price change may bring a gain or a loss as it may be in any side.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Holding Period</a:t>
            </a:r>
            <a:endParaRPr lang="en-US" sz="4000" dirty="0">
              <a:solidFill>
                <a:srgbClr val="0070C0"/>
              </a:solidFill>
            </a:endParaRPr>
          </a:p>
        </p:txBody>
      </p:sp>
      <p:sp>
        <p:nvSpPr>
          <p:cNvPr id="3" name="Content Placeholder 2"/>
          <p:cNvSpPr>
            <a:spLocks noGrp="1"/>
          </p:cNvSpPr>
          <p:nvPr>
            <p:ph idx="1"/>
          </p:nvPr>
        </p:nvSpPr>
        <p:spPr/>
        <p:txBody>
          <a:bodyPr>
            <a:normAutofit fontScale="92500"/>
          </a:bodyPr>
          <a:lstStyle/>
          <a:p>
            <a:pPr algn="just"/>
            <a:r>
              <a:rPr lang="en-US" dirty="0" smtClean="0"/>
              <a:t>A holding period is the time period for which the investor holds on to the asset or immovable property. It is also calculated as the time between the purchase and sale of a security. </a:t>
            </a:r>
          </a:p>
          <a:p>
            <a:pPr algn="just"/>
            <a:endParaRPr lang="en-US" dirty="0" smtClean="0"/>
          </a:p>
          <a:p>
            <a:pPr algn="just"/>
            <a:r>
              <a:rPr lang="en-US" dirty="0" smtClean="0"/>
              <a:t>In other words, a holding period is the amount of time the investment is held by an investor, or the period between the purchase and sale of an asset or a security.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0070C0"/>
                </a:solidFill>
              </a:rPr>
              <a:t>Holding Period Return</a:t>
            </a:r>
            <a:br>
              <a:rPr lang="en-US" sz="3600" dirty="0" smtClean="0">
                <a:solidFill>
                  <a:srgbClr val="0070C0"/>
                </a:solidFill>
              </a:rPr>
            </a:br>
            <a:endParaRPr lang="en-US" sz="3600" dirty="0">
              <a:solidFill>
                <a:srgbClr val="0070C0"/>
              </a:solidFill>
            </a:endParaRPr>
          </a:p>
        </p:txBody>
      </p:sp>
      <p:pic>
        <p:nvPicPr>
          <p:cNvPr id="2050" name="Picture 2"/>
          <p:cNvPicPr>
            <a:picLocks noChangeAspect="1" noChangeArrowheads="1"/>
          </p:cNvPicPr>
          <p:nvPr/>
        </p:nvPicPr>
        <p:blipFill>
          <a:blip r:embed="rId2"/>
          <a:srcRect/>
          <a:stretch>
            <a:fillRect/>
          </a:stretch>
        </p:blipFill>
        <p:spPr bwMode="auto">
          <a:xfrm>
            <a:off x="990600" y="2362200"/>
            <a:ext cx="7381875" cy="20574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5637" y="3429000"/>
            <a:ext cx="7758545" cy="3025588"/>
            <a:chOff x="457200" y="3886200"/>
            <a:chExt cx="8534400" cy="3429000"/>
          </a:xfrm>
        </p:grpSpPr>
        <p:pic>
          <p:nvPicPr>
            <p:cNvPr id="3" name="object 3"/>
            <p:cNvPicPr/>
            <p:nvPr/>
          </p:nvPicPr>
          <p:blipFill>
            <a:blip r:embed="rId2" cstate="print"/>
            <a:stretch>
              <a:fillRect/>
            </a:stretch>
          </p:blipFill>
          <p:spPr>
            <a:xfrm>
              <a:off x="457200" y="6241198"/>
              <a:ext cx="3369828" cy="1074001"/>
            </a:xfrm>
            <a:prstGeom prst="rect">
              <a:avLst/>
            </a:prstGeom>
          </p:spPr>
        </p:pic>
        <p:pic>
          <p:nvPicPr>
            <p:cNvPr id="4" name="object 4"/>
            <p:cNvPicPr/>
            <p:nvPr/>
          </p:nvPicPr>
          <p:blipFill>
            <a:blip r:embed="rId3" cstate="print"/>
            <a:stretch>
              <a:fillRect/>
            </a:stretch>
          </p:blipFill>
          <p:spPr>
            <a:xfrm>
              <a:off x="1143000" y="3886200"/>
              <a:ext cx="2590800" cy="2848355"/>
            </a:xfrm>
            <a:prstGeom prst="rect">
              <a:avLst/>
            </a:prstGeom>
          </p:spPr>
        </p:pic>
        <p:pic>
          <p:nvPicPr>
            <p:cNvPr id="5" name="object 5"/>
            <p:cNvPicPr/>
            <p:nvPr/>
          </p:nvPicPr>
          <p:blipFill>
            <a:blip r:embed="rId4" cstate="print"/>
            <a:stretch>
              <a:fillRect/>
            </a:stretch>
          </p:blipFill>
          <p:spPr>
            <a:xfrm>
              <a:off x="4114800" y="3962400"/>
              <a:ext cx="4876800" cy="2714243"/>
            </a:xfrm>
            <a:prstGeom prst="rect">
              <a:avLst/>
            </a:prstGeom>
          </p:spPr>
        </p:pic>
      </p:grpSp>
      <p:sp>
        <p:nvSpPr>
          <p:cNvPr id="6" name="object 6"/>
          <p:cNvSpPr txBox="1"/>
          <p:nvPr/>
        </p:nvSpPr>
        <p:spPr>
          <a:xfrm>
            <a:off x="1004020" y="1699228"/>
            <a:ext cx="7513205" cy="1103540"/>
          </a:xfrm>
          <a:prstGeom prst="rect">
            <a:avLst/>
          </a:prstGeom>
        </p:spPr>
        <p:txBody>
          <a:bodyPr vert="horz" wrap="square" lIns="0" tIns="10827" rIns="0" bIns="0" rtlCol="0">
            <a:spAutoFit/>
          </a:bodyPr>
          <a:lstStyle/>
          <a:p>
            <a:pPr marL="241046" marR="4559" indent="-230219">
              <a:spcBef>
                <a:spcPts val="85"/>
              </a:spcBef>
              <a:buClr>
                <a:srgbClr val="99CA38"/>
              </a:buClr>
              <a:buSzPct val="68000"/>
              <a:buFont typeface="Georgia"/>
              <a:buChar char="◗"/>
              <a:tabLst>
                <a:tab pos="240476" algn="l"/>
                <a:tab pos="241616" algn="l"/>
                <a:tab pos="1017180" algn="l"/>
                <a:tab pos="1731201" algn="l"/>
                <a:tab pos="2163717" algn="l"/>
                <a:tab pos="3324499" algn="l"/>
                <a:tab pos="4280136" algn="l"/>
                <a:tab pos="4661365" algn="l"/>
                <a:tab pos="5272813" algn="l"/>
                <a:tab pos="6943040" algn="l"/>
              </a:tabLst>
            </a:pPr>
            <a:r>
              <a:rPr sz="2200" spc="-13" dirty="0">
                <a:latin typeface="Lucida Sans Unicode"/>
                <a:cs typeface="Lucida Sans Unicode"/>
              </a:rPr>
              <a:t>T</a:t>
            </a:r>
            <a:r>
              <a:rPr sz="2200" spc="-9" dirty="0">
                <a:latin typeface="Lucida Sans Unicode"/>
                <a:cs typeface="Lucida Sans Unicode"/>
              </a:rPr>
              <a:t>h</a:t>
            </a:r>
            <a:r>
              <a:rPr sz="2200" spc="9" dirty="0">
                <a:latin typeface="Lucida Sans Unicode"/>
                <a:cs typeface="Lucida Sans Unicode"/>
              </a:rPr>
              <a:t>a</a:t>
            </a:r>
            <a:r>
              <a:rPr sz="2200" spc="-4" dirty="0">
                <a:latin typeface="Lucida Sans Unicode"/>
                <a:cs typeface="Lucida Sans Unicode"/>
              </a:rPr>
              <a:t>t</a:t>
            </a:r>
            <a:r>
              <a:rPr sz="2200" dirty="0">
                <a:latin typeface="Lucida Sans Unicode"/>
                <a:cs typeface="Lucida Sans Unicode"/>
              </a:rPr>
              <a:t>	</a:t>
            </a:r>
            <a:r>
              <a:rPr sz="2200" spc="-4" dirty="0">
                <a:latin typeface="Lucida Sans Unicode"/>
                <a:cs typeface="Lucida Sans Unicode"/>
              </a:rPr>
              <a:t>p</a:t>
            </a:r>
            <a:r>
              <a:rPr sz="2200" spc="-13" dirty="0">
                <a:latin typeface="Lucida Sans Unicode"/>
                <a:cs typeface="Lucida Sans Unicode"/>
              </a:rPr>
              <a:t>a</a:t>
            </a:r>
            <a:r>
              <a:rPr sz="2200" spc="-4" dirty="0">
                <a:latin typeface="Lucida Sans Unicode"/>
                <a:cs typeface="Lucida Sans Unicode"/>
              </a:rPr>
              <a:t>rt</a:t>
            </a:r>
            <a:r>
              <a:rPr sz="2200" dirty="0">
                <a:latin typeface="Lucida Sans Unicode"/>
                <a:cs typeface="Lucida Sans Unicode"/>
              </a:rPr>
              <a:t>	</a:t>
            </a:r>
            <a:r>
              <a:rPr sz="2200" spc="-18" dirty="0">
                <a:latin typeface="Lucida Sans Unicode"/>
                <a:cs typeface="Lucida Sans Unicode"/>
              </a:rPr>
              <a:t>o</a:t>
            </a:r>
            <a:r>
              <a:rPr sz="2200" spc="-4" dirty="0">
                <a:latin typeface="Lucida Sans Unicode"/>
                <a:cs typeface="Lucida Sans Unicode"/>
              </a:rPr>
              <a:t>f</a:t>
            </a:r>
            <a:r>
              <a:rPr sz="2200" dirty="0">
                <a:latin typeface="Lucida Sans Unicode"/>
                <a:cs typeface="Lucida Sans Unicode"/>
              </a:rPr>
              <a:t>	</a:t>
            </a:r>
            <a:r>
              <a:rPr sz="2200" spc="-4" dirty="0">
                <a:latin typeface="Lucida Sans Unicode"/>
                <a:cs typeface="Lucida Sans Unicode"/>
              </a:rPr>
              <a:t>i</a:t>
            </a:r>
            <a:r>
              <a:rPr sz="2200" spc="-9" dirty="0">
                <a:latin typeface="Lucida Sans Unicode"/>
                <a:cs typeface="Lucida Sans Unicode"/>
              </a:rPr>
              <a:t>n</a:t>
            </a:r>
            <a:r>
              <a:rPr sz="2200" spc="9" dirty="0">
                <a:latin typeface="Lucida Sans Unicode"/>
                <a:cs typeface="Lucida Sans Unicode"/>
              </a:rPr>
              <a:t>c</a:t>
            </a:r>
            <a:r>
              <a:rPr sz="2200" spc="-18" dirty="0">
                <a:latin typeface="Lucida Sans Unicode"/>
                <a:cs typeface="Lucida Sans Unicode"/>
              </a:rPr>
              <a:t>o</a:t>
            </a:r>
            <a:r>
              <a:rPr sz="2200" spc="9" dirty="0">
                <a:latin typeface="Lucida Sans Unicode"/>
                <a:cs typeface="Lucida Sans Unicode"/>
              </a:rPr>
              <a:t>m</a:t>
            </a:r>
            <a:r>
              <a:rPr sz="2200" spc="-4" dirty="0">
                <a:latin typeface="Lucida Sans Unicode"/>
                <a:cs typeface="Lucida Sans Unicode"/>
              </a:rPr>
              <a:t>e</a:t>
            </a:r>
            <a:r>
              <a:rPr sz="2200" dirty="0">
                <a:latin typeface="Lucida Sans Unicode"/>
                <a:cs typeface="Lucida Sans Unicode"/>
              </a:rPr>
              <a:t>	</a:t>
            </a:r>
            <a:r>
              <a:rPr sz="2200" spc="-9" dirty="0">
                <a:latin typeface="Lucida Sans Unicode"/>
                <a:cs typeface="Lucida Sans Unicode"/>
              </a:rPr>
              <a:t>wh</a:t>
            </a:r>
            <a:r>
              <a:rPr sz="2200" spc="-27" dirty="0">
                <a:latin typeface="Lucida Sans Unicode"/>
                <a:cs typeface="Lucida Sans Unicode"/>
              </a:rPr>
              <a:t>i</a:t>
            </a:r>
            <a:r>
              <a:rPr sz="2200" spc="9" dirty="0">
                <a:latin typeface="Lucida Sans Unicode"/>
                <a:cs typeface="Lucida Sans Unicode"/>
              </a:rPr>
              <a:t>c</a:t>
            </a:r>
            <a:r>
              <a:rPr sz="2200" spc="-4" dirty="0">
                <a:latin typeface="Lucida Sans Unicode"/>
                <a:cs typeface="Lucida Sans Unicode"/>
              </a:rPr>
              <a:t>h</a:t>
            </a:r>
            <a:r>
              <a:rPr sz="2200" dirty="0">
                <a:latin typeface="Lucida Sans Unicode"/>
                <a:cs typeface="Lucida Sans Unicode"/>
              </a:rPr>
              <a:t>	</a:t>
            </a:r>
            <a:r>
              <a:rPr sz="2200" spc="-4" dirty="0">
                <a:latin typeface="Lucida Sans Unicode"/>
                <a:cs typeface="Lucida Sans Unicode"/>
              </a:rPr>
              <a:t>is</a:t>
            </a:r>
            <a:r>
              <a:rPr sz="2200" dirty="0">
                <a:latin typeface="Lucida Sans Unicode"/>
                <a:cs typeface="Lucida Sans Unicode"/>
              </a:rPr>
              <a:t>	</a:t>
            </a:r>
            <a:r>
              <a:rPr sz="2200" spc="-9" dirty="0">
                <a:latin typeface="Lucida Sans Unicode"/>
                <a:cs typeface="Lucida Sans Unicode"/>
              </a:rPr>
              <a:t>n</a:t>
            </a:r>
            <a:r>
              <a:rPr sz="2200" spc="-18" dirty="0">
                <a:latin typeface="Lucida Sans Unicode"/>
                <a:cs typeface="Lucida Sans Unicode"/>
              </a:rPr>
              <a:t>o</a:t>
            </a:r>
            <a:r>
              <a:rPr sz="2200" spc="-4" dirty="0">
                <a:latin typeface="Lucida Sans Unicode"/>
                <a:cs typeface="Lucida Sans Unicode"/>
              </a:rPr>
              <a:t>t</a:t>
            </a:r>
            <a:r>
              <a:rPr sz="2200" dirty="0">
                <a:latin typeface="Lucida Sans Unicode"/>
                <a:cs typeface="Lucida Sans Unicode"/>
              </a:rPr>
              <a:t>	</a:t>
            </a:r>
            <a:r>
              <a:rPr sz="2200" spc="9" dirty="0">
                <a:latin typeface="Lucida Sans Unicode"/>
                <a:cs typeface="Lucida Sans Unicode"/>
              </a:rPr>
              <a:t>c</a:t>
            </a:r>
            <a:r>
              <a:rPr sz="2200" spc="4" dirty="0">
                <a:latin typeface="Lucida Sans Unicode"/>
                <a:cs typeface="Lucida Sans Unicode"/>
              </a:rPr>
              <a:t>o</a:t>
            </a:r>
            <a:r>
              <a:rPr sz="2200" spc="-9" dirty="0">
                <a:latin typeface="Lucida Sans Unicode"/>
                <a:cs typeface="Lucida Sans Unicode"/>
              </a:rPr>
              <a:t>n</a:t>
            </a:r>
            <a:r>
              <a:rPr sz="2200" spc="-4" dirty="0">
                <a:latin typeface="Lucida Sans Unicode"/>
                <a:cs typeface="Lucida Sans Unicode"/>
              </a:rPr>
              <a:t>s</a:t>
            </a:r>
            <a:r>
              <a:rPr sz="2200" spc="-9" dirty="0">
                <a:latin typeface="Lucida Sans Unicode"/>
                <a:cs typeface="Lucida Sans Unicode"/>
              </a:rPr>
              <a:t>u</a:t>
            </a:r>
            <a:r>
              <a:rPr sz="2200" spc="-13" dirty="0">
                <a:latin typeface="Lucida Sans Unicode"/>
                <a:cs typeface="Lucida Sans Unicode"/>
              </a:rPr>
              <a:t>m</a:t>
            </a:r>
            <a:r>
              <a:rPr sz="2200" dirty="0">
                <a:latin typeface="Lucida Sans Unicode"/>
                <a:cs typeface="Lucida Sans Unicode"/>
              </a:rPr>
              <a:t>e</a:t>
            </a:r>
            <a:r>
              <a:rPr sz="2200" spc="-4" dirty="0">
                <a:latin typeface="Lucida Sans Unicode"/>
                <a:cs typeface="Lucida Sans Unicode"/>
              </a:rPr>
              <a:t>d,</a:t>
            </a:r>
            <a:r>
              <a:rPr sz="2200" dirty="0">
                <a:latin typeface="Lucida Sans Unicode"/>
                <a:cs typeface="Lucida Sans Unicode"/>
              </a:rPr>
              <a:t>	</a:t>
            </a:r>
            <a:r>
              <a:rPr sz="2200" spc="-4" dirty="0">
                <a:latin typeface="Lucida Sans Unicode"/>
                <a:cs typeface="Lucida Sans Unicode"/>
              </a:rPr>
              <a:t>b</a:t>
            </a:r>
            <a:r>
              <a:rPr sz="2200" spc="-9" dirty="0">
                <a:latin typeface="Lucida Sans Unicode"/>
                <a:cs typeface="Lucida Sans Unicode"/>
              </a:rPr>
              <a:t>u</a:t>
            </a:r>
            <a:r>
              <a:rPr sz="2200" spc="-4" dirty="0">
                <a:latin typeface="Lucida Sans Unicode"/>
                <a:cs typeface="Lucida Sans Unicode"/>
              </a:rPr>
              <a:t>t  kept</a:t>
            </a:r>
            <a:r>
              <a:rPr sz="2200" spc="-9" dirty="0">
                <a:latin typeface="Lucida Sans Unicode"/>
                <a:cs typeface="Lucida Sans Unicode"/>
              </a:rPr>
              <a:t> </a:t>
            </a:r>
            <a:r>
              <a:rPr sz="2200" spc="-4" dirty="0">
                <a:latin typeface="Lucida Sans Unicode"/>
                <a:cs typeface="Lucida Sans Unicode"/>
              </a:rPr>
              <a:t>away</a:t>
            </a:r>
            <a:r>
              <a:rPr sz="2200" spc="-27" dirty="0">
                <a:latin typeface="Lucida Sans Unicode"/>
                <a:cs typeface="Lucida Sans Unicode"/>
              </a:rPr>
              <a:t> </a:t>
            </a:r>
            <a:r>
              <a:rPr sz="2200" spc="-9" dirty="0">
                <a:latin typeface="Lucida Sans Unicode"/>
                <a:cs typeface="Lucida Sans Unicode"/>
              </a:rPr>
              <a:t>for</a:t>
            </a:r>
            <a:r>
              <a:rPr sz="2200" spc="4" dirty="0">
                <a:latin typeface="Lucida Sans Unicode"/>
                <a:cs typeface="Lucida Sans Unicode"/>
              </a:rPr>
              <a:t> </a:t>
            </a:r>
            <a:r>
              <a:rPr sz="2200" spc="-4" dirty="0">
                <a:latin typeface="Lucida Sans Unicode"/>
                <a:cs typeface="Lucida Sans Unicode"/>
              </a:rPr>
              <a:t>investment,</a:t>
            </a:r>
            <a:r>
              <a:rPr sz="2200" spc="9" dirty="0">
                <a:latin typeface="Lucida Sans Unicode"/>
                <a:cs typeface="Lucida Sans Unicode"/>
              </a:rPr>
              <a:t> </a:t>
            </a:r>
            <a:r>
              <a:rPr sz="2200" spc="-4" dirty="0">
                <a:latin typeface="Lucida Sans Unicode"/>
                <a:cs typeface="Lucida Sans Unicode"/>
              </a:rPr>
              <a:t>future</a:t>
            </a:r>
            <a:r>
              <a:rPr sz="2200" spc="9" dirty="0">
                <a:latin typeface="Lucida Sans Unicode"/>
                <a:cs typeface="Lucida Sans Unicode"/>
              </a:rPr>
              <a:t> </a:t>
            </a:r>
            <a:r>
              <a:rPr sz="2200" spc="-4" dirty="0">
                <a:latin typeface="Lucida Sans Unicode"/>
                <a:cs typeface="Lucida Sans Unicode"/>
              </a:rPr>
              <a:t>consumption;</a:t>
            </a:r>
            <a:endParaRPr sz="2200">
              <a:latin typeface="Lucida Sans Unicode"/>
              <a:cs typeface="Lucida Sans Unicode"/>
            </a:endParaRPr>
          </a:p>
          <a:p>
            <a:pPr marL="241046" indent="-230219">
              <a:spcBef>
                <a:spcPts val="516"/>
              </a:spcBef>
              <a:buClr>
                <a:srgbClr val="99CA38"/>
              </a:buClr>
              <a:buSzPct val="68000"/>
              <a:buFont typeface="Georgia"/>
              <a:buChar char="◗"/>
              <a:tabLst>
                <a:tab pos="240476" algn="l"/>
                <a:tab pos="241616" algn="l"/>
              </a:tabLst>
            </a:pPr>
            <a:r>
              <a:rPr sz="2200" spc="-4" dirty="0">
                <a:latin typeface="Lucida Sans Unicode"/>
                <a:cs typeface="Lucida Sans Unicode"/>
              </a:rPr>
              <a:t>Requires</a:t>
            </a:r>
            <a:r>
              <a:rPr sz="2200" spc="-27" dirty="0">
                <a:latin typeface="Lucida Sans Unicode"/>
                <a:cs typeface="Lucida Sans Unicode"/>
              </a:rPr>
              <a:t> </a:t>
            </a:r>
            <a:r>
              <a:rPr sz="2200" spc="-4" dirty="0">
                <a:latin typeface="Lucida Sans Unicode"/>
                <a:cs typeface="Lucida Sans Unicode"/>
              </a:rPr>
              <a:t>sacrifice</a:t>
            </a:r>
            <a:r>
              <a:rPr sz="2200" spc="-18" dirty="0">
                <a:latin typeface="Lucida Sans Unicode"/>
                <a:cs typeface="Lucida Sans Unicode"/>
              </a:rPr>
              <a:t> </a:t>
            </a:r>
            <a:r>
              <a:rPr sz="2200" dirty="0">
                <a:latin typeface="Lucida Sans Unicode"/>
                <a:cs typeface="Lucida Sans Unicode"/>
              </a:rPr>
              <a:t>of</a:t>
            </a:r>
            <a:r>
              <a:rPr sz="2200" spc="-22" dirty="0">
                <a:latin typeface="Lucida Sans Unicode"/>
                <a:cs typeface="Lucida Sans Unicode"/>
              </a:rPr>
              <a:t> </a:t>
            </a:r>
            <a:r>
              <a:rPr sz="2200" spc="-4" dirty="0">
                <a:latin typeface="Lucida Sans Unicode"/>
                <a:cs typeface="Lucida Sans Unicode"/>
              </a:rPr>
              <a:t>current</a:t>
            </a:r>
            <a:r>
              <a:rPr sz="2200" spc="-9" dirty="0">
                <a:latin typeface="Lucida Sans Unicode"/>
                <a:cs typeface="Lucida Sans Unicode"/>
              </a:rPr>
              <a:t> </a:t>
            </a:r>
            <a:r>
              <a:rPr sz="2200" spc="-4" dirty="0">
                <a:latin typeface="Lucida Sans Unicode"/>
                <a:cs typeface="Lucida Sans Unicode"/>
              </a:rPr>
              <a:t>consumption.</a:t>
            </a:r>
            <a:endParaRPr sz="2200">
              <a:latin typeface="Lucida Sans Unicode"/>
              <a:cs typeface="Lucida Sans Unicode"/>
            </a:endParaRPr>
          </a:p>
        </p:txBody>
      </p:sp>
      <p:pic>
        <p:nvPicPr>
          <p:cNvPr id="7" name="object 7"/>
          <p:cNvPicPr/>
          <p:nvPr/>
        </p:nvPicPr>
        <p:blipFill>
          <a:blip r:embed="rId5" cstate="print"/>
          <a:stretch>
            <a:fillRect/>
          </a:stretch>
        </p:blipFill>
        <p:spPr>
          <a:xfrm>
            <a:off x="1905000" y="838200"/>
            <a:ext cx="5576455" cy="443752"/>
          </a:xfrm>
          <a:prstGeom prst="rect">
            <a:avLst/>
          </a:prstGeom>
        </p:spPr>
      </p:pic>
      <p:sp>
        <p:nvSpPr>
          <p:cNvPr id="8" name="object 8"/>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Numerical 1</a:t>
            </a:r>
            <a:endParaRPr lang="en-US" sz="4000" dirty="0">
              <a:solidFill>
                <a:srgbClr val="0070C0"/>
              </a:solidFill>
            </a:endParaRPr>
          </a:p>
        </p:txBody>
      </p:sp>
      <p:sp>
        <p:nvSpPr>
          <p:cNvPr id="3" name="Content Placeholder 2"/>
          <p:cNvSpPr>
            <a:spLocks noGrp="1"/>
          </p:cNvSpPr>
          <p:nvPr>
            <p:ph idx="1"/>
          </p:nvPr>
        </p:nvSpPr>
        <p:spPr/>
        <p:txBody>
          <a:bodyPr>
            <a:normAutofit/>
          </a:bodyPr>
          <a:lstStyle/>
          <a:p>
            <a:pPr algn="just"/>
            <a:r>
              <a:rPr lang="en-US" dirty="0" smtClean="0"/>
              <a:t>Infosys share’s price on June 10, 2019 is Rs. 900 (Pt–1) and the price on July 9, 2020 (Pt ), is Rs. 950. </a:t>
            </a:r>
            <a:r>
              <a:rPr lang="en-US" b="1" dirty="0" smtClean="0"/>
              <a:t>Dividend received is Rs. 76 (D). Determine the rate</a:t>
            </a:r>
            <a:r>
              <a:rPr lang="en-US" dirty="0" smtClean="0"/>
              <a:t> of return</a:t>
            </a:r>
            <a:endParaRPr lang="en-US" dirty="0"/>
          </a:p>
        </p:txBody>
      </p:sp>
      <p:pic>
        <p:nvPicPr>
          <p:cNvPr id="3074" name="Picture 2"/>
          <p:cNvPicPr>
            <a:picLocks noChangeAspect="1" noChangeArrowheads="1"/>
          </p:cNvPicPr>
          <p:nvPr/>
        </p:nvPicPr>
        <p:blipFill>
          <a:blip r:embed="rId2"/>
          <a:srcRect/>
          <a:stretch>
            <a:fillRect/>
          </a:stretch>
        </p:blipFill>
        <p:spPr bwMode="auto">
          <a:xfrm>
            <a:off x="2895600" y="3810000"/>
            <a:ext cx="3352800" cy="1219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743200" y="5029200"/>
            <a:ext cx="2743200" cy="12192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RISK</a:t>
            </a:r>
            <a:endParaRPr lang="en-US" dirty="0">
              <a:solidFill>
                <a:srgbClr val="0070C0"/>
              </a:solidFill>
            </a:endParaRPr>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pPr algn="just"/>
            <a:r>
              <a:rPr lang="en-US" dirty="0" smtClean="0"/>
              <a:t>Risk is the probability of getting return. It is measured in terms of deviation between actual return and expected return. </a:t>
            </a:r>
          </a:p>
          <a:p>
            <a:pPr algn="just"/>
            <a:endParaRPr lang="en-US" dirty="0" smtClean="0"/>
          </a:p>
          <a:p>
            <a:pPr algn="just"/>
            <a:r>
              <a:rPr lang="en-US" dirty="0" smtClean="0"/>
              <a:t>Return is the outcome of an investment. </a:t>
            </a:r>
          </a:p>
          <a:p>
            <a:pPr algn="just"/>
            <a:endParaRPr lang="en-US" dirty="0" smtClean="0"/>
          </a:p>
          <a:p>
            <a:pPr algn="just"/>
            <a:r>
              <a:rPr lang="en-US" dirty="0" smtClean="0"/>
              <a:t>All investment assets have some amount or type of risk associated with them. Even the bank fixed deposits perceived to not having any risk, do actually bear the risk of real returns becoming negative due to high inflation.!!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…RISK</a:t>
            </a:r>
            <a:endParaRPr lang="en-US"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algn="just"/>
            <a:r>
              <a:rPr lang="en-US" dirty="0" smtClean="0"/>
              <a:t>Degree/extent of risk associated with the expected returns or even with the investment amount varies with type of investment instrument, mode of investment, financial solvency of the issuer of security and features of the asset underlying the security. </a:t>
            </a:r>
          </a:p>
          <a:p>
            <a:pPr algn="just"/>
            <a:endParaRPr lang="en-US" dirty="0" smtClean="0"/>
          </a:p>
          <a:p>
            <a:pPr algn="just"/>
            <a:r>
              <a:rPr lang="en-US" dirty="0" smtClean="0"/>
              <a:t>Some investment risks can be controlled by the investors, while other risks can be controlled by the issuers of the security and even the government of the concerned country, through proper planning, coordination and control. However, there are some investment risks which cannot be controlled by anyone and hence have to borne by the investors.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Risk Vs. Uncertainty</a:t>
            </a:r>
            <a:endParaRPr lang="en-US" sz="4000" dirty="0">
              <a:solidFill>
                <a:srgbClr val="0070C0"/>
              </a:solidFill>
            </a:endParaRPr>
          </a:p>
        </p:txBody>
      </p:sp>
      <p:sp>
        <p:nvSpPr>
          <p:cNvPr id="3" name="Content Placeholder 2"/>
          <p:cNvSpPr>
            <a:spLocks noGrp="1"/>
          </p:cNvSpPr>
          <p:nvPr>
            <p:ph idx="1"/>
          </p:nvPr>
        </p:nvSpPr>
        <p:spPr/>
        <p:txBody>
          <a:bodyPr>
            <a:normAutofit fontScale="92500" lnSpcReduction="10000"/>
          </a:bodyPr>
          <a:lstStyle/>
          <a:p>
            <a:pPr algn="just"/>
            <a:r>
              <a:rPr lang="en-US" dirty="0" smtClean="0"/>
              <a:t>Risk is different from uncertainty. In risk, the outcomes or the expected deviations to the outcomes are known before-hand. However, uncertainty involves a situation where the outcome is not known.</a:t>
            </a:r>
          </a:p>
          <a:p>
            <a:pPr algn="just"/>
            <a:endParaRPr lang="en-US" dirty="0" smtClean="0"/>
          </a:p>
          <a:p>
            <a:pPr algn="just"/>
            <a:r>
              <a:rPr lang="en-US" dirty="0" smtClean="0"/>
              <a:t>Basically, whether the outcome is known or not to the investor, all of the investment avenues and asset classes have some (even if negligible) amount of risk and uncertainty involved in them.</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Systematic/ Market Risk </a:t>
            </a:r>
            <a:endParaRPr lang="en-US" sz="3600" dirty="0">
              <a:solidFill>
                <a:srgbClr val="0070C0"/>
              </a:solidFill>
            </a:endParaRPr>
          </a:p>
        </p:txBody>
      </p:sp>
      <p:sp>
        <p:nvSpPr>
          <p:cNvPr id="3" name="Content Placeholder 2"/>
          <p:cNvSpPr>
            <a:spLocks noGrp="1"/>
          </p:cNvSpPr>
          <p:nvPr>
            <p:ph idx="1"/>
          </p:nvPr>
        </p:nvSpPr>
        <p:spPr>
          <a:xfrm>
            <a:off x="457200" y="1447800"/>
            <a:ext cx="8229600" cy="4678363"/>
          </a:xfrm>
        </p:spPr>
        <p:txBody>
          <a:bodyPr>
            <a:noAutofit/>
          </a:bodyPr>
          <a:lstStyle/>
          <a:p>
            <a:pPr algn="just"/>
            <a:r>
              <a:rPr lang="en-US" sz="2800" i="1" dirty="0" smtClean="0">
                <a:solidFill>
                  <a:srgbClr val="FF0000"/>
                </a:solidFill>
              </a:rPr>
              <a:t>The systematic risk is the risk arising due to the external and uncontrollable factors associated with the inherent nature of the security, the financial markets, the industry trends, and the state of the economies of a region or world. </a:t>
            </a:r>
          </a:p>
          <a:p>
            <a:pPr algn="just"/>
            <a:endParaRPr lang="en-US" sz="2400" dirty="0" smtClean="0"/>
          </a:p>
          <a:p>
            <a:pPr algn="just"/>
            <a:r>
              <a:rPr lang="en-US" sz="2400" dirty="0" smtClean="0"/>
              <a:t>Systematic risk is usually the risk inherent to the entire market or market segment. Hence, this risk affects the entire market / industry and not a particular business.</a:t>
            </a:r>
          </a:p>
          <a:p>
            <a:pPr algn="just"/>
            <a:r>
              <a:rPr lang="en-US" sz="2400" dirty="0" smtClean="0"/>
              <a:t> This risk occurs due to the influence of external factors on an organization. Such factors are normally uncontrollable from an organization's point of view. These risks can hence not be controlled or managed by a specific organization.</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Examples</a:t>
            </a:r>
            <a:endParaRPr lang="en-US" dirty="0">
              <a:solidFill>
                <a:srgbClr val="0070C0"/>
              </a:solidFill>
            </a:endParaRPr>
          </a:p>
        </p:txBody>
      </p:sp>
      <p:sp>
        <p:nvSpPr>
          <p:cNvPr id="3" name="Content Placeholder 2"/>
          <p:cNvSpPr>
            <a:spLocks noGrp="1"/>
          </p:cNvSpPr>
          <p:nvPr>
            <p:ph idx="1"/>
          </p:nvPr>
        </p:nvSpPr>
        <p:spPr>
          <a:xfrm>
            <a:off x="457200" y="1371600"/>
            <a:ext cx="8229600" cy="4754563"/>
          </a:xfrm>
        </p:spPr>
        <p:txBody>
          <a:bodyPr>
            <a:noAutofit/>
          </a:bodyPr>
          <a:lstStyle/>
          <a:p>
            <a:pPr algn="just">
              <a:buNone/>
            </a:pPr>
            <a:r>
              <a:rPr lang="en-US" sz="2000" dirty="0" smtClean="0"/>
              <a:t>1. </a:t>
            </a:r>
            <a:r>
              <a:rPr lang="en-US" sz="2000" b="1" dirty="0" smtClean="0">
                <a:solidFill>
                  <a:srgbClr val="0070C0"/>
                </a:solidFill>
              </a:rPr>
              <a:t>Market Risk – </a:t>
            </a:r>
            <a:r>
              <a:rPr lang="en-US" sz="2000" dirty="0" smtClean="0"/>
              <a:t>arises due to changes in market conditions, mainly the change in demand and supply forces in the market as well as unforeseen changes in investor perception and subjective factors which are uncontrollable by a single firm. </a:t>
            </a:r>
          </a:p>
          <a:p>
            <a:pPr algn="just">
              <a:buNone/>
            </a:pPr>
            <a:r>
              <a:rPr lang="en-US" sz="2000" dirty="0" smtClean="0"/>
              <a:t>2. </a:t>
            </a:r>
            <a:r>
              <a:rPr lang="en-US" sz="2000" b="1" dirty="0" smtClean="0">
                <a:solidFill>
                  <a:srgbClr val="0070C0"/>
                </a:solidFill>
              </a:rPr>
              <a:t>Interest Rate Risk </a:t>
            </a:r>
            <a:r>
              <a:rPr lang="en-US" sz="2000" dirty="0" smtClean="0"/>
              <a:t>– arises due to changes in interest rate, mainly on account of the changes in monetary and credit policies which cannot be controlled by specific/individual firms. A change (increase) in the interest rate can possibly result in an increase in the cash outflow for a firm to service the debt taken by it. </a:t>
            </a:r>
          </a:p>
          <a:p>
            <a:pPr algn="just">
              <a:buNone/>
            </a:pPr>
            <a:r>
              <a:rPr lang="en-US" sz="2000" dirty="0" smtClean="0"/>
              <a:t>3. </a:t>
            </a:r>
            <a:r>
              <a:rPr lang="en-US" sz="2000" b="1" dirty="0" smtClean="0">
                <a:solidFill>
                  <a:srgbClr val="0070C0"/>
                </a:solidFill>
              </a:rPr>
              <a:t>Inflation or Purchasing Power Risk</a:t>
            </a:r>
            <a:r>
              <a:rPr lang="en-US" sz="2000" dirty="0" smtClean="0"/>
              <a:t> – Inflation causes the production costs to rise, as it reduces the purchasing power of the firm to purchase the production inputs. Inflation ultimately results in reducing the overall profits for a firm. </a:t>
            </a:r>
          </a:p>
          <a:p>
            <a:pPr algn="just">
              <a:buNone/>
            </a:pPr>
            <a:r>
              <a:rPr lang="en-US" sz="2000" dirty="0" smtClean="0"/>
              <a:t>4.</a:t>
            </a:r>
            <a:r>
              <a:rPr lang="en-US" sz="2000" b="1" dirty="0" smtClean="0">
                <a:solidFill>
                  <a:srgbClr val="0070C0"/>
                </a:solidFill>
              </a:rPr>
              <a:t>Risks pertaining to trade cycles or business conditions – </a:t>
            </a:r>
            <a:r>
              <a:rPr lang="en-US" sz="2000" dirty="0" smtClean="0"/>
              <a:t>are also associated with the macro economic scenario in a country/region &amp; hence beyond the control of an individual firm.</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Unsystematic/Diversifiable Risk</a:t>
            </a:r>
            <a:endParaRPr lang="en-US" sz="3200" dirty="0">
              <a:solidFill>
                <a:srgbClr val="0070C0"/>
              </a:solidFill>
            </a:endParaRPr>
          </a:p>
        </p:txBody>
      </p:sp>
      <p:sp>
        <p:nvSpPr>
          <p:cNvPr id="3" name="Content Placeholder 2"/>
          <p:cNvSpPr>
            <a:spLocks noGrp="1"/>
          </p:cNvSpPr>
          <p:nvPr>
            <p:ph idx="1"/>
          </p:nvPr>
        </p:nvSpPr>
        <p:spPr/>
        <p:txBody>
          <a:bodyPr>
            <a:noAutofit/>
          </a:bodyPr>
          <a:lstStyle/>
          <a:p>
            <a:pPr algn="just"/>
            <a:r>
              <a:rPr lang="en-US" sz="2400" dirty="0" smtClean="0"/>
              <a:t>The type of risks that emerge out of </a:t>
            </a:r>
            <a:r>
              <a:rPr lang="en-US" sz="2400" b="1" dirty="0" smtClean="0">
                <a:solidFill>
                  <a:srgbClr val="FF0000"/>
                </a:solidFill>
              </a:rPr>
              <a:t>known and controllable factors</a:t>
            </a:r>
            <a:r>
              <a:rPr lang="en-US" sz="2400" dirty="0" smtClean="0"/>
              <a:t>, </a:t>
            </a:r>
            <a:r>
              <a:rPr lang="en-US" sz="2400" dirty="0" smtClean="0">
                <a:solidFill>
                  <a:srgbClr val="FF0000"/>
                </a:solidFill>
              </a:rPr>
              <a:t>internal to the concerned organization </a:t>
            </a:r>
            <a:r>
              <a:rPr lang="en-US" sz="2400" dirty="0" smtClean="0"/>
              <a:t>or the issuer of the investment security. </a:t>
            </a:r>
          </a:p>
          <a:p>
            <a:pPr algn="just"/>
            <a:endParaRPr lang="en-US" sz="2400" dirty="0" smtClean="0"/>
          </a:p>
          <a:p>
            <a:pPr algn="just"/>
            <a:r>
              <a:rPr lang="en-US" sz="2400" dirty="0" smtClean="0"/>
              <a:t>Unsystematic risk occurs due to the influence of internal factors prevailing within an organization. Such factors are normally controllable from an organization's point of view. </a:t>
            </a:r>
          </a:p>
          <a:p>
            <a:pPr algn="just"/>
            <a:endParaRPr lang="en-US" sz="2400" dirty="0" smtClean="0"/>
          </a:p>
          <a:p>
            <a:pPr algn="just"/>
            <a:r>
              <a:rPr lang="en-US" sz="2400" dirty="0" smtClean="0"/>
              <a:t>Because these risks are micro in nature, these affect only a particular organization. Therefore, </a:t>
            </a:r>
            <a:r>
              <a:rPr lang="en-US" sz="2400" dirty="0" err="1" smtClean="0"/>
              <a:t>organisations</a:t>
            </a:r>
            <a:r>
              <a:rPr lang="en-US" sz="2400" dirty="0" smtClean="0"/>
              <a:t> can effectively plan &amp; action on the mitigation (reduction of the effect) of these risks.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Examples of Unsystematic Risk</a:t>
            </a:r>
            <a:endParaRPr lang="en-US" sz="3600" dirty="0">
              <a:solidFill>
                <a:srgbClr val="0070C0"/>
              </a:solidFill>
            </a:endParaRPr>
          </a:p>
        </p:txBody>
      </p:sp>
      <p:sp>
        <p:nvSpPr>
          <p:cNvPr id="3" name="Content Placeholder 2"/>
          <p:cNvSpPr>
            <a:spLocks noGrp="1"/>
          </p:cNvSpPr>
          <p:nvPr>
            <p:ph idx="1"/>
          </p:nvPr>
        </p:nvSpPr>
        <p:spPr>
          <a:xfrm>
            <a:off x="457200" y="1447800"/>
            <a:ext cx="8229600" cy="4525963"/>
          </a:xfrm>
        </p:spPr>
        <p:txBody>
          <a:bodyPr>
            <a:noAutofit/>
          </a:bodyPr>
          <a:lstStyle/>
          <a:p>
            <a:pPr marL="514350" indent="-514350" algn="just">
              <a:buAutoNum type="romanLcParenBoth"/>
            </a:pPr>
            <a:r>
              <a:rPr lang="en-US" sz="2400" dirty="0" smtClean="0"/>
              <a:t>Business risk: Business risk relates to the variability of the sales, income, profits etc., which in turn depend on the market conditions for the product mix, input supplies, strength of competitors, etc. The business risk is sometimes external to the company due to changes in government policy or strategies of competitors or unforeseen market conditions. </a:t>
            </a:r>
          </a:p>
          <a:p>
            <a:pPr marL="514350" indent="-514350" algn="just">
              <a:buAutoNum type="romanLcParenBoth"/>
            </a:pPr>
            <a:endParaRPr lang="en-US" sz="2400" dirty="0" smtClean="0"/>
          </a:p>
          <a:p>
            <a:pPr marL="514350" indent="-514350" algn="just">
              <a:buAutoNum type="romanLcParenBoth"/>
            </a:pPr>
            <a:r>
              <a:rPr lang="en-US" sz="2400" dirty="0" smtClean="0"/>
              <a:t>They may be internal due to </a:t>
            </a:r>
            <a:r>
              <a:rPr lang="en-US" sz="2400" b="1" dirty="0" smtClean="0">
                <a:solidFill>
                  <a:srgbClr val="FF0000"/>
                </a:solidFill>
              </a:rPr>
              <a:t>fall in production, </a:t>
            </a:r>
            <a:r>
              <a:rPr lang="en-US" sz="2400" b="1" dirty="0" err="1" smtClean="0">
                <a:solidFill>
                  <a:srgbClr val="FF0000"/>
                </a:solidFill>
              </a:rPr>
              <a:t>labour</a:t>
            </a:r>
            <a:r>
              <a:rPr lang="en-US" sz="2400" b="1" dirty="0" smtClean="0">
                <a:solidFill>
                  <a:srgbClr val="FF0000"/>
                </a:solidFill>
              </a:rPr>
              <a:t> problems, raw material problems or inadequate supply of electricity </a:t>
            </a:r>
            <a:r>
              <a:rPr lang="en-US" sz="2400" dirty="0" smtClean="0"/>
              <a:t>etc. The internal business risk leads to fall in revenues and in profit of the company, but can be corrected by certain changes in the company’s policies.</a:t>
            </a:r>
          </a:p>
          <a:p>
            <a:pPr algn="just">
              <a:buNone/>
            </a:pPr>
            <a:endParaRPr lang="en-US" sz="2400" dirty="0" smtClean="0"/>
          </a:p>
          <a:p>
            <a:pPr algn="just">
              <a:buNone/>
            </a:pPr>
            <a:endParaRPr lang="en-US" sz="2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Examples of Unsystematic Risk</a:t>
            </a:r>
            <a:endParaRPr lang="en-US" sz="3600" dirty="0">
              <a:solidFill>
                <a:srgbClr val="0070C0"/>
              </a:solidFill>
            </a:endParaRPr>
          </a:p>
        </p:txBody>
      </p:sp>
      <p:sp>
        <p:nvSpPr>
          <p:cNvPr id="3" name="Content Placeholder 2"/>
          <p:cNvSpPr>
            <a:spLocks noGrp="1"/>
          </p:cNvSpPr>
          <p:nvPr>
            <p:ph idx="1"/>
          </p:nvPr>
        </p:nvSpPr>
        <p:spPr/>
        <p:txBody>
          <a:bodyPr>
            <a:normAutofit/>
          </a:bodyPr>
          <a:lstStyle/>
          <a:p>
            <a:pPr algn="just">
              <a:buNone/>
            </a:pPr>
            <a:r>
              <a:rPr lang="en-US" sz="2400" dirty="0" smtClean="0"/>
              <a:t>(ii) Financial Risk: This relates to the method of financing, adopted by the company; high leverage leading to larger debt servicing problems or short-term liquidity problems due to bad debts, delayed receivables and fall in current assets or rise in current liabilities. These problems could no doubt be solved, but they may lead to fluctuations in earnings, profits and dividends to share holders. Sometimes, if the company runs into losses or reduced profits, these may lead to fall in returns to investors or negative returns.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70C0"/>
                </a:solidFill>
              </a:rPr>
              <a:t>Examples of Unsystematic Risk</a:t>
            </a:r>
            <a:endParaRPr lang="en-US" sz="3200" dirty="0"/>
          </a:p>
        </p:txBody>
      </p:sp>
      <p:sp>
        <p:nvSpPr>
          <p:cNvPr id="3" name="Content Placeholder 2"/>
          <p:cNvSpPr>
            <a:spLocks noGrp="1"/>
          </p:cNvSpPr>
          <p:nvPr>
            <p:ph idx="1"/>
          </p:nvPr>
        </p:nvSpPr>
        <p:spPr/>
        <p:txBody>
          <a:bodyPr>
            <a:normAutofit/>
          </a:bodyPr>
          <a:lstStyle/>
          <a:p>
            <a:pPr algn="just"/>
            <a:r>
              <a:rPr lang="en-US" sz="2400" dirty="0" smtClean="0"/>
              <a:t>Default or insolvency risk: The borrower or issuer of securities may become insolvent or may default, or delay the payments due, such as interest installments or principal repayments. The borrower’s credit rating might have fallen suddenly and he became default prone and in its extreme form it may lead to insolvency or bankruptcies. In such cases, the investor may get no return or negative returns. </a:t>
            </a:r>
          </a:p>
          <a:p>
            <a:pPr algn="just"/>
            <a:endParaRPr lang="en-US" sz="2400" dirty="0" smtClean="0"/>
          </a:p>
          <a:p>
            <a:pPr algn="just"/>
            <a:r>
              <a:rPr lang="en-US" sz="2400" dirty="0" err="1" smtClean="0"/>
              <a:t>Eg</a:t>
            </a:r>
            <a:r>
              <a:rPr lang="en-US" sz="2400" dirty="0" smtClean="0"/>
              <a:t>: YES BANK</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5637" y="3563470"/>
            <a:ext cx="8035636" cy="2891118"/>
            <a:chOff x="457200" y="4038600"/>
            <a:chExt cx="8839200" cy="3276600"/>
          </a:xfrm>
        </p:grpSpPr>
        <p:pic>
          <p:nvPicPr>
            <p:cNvPr id="3" name="object 3"/>
            <p:cNvPicPr/>
            <p:nvPr/>
          </p:nvPicPr>
          <p:blipFill>
            <a:blip r:embed="rId2" cstate="print"/>
            <a:stretch>
              <a:fillRect/>
            </a:stretch>
          </p:blipFill>
          <p:spPr>
            <a:xfrm>
              <a:off x="457200" y="6241198"/>
              <a:ext cx="3369828" cy="1074001"/>
            </a:xfrm>
            <a:prstGeom prst="rect">
              <a:avLst/>
            </a:prstGeom>
          </p:spPr>
        </p:pic>
        <p:pic>
          <p:nvPicPr>
            <p:cNvPr id="4" name="object 4"/>
            <p:cNvPicPr/>
            <p:nvPr/>
          </p:nvPicPr>
          <p:blipFill>
            <a:blip r:embed="rId3" cstate="print"/>
            <a:stretch>
              <a:fillRect/>
            </a:stretch>
          </p:blipFill>
          <p:spPr>
            <a:xfrm>
              <a:off x="624839" y="4038600"/>
              <a:ext cx="4271772" cy="2362200"/>
            </a:xfrm>
            <a:prstGeom prst="rect">
              <a:avLst/>
            </a:prstGeom>
          </p:spPr>
        </p:pic>
        <p:pic>
          <p:nvPicPr>
            <p:cNvPr id="5" name="object 5"/>
            <p:cNvPicPr/>
            <p:nvPr/>
          </p:nvPicPr>
          <p:blipFill>
            <a:blip r:embed="rId4" cstate="print"/>
            <a:stretch>
              <a:fillRect/>
            </a:stretch>
          </p:blipFill>
          <p:spPr>
            <a:xfrm>
              <a:off x="5029200" y="4343400"/>
              <a:ext cx="4267200" cy="2840735"/>
            </a:xfrm>
            <a:prstGeom prst="rect">
              <a:avLst/>
            </a:prstGeom>
          </p:spPr>
        </p:pic>
      </p:grpSp>
      <p:sp>
        <p:nvSpPr>
          <p:cNvPr id="6" name="object 6"/>
          <p:cNvSpPr txBox="1"/>
          <p:nvPr/>
        </p:nvSpPr>
        <p:spPr>
          <a:xfrm>
            <a:off x="1004020" y="1699228"/>
            <a:ext cx="7500505" cy="1431450"/>
          </a:xfrm>
          <a:prstGeom prst="rect">
            <a:avLst/>
          </a:prstGeom>
        </p:spPr>
        <p:txBody>
          <a:bodyPr vert="horz" wrap="square" lIns="0" tIns="10827" rIns="0" bIns="0" rtlCol="0">
            <a:spAutoFit/>
          </a:bodyPr>
          <a:lstStyle/>
          <a:p>
            <a:pPr marL="241046" marR="5129" indent="-230219">
              <a:spcBef>
                <a:spcPts val="85"/>
              </a:spcBef>
              <a:buClr>
                <a:srgbClr val="99CA38"/>
              </a:buClr>
              <a:buSzPct val="68000"/>
              <a:buFont typeface="Georgia"/>
              <a:buChar char="◗"/>
              <a:tabLst>
                <a:tab pos="240476" algn="l"/>
                <a:tab pos="241616" algn="l"/>
                <a:tab pos="806906" algn="l"/>
                <a:tab pos="3742767" algn="l"/>
                <a:tab pos="4965664" algn="l"/>
                <a:tab pos="5449466" algn="l"/>
                <a:tab pos="6663814" algn="l"/>
              </a:tabLst>
            </a:pPr>
            <a:r>
              <a:rPr sz="2200" spc="-4" dirty="0">
                <a:latin typeface="Lucida Sans Unicode"/>
                <a:cs typeface="Lucida Sans Unicode"/>
              </a:rPr>
              <a:t>An	</a:t>
            </a:r>
            <a:r>
              <a:rPr sz="2200" spc="-27" dirty="0">
                <a:latin typeface="Lucida Sans Unicode"/>
                <a:cs typeface="Lucida Sans Unicode"/>
              </a:rPr>
              <a:t>i</a:t>
            </a:r>
            <a:r>
              <a:rPr sz="2200" spc="-9" dirty="0">
                <a:latin typeface="Lucida Sans Unicode"/>
                <a:cs typeface="Lucida Sans Unicode"/>
              </a:rPr>
              <a:t>n</a:t>
            </a:r>
            <a:r>
              <a:rPr sz="2200" spc="-4" dirty="0">
                <a:latin typeface="Lucida Sans Unicode"/>
                <a:cs typeface="Lucida Sans Unicode"/>
              </a:rPr>
              <a:t>di</a:t>
            </a:r>
            <a:r>
              <a:rPr sz="2200" spc="22" dirty="0">
                <a:latin typeface="Lucida Sans Unicode"/>
                <a:cs typeface="Lucida Sans Unicode"/>
              </a:rPr>
              <a:t>v</a:t>
            </a:r>
            <a:r>
              <a:rPr sz="2200" spc="-4" dirty="0">
                <a:latin typeface="Lucida Sans Unicode"/>
                <a:cs typeface="Lucida Sans Unicode"/>
              </a:rPr>
              <a:t>id</a:t>
            </a:r>
            <a:r>
              <a:rPr sz="2200" spc="-9" dirty="0">
                <a:latin typeface="Lucida Sans Unicode"/>
                <a:cs typeface="Lucida Sans Unicode"/>
              </a:rPr>
              <a:t>u</a:t>
            </a:r>
            <a:r>
              <a:rPr sz="2200" spc="-13" dirty="0">
                <a:latin typeface="Lucida Sans Unicode"/>
                <a:cs typeface="Lucida Sans Unicode"/>
              </a:rPr>
              <a:t>a</a:t>
            </a:r>
            <a:r>
              <a:rPr sz="2200" spc="-4" dirty="0">
                <a:latin typeface="Lucida Sans Unicode"/>
                <a:cs typeface="Lucida Sans Unicode"/>
              </a:rPr>
              <a:t>l</a:t>
            </a:r>
            <a:r>
              <a:rPr sz="2200" dirty="0">
                <a:latin typeface="Lucida Sans Unicode"/>
                <a:cs typeface="Lucida Sans Unicode"/>
              </a:rPr>
              <a:t>’</a:t>
            </a:r>
            <a:r>
              <a:rPr sz="2200" spc="-4" dirty="0">
                <a:latin typeface="Lucida Sans Unicode"/>
                <a:cs typeface="Lucida Sans Unicode"/>
              </a:rPr>
              <a:t>s</a:t>
            </a:r>
            <a:r>
              <a:rPr sz="2200" spc="-18" dirty="0">
                <a:latin typeface="Lucida Sans Unicode"/>
                <a:cs typeface="Lucida Sans Unicode"/>
              </a:rPr>
              <a:t>/</a:t>
            </a:r>
            <a:r>
              <a:rPr sz="2200" dirty="0">
                <a:latin typeface="Lucida Sans Unicode"/>
                <a:cs typeface="Lucida Sans Unicode"/>
              </a:rPr>
              <a:t>e</a:t>
            </a:r>
            <a:r>
              <a:rPr sz="2200" spc="-9" dirty="0">
                <a:latin typeface="Lucida Sans Unicode"/>
                <a:cs typeface="Lucida Sans Unicode"/>
              </a:rPr>
              <a:t>n</a:t>
            </a:r>
            <a:r>
              <a:rPr sz="2200" spc="4" dirty="0">
                <a:latin typeface="Lucida Sans Unicode"/>
                <a:cs typeface="Lucida Sans Unicode"/>
              </a:rPr>
              <a:t>t</a:t>
            </a:r>
            <a:r>
              <a:rPr sz="2200" spc="-27" dirty="0">
                <a:latin typeface="Lucida Sans Unicode"/>
                <a:cs typeface="Lucida Sans Unicode"/>
              </a:rPr>
              <a:t>i</a:t>
            </a:r>
            <a:r>
              <a:rPr sz="2200" spc="4" dirty="0">
                <a:latin typeface="Lucida Sans Unicode"/>
                <a:cs typeface="Lucida Sans Unicode"/>
              </a:rPr>
              <a:t>t</a:t>
            </a:r>
            <a:r>
              <a:rPr sz="2200" spc="-13" dirty="0">
                <a:latin typeface="Lucida Sans Unicode"/>
                <a:cs typeface="Lucida Sans Unicode"/>
              </a:rPr>
              <a:t>y</a:t>
            </a:r>
            <a:r>
              <a:rPr sz="2200" dirty="0">
                <a:latin typeface="Lucida Sans Unicode"/>
                <a:cs typeface="Lucida Sans Unicode"/>
              </a:rPr>
              <a:t>’</a:t>
            </a:r>
            <a:r>
              <a:rPr sz="2200" spc="-4" dirty="0">
                <a:latin typeface="Lucida Sans Unicode"/>
                <a:cs typeface="Lucida Sans Unicode"/>
              </a:rPr>
              <a:t>s</a:t>
            </a:r>
            <a:r>
              <a:rPr sz="2200" dirty="0">
                <a:latin typeface="Lucida Sans Unicode"/>
                <a:cs typeface="Lucida Sans Unicode"/>
              </a:rPr>
              <a:t>	</a:t>
            </a:r>
            <a:r>
              <a:rPr sz="2200" spc="-4" dirty="0">
                <a:latin typeface="Lucida Sans Unicode"/>
                <a:cs typeface="Lucida Sans Unicode"/>
              </a:rPr>
              <a:t>s</a:t>
            </a:r>
            <a:r>
              <a:rPr sz="2200" spc="9" dirty="0">
                <a:latin typeface="Lucida Sans Unicode"/>
                <a:cs typeface="Lucida Sans Unicode"/>
              </a:rPr>
              <a:t>a</a:t>
            </a:r>
            <a:r>
              <a:rPr sz="2200" spc="-22" dirty="0">
                <a:latin typeface="Lucida Sans Unicode"/>
                <a:cs typeface="Lucida Sans Unicode"/>
              </a:rPr>
              <a:t>v</a:t>
            </a:r>
            <a:r>
              <a:rPr sz="2200" spc="-4" dirty="0">
                <a:latin typeface="Lucida Sans Unicode"/>
                <a:cs typeface="Lucida Sans Unicode"/>
              </a:rPr>
              <a:t>i</a:t>
            </a:r>
            <a:r>
              <a:rPr sz="2200" spc="-9" dirty="0">
                <a:latin typeface="Lucida Sans Unicode"/>
                <a:cs typeface="Lucida Sans Unicode"/>
              </a:rPr>
              <a:t>n</a:t>
            </a:r>
            <a:r>
              <a:rPr sz="2200" spc="9" dirty="0">
                <a:latin typeface="Lucida Sans Unicode"/>
                <a:cs typeface="Lucida Sans Unicode"/>
              </a:rPr>
              <a:t>g</a:t>
            </a:r>
            <a:r>
              <a:rPr sz="2200" spc="-4" dirty="0">
                <a:latin typeface="Lucida Sans Unicode"/>
                <a:cs typeface="Lucida Sans Unicode"/>
              </a:rPr>
              <a:t>s</a:t>
            </a:r>
            <a:r>
              <a:rPr sz="2200" dirty="0">
                <a:latin typeface="Lucida Sans Unicode"/>
                <a:cs typeface="Lucida Sans Unicode"/>
              </a:rPr>
              <a:t>	</a:t>
            </a:r>
            <a:r>
              <a:rPr sz="2200" spc="4" dirty="0">
                <a:latin typeface="Lucida Sans Unicode"/>
                <a:cs typeface="Lucida Sans Unicode"/>
              </a:rPr>
              <a:t>o</a:t>
            </a:r>
            <a:r>
              <a:rPr sz="2200" spc="-4" dirty="0">
                <a:latin typeface="Lucida Sans Unicode"/>
                <a:cs typeface="Lucida Sans Unicode"/>
              </a:rPr>
              <a:t>r</a:t>
            </a:r>
            <a:r>
              <a:rPr sz="2200" dirty="0">
                <a:latin typeface="Lucida Sans Unicode"/>
                <a:cs typeface="Lucida Sans Unicode"/>
              </a:rPr>
              <a:t>	</a:t>
            </a:r>
            <a:r>
              <a:rPr sz="2200" spc="-4" dirty="0">
                <a:latin typeface="Lucida Sans Unicode"/>
                <a:cs typeface="Lucida Sans Unicode"/>
              </a:rPr>
              <a:t>s</a:t>
            </a:r>
            <a:r>
              <a:rPr sz="2200" spc="-9" dirty="0">
                <a:latin typeface="Lucida Sans Unicode"/>
                <a:cs typeface="Lucida Sans Unicode"/>
              </a:rPr>
              <a:t>u</a:t>
            </a:r>
            <a:r>
              <a:rPr sz="2200" spc="-4" dirty="0">
                <a:latin typeface="Lucida Sans Unicode"/>
                <a:cs typeface="Lucida Sans Unicode"/>
              </a:rPr>
              <a:t>rpl</a:t>
            </a:r>
            <a:r>
              <a:rPr sz="2200" spc="-9" dirty="0">
                <a:latin typeface="Lucida Sans Unicode"/>
                <a:cs typeface="Lucida Sans Unicode"/>
              </a:rPr>
              <a:t>u</a:t>
            </a:r>
            <a:r>
              <a:rPr sz="2200" spc="-4" dirty="0">
                <a:latin typeface="Lucida Sans Unicode"/>
                <a:cs typeface="Lucida Sans Unicode"/>
              </a:rPr>
              <a:t>s</a:t>
            </a:r>
            <a:r>
              <a:rPr sz="2200" dirty="0">
                <a:latin typeface="Lucida Sans Unicode"/>
                <a:cs typeface="Lucida Sans Unicode"/>
              </a:rPr>
              <a:t>	f</a:t>
            </a:r>
            <a:r>
              <a:rPr sz="2200" spc="-9" dirty="0">
                <a:latin typeface="Lucida Sans Unicode"/>
                <a:cs typeface="Lucida Sans Unicode"/>
              </a:rPr>
              <a:t>un</a:t>
            </a:r>
            <a:r>
              <a:rPr sz="2200" spc="-4" dirty="0">
                <a:latin typeface="Lucida Sans Unicode"/>
                <a:cs typeface="Lucida Sans Unicode"/>
              </a:rPr>
              <a:t>d,  utilized</a:t>
            </a:r>
            <a:r>
              <a:rPr sz="2200" spc="22" dirty="0">
                <a:latin typeface="Lucida Sans Unicode"/>
                <a:cs typeface="Lucida Sans Unicode"/>
              </a:rPr>
              <a:t> </a:t>
            </a:r>
            <a:r>
              <a:rPr sz="2200" spc="-4" dirty="0">
                <a:latin typeface="Lucida Sans Unicode"/>
                <a:cs typeface="Lucida Sans Unicode"/>
              </a:rPr>
              <a:t>usually</a:t>
            </a:r>
            <a:r>
              <a:rPr sz="2200" dirty="0">
                <a:latin typeface="Lucida Sans Unicode"/>
                <a:cs typeface="Lucida Sans Unicode"/>
              </a:rPr>
              <a:t> </a:t>
            </a:r>
            <a:r>
              <a:rPr sz="2200" spc="-4" dirty="0">
                <a:latin typeface="Lucida Sans Unicode"/>
                <a:cs typeface="Lucida Sans Unicode"/>
              </a:rPr>
              <a:t>by</a:t>
            </a:r>
            <a:r>
              <a:rPr sz="2200" spc="-22" dirty="0">
                <a:latin typeface="Lucida Sans Unicode"/>
                <a:cs typeface="Lucida Sans Unicode"/>
              </a:rPr>
              <a:t> </a:t>
            </a:r>
            <a:r>
              <a:rPr sz="2200" spc="-4" dirty="0">
                <a:latin typeface="Lucida Sans Unicode"/>
                <a:cs typeface="Lucida Sans Unicode"/>
              </a:rPr>
              <a:t>another</a:t>
            </a:r>
            <a:r>
              <a:rPr sz="2200" spc="-18" dirty="0">
                <a:latin typeface="Lucida Sans Unicode"/>
                <a:cs typeface="Lucida Sans Unicode"/>
              </a:rPr>
              <a:t> </a:t>
            </a:r>
            <a:r>
              <a:rPr sz="2200" spc="-9" dirty="0">
                <a:latin typeface="Lucida Sans Unicode"/>
                <a:cs typeface="Lucida Sans Unicode"/>
              </a:rPr>
              <a:t>for</a:t>
            </a:r>
            <a:r>
              <a:rPr sz="2200" spc="4" dirty="0">
                <a:latin typeface="Lucida Sans Unicode"/>
                <a:cs typeface="Lucida Sans Unicode"/>
              </a:rPr>
              <a:t> </a:t>
            </a:r>
            <a:r>
              <a:rPr sz="2200" spc="-4" dirty="0">
                <a:latin typeface="Lucida Sans Unicode"/>
                <a:cs typeface="Lucida Sans Unicode"/>
              </a:rPr>
              <a:t>productive</a:t>
            </a:r>
            <a:r>
              <a:rPr sz="2200" spc="9" dirty="0">
                <a:latin typeface="Lucida Sans Unicode"/>
                <a:cs typeface="Lucida Sans Unicode"/>
              </a:rPr>
              <a:t> </a:t>
            </a:r>
            <a:r>
              <a:rPr sz="2200" spc="-4" dirty="0">
                <a:latin typeface="Lucida Sans Unicode"/>
                <a:cs typeface="Lucida Sans Unicode"/>
              </a:rPr>
              <a:t>purpose;</a:t>
            </a:r>
            <a:endParaRPr sz="2200">
              <a:latin typeface="Lucida Sans Unicode"/>
              <a:cs typeface="Lucida Sans Unicode"/>
            </a:endParaRPr>
          </a:p>
          <a:p>
            <a:pPr marL="241046" marR="4559" indent="-230219">
              <a:lnSpc>
                <a:spcPct val="105600"/>
              </a:lnSpc>
              <a:spcBef>
                <a:spcPts val="215"/>
              </a:spcBef>
              <a:buClr>
                <a:srgbClr val="99CA38"/>
              </a:buClr>
              <a:buSzPct val="68000"/>
              <a:buFont typeface="Georgia"/>
              <a:buChar char="◗"/>
              <a:tabLst>
                <a:tab pos="240476" algn="l"/>
                <a:tab pos="241616" algn="l"/>
              </a:tabLst>
            </a:pPr>
            <a:r>
              <a:rPr sz="2200" spc="-4" dirty="0">
                <a:latin typeface="Lucida Sans Unicode"/>
                <a:cs typeface="Lucida Sans Unicode"/>
              </a:rPr>
              <a:t>Usually</a:t>
            </a:r>
            <a:r>
              <a:rPr sz="2200" spc="183" dirty="0">
                <a:latin typeface="Lucida Sans Unicode"/>
                <a:cs typeface="Lucida Sans Unicode"/>
              </a:rPr>
              <a:t> </a:t>
            </a:r>
            <a:r>
              <a:rPr sz="2200" spc="-4" dirty="0">
                <a:latin typeface="Lucida Sans Unicode"/>
                <a:cs typeface="Lucida Sans Unicode"/>
              </a:rPr>
              <a:t>comprising</a:t>
            </a:r>
            <a:r>
              <a:rPr sz="2200" spc="202" dirty="0">
                <a:latin typeface="Lucida Sans Unicode"/>
                <a:cs typeface="Lucida Sans Unicode"/>
              </a:rPr>
              <a:t> </a:t>
            </a:r>
            <a:r>
              <a:rPr sz="2200" dirty="0">
                <a:latin typeface="Lucida Sans Unicode"/>
                <a:cs typeface="Lucida Sans Unicode"/>
              </a:rPr>
              <a:t>of</a:t>
            </a:r>
            <a:r>
              <a:rPr sz="2200" spc="193" dirty="0">
                <a:latin typeface="Lucida Sans Unicode"/>
                <a:cs typeface="Lucida Sans Unicode"/>
              </a:rPr>
              <a:t> </a:t>
            </a:r>
            <a:r>
              <a:rPr sz="2200" spc="-4" dirty="0">
                <a:latin typeface="Lucida Sans Unicode"/>
                <a:cs typeface="Lucida Sans Unicode"/>
              </a:rPr>
              <a:t>a</a:t>
            </a:r>
            <a:r>
              <a:rPr sz="2200" spc="183" dirty="0">
                <a:latin typeface="Lucida Sans Unicode"/>
                <a:cs typeface="Lucida Sans Unicode"/>
              </a:rPr>
              <a:t> </a:t>
            </a:r>
            <a:r>
              <a:rPr sz="2200" spc="-4" dirty="0">
                <a:latin typeface="Lucida Sans Unicode"/>
                <a:cs typeface="Lucida Sans Unicode"/>
              </a:rPr>
              <a:t>pre-determined</a:t>
            </a:r>
            <a:r>
              <a:rPr sz="2200" spc="188" dirty="0">
                <a:latin typeface="Lucida Sans Unicode"/>
                <a:cs typeface="Lucida Sans Unicode"/>
              </a:rPr>
              <a:t> </a:t>
            </a:r>
            <a:r>
              <a:rPr sz="2200" spc="-4" dirty="0">
                <a:latin typeface="Lucida Sans Unicode"/>
                <a:cs typeface="Lucida Sans Unicode"/>
              </a:rPr>
              <a:t>/</a:t>
            </a:r>
            <a:r>
              <a:rPr sz="2200" spc="202" dirty="0">
                <a:latin typeface="Lucida Sans Unicode"/>
                <a:cs typeface="Lucida Sans Unicode"/>
              </a:rPr>
              <a:t> </a:t>
            </a:r>
            <a:r>
              <a:rPr sz="2200" spc="-4" dirty="0">
                <a:latin typeface="Lucida Sans Unicode"/>
                <a:cs typeface="Lucida Sans Unicode"/>
              </a:rPr>
              <a:t>market- </a:t>
            </a:r>
            <a:r>
              <a:rPr sz="2200" spc="-695" dirty="0">
                <a:latin typeface="Lucida Sans Unicode"/>
                <a:cs typeface="Lucida Sans Unicode"/>
              </a:rPr>
              <a:t> </a:t>
            </a:r>
            <a:r>
              <a:rPr sz="2200" spc="-4" dirty="0">
                <a:latin typeface="Lucida Sans Unicode"/>
                <a:cs typeface="Lucida Sans Unicode"/>
              </a:rPr>
              <a:t>determined</a:t>
            </a:r>
            <a:r>
              <a:rPr sz="2200" dirty="0">
                <a:latin typeface="Lucida Sans Unicode"/>
                <a:cs typeface="Lucida Sans Unicode"/>
              </a:rPr>
              <a:t> </a:t>
            </a:r>
            <a:r>
              <a:rPr sz="2200" spc="-4" dirty="0">
                <a:latin typeface="Lucida Sans Unicode"/>
                <a:cs typeface="Lucida Sans Unicode"/>
              </a:rPr>
              <a:t>return.</a:t>
            </a:r>
            <a:endParaRPr sz="2200">
              <a:latin typeface="Lucida Sans Unicode"/>
              <a:cs typeface="Lucida Sans Unicode"/>
            </a:endParaRPr>
          </a:p>
        </p:txBody>
      </p:sp>
      <p:pic>
        <p:nvPicPr>
          <p:cNvPr id="7" name="object 7"/>
          <p:cNvPicPr/>
          <p:nvPr/>
        </p:nvPicPr>
        <p:blipFill>
          <a:blip r:embed="rId5" cstate="print"/>
          <a:stretch>
            <a:fillRect/>
          </a:stretch>
        </p:blipFill>
        <p:spPr>
          <a:xfrm>
            <a:off x="953193" y="921123"/>
            <a:ext cx="6543501" cy="443752"/>
          </a:xfrm>
          <a:prstGeom prst="rect">
            <a:avLst/>
          </a:prstGeom>
        </p:spPr>
      </p:pic>
      <p:sp>
        <p:nvSpPr>
          <p:cNvPr id="8" name="object 8"/>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70C0"/>
                </a:solidFill>
              </a:rPr>
              <a:t>Examples of Unsystematic Risk</a:t>
            </a:r>
            <a:endParaRPr lang="en-US" sz="3600" dirty="0">
              <a:solidFill>
                <a:srgbClr val="0070C0"/>
              </a:solidFill>
            </a:endParaRPr>
          </a:p>
        </p:txBody>
      </p:sp>
      <p:sp>
        <p:nvSpPr>
          <p:cNvPr id="3" name="Content Placeholder 2"/>
          <p:cNvSpPr>
            <a:spLocks noGrp="1"/>
          </p:cNvSpPr>
          <p:nvPr>
            <p:ph idx="1"/>
          </p:nvPr>
        </p:nvSpPr>
        <p:spPr/>
        <p:txBody>
          <a:bodyPr>
            <a:normAutofit/>
          </a:bodyPr>
          <a:lstStyle/>
          <a:p>
            <a:pPr algn="just">
              <a:buNone/>
            </a:pPr>
            <a:r>
              <a:rPr lang="en-US" dirty="0" smtClean="0"/>
              <a:t>R&amp;D failures</a:t>
            </a:r>
          </a:p>
          <a:p>
            <a:pPr algn="just">
              <a:buNone/>
            </a:pPr>
            <a:endParaRPr lang="en-US" dirty="0" smtClean="0"/>
          </a:p>
          <a:p>
            <a:pPr algn="just">
              <a:buNone/>
            </a:pPr>
            <a:r>
              <a:rPr lang="en-US" dirty="0" smtClean="0"/>
              <a:t>Unsuccessful marketing </a:t>
            </a:r>
          </a:p>
          <a:p>
            <a:pPr algn="just">
              <a:buNone/>
            </a:pPr>
            <a:endParaRPr lang="en-US" dirty="0" smtClean="0"/>
          </a:p>
          <a:p>
            <a:pPr algn="just">
              <a:buNone/>
            </a:pPr>
            <a:r>
              <a:rPr lang="en-US" dirty="0" smtClean="0"/>
              <a:t>Losing major contracts</a:t>
            </a:r>
          </a:p>
          <a:p>
            <a:pPr algn="just">
              <a:buNone/>
            </a:pP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lum bright="-30000"/>
          </a:blip>
          <a:srcRect/>
          <a:stretch>
            <a:fillRect/>
          </a:stretch>
        </p:blipFill>
        <p:spPr bwMode="auto">
          <a:xfrm>
            <a:off x="381000" y="1295400"/>
            <a:ext cx="8077200" cy="4038600"/>
          </a:xfrm>
          <a:prstGeom prst="rect">
            <a:avLst/>
          </a:prstGeom>
          <a:noFill/>
          <a:ln w="9525">
            <a:noFill/>
            <a:miter lim="800000"/>
            <a:headEnd/>
            <a:tailEnd/>
          </a:ln>
          <a:effectLst/>
        </p:spPr>
      </p:pic>
      <p:sp>
        <p:nvSpPr>
          <p:cNvPr id="3" name="TextBox 2"/>
          <p:cNvSpPr txBox="1"/>
          <p:nvPr/>
        </p:nvSpPr>
        <p:spPr>
          <a:xfrm>
            <a:off x="1981200" y="5334000"/>
            <a:ext cx="293670" cy="584775"/>
          </a:xfrm>
          <a:prstGeom prst="rect">
            <a:avLst/>
          </a:prstGeom>
          <a:noFill/>
        </p:spPr>
        <p:txBody>
          <a:bodyPr wrap="none" rtlCol="0">
            <a:spAutoFit/>
          </a:bodyPr>
          <a:lstStyle/>
          <a:p>
            <a:r>
              <a:rPr lang="en-US" sz="3200" b="1" dirty="0" smtClean="0">
                <a:solidFill>
                  <a:srgbClr val="FF0000"/>
                </a:solidFill>
              </a:rPr>
              <a:t>I</a:t>
            </a:r>
            <a:endParaRPr lang="en-US" sz="3200" b="1" dirty="0">
              <a:solidFill>
                <a:srgbClr val="FF0000"/>
              </a:solidFill>
            </a:endParaRPr>
          </a:p>
        </p:txBody>
      </p:sp>
      <p:sp>
        <p:nvSpPr>
          <p:cNvPr id="4" name="TextBox 3"/>
          <p:cNvSpPr txBox="1"/>
          <p:nvPr/>
        </p:nvSpPr>
        <p:spPr>
          <a:xfrm>
            <a:off x="5562600" y="5410200"/>
            <a:ext cx="393056" cy="584775"/>
          </a:xfrm>
          <a:prstGeom prst="rect">
            <a:avLst/>
          </a:prstGeom>
          <a:noFill/>
        </p:spPr>
        <p:txBody>
          <a:bodyPr wrap="none" rtlCol="0">
            <a:spAutoFit/>
          </a:bodyPr>
          <a:lstStyle/>
          <a:p>
            <a:r>
              <a:rPr lang="en-US" sz="3200" dirty="0" smtClean="0">
                <a:solidFill>
                  <a:srgbClr val="FF0000"/>
                </a:solidFill>
              </a:rPr>
              <a:t>II</a:t>
            </a:r>
            <a:endParaRPr lang="en-US" sz="32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Systematic Vs Unsystematic Risk</a:t>
            </a:r>
            <a:endParaRPr lang="en-US" sz="3600" dirty="0">
              <a:solidFill>
                <a:srgbClr val="002060"/>
              </a:solidFill>
            </a:endParaRPr>
          </a:p>
        </p:txBody>
      </p:sp>
      <p:sp>
        <p:nvSpPr>
          <p:cNvPr id="3" name="Content Placeholder 2"/>
          <p:cNvSpPr>
            <a:spLocks noGrp="1"/>
          </p:cNvSpPr>
          <p:nvPr>
            <p:ph idx="1"/>
          </p:nvPr>
        </p:nvSpPr>
        <p:spPr/>
        <p:txBody>
          <a:bodyPr/>
          <a:lstStyle/>
          <a:p>
            <a:pPr algn="just"/>
            <a:r>
              <a:rPr lang="en-US" dirty="0" smtClean="0"/>
              <a:t>The figure above illustrates this concept that the total risk is the combined risk of the unsystematic and the systematic risk. The unsystematic risk is the risk that can be lowered and minimized with a diversification strategy, but it can not lower the systematic risk even with a highly diversified portfolio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Risk</a:t>
            </a:r>
            <a:endParaRPr lang="en-US" sz="3600" dirty="0"/>
          </a:p>
        </p:txBody>
      </p:sp>
      <p:sp>
        <p:nvSpPr>
          <p:cNvPr id="3" name="Content Placeholder 2"/>
          <p:cNvSpPr>
            <a:spLocks noGrp="1"/>
          </p:cNvSpPr>
          <p:nvPr>
            <p:ph idx="1"/>
          </p:nvPr>
        </p:nvSpPr>
        <p:spPr/>
        <p:txBody>
          <a:bodyPr/>
          <a:lstStyle/>
          <a:p>
            <a:pPr algn="just"/>
            <a:r>
              <a:rPr lang="en-US" dirty="0" smtClean="0"/>
              <a:t>Risk tied to an individual asset is measured in its variance and standard deviation from the mean return. </a:t>
            </a:r>
          </a:p>
          <a:p>
            <a:pPr algn="just"/>
            <a:endParaRPr lang="en-US" dirty="0" smtClean="0"/>
          </a:p>
          <a:p>
            <a:pPr algn="just"/>
            <a:r>
              <a:rPr lang="en-US" dirty="0" smtClean="0"/>
              <a:t>The variance is comprised of both systematic and unsystematic risk, hence the whole risk of an asset cannot be diversified away, only the risk associated with firm specifics. </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914400" y="1557417"/>
            <a:ext cx="7674371" cy="4523554"/>
          </a:xfrm>
          <a:prstGeom prst="rect">
            <a:avLst/>
          </a:prstGeom>
        </p:spPr>
        <p:txBody>
          <a:bodyPr vert="horz" wrap="square" lIns="0" tIns="128786" rIns="0" bIns="0" rtlCol="0">
            <a:spAutoFit/>
          </a:bodyPr>
          <a:lstStyle/>
          <a:p>
            <a:pPr marL="204576" indent="-193749">
              <a:spcBef>
                <a:spcPts val="1014"/>
              </a:spcBef>
              <a:buClr>
                <a:srgbClr val="99CA38"/>
              </a:buClr>
              <a:buSzPct val="63636"/>
              <a:buFont typeface="Georgia"/>
              <a:buChar char="◗"/>
              <a:tabLst>
                <a:tab pos="205146" algn="l"/>
              </a:tabLst>
            </a:pPr>
            <a:r>
              <a:rPr sz="2400" spc="-4" smtClean="0">
                <a:latin typeface="Times New Roman" pitchFamily="18" charset="0"/>
                <a:cs typeface="Times New Roman" pitchFamily="18" charset="0"/>
              </a:rPr>
              <a:t>most</a:t>
            </a:r>
            <a:r>
              <a:rPr sz="2400" spc="22" smtClean="0">
                <a:latin typeface="Times New Roman" pitchFamily="18" charset="0"/>
                <a:cs typeface="Times New Roman" pitchFamily="18" charset="0"/>
              </a:rPr>
              <a:t> </a:t>
            </a:r>
            <a:r>
              <a:rPr sz="2400" spc="-4" dirty="0">
                <a:latin typeface="Times New Roman" pitchFamily="18" charset="0"/>
                <a:cs typeface="Times New Roman" pitchFamily="18" charset="0"/>
              </a:rPr>
              <a:t>common</a:t>
            </a:r>
            <a:r>
              <a:rPr sz="2400" spc="9" dirty="0">
                <a:latin typeface="Times New Roman" pitchFamily="18" charset="0"/>
                <a:cs typeface="Times New Roman" pitchFamily="18" charset="0"/>
              </a:rPr>
              <a:t> </a:t>
            </a:r>
            <a:r>
              <a:rPr sz="2400" spc="-4" dirty="0">
                <a:latin typeface="Times New Roman" pitchFamily="18" charset="0"/>
                <a:cs typeface="Times New Roman" pitchFamily="18" charset="0"/>
              </a:rPr>
              <a:t>measure</a:t>
            </a:r>
            <a:r>
              <a:rPr sz="2400" spc="13" dirty="0">
                <a:latin typeface="Times New Roman" pitchFamily="18" charset="0"/>
                <a:cs typeface="Times New Roman" pitchFamily="18" charset="0"/>
              </a:rPr>
              <a:t> </a:t>
            </a:r>
            <a:r>
              <a:rPr sz="2400" spc="-4" dirty="0">
                <a:latin typeface="Times New Roman" pitchFamily="18" charset="0"/>
                <a:cs typeface="Times New Roman" pitchFamily="18" charset="0"/>
              </a:rPr>
              <a:t>of</a:t>
            </a:r>
            <a:r>
              <a:rPr sz="2400" spc="13" dirty="0">
                <a:latin typeface="Times New Roman" pitchFamily="18" charset="0"/>
                <a:cs typeface="Times New Roman" pitchFamily="18" charset="0"/>
              </a:rPr>
              <a:t> </a:t>
            </a:r>
            <a:r>
              <a:rPr sz="2400" spc="-4">
                <a:latin typeface="Times New Roman" pitchFamily="18" charset="0"/>
                <a:cs typeface="Times New Roman" pitchFamily="18" charset="0"/>
              </a:rPr>
              <a:t>risk</a:t>
            </a:r>
            <a:r>
              <a:rPr sz="2400" spc="-4" smtClean="0">
                <a:latin typeface="Times New Roman" pitchFamily="18" charset="0"/>
                <a:cs typeface="Times New Roman" pitchFamily="18" charset="0"/>
              </a:rPr>
              <a:t>.</a:t>
            </a:r>
            <a:endParaRPr lang="en-US" sz="2400" spc="-4" dirty="0" smtClean="0">
              <a:latin typeface="Times New Roman" pitchFamily="18" charset="0"/>
              <a:cs typeface="Times New Roman" pitchFamily="18" charset="0"/>
            </a:endParaRPr>
          </a:p>
          <a:p>
            <a:pPr marL="204576" indent="-193749">
              <a:spcBef>
                <a:spcPts val="1014"/>
              </a:spcBef>
              <a:buClr>
                <a:srgbClr val="99CA38"/>
              </a:buClr>
              <a:buSzPct val="63636"/>
              <a:buFont typeface="Georgia"/>
              <a:buChar char="◗"/>
              <a:tabLst>
                <a:tab pos="205146" algn="l"/>
              </a:tabLst>
            </a:pPr>
            <a:endParaRPr sz="2400">
              <a:latin typeface="Times New Roman" pitchFamily="18" charset="0"/>
              <a:cs typeface="Times New Roman" pitchFamily="18" charset="0"/>
            </a:endParaRPr>
          </a:p>
          <a:p>
            <a:pPr marL="241046" marR="4559" indent="-230219" algn="just">
              <a:lnSpc>
                <a:spcPts val="2037"/>
              </a:lnSpc>
              <a:spcBef>
                <a:spcPts val="1122"/>
              </a:spcBef>
              <a:buClr>
                <a:srgbClr val="99CA38"/>
              </a:buClr>
              <a:buSzPct val="66666"/>
              <a:buFont typeface="Georgia"/>
              <a:buChar char="◗"/>
              <a:tabLst>
                <a:tab pos="241616" algn="l"/>
              </a:tabLst>
            </a:pPr>
            <a:r>
              <a:rPr sz="2400" spc="-4" smtClean="0">
                <a:latin typeface="Times New Roman" pitchFamily="18" charset="0"/>
                <a:cs typeface="Times New Roman" pitchFamily="18" charset="0"/>
              </a:rPr>
              <a:t>tandard </a:t>
            </a:r>
            <a:r>
              <a:rPr sz="2400" dirty="0">
                <a:latin typeface="Times New Roman" pitchFamily="18" charset="0"/>
                <a:cs typeface="Times New Roman" pitchFamily="18" charset="0"/>
              </a:rPr>
              <a:t>Deviation measures the dispersion </a:t>
            </a:r>
            <a:r>
              <a:rPr sz="2400" spc="-4" dirty="0">
                <a:latin typeface="Times New Roman" pitchFamily="18" charset="0"/>
                <a:cs typeface="Times New Roman" pitchFamily="18" charset="0"/>
              </a:rPr>
              <a:t>of </a:t>
            </a:r>
            <a:r>
              <a:rPr sz="2400" dirty="0">
                <a:latin typeface="Times New Roman" pitchFamily="18" charset="0"/>
                <a:cs typeface="Times New Roman" pitchFamily="18" charset="0"/>
              </a:rPr>
              <a:t> </a:t>
            </a:r>
            <a:r>
              <a:rPr sz="2400" spc="-4" dirty="0">
                <a:latin typeface="Times New Roman" pitchFamily="18" charset="0"/>
                <a:cs typeface="Times New Roman" pitchFamily="18" charset="0"/>
              </a:rPr>
              <a:t>data</a:t>
            </a:r>
            <a:r>
              <a:rPr sz="2400" spc="13" dirty="0">
                <a:latin typeface="Times New Roman" pitchFamily="18" charset="0"/>
                <a:cs typeface="Times New Roman" pitchFamily="18" charset="0"/>
              </a:rPr>
              <a:t> </a:t>
            </a:r>
            <a:r>
              <a:rPr sz="2400" spc="-4" dirty="0">
                <a:latin typeface="Times New Roman" pitchFamily="18" charset="0"/>
                <a:cs typeface="Times New Roman" pitchFamily="18" charset="0"/>
              </a:rPr>
              <a:t>from</a:t>
            </a:r>
            <a:r>
              <a:rPr sz="2400" dirty="0">
                <a:latin typeface="Times New Roman" pitchFamily="18" charset="0"/>
                <a:cs typeface="Times New Roman" pitchFamily="18" charset="0"/>
              </a:rPr>
              <a:t> </a:t>
            </a:r>
            <a:r>
              <a:rPr sz="2400" spc="-4" dirty="0">
                <a:latin typeface="Times New Roman" pitchFamily="18" charset="0"/>
                <a:cs typeface="Times New Roman" pitchFamily="18" charset="0"/>
              </a:rPr>
              <a:t>its</a:t>
            </a:r>
            <a:r>
              <a:rPr sz="2400" spc="22" dirty="0">
                <a:latin typeface="Times New Roman" pitchFamily="18" charset="0"/>
                <a:cs typeface="Times New Roman" pitchFamily="18" charset="0"/>
              </a:rPr>
              <a:t> </a:t>
            </a:r>
            <a:r>
              <a:rPr sz="2400" spc="-9" dirty="0">
                <a:latin typeface="Times New Roman" pitchFamily="18" charset="0"/>
                <a:cs typeface="Times New Roman" pitchFamily="18" charset="0"/>
              </a:rPr>
              <a:t>expected</a:t>
            </a:r>
            <a:r>
              <a:rPr sz="2400" spc="45" dirty="0">
                <a:latin typeface="Times New Roman" pitchFamily="18" charset="0"/>
                <a:cs typeface="Times New Roman" pitchFamily="18" charset="0"/>
              </a:rPr>
              <a:t> </a:t>
            </a:r>
            <a:r>
              <a:rPr sz="2400">
                <a:latin typeface="Times New Roman" pitchFamily="18" charset="0"/>
                <a:cs typeface="Times New Roman" pitchFamily="18" charset="0"/>
              </a:rPr>
              <a:t>value</a:t>
            </a:r>
            <a:r>
              <a:rPr sz="240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241046" marR="4559" indent="-230219" algn="just">
              <a:lnSpc>
                <a:spcPts val="2037"/>
              </a:lnSpc>
              <a:spcBef>
                <a:spcPts val="1122"/>
              </a:spcBef>
              <a:buClr>
                <a:srgbClr val="99CA38"/>
              </a:buClr>
              <a:buSzPct val="66666"/>
              <a:buFont typeface="Georgia"/>
              <a:buChar char="◗"/>
              <a:tabLst>
                <a:tab pos="241616" algn="l"/>
              </a:tabLst>
            </a:pPr>
            <a:endParaRPr sz="2400">
              <a:latin typeface="Times New Roman" pitchFamily="18" charset="0"/>
              <a:cs typeface="Times New Roman" pitchFamily="18" charset="0"/>
            </a:endParaRPr>
          </a:p>
          <a:p>
            <a:pPr marL="241046" marR="5698" indent="-230219" algn="just">
              <a:lnSpc>
                <a:spcPts val="2037"/>
              </a:lnSpc>
              <a:spcBef>
                <a:spcPts val="1095"/>
              </a:spcBef>
              <a:buClr>
                <a:srgbClr val="99CA38"/>
              </a:buClr>
              <a:buSzPct val="66666"/>
              <a:buFont typeface="Georgia"/>
              <a:buChar char="◗"/>
              <a:tabLst>
                <a:tab pos="241616" algn="l"/>
              </a:tabLst>
            </a:pPr>
            <a:r>
              <a:rPr sz="2400" dirty="0">
                <a:latin typeface="Times New Roman" pitchFamily="18" charset="0"/>
                <a:cs typeface="Times New Roman" pitchFamily="18" charset="0"/>
              </a:rPr>
              <a:t>In</a:t>
            </a:r>
            <a:r>
              <a:rPr sz="2400" spc="220" dirty="0">
                <a:latin typeface="Times New Roman" pitchFamily="18" charset="0"/>
                <a:cs typeface="Times New Roman" pitchFamily="18" charset="0"/>
              </a:rPr>
              <a:t> </a:t>
            </a:r>
            <a:r>
              <a:rPr sz="2400" dirty="0">
                <a:latin typeface="Times New Roman" pitchFamily="18" charset="0"/>
                <a:cs typeface="Times New Roman" pitchFamily="18" charset="0"/>
              </a:rPr>
              <a:t>investment/financial</a:t>
            </a:r>
            <a:r>
              <a:rPr sz="2400" spc="224" dirty="0">
                <a:latin typeface="Times New Roman" pitchFamily="18" charset="0"/>
                <a:cs typeface="Times New Roman" pitchFamily="18" charset="0"/>
              </a:rPr>
              <a:t> </a:t>
            </a:r>
            <a:r>
              <a:rPr sz="2400" dirty="0">
                <a:latin typeface="Times New Roman" pitchFamily="18" charset="0"/>
                <a:cs typeface="Times New Roman" pitchFamily="18" charset="0"/>
              </a:rPr>
              <a:t>terms,</a:t>
            </a:r>
            <a:r>
              <a:rPr sz="2400" spc="233" dirty="0">
                <a:latin typeface="Times New Roman" pitchFamily="18" charset="0"/>
                <a:cs typeface="Times New Roman" pitchFamily="18" charset="0"/>
              </a:rPr>
              <a:t> </a:t>
            </a:r>
            <a:r>
              <a:rPr sz="2400" dirty="0">
                <a:latin typeface="Times New Roman" pitchFamily="18" charset="0"/>
                <a:cs typeface="Times New Roman" pitchFamily="18" charset="0"/>
              </a:rPr>
              <a:t>concept</a:t>
            </a:r>
            <a:r>
              <a:rPr sz="2400" spc="233" dirty="0">
                <a:latin typeface="Times New Roman" pitchFamily="18" charset="0"/>
                <a:cs typeface="Times New Roman" pitchFamily="18" charset="0"/>
              </a:rPr>
              <a:t> </a:t>
            </a:r>
            <a:r>
              <a:rPr sz="2400" spc="4" dirty="0">
                <a:latin typeface="Times New Roman" pitchFamily="18" charset="0"/>
                <a:cs typeface="Times New Roman" pitchFamily="18" charset="0"/>
              </a:rPr>
              <a:t>of</a:t>
            </a:r>
            <a:r>
              <a:rPr sz="2400" spc="224" dirty="0">
                <a:latin typeface="Times New Roman" pitchFamily="18" charset="0"/>
                <a:cs typeface="Times New Roman" pitchFamily="18" charset="0"/>
              </a:rPr>
              <a:t> </a:t>
            </a:r>
            <a:r>
              <a:rPr sz="2400" dirty="0">
                <a:latin typeface="Times New Roman" pitchFamily="18" charset="0"/>
                <a:cs typeface="Times New Roman" pitchFamily="18" charset="0"/>
              </a:rPr>
              <a:t>standard</a:t>
            </a:r>
            <a:r>
              <a:rPr sz="2400" spc="247" dirty="0">
                <a:latin typeface="Times New Roman" pitchFamily="18" charset="0"/>
                <a:cs typeface="Times New Roman" pitchFamily="18" charset="0"/>
              </a:rPr>
              <a:t> </a:t>
            </a:r>
            <a:r>
              <a:rPr sz="2400" spc="-4" dirty="0">
                <a:latin typeface="Times New Roman" pitchFamily="18" charset="0"/>
                <a:cs typeface="Times New Roman" pitchFamily="18" charset="0"/>
              </a:rPr>
              <a:t>deviation </a:t>
            </a:r>
            <a:r>
              <a:rPr sz="2400" spc="-588" dirty="0">
                <a:latin typeface="Times New Roman" pitchFamily="18" charset="0"/>
                <a:cs typeface="Times New Roman" pitchFamily="18" charset="0"/>
              </a:rPr>
              <a:t> </a:t>
            </a:r>
            <a:r>
              <a:rPr sz="2400" dirty="0">
                <a:latin typeface="Times New Roman" pitchFamily="18" charset="0"/>
                <a:cs typeface="Times New Roman" pitchFamily="18" charset="0"/>
              </a:rPr>
              <a:t>is used </a:t>
            </a:r>
            <a:r>
              <a:rPr sz="2400" spc="4" dirty="0">
                <a:latin typeface="Times New Roman" pitchFamily="18" charset="0"/>
                <a:cs typeface="Times New Roman" pitchFamily="18" charset="0"/>
              </a:rPr>
              <a:t>to </a:t>
            </a:r>
            <a:r>
              <a:rPr sz="2400" dirty="0">
                <a:latin typeface="Times New Roman" pitchFamily="18" charset="0"/>
                <a:cs typeface="Times New Roman" pitchFamily="18" charset="0"/>
              </a:rPr>
              <a:t>measure the </a:t>
            </a:r>
            <a:r>
              <a:rPr sz="2400" spc="-4" dirty="0">
                <a:latin typeface="Times New Roman" pitchFamily="18" charset="0"/>
                <a:cs typeface="Times New Roman" pitchFamily="18" charset="0"/>
              </a:rPr>
              <a:t>amount/extent of </a:t>
            </a:r>
            <a:r>
              <a:rPr sz="2400" dirty="0">
                <a:latin typeface="Times New Roman" pitchFamily="18" charset="0"/>
                <a:cs typeface="Times New Roman" pitchFamily="18" charset="0"/>
              </a:rPr>
              <a:t>volatility </a:t>
            </a:r>
            <a:r>
              <a:rPr sz="2400" spc="-4" dirty="0">
                <a:latin typeface="Times New Roman" pitchFamily="18" charset="0"/>
                <a:cs typeface="Times New Roman" pitchFamily="18" charset="0"/>
              </a:rPr>
              <a:t>or risk, </a:t>
            </a:r>
            <a:r>
              <a:rPr sz="2400" dirty="0">
                <a:latin typeface="Times New Roman" pitchFamily="18" charset="0"/>
                <a:cs typeface="Times New Roman" pitchFamily="18" charset="0"/>
              </a:rPr>
              <a:t> historically associated with a specific investment mainly in </a:t>
            </a:r>
            <a:r>
              <a:rPr sz="2400" spc="4" dirty="0">
                <a:latin typeface="Times New Roman" pitchFamily="18" charset="0"/>
                <a:cs typeface="Times New Roman" pitchFamily="18" charset="0"/>
              </a:rPr>
              <a:t> </a:t>
            </a:r>
            <a:r>
              <a:rPr sz="2400" spc="-4" dirty="0">
                <a:latin typeface="Times New Roman" pitchFamily="18" charset="0"/>
                <a:cs typeface="Times New Roman" pitchFamily="18" charset="0"/>
              </a:rPr>
              <a:t>terms</a:t>
            </a:r>
            <a:r>
              <a:rPr sz="2400" spc="18" dirty="0">
                <a:latin typeface="Times New Roman" pitchFamily="18" charset="0"/>
                <a:cs typeface="Times New Roman" pitchFamily="18" charset="0"/>
              </a:rPr>
              <a:t> </a:t>
            </a:r>
            <a:r>
              <a:rPr sz="2400" spc="-4" dirty="0">
                <a:latin typeface="Times New Roman" pitchFamily="18" charset="0"/>
                <a:cs typeface="Times New Roman" pitchFamily="18" charset="0"/>
              </a:rPr>
              <a:t>of</a:t>
            </a:r>
            <a:r>
              <a:rPr sz="2400" spc="9" dirty="0">
                <a:latin typeface="Times New Roman" pitchFamily="18" charset="0"/>
                <a:cs typeface="Times New Roman" pitchFamily="18" charset="0"/>
              </a:rPr>
              <a:t> </a:t>
            </a:r>
            <a:r>
              <a:rPr sz="2400" spc="-4" dirty="0">
                <a:latin typeface="Times New Roman" pitchFamily="18" charset="0"/>
                <a:cs typeface="Times New Roman" pitchFamily="18" charset="0"/>
              </a:rPr>
              <a:t>its</a:t>
            </a:r>
            <a:r>
              <a:rPr sz="2400" spc="4" dirty="0">
                <a:latin typeface="Times New Roman" pitchFamily="18" charset="0"/>
                <a:cs typeface="Times New Roman" pitchFamily="18" charset="0"/>
              </a:rPr>
              <a:t> </a:t>
            </a:r>
            <a:r>
              <a:rPr sz="2400" spc="-4" dirty="0">
                <a:latin typeface="Times New Roman" pitchFamily="18" charset="0"/>
                <a:cs typeface="Times New Roman" pitchFamily="18" charset="0"/>
              </a:rPr>
              <a:t>rate</a:t>
            </a:r>
            <a:r>
              <a:rPr sz="2400" spc="4" dirty="0">
                <a:latin typeface="Times New Roman" pitchFamily="18" charset="0"/>
                <a:cs typeface="Times New Roman" pitchFamily="18" charset="0"/>
              </a:rPr>
              <a:t> of</a:t>
            </a:r>
            <a:r>
              <a:rPr sz="2400" spc="-9" dirty="0">
                <a:latin typeface="Times New Roman" pitchFamily="18" charset="0"/>
                <a:cs typeface="Times New Roman" pitchFamily="18" charset="0"/>
              </a:rPr>
              <a:t> </a:t>
            </a:r>
            <a:r>
              <a:rPr sz="2400">
                <a:latin typeface="Times New Roman" pitchFamily="18" charset="0"/>
                <a:cs typeface="Times New Roman" pitchFamily="18" charset="0"/>
              </a:rPr>
              <a:t>return</a:t>
            </a:r>
            <a:r>
              <a:rPr sz="240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241046" marR="5698" indent="-230219" algn="just">
              <a:lnSpc>
                <a:spcPts val="2037"/>
              </a:lnSpc>
              <a:spcBef>
                <a:spcPts val="1095"/>
              </a:spcBef>
              <a:buClr>
                <a:srgbClr val="99CA38"/>
              </a:buClr>
              <a:buSzPct val="66666"/>
              <a:buFont typeface="Georgia"/>
              <a:buChar char="◗"/>
              <a:tabLst>
                <a:tab pos="241616" algn="l"/>
              </a:tabLst>
            </a:pPr>
            <a:endParaRPr sz="2400">
              <a:latin typeface="Times New Roman" pitchFamily="18" charset="0"/>
              <a:cs typeface="Times New Roman" pitchFamily="18" charset="0"/>
            </a:endParaRPr>
          </a:p>
          <a:p>
            <a:pPr marL="241046" marR="5129" indent="-230219" algn="just">
              <a:lnSpc>
                <a:spcPts val="2037"/>
              </a:lnSpc>
              <a:spcBef>
                <a:spcPts val="1104"/>
              </a:spcBef>
              <a:buClr>
                <a:srgbClr val="99CA38"/>
              </a:buClr>
              <a:buSzPct val="66666"/>
              <a:buFont typeface="Georgia"/>
              <a:buChar char="◗"/>
              <a:tabLst>
                <a:tab pos="241616" algn="l"/>
              </a:tabLst>
            </a:pPr>
            <a:r>
              <a:rPr sz="2400" dirty="0">
                <a:latin typeface="Times New Roman" pitchFamily="18" charset="0"/>
                <a:cs typeface="Times New Roman" pitchFamily="18" charset="0"/>
              </a:rPr>
              <a:t>This </a:t>
            </a:r>
            <a:r>
              <a:rPr sz="2400" spc="-4" dirty="0">
                <a:latin typeface="Times New Roman" pitchFamily="18" charset="0"/>
                <a:cs typeface="Times New Roman" pitchFamily="18" charset="0"/>
              </a:rPr>
              <a:t>concept </a:t>
            </a:r>
            <a:r>
              <a:rPr sz="2400" spc="9" dirty="0">
                <a:latin typeface="Times New Roman" pitchFamily="18" charset="0"/>
                <a:cs typeface="Times New Roman" pitchFamily="18" charset="0"/>
              </a:rPr>
              <a:t>is </a:t>
            </a:r>
            <a:r>
              <a:rPr sz="2400" dirty="0">
                <a:latin typeface="Times New Roman" pitchFamily="18" charset="0"/>
                <a:cs typeface="Times New Roman" pitchFamily="18" charset="0"/>
              </a:rPr>
              <a:t>helpful </a:t>
            </a:r>
            <a:r>
              <a:rPr sz="2400" spc="9" dirty="0">
                <a:latin typeface="Times New Roman" pitchFamily="18" charset="0"/>
                <a:cs typeface="Times New Roman" pitchFamily="18" charset="0"/>
              </a:rPr>
              <a:t>in </a:t>
            </a:r>
            <a:r>
              <a:rPr sz="2400" spc="-4" dirty="0">
                <a:latin typeface="Times New Roman" pitchFamily="18" charset="0"/>
                <a:cs typeface="Times New Roman" pitchFamily="18" charset="0"/>
              </a:rPr>
              <a:t>making </a:t>
            </a:r>
            <a:r>
              <a:rPr sz="2400" dirty="0">
                <a:latin typeface="Times New Roman" pitchFamily="18" charset="0"/>
                <a:cs typeface="Times New Roman" pitchFamily="18" charset="0"/>
              </a:rPr>
              <a:t>investment </a:t>
            </a:r>
            <a:r>
              <a:rPr sz="2400" spc="-4" dirty="0">
                <a:latin typeface="Times New Roman" pitchFamily="18" charset="0"/>
                <a:cs typeface="Times New Roman" pitchFamily="18" charset="0"/>
              </a:rPr>
              <a:t>decision as </a:t>
            </a:r>
            <a:r>
              <a:rPr sz="2400" spc="9" dirty="0">
                <a:latin typeface="Times New Roman" pitchFamily="18" charset="0"/>
                <a:cs typeface="Times New Roman" pitchFamily="18" charset="0"/>
              </a:rPr>
              <a:t>it </a:t>
            </a:r>
            <a:r>
              <a:rPr sz="2400" spc="13" dirty="0">
                <a:latin typeface="Times New Roman" pitchFamily="18" charset="0"/>
                <a:cs typeface="Times New Roman" pitchFamily="18" charset="0"/>
              </a:rPr>
              <a:t> </a:t>
            </a:r>
            <a:r>
              <a:rPr sz="2400" dirty="0">
                <a:latin typeface="Times New Roman" pitchFamily="18" charset="0"/>
                <a:cs typeface="Times New Roman" pitchFamily="18" charset="0"/>
              </a:rPr>
              <a:t>indicates the extent </a:t>
            </a:r>
            <a:r>
              <a:rPr sz="2400" spc="-4" dirty="0">
                <a:latin typeface="Times New Roman" pitchFamily="18" charset="0"/>
                <a:cs typeface="Times New Roman" pitchFamily="18" charset="0"/>
              </a:rPr>
              <a:t>of </a:t>
            </a:r>
            <a:r>
              <a:rPr sz="2400" dirty="0">
                <a:latin typeface="Times New Roman" pitchFamily="18" charset="0"/>
                <a:cs typeface="Times New Roman" pitchFamily="18" charset="0"/>
              </a:rPr>
              <a:t>deviation possible </a:t>
            </a:r>
            <a:r>
              <a:rPr sz="2400" spc="-4" dirty="0">
                <a:latin typeface="Times New Roman" pitchFamily="18" charset="0"/>
                <a:cs typeface="Times New Roman" pitchFamily="18" charset="0"/>
              </a:rPr>
              <a:t>from </a:t>
            </a:r>
            <a:r>
              <a:rPr sz="2400" dirty="0">
                <a:latin typeface="Times New Roman" pitchFamily="18" charset="0"/>
                <a:cs typeface="Times New Roman" pitchFamily="18" charset="0"/>
              </a:rPr>
              <a:t>the </a:t>
            </a:r>
            <a:r>
              <a:rPr sz="2400" spc="-4" dirty="0">
                <a:latin typeface="Times New Roman" pitchFamily="18" charset="0"/>
                <a:cs typeface="Times New Roman" pitchFamily="18" charset="0"/>
              </a:rPr>
              <a:t>expected </a:t>
            </a:r>
            <a:r>
              <a:rPr sz="2400" dirty="0">
                <a:latin typeface="Times New Roman" pitchFamily="18" charset="0"/>
                <a:cs typeface="Times New Roman" pitchFamily="18" charset="0"/>
              </a:rPr>
              <a:t> </a:t>
            </a:r>
            <a:r>
              <a:rPr sz="2400" spc="-4" dirty="0">
                <a:latin typeface="Times New Roman" pitchFamily="18" charset="0"/>
                <a:cs typeface="Times New Roman" pitchFamily="18" charset="0"/>
              </a:rPr>
              <a:t>normal</a:t>
            </a:r>
            <a:r>
              <a:rPr sz="2400" dirty="0">
                <a:latin typeface="Times New Roman" pitchFamily="18" charset="0"/>
                <a:cs typeface="Times New Roman" pitchFamily="18" charset="0"/>
              </a:rPr>
              <a:t> </a:t>
            </a:r>
            <a:r>
              <a:rPr sz="2400" spc="-4" dirty="0">
                <a:latin typeface="Times New Roman" pitchFamily="18" charset="0"/>
                <a:cs typeface="Times New Roman" pitchFamily="18" charset="0"/>
              </a:rPr>
              <a:t>returns,</a:t>
            </a:r>
            <a:r>
              <a:rPr sz="2400" spc="-9" dirty="0">
                <a:latin typeface="Times New Roman" pitchFamily="18" charset="0"/>
                <a:cs typeface="Times New Roman" pitchFamily="18" charset="0"/>
              </a:rPr>
              <a:t> </a:t>
            </a:r>
            <a:r>
              <a:rPr sz="2400" dirty="0">
                <a:latin typeface="Times New Roman" pitchFamily="18" charset="0"/>
                <a:cs typeface="Times New Roman" pitchFamily="18" charset="0"/>
              </a:rPr>
              <a:t>based</a:t>
            </a:r>
            <a:r>
              <a:rPr sz="2400" spc="22" dirty="0">
                <a:latin typeface="Times New Roman" pitchFamily="18" charset="0"/>
                <a:cs typeface="Times New Roman" pitchFamily="18" charset="0"/>
              </a:rPr>
              <a:t> </a:t>
            </a:r>
            <a:r>
              <a:rPr sz="2400" spc="-4" dirty="0">
                <a:latin typeface="Times New Roman" pitchFamily="18" charset="0"/>
                <a:cs typeface="Times New Roman" pitchFamily="18" charset="0"/>
              </a:rPr>
              <a:t>on</a:t>
            </a:r>
            <a:r>
              <a:rPr sz="2400" spc="-13" dirty="0">
                <a:latin typeface="Times New Roman" pitchFamily="18" charset="0"/>
                <a:cs typeface="Times New Roman" pitchFamily="18" charset="0"/>
              </a:rPr>
              <a:t> </a:t>
            </a:r>
            <a:r>
              <a:rPr sz="2400" dirty="0">
                <a:latin typeface="Times New Roman" pitchFamily="18" charset="0"/>
                <a:cs typeface="Times New Roman" pitchFamily="18" charset="0"/>
              </a:rPr>
              <a:t>the</a:t>
            </a:r>
            <a:r>
              <a:rPr sz="2400" spc="-9" dirty="0">
                <a:latin typeface="Times New Roman" pitchFamily="18" charset="0"/>
                <a:cs typeface="Times New Roman" pitchFamily="18" charset="0"/>
              </a:rPr>
              <a:t> </a:t>
            </a:r>
            <a:r>
              <a:rPr sz="2400" dirty="0">
                <a:latin typeface="Times New Roman" pitchFamily="18" charset="0"/>
                <a:cs typeface="Times New Roman" pitchFamily="18" charset="0"/>
              </a:rPr>
              <a:t>historical</a:t>
            </a:r>
            <a:r>
              <a:rPr sz="2400" spc="4" dirty="0">
                <a:latin typeface="Times New Roman" pitchFamily="18" charset="0"/>
                <a:cs typeface="Times New Roman" pitchFamily="18" charset="0"/>
              </a:rPr>
              <a:t> </a:t>
            </a:r>
            <a:r>
              <a:rPr sz="2400" spc="-4">
                <a:latin typeface="Times New Roman" pitchFamily="18" charset="0"/>
                <a:cs typeface="Times New Roman" pitchFamily="18" charset="0"/>
              </a:rPr>
              <a:t>experience</a:t>
            </a:r>
            <a:r>
              <a:rPr sz="2400" spc="-4" smtClean="0">
                <a:latin typeface="Times New Roman" pitchFamily="18" charset="0"/>
                <a:cs typeface="Times New Roman" pitchFamily="18" charset="0"/>
              </a:rPr>
              <a:t>.</a:t>
            </a:r>
            <a:endParaRPr sz="2400">
              <a:latin typeface="Times New Roman" pitchFamily="18" charset="0"/>
              <a:cs typeface="Times New Roman" pitchFamily="18" charset="0"/>
            </a:endParaRPr>
          </a:p>
        </p:txBody>
      </p:sp>
      <p:pic>
        <p:nvPicPr>
          <p:cNvPr id="4" name="object 4"/>
          <p:cNvPicPr/>
          <p:nvPr/>
        </p:nvPicPr>
        <p:blipFill>
          <a:blip r:embed="rId3" cstate="print"/>
          <a:stretch>
            <a:fillRect/>
          </a:stretch>
        </p:blipFill>
        <p:spPr>
          <a:xfrm>
            <a:off x="929640" y="675043"/>
            <a:ext cx="7604760" cy="844475"/>
          </a:xfrm>
          <a:prstGeom prst="rect">
            <a:avLst/>
          </a:prstGeom>
        </p:spPr>
      </p:pic>
      <p:sp>
        <p:nvSpPr>
          <p:cNvPr id="5" name="object 5"/>
          <p:cNvSpPr txBox="1"/>
          <p:nvPr/>
        </p:nvSpPr>
        <p:spPr>
          <a:xfrm>
            <a:off x="4890824"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a:t>
            </a:r>
            <a:endParaRPr lang="en-US" dirty="0"/>
          </a:p>
        </p:txBody>
      </p:sp>
      <p:sp>
        <p:nvSpPr>
          <p:cNvPr id="3" name="Content Placeholder 2"/>
          <p:cNvSpPr>
            <a:spLocks noGrp="1"/>
          </p:cNvSpPr>
          <p:nvPr>
            <p:ph idx="1"/>
          </p:nvPr>
        </p:nvSpPr>
        <p:spPr/>
        <p:txBody>
          <a:bodyPr>
            <a:normAutofit/>
          </a:bodyPr>
          <a:lstStyle/>
          <a:p>
            <a:pPr marL="241046" marR="5129" indent="-230219" algn="just">
              <a:lnSpc>
                <a:spcPct val="200000"/>
              </a:lnSpc>
              <a:spcBef>
                <a:spcPts val="1005"/>
              </a:spcBef>
              <a:buClr>
                <a:srgbClr val="99CA38"/>
              </a:buClr>
              <a:buSzPct val="66666"/>
              <a:buFont typeface="Georgia"/>
              <a:buChar char="◗"/>
              <a:tabLst>
                <a:tab pos="241046" algn="l"/>
                <a:tab pos="241616" algn="l"/>
                <a:tab pos="796078" algn="l"/>
                <a:tab pos="889534" algn="l"/>
                <a:tab pos="1727212" algn="l"/>
                <a:tab pos="2042909" algn="l"/>
                <a:tab pos="2507336" algn="l"/>
                <a:tab pos="2531269" algn="l"/>
                <a:tab pos="3299426" algn="l"/>
                <a:tab pos="3407127" algn="l"/>
                <a:tab pos="3713706" algn="l"/>
                <a:tab pos="4208905" algn="l"/>
                <a:tab pos="4330852" algn="l"/>
                <a:tab pos="4852834" algn="l"/>
                <a:tab pos="5436929" algn="l"/>
                <a:tab pos="5463142" algn="l"/>
                <a:tab pos="5750346" algn="l"/>
                <a:tab pos="6152660" algn="l"/>
                <a:tab pos="6448981" algn="l"/>
                <a:tab pos="6655266" algn="l"/>
              </a:tabLst>
            </a:pPr>
            <a:r>
              <a:rPr lang="en-US" sz="2000" spc="4" dirty="0" smtClean="0">
                <a:latin typeface="+mj-lt"/>
                <a:cs typeface="Lucida Sans Unicode"/>
              </a:rPr>
              <a:t>F</a:t>
            </a:r>
            <a:r>
              <a:rPr lang="en-US" sz="2000" spc="-9" dirty="0" smtClean="0">
                <a:latin typeface="+mj-lt"/>
                <a:cs typeface="Lucida Sans Unicode"/>
              </a:rPr>
              <a:t>o</a:t>
            </a:r>
            <a:r>
              <a:rPr lang="en-US" sz="2000" dirty="0" smtClean="0">
                <a:latin typeface="+mj-lt"/>
                <a:cs typeface="Lucida Sans Unicode"/>
              </a:rPr>
              <a:t>r	</a:t>
            </a:r>
            <a:r>
              <a:rPr lang="en-US" sz="2000" spc="-13" dirty="0" smtClean="0">
                <a:latin typeface="+mj-lt"/>
                <a:cs typeface="Lucida Sans Unicode"/>
              </a:rPr>
              <a:t>e</a:t>
            </a:r>
            <a:r>
              <a:rPr lang="en-US" sz="2000" spc="9" dirty="0" smtClean="0">
                <a:latin typeface="+mj-lt"/>
                <a:cs typeface="Lucida Sans Unicode"/>
              </a:rPr>
              <a:t>x</a:t>
            </a:r>
            <a:r>
              <a:rPr lang="en-US" sz="2000" spc="-4" dirty="0" smtClean="0">
                <a:latin typeface="+mj-lt"/>
                <a:cs typeface="Lucida Sans Unicode"/>
              </a:rPr>
              <a:t>a</a:t>
            </a:r>
            <a:r>
              <a:rPr lang="en-US" sz="2000" spc="9" dirty="0" smtClean="0">
                <a:latin typeface="+mj-lt"/>
                <a:cs typeface="Lucida Sans Unicode"/>
              </a:rPr>
              <a:t>m</a:t>
            </a:r>
            <a:r>
              <a:rPr lang="en-US" sz="2000" dirty="0" smtClean="0">
                <a:latin typeface="+mj-lt"/>
                <a:cs typeface="Lucida Sans Unicode"/>
              </a:rPr>
              <a:t>pl</a:t>
            </a:r>
            <a:r>
              <a:rPr lang="en-US" sz="2000" spc="4" dirty="0" smtClean="0">
                <a:latin typeface="+mj-lt"/>
                <a:cs typeface="Lucida Sans Unicode"/>
              </a:rPr>
              <a:t>e</a:t>
            </a:r>
            <a:r>
              <a:rPr lang="en-US" sz="2000" dirty="0" smtClean="0">
                <a:latin typeface="+mj-lt"/>
                <a:cs typeface="Lucida Sans Unicode"/>
              </a:rPr>
              <a:t>,	</a:t>
            </a:r>
            <a:r>
              <a:rPr lang="en-US" sz="2400" b="1" i="1" spc="13" dirty="0" smtClean="0">
                <a:solidFill>
                  <a:srgbClr val="FF0000"/>
                </a:solidFill>
                <a:latin typeface="+mj-lt"/>
                <a:cs typeface="Lucida Sans Unicode"/>
              </a:rPr>
              <a:t>a</a:t>
            </a:r>
            <a:r>
              <a:rPr lang="en-US" sz="2400" b="1" i="1" dirty="0" smtClean="0">
                <a:solidFill>
                  <a:srgbClr val="FF0000"/>
                </a:solidFill>
                <a:latin typeface="+mj-lt"/>
                <a:cs typeface="Lucida Sans Unicode"/>
              </a:rPr>
              <a:t>n	</a:t>
            </a:r>
            <a:r>
              <a:rPr lang="en-US" sz="2400" b="1" i="1" spc="4" dirty="0" smtClean="0">
                <a:solidFill>
                  <a:srgbClr val="FF0000"/>
                </a:solidFill>
                <a:latin typeface="+mj-lt"/>
                <a:cs typeface="Lucida Sans Unicode"/>
              </a:rPr>
              <a:t>e</a:t>
            </a:r>
            <a:r>
              <a:rPr lang="en-US" sz="2400" b="1" i="1" dirty="0" smtClean="0">
                <a:solidFill>
                  <a:srgbClr val="FF0000"/>
                </a:solidFill>
                <a:latin typeface="+mj-lt"/>
                <a:cs typeface="Lucida Sans Unicode"/>
              </a:rPr>
              <a:t>q</a:t>
            </a:r>
            <a:r>
              <a:rPr lang="en-US" sz="2400" b="1" i="1" spc="-4" dirty="0" smtClean="0">
                <a:solidFill>
                  <a:srgbClr val="FF0000"/>
                </a:solidFill>
                <a:latin typeface="+mj-lt"/>
                <a:cs typeface="Lucida Sans Unicode"/>
              </a:rPr>
              <a:t>u</a:t>
            </a:r>
            <a:r>
              <a:rPr lang="en-US" sz="2400" b="1" i="1" dirty="0" smtClean="0">
                <a:solidFill>
                  <a:srgbClr val="FF0000"/>
                </a:solidFill>
                <a:latin typeface="+mj-lt"/>
                <a:cs typeface="Lucida Sans Unicode"/>
              </a:rPr>
              <a:t>i</a:t>
            </a:r>
            <a:r>
              <a:rPr lang="en-US" sz="2400" b="1" i="1" spc="-9" dirty="0" smtClean="0">
                <a:solidFill>
                  <a:srgbClr val="FF0000"/>
                </a:solidFill>
                <a:latin typeface="+mj-lt"/>
                <a:cs typeface="Lucida Sans Unicode"/>
              </a:rPr>
              <a:t>t</a:t>
            </a:r>
            <a:r>
              <a:rPr lang="en-US" sz="2400" b="1" i="1" dirty="0" smtClean="0">
                <a:solidFill>
                  <a:srgbClr val="FF0000"/>
                </a:solidFill>
                <a:latin typeface="+mj-lt"/>
                <a:cs typeface="Lucida Sans Unicode"/>
              </a:rPr>
              <a:t>y		s</a:t>
            </a:r>
            <a:r>
              <a:rPr lang="en-US" sz="2400" b="1" i="1" spc="-9" dirty="0" smtClean="0">
                <a:solidFill>
                  <a:srgbClr val="FF0000"/>
                </a:solidFill>
                <a:latin typeface="+mj-lt"/>
                <a:cs typeface="Lucida Sans Unicode"/>
              </a:rPr>
              <a:t>t</a:t>
            </a:r>
            <a:r>
              <a:rPr lang="en-US" sz="2400" b="1" i="1" spc="9" dirty="0" smtClean="0">
                <a:solidFill>
                  <a:srgbClr val="FF0000"/>
                </a:solidFill>
                <a:latin typeface="+mj-lt"/>
                <a:cs typeface="Lucida Sans Unicode"/>
              </a:rPr>
              <a:t>o</a:t>
            </a:r>
            <a:r>
              <a:rPr lang="en-US" sz="2400" b="1" i="1" spc="-4" dirty="0" smtClean="0">
                <a:solidFill>
                  <a:srgbClr val="FF0000"/>
                </a:solidFill>
                <a:latin typeface="+mj-lt"/>
                <a:cs typeface="Lucida Sans Unicode"/>
              </a:rPr>
              <a:t>c</a:t>
            </a:r>
            <a:r>
              <a:rPr lang="en-US" sz="2400" b="1" i="1" dirty="0" smtClean="0">
                <a:solidFill>
                  <a:srgbClr val="FF0000"/>
                </a:solidFill>
                <a:latin typeface="+mj-lt"/>
                <a:cs typeface="Lucida Sans Unicode"/>
              </a:rPr>
              <a:t>k	</a:t>
            </a:r>
            <a:r>
              <a:rPr lang="en-US" sz="2400" b="1" i="1" spc="9" dirty="0" smtClean="0">
                <a:solidFill>
                  <a:srgbClr val="FF0000"/>
                </a:solidFill>
                <a:latin typeface="+mj-lt"/>
                <a:cs typeface="Lucida Sans Unicode"/>
              </a:rPr>
              <a:t>t</a:t>
            </a:r>
            <a:r>
              <a:rPr lang="en-US" sz="2400" b="1" i="1" spc="-4" dirty="0" smtClean="0">
                <a:solidFill>
                  <a:srgbClr val="FF0000"/>
                </a:solidFill>
                <a:latin typeface="+mj-lt"/>
                <a:cs typeface="Lucida Sans Unicode"/>
              </a:rPr>
              <a:t>h</a:t>
            </a:r>
            <a:r>
              <a:rPr lang="en-US" sz="2400" b="1" i="1" spc="13" dirty="0" smtClean="0">
                <a:solidFill>
                  <a:srgbClr val="FF0000"/>
                </a:solidFill>
                <a:latin typeface="+mj-lt"/>
                <a:cs typeface="Lucida Sans Unicode"/>
              </a:rPr>
              <a:t>a</a:t>
            </a:r>
            <a:r>
              <a:rPr lang="en-US" sz="2400" b="1" i="1" dirty="0" smtClean="0">
                <a:solidFill>
                  <a:srgbClr val="FF0000"/>
                </a:solidFill>
                <a:latin typeface="+mj-lt"/>
                <a:cs typeface="Lucida Sans Unicode"/>
              </a:rPr>
              <a:t>t	</a:t>
            </a:r>
            <a:r>
              <a:rPr lang="en-US" sz="2400" b="1" i="1" spc="-4" dirty="0" smtClean="0">
                <a:solidFill>
                  <a:srgbClr val="FF0000"/>
                </a:solidFill>
                <a:latin typeface="+mj-lt"/>
                <a:cs typeface="Lucida Sans Unicode"/>
              </a:rPr>
              <a:t>h</a:t>
            </a:r>
            <a:r>
              <a:rPr lang="en-US" sz="2400" b="1" i="1" spc="13" dirty="0" smtClean="0">
                <a:solidFill>
                  <a:srgbClr val="FF0000"/>
                </a:solidFill>
                <a:latin typeface="+mj-lt"/>
                <a:cs typeface="Lucida Sans Unicode"/>
              </a:rPr>
              <a:t>a</a:t>
            </a:r>
            <a:r>
              <a:rPr lang="en-US" sz="2400" b="1" i="1" dirty="0" smtClean="0">
                <a:solidFill>
                  <a:srgbClr val="FF0000"/>
                </a:solidFill>
                <a:latin typeface="+mj-lt"/>
                <a:cs typeface="Lucida Sans Unicode"/>
              </a:rPr>
              <a:t>s	a	</a:t>
            </a:r>
            <a:r>
              <a:rPr lang="en-US" sz="2400" b="1" i="1" spc="13" dirty="0" smtClean="0">
                <a:solidFill>
                  <a:srgbClr val="FF0000"/>
                </a:solidFill>
                <a:latin typeface="+mj-lt"/>
                <a:cs typeface="Lucida Sans Unicode"/>
              </a:rPr>
              <a:t>h</a:t>
            </a:r>
            <a:r>
              <a:rPr lang="en-US" sz="2400" b="1" i="1" dirty="0" smtClean="0">
                <a:solidFill>
                  <a:srgbClr val="FF0000"/>
                </a:solidFill>
                <a:latin typeface="+mj-lt"/>
                <a:cs typeface="Lucida Sans Unicode"/>
              </a:rPr>
              <a:t>i</a:t>
            </a:r>
            <a:r>
              <a:rPr lang="en-US" sz="2400" b="1" i="1" spc="-9" dirty="0" smtClean="0">
                <a:solidFill>
                  <a:srgbClr val="FF0000"/>
                </a:solidFill>
                <a:latin typeface="+mj-lt"/>
                <a:cs typeface="Lucida Sans Unicode"/>
              </a:rPr>
              <a:t>g</a:t>
            </a:r>
            <a:r>
              <a:rPr lang="en-US" sz="2400" b="1" i="1" dirty="0" smtClean="0">
                <a:solidFill>
                  <a:srgbClr val="FF0000"/>
                </a:solidFill>
                <a:latin typeface="+mj-lt"/>
                <a:cs typeface="Lucida Sans Unicode"/>
              </a:rPr>
              <a:t>h	s</a:t>
            </a:r>
            <a:r>
              <a:rPr lang="en-US" sz="2400" b="1" i="1" spc="-9" dirty="0" smtClean="0">
                <a:solidFill>
                  <a:srgbClr val="FF0000"/>
                </a:solidFill>
                <a:latin typeface="+mj-lt"/>
                <a:cs typeface="Lucida Sans Unicode"/>
              </a:rPr>
              <a:t>t</a:t>
            </a:r>
            <a:r>
              <a:rPr lang="en-US" sz="2400" b="1" i="1" spc="13" dirty="0" smtClean="0">
                <a:solidFill>
                  <a:srgbClr val="FF0000"/>
                </a:solidFill>
                <a:latin typeface="+mj-lt"/>
                <a:cs typeface="Lucida Sans Unicode"/>
              </a:rPr>
              <a:t>a</a:t>
            </a:r>
            <a:r>
              <a:rPr lang="en-US" sz="2400" b="1" i="1" spc="-22" dirty="0" smtClean="0">
                <a:solidFill>
                  <a:srgbClr val="FF0000"/>
                </a:solidFill>
                <a:latin typeface="+mj-lt"/>
                <a:cs typeface="Lucida Sans Unicode"/>
              </a:rPr>
              <a:t>n</a:t>
            </a:r>
            <a:r>
              <a:rPr lang="en-US" sz="2400" b="1" i="1" dirty="0" smtClean="0">
                <a:solidFill>
                  <a:srgbClr val="FF0000"/>
                </a:solidFill>
                <a:latin typeface="+mj-lt"/>
                <a:cs typeface="Lucida Sans Unicode"/>
              </a:rPr>
              <a:t>d</a:t>
            </a:r>
            <a:r>
              <a:rPr lang="en-US" sz="2400" b="1" i="1" spc="13" dirty="0" smtClean="0">
                <a:solidFill>
                  <a:srgbClr val="FF0000"/>
                </a:solidFill>
                <a:latin typeface="+mj-lt"/>
                <a:cs typeface="Lucida Sans Unicode"/>
              </a:rPr>
              <a:t>a</a:t>
            </a:r>
            <a:r>
              <a:rPr lang="en-US" sz="2400" b="1" i="1" dirty="0" smtClean="0">
                <a:solidFill>
                  <a:srgbClr val="FF0000"/>
                </a:solidFill>
                <a:latin typeface="+mj-lt"/>
                <a:cs typeface="Lucida Sans Unicode"/>
              </a:rPr>
              <a:t>rd deviation </a:t>
            </a:r>
            <a:r>
              <a:rPr lang="en-US" sz="2400" b="1" i="1" spc="-4" dirty="0" smtClean="0">
                <a:solidFill>
                  <a:srgbClr val="FF0000"/>
                </a:solidFill>
                <a:latin typeface="+mj-lt"/>
                <a:cs typeface="Lucida Sans Unicode"/>
              </a:rPr>
              <a:t>can </a:t>
            </a:r>
            <a:r>
              <a:rPr lang="en-US" sz="2400" b="1" i="1" dirty="0" smtClean="0">
                <a:solidFill>
                  <a:srgbClr val="FF0000"/>
                </a:solidFill>
                <a:latin typeface="+mj-lt"/>
                <a:cs typeface="Lucida Sans Unicode"/>
              </a:rPr>
              <a:t>be expected </a:t>
            </a:r>
            <a:r>
              <a:rPr lang="en-US" sz="2400" b="1" i="1" spc="-4" dirty="0" smtClean="0">
                <a:solidFill>
                  <a:srgbClr val="FF0000"/>
                </a:solidFill>
                <a:latin typeface="+mj-lt"/>
                <a:cs typeface="Lucida Sans Unicode"/>
              </a:rPr>
              <a:t>to </a:t>
            </a:r>
            <a:r>
              <a:rPr lang="en-US" sz="2400" b="1" i="1" dirty="0" smtClean="0">
                <a:solidFill>
                  <a:srgbClr val="FF0000"/>
                </a:solidFill>
                <a:latin typeface="+mj-lt"/>
                <a:cs typeface="Lucida Sans Unicode"/>
              </a:rPr>
              <a:t>have highly volatile returns </a:t>
            </a:r>
            <a:r>
              <a:rPr lang="en-US" sz="2000" spc="-4" dirty="0" smtClean="0">
                <a:latin typeface="+mj-lt"/>
                <a:cs typeface="Lucida Sans Unicode"/>
              </a:rPr>
              <a:t>(with </a:t>
            </a:r>
            <a:r>
              <a:rPr lang="en-US" sz="2000" spc="-583" dirty="0" smtClean="0">
                <a:latin typeface="+mj-lt"/>
                <a:cs typeface="Lucida Sans Unicode"/>
              </a:rPr>
              <a:t> </a:t>
            </a:r>
            <a:r>
              <a:rPr lang="en-US" sz="2000" spc="-4" dirty="0" smtClean="0">
                <a:latin typeface="+mj-lt"/>
                <a:cs typeface="Lucida Sans Unicode"/>
              </a:rPr>
              <a:t>h</a:t>
            </a:r>
            <a:r>
              <a:rPr lang="en-US" sz="2000" dirty="0" smtClean="0">
                <a:latin typeface="+mj-lt"/>
                <a:cs typeface="Lucida Sans Unicode"/>
              </a:rPr>
              <a:t>i</a:t>
            </a:r>
            <a:r>
              <a:rPr lang="en-US" sz="2000" spc="9" dirty="0" smtClean="0">
                <a:latin typeface="+mj-lt"/>
                <a:cs typeface="Lucida Sans Unicode"/>
              </a:rPr>
              <a:t>g</a:t>
            </a:r>
            <a:r>
              <a:rPr lang="en-US" sz="2000" dirty="0" smtClean="0">
                <a:latin typeface="+mj-lt"/>
                <a:cs typeface="Lucida Sans Unicode"/>
              </a:rPr>
              <a:t>h ris</a:t>
            </a:r>
            <a:r>
              <a:rPr lang="en-US" sz="2000" spc="-9" dirty="0" smtClean="0">
                <a:latin typeface="+mj-lt"/>
                <a:cs typeface="Lucida Sans Unicode"/>
              </a:rPr>
              <a:t>k</a:t>
            </a:r>
            <a:r>
              <a:rPr lang="en-US" sz="2000" dirty="0" smtClean="0">
                <a:latin typeface="+mj-lt"/>
                <a:cs typeface="Lucida Sans Unicode"/>
              </a:rPr>
              <a:t>s</a:t>
            </a:r>
            <a:r>
              <a:rPr lang="en-US" sz="2000" spc="9" dirty="0" smtClean="0">
                <a:latin typeface="+mj-lt"/>
                <a:cs typeface="Lucida Sans Unicode"/>
              </a:rPr>
              <a:t>)</a:t>
            </a:r>
            <a:r>
              <a:rPr lang="en-US" sz="2000" dirty="0" smtClean="0">
                <a:latin typeface="+mj-lt"/>
                <a:cs typeface="Lucida Sans Unicode"/>
              </a:rPr>
              <a:t>,	 </a:t>
            </a:r>
            <a:r>
              <a:rPr lang="en-US" sz="2000" spc="-4" dirty="0" smtClean="0">
                <a:latin typeface="+mj-lt"/>
                <a:cs typeface="Lucida Sans Unicode"/>
              </a:rPr>
              <a:t>wh</a:t>
            </a:r>
            <a:r>
              <a:rPr lang="en-US" sz="2000" dirty="0" smtClean="0">
                <a:latin typeface="+mj-lt"/>
                <a:cs typeface="Lucida Sans Unicode"/>
              </a:rPr>
              <a:t>i</a:t>
            </a:r>
            <a:r>
              <a:rPr lang="en-US" sz="2000" spc="-4" dirty="0" smtClean="0">
                <a:latin typeface="+mj-lt"/>
                <a:cs typeface="Lucida Sans Unicode"/>
              </a:rPr>
              <a:t>c</a:t>
            </a:r>
            <a:r>
              <a:rPr lang="en-US" sz="2000" dirty="0" smtClean="0">
                <a:latin typeface="+mj-lt"/>
                <a:cs typeface="Lucida Sans Unicode"/>
              </a:rPr>
              <a:t>h		</a:t>
            </a:r>
            <a:r>
              <a:rPr lang="en-US" sz="2000" spc="13" dirty="0" smtClean="0">
                <a:latin typeface="+mj-lt"/>
                <a:cs typeface="Lucida Sans Unicode"/>
              </a:rPr>
              <a:t>c</a:t>
            </a:r>
            <a:r>
              <a:rPr lang="en-US" sz="2000" spc="-27" dirty="0" smtClean="0">
                <a:latin typeface="+mj-lt"/>
                <a:cs typeface="Lucida Sans Unicode"/>
              </a:rPr>
              <a:t>o</a:t>
            </a:r>
            <a:r>
              <a:rPr lang="en-US" sz="2000" spc="-4" dirty="0" smtClean="0">
                <a:latin typeface="+mj-lt"/>
                <a:cs typeface="Lucida Sans Unicode"/>
              </a:rPr>
              <a:t>u</a:t>
            </a:r>
            <a:r>
              <a:rPr lang="en-US" sz="2000" dirty="0" smtClean="0">
                <a:latin typeface="+mj-lt"/>
                <a:cs typeface="Lucida Sans Unicode"/>
              </a:rPr>
              <a:t>ld	be	</a:t>
            </a:r>
            <a:r>
              <a:rPr lang="en-US" sz="2000" spc="22" dirty="0" smtClean="0">
                <a:latin typeface="+mj-lt"/>
                <a:cs typeface="Lucida Sans Unicode"/>
              </a:rPr>
              <a:t>v</a:t>
            </a:r>
            <a:r>
              <a:rPr lang="en-US" sz="2000" spc="-13" dirty="0" smtClean="0">
                <a:latin typeface="+mj-lt"/>
                <a:cs typeface="Lucida Sans Unicode"/>
              </a:rPr>
              <a:t>e</a:t>
            </a:r>
            <a:r>
              <a:rPr lang="en-US" sz="2000" spc="18" dirty="0" smtClean="0">
                <a:latin typeface="+mj-lt"/>
                <a:cs typeface="Lucida Sans Unicode"/>
              </a:rPr>
              <a:t>r</a:t>
            </a:r>
            <a:r>
              <a:rPr lang="en-US" sz="2000" dirty="0" smtClean="0">
                <a:latin typeface="+mj-lt"/>
                <a:cs typeface="Lucida Sans Unicode"/>
              </a:rPr>
              <a:t>y		</a:t>
            </a:r>
            <a:r>
              <a:rPr lang="en-US" sz="2000" spc="-18" dirty="0" smtClean="0">
                <a:latin typeface="+mj-lt"/>
                <a:cs typeface="Lucida Sans Unicode"/>
              </a:rPr>
              <a:t>d</a:t>
            </a:r>
            <a:r>
              <a:rPr lang="en-US" sz="2000" spc="18" dirty="0" smtClean="0">
                <a:latin typeface="+mj-lt"/>
                <a:cs typeface="Lucida Sans Unicode"/>
              </a:rPr>
              <a:t>i</a:t>
            </a:r>
            <a:r>
              <a:rPr lang="en-US" sz="2000" dirty="0" smtClean="0">
                <a:latin typeface="+mj-lt"/>
                <a:cs typeface="Lucida Sans Unicode"/>
              </a:rPr>
              <a:t>ff</a:t>
            </a:r>
            <a:r>
              <a:rPr lang="en-US" sz="2000" spc="-13" dirty="0" smtClean="0">
                <a:latin typeface="+mj-lt"/>
                <a:cs typeface="Lucida Sans Unicode"/>
              </a:rPr>
              <a:t>e</a:t>
            </a:r>
            <a:r>
              <a:rPr lang="en-US" sz="2000" dirty="0" smtClean="0">
                <a:latin typeface="+mj-lt"/>
                <a:cs typeface="Lucida Sans Unicode"/>
              </a:rPr>
              <a:t>r</a:t>
            </a:r>
            <a:r>
              <a:rPr lang="en-US" sz="2000" spc="4" dirty="0" smtClean="0">
                <a:latin typeface="+mj-lt"/>
                <a:cs typeface="Lucida Sans Unicode"/>
              </a:rPr>
              <a:t>e</a:t>
            </a:r>
            <a:r>
              <a:rPr lang="en-US" sz="2000" spc="-4" dirty="0" smtClean="0">
                <a:latin typeface="+mj-lt"/>
                <a:cs typeface="Lucida Sans Unicode"/>
              </a:rPr>
              <a:t>n</a:t>
            </a:r>
            <a:r>
              <a:rPr lang="en-US" sz="2000" dirty="0" smtClean="0">
                <a:latin typeface="+mj-lt"/>
                <a:cs typeface="Lucida Sans Unicode"/>
              </a:rPr>
              <a:t>t		</a:t>
            </a:r>
            <a:r>
              <a:rPr lang="en-US" sz="2000" spc="-18" dirty="0" smtClean="0">
                <a:latin typeface="+mj-lt"/>
                <a:cs typeface="Lucida Sans Unicode"/>
              </a:rPr>
              <a:t>f</a:t>
            </a:r>
            <a:r>
              <a:rPr lang="en-US" sz="2000" spc="18" dirty="0" smtClean="0">
                <a:latin typeface="+mj-lt"/>
                <a:cs typeface="Lucida Sans Unicode"/>
              </a:rPr>
              <a:t>r</a:t>
            </a:r>
            <a:r>
              <a:rPr lang="en-US" sz="2000" spc="-9" dirty="0" smtClean="0">
                <a:latin typeface="+mj-lt"/>
                <a:cs typeface="Lucida Sans Unicode"/>
              </a:rPr>
              <a:t>o</a:t>
            </a:r>
            <a:r>
              <a:rPr lang="en-US" sz="2000" dirty="0" smtClean="0">
                <a:latin typeface="+mj-lt"/>
                <a:cs typeface="Lucida Sans Unicode"/>
              </a:rPr>
              <a:t>m	</a:t>
            </a:r>
            <a:r>
              <a:rPr lang="en-US" sz="2000" spc="-9" dirty="0" smtClean="0">
                <a:latin typeface="+mj-lt"/>
                <a:cs typeface="Lucida Sans Unicode"/>
              </a:rPr>
              <a:t>t</a:t>
            </a:r>
            <a:r>
              <a:rPr lang="en-US" sz="2000" spc="-4" dirty="0" smtClean="0">
                <a:latin typeface="+mj-lt"/>
                <a:cs typeface="Lucida Sans Unicode"/>
              </a:rPr>
              <a:t>h</a:t>
            </a:r>
            <a:r>
              <a:rPr lang="en-US" sz="2000" dirty="0" smtClean="0">
                <a:latin typeface="+mj-lt"/>
                <a:cs typeface="Lucida Sans Unicode"/>
              </a:rPr>
              <a:t>e	s</a:t>
            </a:r>
            <a:r>
              <a:rPr lang="en-US" sz="2000" spc="9" dirty="0" smtClean="0">
                <a:latin typeface="+mj-lt"/>
                <a:cs typeface="Lucida Sans Unicode"/>
              </a:rPr>
              <a:t>t</a:t>
            </a:r>
            <a:r>
              <a:rPr lang="en-US" sz="2000" spc="-9" dirty="0" smtClean="0">
                <a:latin typeface="+mj-lt"/>
                <a:cs typeface="Lucida Sans Unicode"/>
              </a:rPr>
              <a:t>o</a:t>
            </a:r>
            <a:r>
              <a:rPr lang="en-US" sz="2000" spc="13" dirty="0" smtClean="0">
                <a:latin typeface="+mj-lt"/>
                <a:cs typeface="Lucida Sans Unicode"/>
              </a:rPr>
              <a:t>c</a:t>
            </a:r>
            <a:r>
              <a:rPr lang="en-US" sz="2000" spc="-9" dirty="0" smtClean="0">
                <a:latin typeface="+mj-lt"/>
                <a:cs typeface="Lucida Sans Unicode"/>
              </a:rPr>
              <a:t>k</a:t>
            </a:r>
            <a:r>
              <a:rPr lang="en-US" sz="2000" spc="-13" dirty="0" smtClean="0">
                <a:latin typeface="+mj-lt"/>
                <a:cs typeface="Lucida Sans Unicode"/>
              </a:rPr>
              <a:t>’</a:t>
            </a:r>
            <a:r>
              <a:rPr lang="en-US" sz="2000" dirty="0" smtClean="0">
                <a:latin typeface="+mj-lt"/>
                <a:cs typeface="Lucida Sans Unicode"/>
              </a:rPr>
              <a:t>s  </a:t>
            </a:r>
            <a:r>
              <a:rPr lang="en-US" sz="2000" spc="-4" dirty="0" smtClean="0">
                <a:latin typeface="+mj-lt"/>
                <a:cs typeface="Lucida Sans Unicode"/>
              </a:rPr>
              <a:t>historic </a:t>
            </a:r>
            <a:r>
              <a:rPr lang="en-US" sz="2000" dirty="0" smtClean="0">
                <a:latin typeface="+mj-lt"/>
                <a:cs typeface="Lucida Sans Unicode"/>
              </a:rPr>
              <a:t>returns. </a:t>
            </a:r>
            <a:r>
              <a:rPr lang="en-US" sz="2000" b="1" dirty="0" smtClean="0">
                <a:solidFill>
                  <a:srgbClr val="FF0000"/>
                </a:solidFill>
                <a:latin typeface="+mj-lt"/>
                <a:cs typeface="Lucida Sans Unicode"/>
              </a:rPr>
              <a:t>Here, higher the standard deviation, </a:t>
            </a:r>
            <a:r>
              <a:rPr lang="en-US" sz="2000" b="1" spc="-4" dirty="0" smtClean="0">
                <a:solidFill>
                  <a:srgbClr val="FF0000"/>
                </a:solidFill>
                <a:latin typeface="+mj-lt"/>
                <a:cs typeface="Lucida Sans Unicode"/>
              </a:rPr>
              <a:t>higher </a:t>
            </a:r>
            <a:r>
              <a:rPr lang="en-US" sz="2000" b="1" spc="9" dirty="0" smtClean="0">
                <a:solidFill>
                  <a:srgbClr val="FF0000"/>
                </a:solidFill>
                <a:latin typeface="+mj-lt"/>
                <a:cs typeface="Lucida Sans Unicode"/>
              </a:rPr>
              <a:t>is </a:t>
            </a:r>
            <a:r>
              <a:rPr lang="en-US" sz="2000" b="1" spc="-583" dirty="0" smtClean="0">
                <a:solidFill>
                  <a:srgbClr val="FF0000"/>
                </a:solidFill>
                <a:latin typeface="+mj-lt"/>
                <a:cs typeface="Lucida Sans Unicode"/>
              </a:rPr>
              <a:t> </a:t>
            </a:r>
            <a:r>
              <a:rPr lang="en-US" sz="2000" b="1" spc="-4" dirty="0" smtClean="0">
                <a:solidFill>
                  <a:srgbClr val="FF0000"/>
                </a:solidFill>
                <a:latin typeface="+mj-lt"/>
                <a:cs typeface="Lucida Sans Unicode"/>
              </a:rPr>
              <a:t>the</a:t>
            </a:r>
            <a:r>
              <a:rPr lang="en-US" sz="2000" b="1" spc="139" dirty="0" smtClean="0">
                <a:solidFill>
                  <a:srgbClr val="FF0000"/>
                </a:solidFill>
                <a:latin typeface="+mj-lt"/>
                <a:cs typeface="Lucida Sans Unicode"/>
              </a:rPr>
              <a:t> </a:t>
            </a:r>
            <a:r>
              <a:rPr lang="en-US" sz="2000" b="1" dirty="0" smtClean="0">
                <a:solidFill>
                  <a:srgbClr val="FF0000"/>
                </a:solidFill>
                <a:latin typeface="+mj-lt"/>
                <a:cs typeface="Lucida Sans Unicode"/>
              </a:rPr>
              <a:t>expected</a:t>
            </a:r>
            <a:r>
              <a:rPr lang="en-US" sz="2000" b="1" spc="117" dirty="0" smtClean="0">
                <a:solidFill>
                  <a:srgbClr val="FF0000"/>
                </a:solidFill>
                <a:latin typeface="+mj-lt"/>
                <a:cs typeface="Lucida Sans Unicode"/>
              </a:rPr>
              <a:t> </a:t>
            </a:r>
            <a:r>
              <a:rPr lang="en-US" sz="2000" b="1" dirty="0" smtClean="0">
                <a:solidFill>
                  <a:srgbClr val="FF0000"/>
                </a:solidFill>
                <a:latin typeface="+mj-lt"/>
                <a:cs typeface="Lucida Sans Unicode"/>
              </a:rPr>
              <a:t>volatility</a:t>
            </a:r>
            <a:r>
              <a:rPr lang="en-US" sz="2000" b="1" spc="130" dirty="0" smtClean="0">
                <a:solidFill>
                  <a:srgbClr val="FF0000"/>
                </a:solidFill>
                <a:latin typeface="+mj-lt"/>
                <a:cs typeface="Lucida Sans Unicode"/>
              </a:rPr>
              <a:t> </a:t>
            </a:r>
            <a:r>
              <a:rPr lang="en-US" sz="2000" b="1" dirty="0" smtClean="0">
                <a:solidFill>
                  <a:srgbClr val="FF0000"/>
                </a:solidFill>
                <a:latin typeface="+mj-lt"/>
                <a:cs typeface="Lucida Sans Unicode"/>
              </a:rPr>
              <a:t>and</a:t>
            </a:r>
            <a:r>
              <a:rPr lang="en-US" sz="2000" b="1" spc="117" dirty="0" smtClean="0">
                <a:solidFill>
                  <a:srgbClr val="FF0000"/>
                </a:solidFill>
                <a:latin typeface="+mj-lt"/>
                <a:cs typeface="Lucida Sans Unicode"/>
              </a:rPr>
              <a:t> </a:t>
            </a:r>
            <a:r>
              <a:rPr lang="en-US" sz="2000" b="1" spc="-4" dirty="0" smtClean="0">
                <a:solidFill>
                  <a:srgbClr val="FF0000"/>
                </a:solidFill>
                <a:latin typeface="+mj-lt"/>
                <a:cs typeface="Lucida Sans Unicode"/>
              </a:rPr>
              <a:t>hence</a:t>
            </a:r>
            <a:r>
              <a:rPr lang="en-US" sz="2000" b="1" spc="121" dirty="0" smtClean="0">
                <a:solidFill>
                  <a:srgbClr val="FF0000"/>
                </a:solidFill>
                <a:latin typeface="+mj-lt"/>
                <a:cs typeface="Lucida Sans Unicode"/>
              </a:rPr>
              <a:t> </a:t>
            </a:r>
            <a:r>
              <a:rPr lang="en-US" sz="2000" b="1" dirty="0" smtClean="0">
                <a:solidFill>
                  <a:srgbClr val="FF0000"/>
                </a:solidFill>
                <a:latin typeface="+mj-lt"/>
                <a:cs typeface="Lucida Sans Unicode"/>
              </a:rPr>
              <a:t>a</a:t>
            </a:r>
            <a:r>
              <a:rPr lang="en-US" sz="2000" b="1" spc="126" dirty="0" smtClean="0">
                <a:solidFill>
                  <a:srgbClr val="FF0000"/>
                </a:solidFill>
                <a:latin typeface="+mj-lt"/>
                <a:cs typeface="Lucida Sans Unicode"/>
              </a:rPr>
              <a:t> </a:t>
            </a:r>
            <a:r>
              <a:rPr lang="en-US" sz="2000" b="1" spc="-4" dirty="0" smtClean="0">
                <a:solidFill>
                  <a:srgbClr val="FF0000"/>
                </a:solidFill>
                <a:latin typeface="+mj-lt"/>
                <a:cs typeface="Lucida Sans Unicode"/>
              </a:rPr>
              <a:t>higher</a:t>
            </a:r>
            <a:r>
              <a:rPr lang="en-US" sz="2000" b="1" spc="121" dirty="0" smtClean="0">
                <a:solidFill>
                  <a:srgbClr val="FF0000"/>
                </a:solidFill>
                <a:latin typeface="+mj-lt"/>
                <a:cs typeface="Lucida Sans Unicode"/>
              </a:rPr>
              <a:t> </a:t>
            </a:r>
            <a:r>
              <a:rPr lang="en-US" sz="2000" b="1" spc="-4" dirty="0" smtClean="0">
                <a:solidFill>
                  <a:srgbClr val="FF0000"/>
                </a:solidFill>
                <a:latin typeface="+mj-lt"/>
                <a:cs typeface="Lucida Sans Unicode"/>
              </a:rPr>
              <a:t>level</a:t>
            </a:r>
            <a:r>
              <a:rPr lang="en-US" sz="2000" b="1" spc="139" dirty="0" smtClean="0">
                <a:solidFill>
                  <a:srgbClr val="FF0000"/>
                </a:solidFill>
                <a:latin typeface="+mj-lt"/>
                <a:cs typeface="Lucida Sans Unicode"/>
              </a:rPr>
              <a:t> </a:t>
            </a:r>
            <a:r>
              <a:rPr lang="en-US" sz="2000" b="1" spc="4" dirty="0" smtClean="0">
                <a:solidFill>
                  <a:srgbClr val="FF0000"/>
                </a:solidFill>
                <a:latin typeface="+mj-lt"/>
                <a:cs typeface="Lucida Sans Unicode"/>
              </a:rPr>
              <a:t>of </a:t>
            </a:r>
            <a:r>
              <a:rPr lang="en-US" sz="2000" b="1" dirty="0" smtClean="0">
                <a:solidFill>
                  <a:srgbClr val="FF0000"/>
                </a:solidFill>
                <a:latin typeface="+mj-lt"/>
                <a:cs typeface="Lucida Sans Unicode"/>
              </a:rPr>
              <a:t>risk</a:t>
            </a:r>
            <a:r>
              <a:rPr lang="en-US" sz="2000" b="1" spc="-13" dirty="0" smtClean="0">
                <a:solidFill>
                  <a:srgbClr val="FF0000"/>
                </a:solidFill>
                <a:latin typeface="+mj-lt"/>
                <a:cs typeface="Lucida Sans Unicode"/>
              </a:rPr>
              <a:t> </a:t>
            </a:r>
            <a:r>
              <a:rPr lang="en-US" sz="2000" b="1" spc="-4" dirty="0" smtClean="0">
                <a:solidFill>
                  <a:srgbClr val="FF0000"/>
                </a:solidFill>
                <a:latin typeface="+mj-lt"/>
                <a:cs typeface="Lucida Sans Unicode"/>
              </a:rPr>
              <a:t>associated</a:t>
            </a:r>
            <a:r>
              <a:rPr lang="en-US" sz="2000" b="1" spc="13" dirty="0" smtClean="0">
                <a:solidFill>
                  <a:srgbClr val="FF0000"/>
                </a:solidFill>
                <a:latin typeface="+mj-lt"/>
                <a:cs typeface="Lucida Sans Unicode"/>
              </a:rPr>
              <a:t> </a:t>
            </a:r>
            <a:r>
              <a:rPr lang="en-US" sz="2000" b="1" dirty="0" smtClean="0">
                <a:solidFill>
                  <a:srgbClr val="FF0000"/>
                </a:solidFill>
                <a:latin typeface="+mj-lt"/>
                <a:cs typeface="Lucida Sans Unicode"/>
              </a:rPr>
              <a:t>with</a:t>
            </a:r>
            <a:r>
              <a:rPr lang="en-US" sz="2000" b="1" spc="-18" dirty="0" smtClean="0">
                <a:solidFill>
                  <a:srgbClr val="FF0000"/>
                </a:solidFill>
                <a:latin typeface="+mj-lt"/>
                <a:cs typeface="Lucida Sans Unicode"/>
              </a:rPr>
              <a:t> </a:t>
            </a:r>
            <a:r>
              <a:rPr lang="en-US" sz="2000" b="1" spc="-4" dirty="0" smtClean="0">
                <a:solidFill>
                  <a:srgbClr val="FF0000"/>
                </a:solidFill>
                <a:latin typeface="+mj-lt"/>
                <a:cs typeface="Lucida Sans Unicode"/>
              </a:rPr>
              <a:t>the</a:t>
            </a:r>
            <a:r>
              <a:rPr lang="en-US" sz="2000" b="1" dirty="0" smtClean="0">
                <a:solidFill>
                  <a:srgbClr val="FF0000"/>
                </a:solidFill>
                <a:latin typeface="+mj-lt"/>
                <a:cs typeface="Lucida Sans Unicode"/>
              </a:rPr>
              <a:t> </a:t>
            </a:r>
            <a:r>
              <a:rPr lang="en-US" sz="2000" b="1" spc="-4" dirty="0" smtClean="0">
                <a:solidFill>
                  <a:srgbClr val="FF0000"/>
                </a:solidFill>
                <a:latin typeface="+mj-lt"/>
                <a:cs typeface="Lucida Sans Unicode"/>
              </a:rPr>
              <a:t>stock.</a:t>
            </a:r>
            <a:endParaRPr lang="en-US" sz="2000" b="1" dirty="0" smtClean="0">
              <a:solidFill>
                <a:srgbClr val="FF0000"/>
              </a:solidFill>
              <a:latin typeface="+mj-lt"/>
              <a:cs typeface="Lucida Sans Unicode"/>
            </a:endParaRPr>
          </a:p>
          <a:p>
            <a:pPr algn="just">
              <a:lnSpc>
                <a:spcPct val="200000"/>
              </a:lnSpc>
            </a:pPr>
            <a:endParaRPr lang="en-US" sz="2000" dirty="0">
              <a:latin typeface="+mj-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Standard deviation</a:t>
            </a:r>
            <a:endParaRPr lang="en-US" sz="2800" dirty="0"/>
          </a:p>
        </p:txBody>
      </p:sp>
      <p:sp>
        <p:nvSpPr>
          <p:cNvPr id="3" name="Content Placeholder 2"/>
          <p:cNvSpPr>
            <a:spLocks noGrp="1"/>
          </p:cNvSpPr>
          <p:nvPr>
            <p:ph idx="1"/>
          </p:nvPr>
        </p:nvSpPr>
        <p:spPr>
          <a:xfrm>
            <a:off x="533400" y="990600"/>
            <a:ext cx="8229600" cy="4525963"/>
          </a:xfrm>
        </p:spPr>
        <p:txBody>
          <a:bodyPr/>
          <a:lstStyle/>
          <a:p>
            <a:pPr algn="just"/>
            <a:r>
              <a:rPr lang="en-US" dirty="0" smtClean="0"/>
              <a:t> </a:t>
            </a:r>
            <a:r>
              <a:rPr lang="en-US" dirty="0"/>
              <a:t>denoted by the Greek alphabet </a:t>
            </a:r>
            <a:r>
              <a:rPr lang="en-US" dirty="0" smtClean="0"/>
              <a:t>σ</a:t>
            </a:r>
          </a:p>
          <a:p>
            <a:pPr algn="just"/>
            <a:r>
              <a:rPr lang="en-US" dirty="0"/>
              <a:t> </a:t>
            </a:r>
            <a:r>
              <a:rPr lang="en-US" dirty="0" smtClean="0"/>
              <a:t>suggested </a:t>
            </a:r>
            <a:r>
              <a:rPr lang="en-US" dirty="0"/>
              <a:t>by Karl Pearson as a measure of dispersion in </a:t>
            </a:r>
            <a:r>
              <a:rPr lang="en-US" dirty="0" smtClean="0"/>
              <a:t>1893.</a:t>
            </a:r>
          </a:p>
          <a:p>
            <a:pPr lvl="1" algn="just"/>
            <a:r>
              <a:rPr lang="en-US" dirty="0" smtClean="0"/>
              <a:t>It </a:t>
            </a:r>
            <a:r>
              <a:rPr lang="en-US" dirty="0"/>
              <a:t>is defined as the positive square root of the mean of the square of the deviations of the given observations from their arithmetic mean. If X</a:t>
            </a:r>
            <a:r>
              <a:rPr lang="en-US" baseline="-25000" dirty="0"/>
              <a:t>1</a:t>
            </a:r>
            <a:r>
              <a:rPr lang="en-US" dirty="0"/>
              <a:t>,X</a:t>
            </a:r>
            <a:r>
              <a:rPr lang="en-US" baseline="-25000" dirty="0"/>
              <a:t>2</a:t>
            </a:r>
            <a:r>
              <a:rPr lang="en-US" dirty="0"/>
              <a:t>,---, </a:t>
            </a:r>
            <a:r>
              <a:rPr lang="en-US" dirty="0" err="1"/>
              <a:t>X</a:t>
            </a:r>
            <a:r>
              <a:rPr lang="en-US" baseline="-25000" dirty="0" err="1"/>
              <a:t>n</a:t>
            </a:r>
            <a:r>
              <a:rPr lang="en-US" dirty="0"/>
              <a:t> is a set of n observations then its standard deviation is given by :</a:t>
            </a:r>
          </a:p>
        </p:txBody>
      </p:sp>
      <p:pic>
        <p:nvPicPr>
          <p:cNvPr id="90114" name="Picture 2"/>
          <p:cNvPicPr>
            <a:picLocks noChangeAspect="1" noChangeArrowheads="1"/>
          </p:cNvPicPr>
          <p:nvPr/>
        </p:nvPicPr>
        <p:blipFill>
          <a:blip r:embed="rId2"/>
          <a:srcRect/>
          <a:stretch>
            <a:fillRect/>
          </a:stretch>
        </p:blipFill>
        <p:spPr bwMode="auto">
          <a:xfrm>
            <a:off x="1066800" y="4953000"/>
            <a:ext cx="6858000" cy="1295400"/>
          </a:xfrm>
          <a:prstGeom prst="rect">
            <a:avLst/>
          </a:prstGeom>
          <a:noFill/>
          <a:ln w="9525">
            <a:noFill/>
            <a:miter lim="800000"/>
            <a:headEnd/>
            <a:tailEnd/>
          </a:ln>
          <a:effectLst/>
        </p:spPr>
      </p:pic>
      <p:sp>
        <p:nvSpPr>
          <p:cNvPr id="5" name="Date Placeholder 4"/>
          <p:cNvSpPr>
            <a:spLocks noGrp="1"/>
          </p:cNvSpPr>
          <p:nvPr>
            <p:ph type="dt" sz="half" idx="10"/>
          </p:nvPr>
        </p:nvSpPr>
        <p:spPr/>
        <p:txBody>
          <a:bodyPr/>
          <a:lstStyle/>
          <a:p>
            <a:fld id="{927823BC-E9EB-464A-8A15-D23D3A899E90}" type="datetime1">
              <a:rPr lang="en-US" smtClean="0"/>
              <a:pPr/>
              <a:t>4/24/2022</a:t>
            </a:fld>
            <a:endParaRPr lang="en-US"/>
          </a:p>
        </p:txBody>
      </p:sp>
      <p:sp>
        <p:nvSpPr>
          <p:cNvPr id="6" name="Slide Number Placeholder 5"/>
          <p:cNvSpPr>
            <a:spLocks noGrp="1"/>
          </p:cNvSpPr>
          <p:nvPr>
            <p:ph type="sldNum" sz="quarter" idx="12"/>
          </p:nvPr>
        </p:nvSpPr>
        <p:spPr/>
        <p:txBody>
          <a:bodyPr/>
          <a:lstStyle/>
          <a:p>
            <a:fld id="{35A86151-2296-41F2-8D58-FB32D396268C}" type="slidenum">
              <a:rPr lang="en-US" smtClean="0"/>
              <a:pPr/>
              <a:t>46</a:t>
            </a:fld>
            <a:endParaRPr lang="en-US"/>
          </a:p>
        </p:txBody>
      </p:sp>
      <p:sp>
        <p:nvSpPr>
          <p:cNvPr id="7" name="Footer Placeholder 6"/>
          <p:cNvSpPr>
            <a:spLocks noGrp="1"/>
          </p:cNvSpPr>
          <p:nvPr>
            <p:ph type="ftr" sz="quarter" idx="11"/>
          </p:nvPr>
        </p:nvSpPr>
        <p:spPr/>
        <p:txBody>
          <a:bodyPr/>
          <a:lstStyle/>
          <a:p>
            <a:r>
              <a:rPr lang="en-US" smtClean="0"/>
              <a:t>United Institute of Management</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just">
              <a:buNone/>
            </a:pPr>
            <a:endParaRPr lang="en-IN" dirty="0" smtClean="0"/>
          </a:p>
          <a:p>
            <a:pPr marL="0" indent="0" algn="just">
              <a:buNone/>
            </a:pPr>
            <a:r>
              <a:rPr lang="en-IN" dirty="0" smtClean="0"/>
              <a:t>Question 1: Calculate Standard Deviation (S.D.) from the following set of observations:</a:t>
            </a:r>
          </a:p>
          <a:p>
            <a:pPr marL="0" indent="0" algn="just">
              <a:buNone/>
            </a:pPr>
            <a:endParaRPr lang="en-IN" dirty="0"/>
          </a:p>
          <a:p>
            <a:pPr marL="514350" indent="-514350" algn="just">
              <a:buAutoNum type="alphaLcParenBoth"/>
            </a:pPr>
            <a:endParaRPr lang="en-IN" dirty="0" smtClean="0"/>
          </a:p>
        </p:txBody>
      </p:sp>
      <p:graphicFrame>
        <p:nvGraphicFramePr>
          <p:cNvPr id="2" name="Table 1"/>
          <p:cNvGraphicFramePr>
            <a:graphicFrameLocks noGrp="1"/>
          </p:cNvGraphicFramePr>
          <p:nvPr>
            <p:extLst>
              <p:ext uri="{D42A27DB-BD31-4B8C-83A1-F6EECF244321}">
                <p14:modId xmlns="" xmlns:p14="http://schemas.microsoft.com/office/powerpoint/2010/main" val="3026553612"/>
              </p:ext>
            </p:extLst>
          </p:nvPr>
        </p:nvGraphicFramePr>
        <p:xfrm>
          <a:off x="1142999" y="2209800"/>
          <a:ext cx="6553201" cy="685800"/>
        </p:xfrm>
        <a:graphic>
          <a:graphicData uri="http://schemas.openxmlformats.org/drawingml/2006/table">
            <a:tbl>
              <a:tblPr firstRow="1" bandRow="1">
                <a:tableStyleId>{5940675A-B579-460E-94D1-54222C63F5DA}</a:tableStyleId>
              </a:tblPr>
              <a:tblGrid>
                <a:gridCol w="1503628"/>
                <a:gridCol w="1074020"/>
                <a:gridCol w="1021996"/>
                <a:gridCol w="1018642"/>
                <a:gridCol w="966618"/>
                <a:gridCol w="968297"/>
              </a:tblGrid>
              <a:tr h="685800">
                <a:tc>
                  <a:txBody>
                    <a:bodyPr/>
                    <a:lstStyle/>
                    <a:p>
                      <a:pPr algn="ctr"/>
                      <a:r>
                        <a:rPr lang="en-IN" sz="3600" b="1" dirty="0" smtClean="0"/>
                        <a:t>X</a:t>
                      </a:r>
                      <a:endParaRPr lang="en-IN" sz="3600" b="1" dirty="0"/>
                    </a:p>
                  </a:txBody>
                  <a:tcPr/>
                </a:tc>
                <a:tc>
                  <a:txBody>
                    <a:bodyPr/>
                    <a:lstStyle/>
                    <a:p>
                      <a:r>
                        <a:rPr lang="en-IN" sz="2400" dirty="0" smtClean="0"/>
                        <a:t>10</a:t>
                      </a:r>
                      <a:endParaRPr lang="en-IN" sz="2400" dirty="0"/>
                    </a:p>
                  </a:txBody>
                  <a:tcPr/>
                </a:tc>
                <a:tc>
                  <a:txBody>
                    <a:bodyPr/>
                    <a:lstStyle/>
                    <a:p>
                      <a:r>
                        <a:rPr lang="en-IN" sz="2400" dirty="0" smtClean="0"/>
                        <a:t>11</a:t>
                      </a:r>
                      <a:endParaRPr lang="en-IN" sz="2400" dirty="0"/>
                    </a:p>
                  </a:txBody>
                  <a:tcPr/>
                </a:tc>
                <a:tc>
                  <a:txBody>
                    <a:bodyPr/>
                    <a:lstStyle/>
                    <a:p>
                      <a:r>
                        <a:rPr lang="en-IN" sz="2400" dirty="0" smtClean="0"/>
                        <a:t>17</a:t>
                      </a:r>
                      <a:endParaRPr lang="en-IN" sz="2400" dirty="0"/>
                    </a:p>
                  </a:txBody>
                  <a:tcPr/>
                </a:tc>
                <a:tc>
                  <a:txBody>
                    <a:bodyPr/>
                    <a:lstStyle/>
                    <a:p>
                      <a:r>
                        <a:rPr lang="en-IN" sz="2400" dirty="0" smtClean="0"/>
                        <a:t>25</a:t>
                      </a:r>
                      <a:endParaRPr lang="en-IN" sz="2400" dirty="0"/>
                    </a:p>
                  </a:txBody>
                  <a:tcPr/>
                </a:tc>
                <a:tc>
                  <a:txBody>
                    <a:bodyPr/>
                    <a:lstStyle/>
                    <a:p>
                      <a:r>
                        <a:rPr lang="en-IN" sz="2400" dirty="0" smtClean="0"/>
                        <a:t>7</a:t>
                      </a:r>
                      <a:endParaRPr lang="en-IN" sz="2400" dirty="0"/>
                    </a:p>
                  </a:txBody>
                  <a:tcPr/>
                </a:tc>
              </a:tr>
            </a:tbl>
          </a:graphicData>
        </a:graphic>
      </p:graphicFrame>
      <p:graphicFrame>
        <p:nvGraphicFramePr>
          <p:cNvPr id="4" name="Table 3"/>
          <p:cNvGraphicFramePr>
            <a:graphicFrameLocks noGrp="1"/>
          </p:cNvGraphicFramePr>
          <p:nvPr/>
        </p:nvGraphicFramePr>
        <p:xfrm>
          <a:off x="533400" y="3048000"/>
          <a:ext cx="7467600" cy="3622040"/>
        </p:xfrm>
        <a:graphic>
          <a:graphicData uri="http://schemas.openxmlformats.org/drawingml/2006/table">
            <a:tbl>
              <a:tblPr firstRow="1" bandRow="1">
                <a:tableStyleId>{5940675A-B579-460E-94D1-54222C63F5DA}</a:tableStyleId>
              </a:tblPr>
              <a:tblGrid>
                <a:gridCol w="2489200"/>
                <a:gridCol w="2489200"/>
                <a:gridCol w="2489200"/>
              </a:tblGrid>
              <a:tr h="370840">
                <a:tc>
                  <a:txBody>
                    <a:bodyPr/>
                    <a:lstStyle/>
                    <a:p>
                      <a:pPr algn="ctr"/>
                      <a:endParaRPr lang="en-US" sz="2800" dirty="0" smtClean="0"/>
                    </a:p>
                    <a:p>
                      <a:pPr algn="ctr"/>
                      <a:r>
                        <a:rPr lang="en-US" sz="2800" dirty="0" smtClean="0"/>
                        <a:t>X</a:t>
                      </a:r>
                    </a:p>
                    <a:p>
                      <a:pPr algn="ctr"/>
                      <a:endParaRPr lang="en-US" sz="2800" dirty="0"/>
                    </a:p>
                  </a:txBody>
                  <a:tcPr/>
                </a:tc>
                <a:tc>
                  <a:txBody>
                    <a:bodyPr/>
                    <a:lstStyle/>
                    <a:p>
                      <a:pPr algn="ctr"/>
                      <a:endParaRPr lang="en-US" sz="2800" dirty="0" smtClean="0"/>
                    </a:p>
                    <a:p>
                      <a:pPr algn="ctr"/>
                      <a:r>
                        <a:rPr lang="en-US" sz="2800" dirty="0" smtClean="0"/>
                        <a:t>X-X  =  X</a:t>
                      </a:r>
                      <a:r>
                        <a:rPr lang="en-US" sz="2800" baseline="0" dirty="0" smtClean="0"/>
                        <a:t> -14</a:t>
                      </a:r>
                      <a:endParaRPr lang="en-US" sz="2800" dirty="0"/>
                    </a:p>
                  </a:txBody>
                  <a:tcPr/>
                </a:tc>
                <a:tc>
                  <a:txBody>
                    <a:bodyPr/>
                    <a:lstStyle/>
                    <a:p>
                      <a:pPr algn="ctr"/>
                      <a:endParaRPr lang="en-US" sz="2800" dirty="0" smtClean="0"/>
                    </a:p>
                    <a:p>
                      <a:pPr algn="ctr"/>
                      <a:r>
                        <a:rPr lang="en-US" sz="2800" dirty="0" smtClean="0"/>
                        <a:t>(X-X)</a:t>
                      </a:r>
                      <a:endParaRPr lang="en-US" sz="2800" dirty="0"/>
                    </a:p>
                  </a:txBody>
                  <a:tcPr/>
                </a:tc>
              </a:tr>
              <a:tr h="370840">
                <a:tc>
                  <a:txBody>
                    <a:bodyPr/>
                    <a:lstStyle/>
                    <a:p>
                      <a:r>
                        <a:rPr lang="en-US" dirty="0" smtClean="0"/>
                        <a:t>10</a:t>
                      </a:r>
                      <a:endParaRPr lang="en-US" dirty="0"/>
                    </a:p>
                  </a:txBody>
                  <a:tcPr/>
                </a:tc>
                <a:tc>
                  <a:txBody>
                    <a:bodyPr/>
                    <a:lstStyle/>
                    <a:p>
                      <a:r>
                        <a:rPr lang="en-US" dirty="0" smtClean="0"/>
                        <a:t>-4</a:t>
                      </a:r>
                      <a:endParaRPr lang="en-US" dirty="0"/>
                    </a:p>
                  </a:txBody>
                  <a:tcPr/>
                </a:tc>
                <a:tc>
                  <a:txBody>
                    <a:bodyPr/>
                    <a:lstStyle/>
                    <a:p>
                      <a:r>
                        <a:rPr lang="en-US" dirty="0" smtClean="0"/>
                        <a:t>16</a:t>
                      </a:r>
                      <a:endParaRPr lang="en-US" dirty="0"/>
                    </a:p>
                  </a:txBody>
                  <a:tcPr/>
                </a:tc>
              </a:tr>
              <a:tr h="370840">
                <a:tc>
                  <a:txBody>
                    <a:bodyPr/>
                    <a:lstStyle/>
                    <a:p>
                      <a:r>
                        <a:rPr lang="en-US" dirty="0" smtClean="0"/>
                        <a:t>11</a:t>
                      </a:r>
                      <a:endParaRPr lang="en-US" dirty="0"/>
                    </a:p>
                  </a:txBody>
                  <a:tcPr/>
                </a:tc>
                <a:tc>
                  <a:txBody>
                    <a:bodyPr/>
                    <a:lstStyle/>
                    <a:p>
                      <a:r>
                        <a:rPr lang="en-US" dirty="0" smtClean="0"/>
                        <a:t>-3</a:t>
                      </a:r>
                      <a:endParaRPr lang="en-US" dirty="0"/>
                    </a:p>
                  </a:txBody>
                  <a:tcPr/>
                </a:tc>
                <a:tc>
                  <a:txBody>
                    <a:bodyPr/>
                    <a:lstStyle/>
                    <a:p>
                      <a:r>
                        <a:rPr lang="en-US" dirty="0" smtClean="0"/>
                        <a:t>9</a:t>
                      </a:r>
                      <a:endParaRPr lang="en-US" dirty="0"/>
                    </a:p>
                  </a:txBody>
                  <a:tcPr/>
                </a:tc>
              </a:tr>
              <a:tr h="370840">
                <a:tc>
                  <a:txBody>
                    <a:bodyPr/>
                    <a:lstStyle/>
                    <a:p>
                      <a:r>
                        <a:rPr lang="en-US" dirty="0" smtClean="0"/>
                        <a:t>17</a:t>
                      </a:r>
                      <a:endParaRPr lang="en-US" dirty="0"/>
                    </a:p>
                  </a:txBody>
                  <a:tcPr/>
                </a:tc>
                <a:tc>
                  <a:txBody>
                    <a:bodyPr/>
                    <a:lstStyle/>
                    <a:p>
                      <a:r>
                        <a:rPr lang="en-US" dirty="0" smtClean="0"/>
                        <a:t>3</a:t>
                      </a:r>
                      <a:endParaRPr lang="en-US" dirty="0"/>
                    </a:p>
                  </a:txBody>
                  <a:tcPr/>
                </a:tc>
                <a:tc>
                  <a:txBody>
                    <a:bodyPr/>
                    <a:lstStyle/>
                    <a:p>
                      <a:r>
                        <a:rPr lang="en-US" dirty="0" smtClean="0"/>
                        <a:t>9</a:t>
                      </a:r>
                      <a:endParaRPr lang="en-US" dirty="0"/>
                    </a:p>
                  </a:txBody>
                  <a:tcPr/>
                </a:tc>
              </a:tr>
              <a:tr h="370840">
                <a:tc>
                  <a:txBody>
                    <a:bodyPr/>
                    <a:lstStyle/>
                    <a:p>
                      <a:r>
                        <a:rPr lang="en-US" dirty="0" smtClean="0"/>
                        <a:t>25</a:t>
                      </a:r>
                      <a:endParaRPr lang="en-US" dirty="0"/>
                    </a:p>
                  </a:txBody>
                  <a:tcPr/>
                </a:tc>
                <a:tc>
                  <a:txBody>
                    <a:bodyPr/>
                    <a:lstStyle/>
                    <a:p>
                      <a:r>
                        <a:rPr lang="en-US" dirty="0" smtClean="0"/>
                        <a:t>11</a:t>
                      </a:r>
                      <a:endParaRPr lang="en-US" dirty="0"/>
                    </a:p>
                  </a:txBody>
                  <a:tcPr/>
                </a:tc>
                <a:tc>
                  <a:txBody>
                    <a:bodyPr/>
                    <a:lstStyle/>
                    <a:p>
                      <a:r>
                        <a:rPr lang="en-US" dirty="0" smtClean="0"/>
                        <a:t>121</a:t>
                      </a:r>
                      <a:endParaRPr lang="en-US" dirty="0"/>
                    </a:p>
                  </a:txBody>
                  <a:tcPr/>
                </a:tc>
              </a:tr>
              <a:tr h="370840">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49</a:t>
                      </a:r>
                      <a:endParaRPr lang="en-US" dirty="0"/>
                    </a:p>
                  </a:txBody>
                  <a:tcPr/>
                </a:tc>
              </a:tr>
              <a:tr h="370840">
                <a:tc>
                  <a:txBody>
                    <a:bodyPr/>
                    <a:lstStyle/>
                    <a:p>
                      <a:r>
                        <a:rPr lang="en-US" dirty="0" smtClean="0"/>
                        <a:t>Sum X = 70, </a:t>
                      </a:r>
                      <a:r>
                        <a:rPr lang="en-US" sz="2000" b="1" dirty="0" smtClean="0"/>
                        <a:t>Mean = 14</a:t>
                      </a:r>
                      <a:endParaRPr lang="en-US" sz="2000" b="1" dirty="0"/>
                    </a:p>
                  </a:txBody>
                  <a:tcPr/>
                </a:tc>
                <a:tc>
                  <a:txBody>
                    <a:bodyPr/>
                    <a:lstStyle/>
                    <a:p>
                      <a:endParaRPr lang="en-US"/>
                    </a:p>
                  </a:txBody>
                  <a:tcPr/>
                </a:tc>
                <a:tc>
                  <a:txBody>
                    <a:bodyPr/>
                    <a:lstStyle/>
                    <a:p>
                      <a:r>
                        <a:rPr lang="en-US" dirty="0" smtClean="0"/>
                        <a:t>Sum = 204</a:t>
                      </a:r>
                      <a:endParaRPr lang="en-US" dirty="0"/>
                    </a:p>
                  </a:txBody>
                  <a:tcPr/>
                </a:tc>
              </a:tr>
            </a:tbl>
          </a:graphicData>
        </a:graphic>
      </p:graphicFrame>
      <p:cxnSp>
        <p:nvCxnSpPr>
          <p:cNvPr id="6" name="Straight Connector 5"/>
          <p:cNvCxnSpPr/>
          <p:nvPr/>
        </p:nvCxnSpPr>
        <p:spPr>
          <a:xfrm>
            <a:off x="3733800" y="350520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6934200" y="3505200"/>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7086600" y="3352800"/>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 xmlns:p14="http://schemas.microsoft.com/office/powerpoint/2010/main" val="666422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a:bodyPr>
          <a:lstStyle/>
          <a:p>
            <a:pPr marL="0" indent="0" algn="just">
              <a:buNone/>
            </a:pPr>
            <a:endParaRPr lang="en-IN" dirty="0" smtClean="0"/>
          </a:p>
          <a:p>
            <a:pPr marL="0" indent="0" algn="just">
              <a:buNone/>
            </a:pPr>
            <a:r>
              <a:rPr lang="en-IN" dirty="0" smtClean="0"/>
              <a:t>Question 6: Calculate Standard Deviation (S.D.) from the following set of observations:</a:t>
            </a:r>
          </a:p>
          <a:p>
            <a:pPr marL="0" indent="0" algn="just">
              <a:buNone/>
            </a:pPr>
            <a:endParaRPr lang="en-IN" dirty="0"/>
          </a:p>
          <a:p>
            <a:pPr marL="514350" indent="-514350" algn="just">
              <a:buAutoNum type="alphaLcParenBoth"/>
            </a:pPr>
            <a:endParaRPr lang="en-IN" dirty="0" smtClean="0"/>
          </a:p>
        </p:txBody>
      </p:sp>
      <p:graphicFrame>
        <p:nvGraphicFramePr>
          <p:cNvPr id="2" name="Table 1"/>
          <p:cNvGraphicFramePr>
            <a:graphicFrameLocks noGrp="1"/>
          </p:cNvGraphicFramePr>
          <p:nvPr>
            <p:extLst>
              <p:ext uri="{D42A27DB-BD31-4B8C-83A1-F6EECF244321}">
                <p14:modId xmlns="" xmlns:p14="http://schemas.microsoft.com/office/powerpoint/2010/main" val="3026553612"/>
              </p:ext>
            </p:extLst>
          </p:nvPr>
        </p:nvGraphicFramePr>
        <p:xfrm>
          <a:off x="1142999" y="2209800"/>
          <a:ext cx="6553201" cy="685800"/>
        </p:xfrm>
        <a:graphic>
          <a:graphicData uri="http://schemas.openxmlformats.org/drawingml/2006/table">
            <a:tbl>
              <a:tblPr firstRow="1" bandRow="1">
                <a:tableStyleId>{5940675A-B579-460E-94D1-54222C63F5DA}</a:tableStyleId>
              </a:tblPr>
              <a:tblGrid>
                <a:gridCol w="1503628"/>
                <a:gridCol w="1074020"/>
                <a:gridCol w="1021996"/>
                <a:gridCol w="1018642"/>
                <a:gridCol w="966618"/>
                <a:gridCol w="968297"/>
              </a:tblGrid>
              <a:tr h="685800">
                <a:tc>
                  <a:txBody>
                    <a:bodyPr/>
                    <a:lstStyle/>
                    <a:p>
                      <a:pPr algn="ctr"/>
                      <a:r>
                        <a:rPr lang="en-IN" sz="3600" b="1" dirty="0" smtClean="0"/>
                        <a:t>X</a:t>
                      </a:r>
                      <a:endParaRPr lang="en-IN" sz="3600" b="1" dirty="0"/>
                    </a:p>
                  </a:txBody>
                  <a:tcPr/>
                </a:tc>
                <a:tc>
                  <a:txBody>
                    <a:bodyPr/>
                    <a:lstStyle/>
                    <a:p>
                      <a:r>
                        <a:rPr lang="en-IN" sz="2400" dirty="0" smtClean="0"/>
                        <a:t>10</a:t>
                      </a:r>
                      <a:endParaRPr lang="en-IN" sz="2400" dirty="0"/>
                    </a:p>
                  </a:txBody>
                  <a:tcPr/>
                </a:tc>
                <a:tc>
                  <a:txBody>
                    <a:bodyPr/>
                    <a:lstStyle/>
                    <a:p>
                      <a:r>
                        <a:rPr lang="en-IN" sz="2400" dirty="0" smtClean="0"/>
                        <a:t>11</a:t>
                      </a:r>
                      <a:endParaRPr lang="en-IN" sz="2400" dirty="0"/>
                    </a:p>
                  </a:txBody>
                  <a:tcPr/>
                </a:tc>
                <a:tc>
                  <a:txBody>
                    <a:bodyPr/>
                    <a:lstStyle/>
                    <a:p>
                      <a:r>
                        <a:rPr lang="en-IN" sz="2400" dirty="0" smtClean="0"/>
                        <a:t>17</a:t>
                      </a:r>
                      <a:endParaRPr lang="en-IN" sz="2400" dirty="0"/>
                    </a:p>
                  </a:txBody>
                  <a:tcPr/>
                </a:tc>
                <a:tc>
                  <a:txBody>
                    <a:bodyPr/>
                    <a:lstStyle/>
                    <a:p>
                      <a:r>
                        <a:rPr lang="en-IN" sz="2400" dirty="0" smtClean="0"/>
                        <a:t>25</a:t>
                      </a:r>
                      <a:endParaRPr lang="en-IN" sz="2400" dirty="0"/>
                    </a:p>
                  </a:txBody>
                  <a:tcPr/>
                </a:tc>
                <a:tc>
                  <a:txBody>
                    <a:bodyPr/>
                    <a:lstStyle/>
                    <a:p>
                      <a:r>
                        <a:rPr lang="en-IN" sz="2400" dirty="0" smtClean="0"/>
                        <a:t>7</a:t>
                      </a:r>
                      <a:endParaRPr lang="en-IN" sz="2400" dirty="0"/>
                    </a:p>
                  </a:txBody>
                  <a:tcPr/>
                </a:tc>
              </a:tr>
            </a:tbl>
          </a:graphicData>
        </a:graphic>
      </p:graphicFrame>
      <p:graphicFrame>
        <p:nvGraphicFramePr>
          <p:cNvPr id="4" name="Table 3"/>
          <p:cNvGraphicFramePr>
            <a:graphicFrameLocks noGrp="1"/>
          </p:cNvGraphicFramePr>
          <p:nvPr/>
        </p:nvGraphicFramePr>
        <p:xfrm>
          <a:off x="1066800" y="3048000"/>
          <a:ext cx="6934200" cy="3596640"/>
        </p:xfrm>
        <a:graphic>
          <a:graphicData uri="http://schemas.openxmlformats.org/drawingml/2006/table">
            <a:tbl>
              <a:tblPr firstRow="1" bandRow="1">
                <a:tableStyleId>{5940675A-B579-460E-94D1-54222C63F5DA}</a:tableStyleId>
              </a:tblPr>
              <a:tblGrid>
                <a:gridCol w="2311400"/>
                <a:gridCol w="2311400"/>
                <a:gridCol w="2311400"/>
              </a:tblGrid>
              <a:tr h="370840">
                <a:tc>
                  <a:txBody>
                    <a:bodyPr/>
                    <a:lstStyle/>
                    <a:p>
                      <a:pPr algn="ctr"/>
                      <a:endParaRPr lang="en-US" sz="2800" dirty="0" smtClean="0"/>
                    </a:p>
                    <a:p>
                      <a:pPr algn="ctr"/>
                      <a:r>
                        <a:rPr lang="en-US" sz="2800" dirty="0" smtClean="0"/>
                        <a:t>X</a:t>
                      </a:r>
                    </a:p>
                    <a:p>
                      <a:pPr algn="ctr"/>
                      <a:endParaRPr lang="en-US" sz="2800" dirty="0"/>
                    </a:p>
                  </a:txBody>
                  <a:tcPr/>
                </a:tc>
                <a:tc>
                  <a:txBody>
                    <a:bodyPr/>
                    <a:lstStyle/>
                    <a:p>
                      <a:pPr algn="ctr"/>
                      <a:endParaRPr lang="en-US" sz="2800" dirty="0" smtClean="0"/>
                    </a:p>
                    <a:p>
                      <a:pPr algn="ctr"/>
                      <a:r>
                        <a:rPr lang="en-US" sz="2800" dirty="0" smtClean="0"/>
                        <a:t>X-X</a:t>
                      </a:r>
                      <a:endParaRPr lang="en-US" sz="2800" dirty="0"/>
                    </a:p>
                  </a:txBody>
                  <a:tcPr/>
                </a:tc>
                <a:tc>
                  <a:txBody>
                    <a:bodyPr/>
                    <a:lstStyle/>
                    <a:p>
                      <a:pPr algn="ctr"/>
                      <a:endParaRPr lang="en-US" sz="2800" dirty="0" smtClean="0"/>
                    </a:p>
                    <a:p>
                      <a:pPr algn="ctr"/>
                      <a:r>
                        <a:rPr lang="en-US" sz="2800" dirty="0" smtClean="0"/>
                        <a:t>(X-X)</a:t>
                      </a:r>
                      <a:endParaRPr lang="en-US" sz="2800" dirty="0"/>
                    </a:p>
                  </a:txBody>
                  <a:tcPr/>
                </a:tc>
              </a:tr>
              <a:tr h="370840">
                <a:tc>
                  <a:txBody>
                    <a:bodyPr/>
                    <a:lstStyle/>
                    <a:p>
                      <a:r>
                        <a:rPr lang="en-US" dirty="0" smtClean="0"/>
                        <a:t>10</a:t>
                      </a:r>
                      <a:endParaRPr lang="en-US" dirty="0"/>
                    </a:p>
                  </a:txBody>
                  <a:tcPr/>
                </a:tc>
                <a:tc>
                  <a:txBody>
                    <a:bodyPr/>
                    <a:lstStyle/>
                    <a:p>
                      <a:r>
                        <a:rPr lang="en-US" dirty="0" smtClean="0"/>
                        <a:t>-4</a:t>
                      </a:r>
                      <a:endParaRPr lang="en-US" dirty="0"/>
                    </a:p>
                  </a:txBody>
                  <a:tcPr/>
                </a:tc>
                <a:tc>
                  <a:txBody>
                    <a:bodyPr/>
                    <a:lstStyle/>
                    <a:p>
                      <a:r>
                        <a:rPr lang="en-US" dirty="0" smtClean="0"/>
                        <a:t>16</a:t>
                      </a:r>
                      <a:endParaRPr lang="en-US" dirty="0"/>
                    </a:p>
                  </a:txBody>
                  <a:tcPr/>
                </a:tc>
              </a:tr>
              <a:tr h="370840">
                <a:tc>
                  <a:txBody>
                    <a:bodyPr/>
                    <a:lstStyle/>
                    <a:p>
                      <a:r>
                        <a:rPr lang="en-US" dirty="0" smtClean="0"/>
                        <a:t>11</a:t>
                      </a:r>
                      <a:endParaRPr lang="en-US" dirty="0"/>
                    </a:p>
                  </a:txBody>
                  <a:tcPr/>
                </a:tc>
                <a:tc>
                  <a:txBody>
                    <a:bodyPr/>
                    <a:lstStyle/>
                    <a:p>
                      <a:r>
                        <a:rPr lang="en-US" dirty="0" smtClean="0"/>
                        <a:t>-3</a:t>
                      </a:r>
                      <a:endParaRPr lang="en-US" dirty="0"/>
                    </a:p>
                  </a:txBody>
                  <a:tcPr/>
                </a:tc>
                <a:tc>
                  <a:txBody>
                    <a:bodyPr/>
                    <a:lstStyle/>
                    <a:p>
                      <a:r>
                        <a:rPr lang="en-US" dirty="0" smtClean="0"/>
                        <a:t>9</a:t>
                      </a:r>
                      <a:endParaRPr lang="en-US" dirty="0"/>
                    </a:p>
                  </a:txBody>
                  <a:tcPr/>
                </a:tc>
              </a:tr>
              <a:tr h="370840">
                <a:tc>
                  <a:txBody>
                    <a:bodyPr/>
                    <a:lstStyle/>
                    <a:p>
                      <a:r>
                        <a:rPr lang="en-US" dirty="0" smtClean="0"/>
                        <a:t>17</a:t>
                      </a:r>
                      <a:endParaRPr lang="en-US" dirty="0"/>
                    </a:p>
                  </a:txBody>
                  <a:tcPr/>
                </a:tc>
                <a:tc>
                  <a:txBody>
                    <a:bodyPr/>
                    <a:lstStyle/>
                    <a:p>
                      <a:r>
                        <a:rPr lang="en-US" dirty="0" smtClean="0"/>
                        <a:t>3</a:t>
                      </a:r>
                      <a:endParaRPr lang="en-US" dirty="0"/>
                    </a:p>
                  </a:txBody>
                  <a:tcPr/>
                </a:tc>
                <a:tc>
                  <a:txBody>
                    <a:bodyPr/>
                    <a:lstStyle/>
                    <a:p>
                      <a:r>
                        <a:rPr lang="en-US" dirty="0" smtClean="0"/>
                        <a:t>9</a:t>
                      </a:r>
                      <a:endParaRPr lang="en-US" dirty="0"/>
                    </a:p>
                  </a:txBody>
                  <a:tcPr/>
                </a:tc>
              </a:tr>
              <a:tr h="370840">
                <a:tc>
                  <a:txBody>
                    <a:bodyPr/>
                    <a:lstStyle/>
                    <a:p>
                      <a:r>
                        <a:rPr lang="en-US" dirty="0" smtClean="0"/>
                        <a:t>25</a:t>
                      </a:r>
                      <a:endParaRPr lang="en-US" dirty="0"/>
                    </a:p>
                  </a:txBody>
                  <a:tcPr/>
                </a:tc>
                <a:tc>
                  <a:txBody>
                    <a:bodyPr/>
                    <a:lstStyle/>
                    <a:p>
                      <a:r>
                        <a:rPr lang="en-US" dirty="0" smtClean="0"/>
                        <a:t>11</a:t>
                      </a:r>
                      <a:endParaRPr lang="en-US" dirty="0"/>
                    </a:p>
                  </a:txBody>
                  <a:tcPr/>
                </a:tc>
                <a:tc>
                  <a:txBody>
                    <a:bodyPr/>
                    <a:lstStyle/>
                    <a:p>
                      <a:r>
                        <a:rPr lang="en-US" dirty="0" smtClean="0"/>
                        <a:t>121</a:t>
                      </a:r>
                      <a:endParaRPr lang="en-US" dirty="0"/>
                    </a:p>
                  </a:txBody>
                  <a:tcPr/>
                </a:tc>
              </a:tr>
              <a:tr h="370840">
                <a:tc>
                  <a:txBody>
                    <a:bodyPr/>
                    <a:lstStyle/>
                    <a:p>
                      <a:r>
                        <a:rPr lang="en-US" dirty="0" smtClean="0"/>
                        <a:t>7</a:t>
                      </a:r>
                      <a:endParaRPr lang="en-US" dirty="0"/>
                    </a:p>
                  </a:txBody>
                  <a:tcPr/>
                </a:tc>
                <a:tc>
                  <a:txBody>
                    <a:bodyPr/>
                    <a:lstStyle/>
                    <a:p>
                      <a:r>
                        <a:rPr lang="en-US" dirty="0" smtClean="0"/>
                        <a:t>-7</a:t>
                      </a:r>
                      <a:endParaRPr lang="en-US" dirty="0"/>
                    </a:p>
                  </a:txBody>
                  <a:tcPr/>
                </a:tc>
                <a:tc>
                  <a:txBody>
                    <a:bodyPr/>
                    <a:lstStyle/>
                    <a:p>
                      <a:r>
                        <a:rPr lang="en-US" dirty="0" smtClean="0"/>
                        <a:t>49</a:t>
                      </a:r>
                      <a:endParaRPr lang="en-US" dirty="0"/>
                    </a:p>
                  </a:txBody>
                  <a:tcPr/>
                </a:tc>
              </a:tr>
              <a:tr h="370840">
                <a:tc>
                  <a:txBody>
                    <a:bodyPr/>
                    <a:lstStyle/>
                    <a:p>
                      <a:r>
                        <a:rPr lang="en-US" dirty="0" smtClean="0"/>
                        <a:t>Sum X = 70</a:t>
                      </a:r>
                      <a:endParaRPr lang="en-US" dirty="0"/>
                    </a:p>
                  </a:txBody>
                  <a:tcPr/>
                </a:tc>
                <a:tc>
                  <a:txBody>
                    <a:bodyPr/>
                    <a:lstStyle/>
                    <a:p>
                      <a:endParaRPr lang="en-US"/>
                    </a:p>
                  </a:txBody>
                  <a:tcPr/>
                </a:tc>
                <a:tc>
                  <a:txBody>
                    <a:bodyPr/>
                    <a:lstStyle/>
                    <a:p>
                      <a:r>
                        <a:rPr lang="en-US" dirty="0" smtClean="0"/>
                        <a:t>Sum = 204</a:t>
                      </a:r>
                      <a:endParaRPr lang="en-US" dirty="0"/>
                    </a:p>
                  </a:txBody>
                  <a:tcPr/>
                </a:tc>
              </a:tr>
            </a:tbl>
          </a:graphicData>
        </a:graphic>
      </p:graphicFrame>
      <p:cxnSp>
        <p:nvCxnSpPr>
          <p:cNvPr id="6" name="Straight Connector 5"/>
          <p:cNvCxnSpPr/>
          <p:nvPr/>
        </p:nvCxnSpPr>
        <p:spPr>
          <a:xfrm>
            <a:off x="4572000" y="3505200"/>
            <a:ext cx="1524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6934200" y="3505200"/>
            <a:ext cx="152400" cy="1588"/>
          </a:xfrm>
          <a:prstGeom prst="line">
            <a:avLst/>
          </a:prstGeom>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7086600" y="3352800"/>
            <a:ext cx="301686"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 xmlns:p14="http://schemas.microsoft.com/office/powerpoint/2010/main" val="666422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524000"/>
            <a:ext cx="7010097" cy="584775"/>
          </a:xfrm>
          <a:prstGeom prst="rect">
            <a:avLst/>
          </a:prstGeom>
          <a:noFill/>
        </p:spPr>
        <p:txBody>
          <a:bodyPr wrap="square" rtlCol="0">
            <a:spAutoFit/>
          </a:bodyPr>
          <a:lstStyle/>
          <a:p>
            <a:r>
              <a:rPr lang="en-US" sz="3200" dirty="0" smtClean="0"/>
              <a:t>Standard  Deviation = √ (204/5)  = 6.38 </a:t>
            </a: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457200" y="1699227"/>
            <a:ext cx="8458200" cy="2159854"/>
          </a:xfrm>
          <a:prstGeom prst="rect">
            <a:avLst/>
          </a:prstGeom>
        </p:spPr>
        <p:txBody>
          <a:bodyPr vert="horz" wrap="square" lIns="0" tIns="10827" rIns="0" bIns="0" rtlCol="0">
            <a:spAutoFit/>
          </a:bodyPr>
          <a:lstStyle/>
          <a:p>
            <a:pPr marL="241046" marR="5698" indent="-230219">
              <a:spcBef>
                <a:spcPts val="85"/>
              </a:spcBef>
              <a:buClr>
                <a:srgbClr val="99CA38"/>
              </a:buClr>
              <a:buSzPct val="68000"/>
              <a:buFont typeface="Georgia"/>
              <a:buChar char="◗"/>
              <a:tabLst>
                <a:tab pos="240476" algn="l"/>
                <a:tab pos="241616" algn="l"/>
                <a:tab pos="1799583" algn="l"/>
                <a:tab pos="3802033" algn="l"/>
                <a:tab pos="5341195" algn="l"/>
                <a:tab pos="7213149" algn="l"/>
              </a:tabLst>
            </a:pPr>
            <a:r>
              <a:rPr sz="2200" dirty="0">
                <a:latin typeface="Lucida Sans Unicode"/>
                <a:cs typeface="Lucida Sans Unicode"/>
              </a:rPr>
              <a:t>F</a:t>
            </a:r>
            <a:r>
              <a:rPr sz="2200" spc="-4" dirty="0">
                <a:latin typeface="Lucida Sans Unicode"/>
                <a:cs typeface="Lucida Sans Unicode"/>
              </a:rPr>
              <a:t>i</a:t>
            </a:r>
            <a:r>
              <a:rPr sz="2200" spc="-9" dirty="0">
                <a:latin typeface="Lucida Sans Unicode"/>
                <a:cs typeface="Lucida Sans Unicode"/>
              </a:rPr>
              <a:t>n</a:t>
            </a:r>
            <a:r>
              <a:rPr sz="2200" spc="-13" dirty="0">
                <a:latin typeface="Lucida Sans Unicode"/>
                <a:cs typeface="Lucida Sans Unicode"/>
              </a:rPr>
              <a:t>a</a:t>
            </a:r>
            <a:r>
              <a:rPr sz="2200" spc="-9" dirty="0">
                <a:latin typeface="Lucida Sans Unicode"/>
                <a:cs typeface="Lucida Sans Unicode"/>
              </a:rPr>
              <a:t>n</a:t>
            </a:r>
            <a:r>
              <a:rPr sz="2200" spc="-13" dirty="0">
                <a:latin typeface="Lucida Sans Unicode"/>
                <a:cs typeface="Lucida Sans Unicode"/>
              </a:rPr>
              <a:t>c</a:t>
            </a:r>
            <a:r>
              <a:rPr sz="2200" spc="-4" dirty="0">
                <a:latin typeface="Lucida Sans Unicode"/>
                <a:cs typeface="Lucida Sans Unicode"/>
              </a:rPr>
              <a:t>i</a:t>
            </a:r>
            <a:r>
              <a:rPr sz="2200" spc="9" dirty="0">
                <a:latin typeface="Lucida Sans Unicode"/>
                <a:cs typeface="Lucida Sans Unicode"/>
              </a:rPr>
              <a:t>a</a:t>
            </a:r>
            <a:r>
              <a:rPr sz="2200" spc="-4" dirty="0">
                <a:latin typeface="Lucida Sans Unicode"/>
                <a:cs typeface="Lucida Sans Unicode"/>
              </a:rPr>
              <a:t>l</a:t>
            </a:r>
            <a:r>
              <a:rPr sz="2200" dirty="0">
                <a:latin typeface="Lucida Sans Unicode"/>
                <a:cs typeface="Lucida Sans Unicode"/>
              </a:rPr>
              <a:t>	</a:t>
            </a:r>
            <a:r>
              <a:rPr sz="2200" spc="-4" dirty="0">
                <a:latin typeface="Lucida Sans Unicode"/>
                <a:cs typeface="Lucida Sans Unicode"/>
              </a:rPr>
              <a:t>i</a:t>
            </a:r>
            <a:r>
              <a:rPr sz="2200" spc="-9" dirty="0">
                <a:latin typeface="Lucida Sans Unicode"/>
                <a:cs typeface="Lucida Sans Unicode"/>
              </a:rPr>
              <a:t>n</a:t>
            </a:r>
            <a:r>
              <a:rPr sz="2200" spc="-4" dirty="0">
                <a:latin typeface="Lucida Sans Unicode"/>
                <a:cs typeface="Lucida Sans Unicode"/>
              </a:rPr>
              <a:t>s</a:t>
            </a:r>
            <a:r>
              <a:rPr sz="2200" spc="-13" dirty="0">
                <a:latin typeface="Lucida Sans Unicode"/>
                <a:cs typeface="Lucida Sans Unicode"/>
              </a:rPr>
              <a:t>t</a:t>
            </a:r>
            <a:r>
              <a:rPr sz="2200" spc="-4" dirty="0">
                <a:latin typeface="Lucida Sans Unicode"/>
                <a:cs typeface="Lucida Sans Unicode"/>
              </a:rPr>
              <a:t>r</a:t>
            </a:r>
            <a:r>
              <a:rPr sz="2200" spc="13" dirty="0">
                <a:latin typeface="Lucida Sans Unicode"/>
                <a:cs typeface="Lucida Sans Unicode"/>
              </a:rPr>
              <a:t>u</a:t>
            </a:r>
            <a:r>
              <a:rPr sz="2200" spc="-13" dirty="0">
                <a:latin typeface="Lucida Sans Unicode"/>
                <a:cs typeface="Lucida Sans Unicode"/>
              </a:rPr>
              <a:t>m</a:t>
            </a:r>
            <a:r>
              <a:rPr sz="2200" dirty="0">
                <a:latin typeface="Lucida Sans Unicode"/>
                <a:cs typeface="Lucida Sans Unicode"/>
              </a:rPr>
              <a:t>e</a:t>
            </a:r>
            <a:r>
              <a:rPr sz="2200" spc="-9" dirty="0">
                <a:latin typeface="Lucida Sans Unicode"/>
                <a:cs typeface="Lucida Sans Unicode"/>
              </a:rPr>
              <a:t>n</a:t>
            </a:r>
            <a:r>
              <a:rPr sz="2200" spc="-13" dirty="0">
                <a:latin typeface="Lucida Sans Unicode"/>
                <a:cs typeface="Lucida Sans Unicode"/>
              </a:rPr>
              <a:t>t</a:t>
            </a:r>
            <a:r>
              <a:rPr sz="2200" spc="-4" dirty="0">
                <a:latin typeface="Lucida Sans Unicode"/>
                <a:cs typeface="Lucida Sans Unicode"/>
              </a:rPr>
              <a:t>s</a:t>
            </a:r>
            <a:r>
              <a:rPr sz="2200" dirty="0">
                <a:latin typeface="Lucida Sans Unicode"/>
                <a:cs typeface="Lucida Sans Unicode"/>
              </a:rPr>
              <a:t>	e</a:t>
            </a:r>
            <a:r>
              <a:rPr sz="2200" spc="-9" dirty="0">
                <a:latin typeface="Lucida Sans Unicode"/>
                <a:cs typeface="Lucida Sans Unicode"/>
              </a:rPr>
              <a:t>n</a:t>
            </a:r>
            <a:r>
              <a:rPr sz="2200" spc="-13" dirty="0">
                <a:latin typeface="Lucida Sans Unicode"/>
                <a:cs typeface="Lucida Sans Unicode"/>
              </a:rPr>
              <a:t>a</a:t>
            </a:r>
            <a:r>
              <a:rPr sz="2200" spc="-4" dirty="0">
                <a:latin typeface="Lucida Sans Unicode"/>
                <a:cs typeface="Lucida Sans Unicode"/>
              </a:rPr>
              <a:t>bli</a:t>
            </a:r>
            <a:r>
              <a:rPr sz="2200" spc="-9" dirty="0">
                <a:latin typeface="Lucida Sans Unicode"/>
                <a:cs typeface="Lucida Sans Unicode"/>
              </a:rPr>
              <a:t>n</a:t>
            </a:r>
            <a:r>
              <a:rPr sz="2200" spc="-4" dirty="0">
                <a:latin typeface="Lucida Sans Unicode"/>
                <a:cs typeface="Lucida Sans Unicode"/>
              </a:rPr>
              <a:t>g</a:t>
            </a:r>
            <a:r>
              <a:rPr sz="2200" dirty="0">
                <a:latin typeface="Lucida Sans Unicode"/>
                <a:cs typeface="Lucida Sans Unicode"/>
              </a:rPr>
              <a:t>	</a:t>
            </a:r>
            <a:r>
              <a:rPr sz="2200" spc="-4" dirty="0">
                <a:latin typeface="Lucida Sans Unicode"/>
                <a:cs typeface="Lucida Sans Unicode"/>
              </a:rPr>
              <a:t>i</a:t>
            </a:r>
            <a:r>
              <a:rPr sz="2200" spc="-9" dirty="0">
                <a:latin typeface="Lucida Sans Unicode"/>
                <a:cs typeface="Lucida Sans Unicode"/>
              </a:rPr>
              <a:t>n</a:t>
            </a:r>
            <a:r>
              <a:rPr sz="2200" dirty="0">
                <a:latin typeface="Lucida Sans Unicode"/>
                <a:cs typeface="Lucida Sans Unicode"/>
              </a:rPr>
              <a:t>ve</a:t>
            </a:r>
            <a:r>
              <a:rPr sz="2200" spc="-4" dirty="0">
                <a:latin typeface="Lucida Sans Unicode"/>
                <a:cs typeface="Lucida Sans Unicode"/>
              </a:rPr>
              <a:t>s</a:t>
            </a:r>
            <a:r>
              <a:rPr sz="2200" spc="4" dirty="0">
                <a:latin typeface="Lucida Sans Unicode"/>
                <a:cs typeface="Lucida Sans Unicode"/>
              </a:rPr>
              <a:t>t</a:t>
            </a:r>
            <a:r>
              <a:rPr sz="2200" spc="-13" dirty="0">
                <a:latin typeface="Lucida Sans Unicode"/>
                <a:cs typeface="Lucida Sans Unicode"/>
              </a:rPr>
              <a:t>m</a:t>
            </a:r>
            <a:r>
              <a:rPr sz="2200" dirty="0">
                <a:latin typeface="Lucida Sans Unicode"/>
                <a:cs typeface="Lucida Sans Unicode"/>
              </a:rPr>
              <a:t>e</a:t>
            </a:r>
            <a:r>
              <a:rPr sz="2200" spc="-9" dirty="0">
                <a:latin typeface="Lucida Sans Unicode"/>
                <a:cs typeface="Lucida Sans Unicode"/>
              </a:rPr>
              <a:t>n</a:t>
            </a:r>
            <a:r>
              <a:rPr sz="2200" spc="-4" dirty="0">
                <a:latin typeface="Lucida Sans Unicode"/>
                <a:cs typeface="Lucida Sans Unicode"/>
              </a:rPr>
              <a:t>t</a:t>
            </a:r>
            <a:r>
              <a:rPr sz="2200" dirty="0">
                <a:latin typeface="Lucida Sans Unicode"/>
                <a:cs typeface="Lucida Sans Unicode"/>
              </a:rPr>
              <a:t>	</a:t>
            </a:r>
            <a:r>
              <a:rPr sz="2200" spc="-4" dirty="0">
                <a:latin typeface="Lucida Sans Unicode"/>
                <a:cs typeface="Lucida Sans Unicode"/>
              </a:rPr>
              <a:t>in  </a:t>
            </a:r>
            <a:r>
              <a:rPr sz="2200" spc="-9" dirty="0">
                <a:latin typeface="Lucida Sans Unicode"/>
                <a:cs typeface="Lucida Sans Unicode"/>
              </a:rPr>
              <a:t>financial</a:t>
            </a:r>
            <a:r>
              <a:rPr sz="2200" spc="4" dirty="0">
                <a:latin typeface="Lucida Sans Unicode"/>
                <a:cs typeface="Lucida Sans Unicode"/>
              </a:rPr>
              <a:t> </a:t>
            </a:r>
            <a:r>
              <a:rPr sz="2200" spc="-4" dirty="0">
                <a:latin typeface="Lucida Sans Unicode"/>
                <a:cs typeface="Lucida Sans Unicode"/>
              </a:rPr>
              <a:t>(mainly</a:t>
            </a:r>
            <a:r>
              <a:rPr sz="2200" dirty="0">
                <a:latin typeface="Lucida Sans Unicode"/>
                <a:cs typeface="Lucida Sans Unicode"/>
              </a:rPr>
              <a:t> </a:t>
            </a:r>
            <a:r>
              <a:rPr sz="2200" spc="-4" dirty="0">
                <a:latin typeface="Lucida Sans Unicode"/>
                <a:cs typeface="Lucida Sans Unicode"/>
              </a:rPr>
              <a:t>capital)</a:t>
            </a:r>
            <a:r>
              <a:rPr sz="2200" spc="-9" dirty="0">
                <a:latin typeface="Lucida Sans Unicode"/>
                <a:cs typeface="Lucida Sans Unicode"/>
              </a:rPr>
              <a:t> </a:t>
            </a:r>
            <a:r>
              <a:rPr sz="2200" spc="-4" dirty="0">
                <a:latin typeface="Lucida Sans Unicode"/>
                <a:cs typeface="Lucida Sans Unicode"/>
              </a:rPr>
              <a:t>markets;</a:t>
            </a:r>
            <a:endParaRPr sz="2200">
              <a:latin typeface="Lucida Sans Unicode"/>
              <a:cs typeface="Lucida Sans Unicode"/>
            </a:endParaRPr>
          </a:p>
          <a:p>
            <a:pPr marL="241046" marR="4559" indent="-230219">
              <a:spcBef>
                <a:spcPts val="367"/>
              </a:spcBef>
              <a:buClr>
                <a:srgbClr val="99CA38"/>
              </a:buClr>
              <a:buSzPct val="68000"/>
              <a:buFont typeface="Georgia"/>
              <a:buChar char="◗"/>
              <a:tabLst>
                <a:tab pos="240476" algn="l"/>
                <a:tab pos="241616" algn="l"/>
              </a:tabLst>
            </a:pPr>
            <a:r>
              <a:rPr sz="2200" spc="-4" dirty="0">
                <a:latin typeface="Lucida Sans Unicode"/>
                <a:cs typeface="Lucida Sans Unicode"/>
              </a:rPr>
              <a:t>Provide</a:t>
            </a:r>
            <a:r>
              <a:rPr sz="2200" spc="40" dirty="0">
                <a:latin typeface="Lucida Sans Unicode"/>
                <a:cs typeface="Lucida Sans Unicode"/>
              </a:rPr>
              <a:t> </a:t>
            </a:r>
            <a:r>
              <a:rPr sz="2200" dirty="0">
                <a:latin typeface="Lucida Sans Unicode"/>
                <a:cs typeface="Lucida Sans Unicode"/>
              </a:rPr>
              <a:t>the</a:t>
            </a:r>
            <a:r>
              <a:rPr sz="2200" spc="40" dirty="0">
                <a:latin typeface="Lucida Sans Unicode"/>
                <a:cs typeface="Lucida Sans Unicode"/>
              </a:rPr>
              <a:t> </a:t>
            </a:r>
            <a:r>
              <a:rPr sz="2200" spc="-9" dirty="0">
                <a:latin typeface="Lucida Sans Unicode"/>
                <a:cs typeface="Lucida Sans Unicode"/>
              </a:rPr>
              <a:t>investor</a:t>
            </a:r>
            <a:r>
              <a:rPr sz="2200" spc="58" dirty="0">
                <a:latin typeface="Lucida Sans Unicode"/>
                <a:cs typeface="Lucida Sans Unicode"/>
              </a:rPr>
              <a:t> </a:t>
            </a:r>
            <a:r>
              <a:rPr sz="2200" spc="-9" dirty="0">
                <a:latin typeface="Lucida Sans Unicode"/>
                <a:cs typeface="Lucida Sans Unicode"/>
              </a:rPr>
              <a:t>with</a:t>
            </a:r>
            <a:r>
              <a:rPr sz="2200" spc="40" dirty="0">
                <a:latin typeface="Lucida Sans Unicode"/>
                <a:cs typeface="Lucida Sans Unicode"/>
              </a:rPr>
              <a:t> </a:t>
            </a:r>
            <a:r>
              <a:rPr sz="2200" spc="-4" dirty="0">
                <a:latin typeface="Lucida Sans Unicode"/>
                <a:cs typeface="Lucida Sans Unicode"/>
              </a:rPr>
              <a:t>associated</a:t>
            </a:r>
            <a:r>
              <a:rPr sz="2200" spc="58" dirty="0">
                <a:latin typeface="Lucida Sans Unicode"/>
                <a:cs typeface="Lucida Sans Unicode"/>
              </a:rPr>
              <a:t> </a:t>
            </a:r>
            <a:r>
              <a:rPr sz="2200" spc="-9" dirty="0">
                <a:latin typeface="Lucida Sans Unicode"/>
                <a:cs typeface="Lucida Sans Unicode"/>
              </a:rPr>
              <a:t>financial</a:t>
            </a:r>
            <a:r>
              <a:rPr sz="2200" spc="40" dirty="0">
                <a:latin typeface="Lucida Sans Unicode"/>
                <a:cs typeface="Lucida Sans Unicode"/>
              </a:rPr>
              <a:t> </a:t>
            </a:r>
            <a:r>
              <a:rPr sz="2200" spc="-4" dirty="0">
                <a:latin typeface="Lucida Sans Unicode"/>
                <a:cs typeface="Lucida Sans Unicode"/>
              </a:rPr>
              <a:t>rights</a:t>
            </a:r>
            <a:r>
              <a:rPr sz="2200" spc="-4">
                <a:latin typeface="Lucida Sans Unicode"/>
                <a:cs typeface="Lucida Sans Unicode"/>
              </a:rPr>
              <a:t>, </a:t>
            </a:r>
            <a:r>
              <a:rPr sz="2200" spc="-695">
                <a:latin typeface="Lucida Sans Unicode"/>
                <a:cs typeface="Lucida Sans Unicode"/>
              </a:rPr>
              <a:t> </a:t>
            </a:r>
            <a:r>
              <a:rPr lang="en-US" sz="2200" spc="-4" dirty="0" smtClean="0">
                <a:latin typeface="Lucida Sans Unicode"/>
                <a:cs typeface="Lucida Sans Unicode"/>
              </a:rPr>
              <a:t>in</a:t>
            </a:r>
            <a:r>
              <a:rPr sz="2200" spc="-4" smtClean="0">
                <a:latin typeface="Lucida Sans Unicode"/>
                <a:cs typeface="Lucida Sans Unicode"/>
              </a:rPr>
              <a:t>terests</a:t>
            </a:r>
            <a:endParaRPr sz="2200">
              <a:latin typeface="Lucida Sans Unicode"/>
              <a:cs typeface="Lucida Sans Unicode"/>
            </a:endParaRPr>
          </a:p>
          <a:p>
            <a:pPr marL="241046" marR="4559" indent="-230219">
              <a:lnSpc>
                <a:spcPct val="105600"/>
              </a:lnSpc>
              <a:spcBef>
                <a:spcPts val="202"/>
              </a:spcBef>
              <a:buClr>
                <a:srgbClr val="99CA38"/>
              </a:buClr>
              <a:buSzPct val="68000"/>
              <a:buFont typeface="Georgia"/>
              <a:buChar char="◗"/>
              <a:tabLst>
                <a:tab pos="240476" algn="l"/>
                <a:tab pos="241616" algn="l"/>
                <a:tab pos="1526625" algn="l"/>
                <a:tab pos="2664614" algn="l"/>
                <a:tab pos="3927399" algn="l"/>
                <a:tab pos="4832320" algn="l"/>
                <a:tab pos="6436444" algn="l"/>
              </a:tabLst>
            </a:pPr>
            <a:r>
              <a:rPr sz="2200" spc="-4" dirty="0">
                <a:latin typeface="Lucida Sans Unicode"/>
                <a:cs typeface="Lucida Sans Unicode"/>
              </a:rPr>
              <a:t>I</a:t>
            </a:r>
            <a:r>
              <a:rPr sz="2200" spc="-9" dirty="0">
                <a:latin typeface="Lucida Sans Unicode"/>
                <a:cs typeface="Lucida Sans Unicode"/>
              </a:rPr>
              <a:t>n</a:t>
            </a:r>
            <a:r>
              <a:rPr sz="2200" spc="-13" dirty="0">
                <a:latin typeface="Lucida Sans Unicode"/>
                <a:cs typeface="Lucida Sans Unicode"/>
              </a:rPr>
              <a:t>c</a:t>
            </a:r>
            <a:r>
              <a:rPr sz="2200" spc="-4" dirty="0">
                <a:latin typeface="Lucida Sans Unicode"/>
                <a:cs typeface="Lucida Sans Unicode"/>
              </a:rPr>
              <a:t>l</a:t>
            </a:r>
            <a:r>
              <a:rPr sz="2200" spc="-9" dirty="0">
                <a:latin typeface="Lucida Sans Unicode"/>
                <a:cs typeface="Lucida Sans Unicode"/>
              </a:rPr>
              <a:t>u</a:t>
            </a:r>
            <a:r>
              <a:rPr sz="2200" spc="-4" dirty="0">
                <a:latin typeface="Lucida Sans Unicode"/>
                <a:cs typeface="Lucida Sans Unicode"/>
              </a:rPr>
              <a:t>de</a:t>
            </a:r>
            <a:r>
              <a:rPr sz="2200" dirty="0">
                <a:latin typeface="Lucida Sans Unicode"/>
                <a:cs typeface="Lucida Sans Unicode"/>
              </a:rPr>
              <a:t>	e</a:t>
            </a:r>
            <a:r>
              <a:rPr sz="2200" spc="-4" dirty="0">
                <a:latin typeface="Lucida Sans Unicode"/>
                <a:cs typeface="Lucida Sans Unicode"/>
              </a:rPr>
              <a:t>q</a:t>
            </a:r>
            <a:r>
              <a:rPr sz="2200" spc="-9" dirty="0">
                <a:latin typeface="Lucida Sans Unicode"/>
                <a:cs typeface="Lucida Sans Unicode"/>
              </a:rPr>
              <a:t>u</a:t>
            </a:r>
            <a:r>
              <a:rPr sz="2200" spc="-4" dirty="0">
                <a:latin typeface="Lucida Sans Unicode"/>
                <a:cs typeface="Lucida Sans Unicode"/>
              </a:rPr>
              <a:t>i</a:t>
            </a:r>
            <a:r>
              <a:rPr sz="2200" spc="4" dirty="0">
                <a:latin typeface="Lucida Sans Unicode"/>
                <a:cs typeface="Lucida Sans Unicode"/>
              </a:rPr>
              <a:t>t</a:t>
            </a:r>
            <a:r>
              <a:rPr sz="2200" spc="-4" dirty="0">
                <a:latin typeface="Lucida Sans Unicode"/>
                <a:cs typeface="Lucida Sans Unicode"/>
              </a:rPr>
              <a:t>y</a:t>
            </a:r>
            <a:r>
              <a:rPr sz="2200" dirty="0">
                <a:latin typeface="Lucida Sans Unicode"/>
                <a:cs typeface="Lucida Sans Unicode"/>
              </a:rPr>
              <a:t>	</a:t>
            </a:r>
            <a:r>
              <a:rPr sz="2200" spc="-4" dirty="0">
                <a:latin typeface="Lucida Sans Unicode"/>
                <a:cs typeface="Lucida Sans Unicode"/>
              </a:rPr>
              <a:t>s</a:t>
            </a:r>
            <a:r>
              <a:rPr sz="2200" spc="4" dirty="0">
                <a:latin typeface="Lucida Sans Unicode"/>
                <a:cs typeface="Lucida Sans Unicode"/>
              </a:rPr>
              <a:t>t</a:t>
            </a:r>
            <a:r>
              <a:rPr sz="2200" spc="-18" dirty="0">
                <a:latin typeface="Lucida Sans Unicode"/>
                <a:cs typeface="Lucida Sans Unicode"/>
              </a:rPr>
              <a:t>o</a:t>
            </a:r>
            <a:r>
              <a:rPr sz="2200" spc="9" dirty="0">
                <a:latin typeface="Lucida Sans Unicode"/>
                <a:cs typeface="Lucida Sans Unicode"/>
              </a:rPr>
              <a:t>c</a:t>
            </a:r>
            <a:r>
              <a:rPr sz="2200" spc="4" dirty="0">
                <a:latin typeface="Lucida Sans Unicode"/>
                <a:cs typeface="Lucida Sans Unicode"/>
              </a:rPr>
              <a:t>k</a:t>
            </a:r>
            <a:r>
              <a:rPr sz="2200" spc="-27" dirty="0">
                <a:latin typeface="Lucida Sans Unicode"/>
                <a:cs typeface="Lucida Sans Unicode"/>
              </a:rPr>
              <a:t>s</a:t>
            </a:r>
            <a:r>
              <a:rPr sz="2200" spc="-4" dirty="0">
                <a:latin typeface="Lucida Sans Unicode"/>
                <a:cs typeface="Lucida Sans Unicode"/>
              </a:rPr>
              <a:t>,</a:t>
            </a:r>
            <a:r>
              <a:rPr sz="2200" dirty="0">
                <a:latin typeface="Lucida Sans Unicode"/>
                <a:cs typeface="Lucida Sans Unicode"/>
              </a:rPr>
              <a:t>	</a:t>
            </a:r>
            <a:r>
              <a:rPr sz="2200" spc="-27" dirty="0">
                <a:latin typeface="Lucida Sans Unicode"/>
                <a:cs typeface="Lucida Sans Unicode"/>
              </a:rPr>
              <a:t>d</a:t>
            </a:r>
            <a:r>
              <a:rPr sz="2200" spc="-22" dirty="0">
                <a:latin typeface="Lucida Sans Unicode"/>
                <a:cs typeface="Lucida Sans Unicode"/>
              </a:rPr>
              <a:t>e</a:t>
            </a:r>
            <a:r>
              <a:rPr sz="2200" spc="-4" dirty="0">
                <a:latin typeface="Lucida Sans Unicode"/>
                <a:cs typeface="Lucida Sans Unicode"/>
              </a:rPr>
              <a:t>bt</a:t>
            </a:r>
            <a:r>
              <a:rPr sz="2200" dirty="0">
                <a:latin typeface="Lucida Sans Unicode"/>
                <a:cs typeface="Lucida Sans Unicode"/>
              </a:rPr>
              <a:t>	</a:t>
            </a:r>
            <a:r>
              <a:rPr sz="2200" spc="-4" dirty="0">
                <a:latin typeface="Lucida Sans Unicode"/>
                <a:cs typeface="Lucida Sans Unicode"/>
              </a:rPr>
              <a:t>s</a:t>
            </a:r>
            <a:r>
              <a:rPr sz="2200" dirty="0">
                <a:latin typeface="Lucida Sans Unicode"/>
                <a:cs typeface="Lucida Sans Unicode"/>
              </a:rPr>
              <a:t>e</a:t>
            </a:r>
            <a:r>
              <a:rPr sz="2200" spc="9" dirty="0">
                <a:latin typeface="Lucida Sans Unicode"/>
                <a:cs typeface="Lucida Sans Unicode"/>
              </a:rPr>
              <a:t>c</a:t>
            </a:r>
            <a:r>
              <a:rPr sz="2200" spc="-9" dirty="0">
                <a:latin typeface="Lucida Sans Unicode"/>
                <a:cs typeface="Lucida Sans Unicode"/>
              </a:rPr>
              <a:t>u</a:t>
            </a:r>
            <a:r>
              <a:rPr sz="2200" spc="-27" dirty="0">
                <a:latin typeface="Lucida Sans Unicode"/>
                <a:cs typeface="Lucida Sans Unicode"/>
              </a:rPr>
              <a:t>r</a:t>
            </a:r>
            <a:r>
              <a:rPr sz="2200" spc="-4" dirty="0">
                <a:latin typeface="Lucida Sans Unicode"/>
                <a:cs typeface="Lucida Sans Unicode"/>
              </a:rPr>
              <a:t>i</a:t>
            </a:r>
            <a:r>
              <a:rPr sz="2200" spc="4" dirty="0">
                <a:latin typeface="Lucida Sans Unicode"/>
                <a:cs typeface="Lucida Sans Unicode"/>
              </a:rPr>
              <a:t>t</a:t>
            </a:r>
            <a:r>
              <a:rPr sz="2200" spc="-4" dirty="0">
                <a:latin typeface="Lucida Sans Unicode"/>
                <a:cs typeface="Lucida Sans Unicode"/>
              </a:rPr>
              <a:t>i</a:t>
            </a:r>
            <a:r>
              <a:rPr sz="2200" spc="-22" dirty="0">
                <a:latin typeface="Lucida Sans Unicode"/>
                <a:cs typeface="Lucida Sans Unicode"/>
              </a:rPr>
              <a:t>e</a:t>
            </a:r>
            <a:r>
              <a:rPr sz="2200" spc="-4" dirty="0">
                <a:latin typeface="Lucida Sans Unicode"/>
                <a:cs typeface="Lucida Sans Unicode"/>
              </a:rPr>
              <a:t>s</a:t>
            </a:r>
            <a:r>
              <a:rPr sz="2200" dirty="0">
                <a:latin typeface="Lucida Sans Unicode"/>
                <a:cs typeface="Lucida Sans Unicode"/>
              </a:rPr>
              <a:t>	</a:t>
            </a:r>
            <a:r>
              <a:rPr sz="2200" spc="4" dirty="0">
                <a:latin typeface="Lucida Sans Unicode"/>
                <a:cs typeface="Lucida Sans Unicode"/>
              </a:rPr>
              <a:t>(</a:t>
            </a:r>
            <a:r>
              <a:rPr sz="2200" spc="-4" dirty="0">
                <a:latin typeface="Lucida Sans Unicode"/>
                <a:cs typeface="Lucida Sans Unicode"/>
              </a:rPr>
              <a:t>b</a:t>
            </a:r>
            <a:r>
              <a:rPr sz="2200" spc="-18" dirty="0">
                <a:latin typeface="Lucida Sans Unicode"/>
                <a:cs typeface="Lucida Sans Unicode"/>
              </a:rPr>
              <a:t>o</a:t>
            </a:r>
            <a:r>
              <a:rPr sz="2200" spc="-9" dirty="0">
                <a:latin typeface="Lucida Sans Unicode"/>
                <a:cs typeface="Lucida Sans Unicode"/>
              </a:rPr>
              <a:t>n</a:t>
            </a:r>
            <a:r>
              <a:rPr sz="2200" spc="-4" dirty="0">
                <a:latin typeface="Lucida Sans Unicode"/>
                <a:cs typeface="Lucida Sans Unicode"/>
              </a:rPr>
              <a:t>ds,  debentures),</a:t>
            </a:r>
            <a:r>
              <a:rPr sz="2200" spc="-13" dirty="0">
                <a:latin typeface="Lucida Sans Unicode"/>
                <a:cs typeface="Lucida Sans Unicode"/>
              </a:rPr>
              <a:t> </a:t>
            </a:r>
            <a:r>
              <a:rPr sz="2200" spc="-4" dirty="0">
                <a:latin typeface="Lucida Sans Unicode"/>
                <a:cs typeface="Lucida Sans Unicode"/>
              </a:rPr>
              <a:t>etc.</a:t>
            </a:r>
            <a:endParaRPr sz="2200">
              <a:latin typeface="Lucida Sans Unicode"/>
              <a:cs typeface="Lucida Sans Unicode"/>
            </a:endParaRPr>
          </a:p>
        </p:txBody>
      </p:sp>
      <p:pic>
        <p:nvPicPr>
          <p:cNvPr id="4" name="object 4"/>
          <p:cNvPicPr/>
          <p:nvPr/>
        </p:nvPicPr>
        <p:blipFill>
          <a:blip r:embed="rId3" cstate="print"/>
          <a:stretch>
            <a:fillRect/>
          </a:stretch>
        </p:blipFill>
        <p:spPr>
          <a:xfrm>
            <a:off x="953193" y="921123"/>
            <a:ext cx="5818909" cy="443752"/>
          </a:xfrm>
          <a:prstGeom prst="rect">
            <a:avLst/>
          </a:prstGeom>
        </p:spPr>
      </p:pic>
      <p:grpSp>
        <p:nvGrpSpPr>
          <p:cNvPr id="5" name="object 5"/>
          <p:cNvGrpSpPr/>
          <p:nvPr/>
        </p:nvGrpSpPr>
        <p:grpSpPr>
          <a:xfrm>
            <a:off x="484909" y="3579607"/>
            <a:ext cx="8055264" cy="2673724"/>
            <a:chOff x="533400" y="4056888"/>
            <a:chExt cx="8860790" cy="3030220"/>
          </a:xfrm>
        </p:grpSpPr>
        <p:pic>
          <p:nvPicPr>
            <p:cNvPr id="6" name="object 6"/>
            <p:cNvPicPr/>
            <p:nvPr/>
          </p:nvPicPr>
          <p:blipFill>
            <a:blip r:embed="rId4" cstate="print"/>
            <a:stretch>
              <a:fillRect/>
            </a:stretch>
          </p:blipFill>
          <p:spPr>
            <a:xfrm>
              <a:off x="533400" y="4514088"/>
              <a:ext cx="3381756" cy="2133599"/>
            </a:xfrm>
            <a:prstGeom prst="rect">
              <a:avLst/>
            </a:prstGeom>
          </p:spPr>
        </p:pic>
        <p:pic>
          <p:nvPicPr>
            <p:cNvPr id="7" name="object 7"/>
            <p:cNvPicPr/>
            <p:nvPr/>
          </p:nvPicPr>
          <p:blipFill>
            <a:blip r:embed="rId5" cstate="print"/>
            <a:stretch>
              <a:fillRect/>
            </a:stretch>
          </p:blipFill>
          <p:spPr>
            <a:xfrm>
              <a:off x="6553200" y="4056888"/>
              <a:ext cx="2840735" cy="2362199"/>
            </a:xfrm>
            <a:prstGeom prst="rect">
              <a:avLst/>
            </a:prstGeom>
          </p:spPr>
        </p:pic>
        <p:pic>
          <p:nvPicPr>
            <p:cNvPr id="8" name="object 8"/>
            <p:cNvPicPr/>
            <p:nvPr/>
          </p:nvPicPr>
          <p:blipFill>
            <a:blip r:embed="rId6" cstate="print"/>
            <a:stretch>
              <a:fillRect/>
            </a:stretch>
          </p:blipFill>
          <p:spPr>
            <a:xfrm>
              <a:off x="3886200" y="4818888"/>
              <a:ext cx="2819400" cy="2267711"/>
            </a:xfrm>
            <a:prstGeom prst="rect">
              <a:avLst/>
            </a:prstGeom>
          </p:spPr>
        </p:pic>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685800" y="1752600"/>
            <a:ext cx="7924800" cy="4066331"/>
          </a:xfrm>
          <a:prstGeom prst="rect">
            <a:avLst/>
          </a:prstGeom>
        </p:spPr>
        <p:txBody>
          <a:bodyPr vert="horz" wrap="square" lIns="0" tIns="56985" rIns="0" bIns="0" rtlCol="0">
            <a:spAutoFit/>
          </a:bodyPr>
          <a:lstStyle/>
          <a:p>
            <a:pPr marL="169245" marR="5698" indent="-169245" algn="just">
              <a:lnSpc>
                <a:spcPts val="2037"/>
              </a:lnSpc>
              <a:spcBef>
                <a:spcPts val="449"/>
              </a:spcBef>
              <a:buClr>
                <a:srgbClr val="99CA38"/>
              </a:buClr>
              <a:buSzPct val="63636"/>
              <a:buFont typeface="Georgia"/>
              <a:buChar char="◗"/>
              <a:tabLst>
                <a:tab pos="169245" algn="l"/>
              </a:tabLst>
            </a:pPr>
            <a:r>
              <a:rPr sz="1900" smtClean="0">
                <a:latin typeface="Lucida Sans Unicode"/>
                <a:cs typeface="Lucida Sans Unicode"/>
              </a:rPr>
              <a:t>is</a:t>
            </a:r>
            <a:r>
              <a:rPr sz="1900" spc="601" smtClean="0">
                <a:latin typeface="Lucida Sans Unicode"/>
                <a:cs typeface="Lucida Sans Unicode"/>
              </a:rPr>
              <a:t> </a:t>
            </a:r>
            <a:r>
              <a:rPr sz="1900" spc="-4" dirty="0">
                <a:latin typeface="Lucida Sans Unicode"/>
                <a:cs typeface="Lucida Sans Unicode"/>
              </a:rPr>
              <a:t>the</a:t>
            </a:r>
            <a:r>
              <a:rPr sz="1900" spc="588" dirty="0">
                <a:latin typeface="Lucida Sans Unicode"/>
                <a:cs typeface="Lucida Sans Unicode"/>
              </a:rPr>
              <a:t> </a:t>
            </a:r>
            <a:r>
              <a:rPr sz="1900" dirty="0">
                <a:latin typeface="Lucida Sans Unicode"/>
                <a:cs typeface="Lucida Sans Unicode"/>
              </a:rPr>
              <a:t>statistical   measure   </a:t>
            </a:r>
            <a:r>
              <a:rPr sz="1900" spc="4" dirty="0">
                <a:latin typeface="Lucida Sans Unicode"/>
                <a:cs typeface="Lucida Sans Unicode"/>
              </a:rPr>
              <a:t>of  </a:t>
            </a:r>
            <a:r>
              <a:rPr sz="1900" dirty="0">
                <a:latin typeface="Lucida Sans Unicode"/>
                <a:cs typeface="Lucida Sans Unicode"/>
              </a:rPr>
              <a:t>the   </a:t>
            </a:r>
            <a:r>
              <a:rPr sz="1900" spc="-4" dirty="0">
                <a:latin typeface="Lucida Sans Unicode"/>
                <a:cs typeface="Lucida Sans Unicode"/>
              </a:rPr>
              <a:t>directional </a:t>
            </a:r>
            <a:r>
              <a:rPr sz="1900" dirty="0">
                <a:latin typeface="Lucida Sans Unicode"/>
                <a:cs typeface="Lucida Sans Unicode"/>
              </a:rPr>
              <a:t> relationship between the returns </a:t>
            </a:r>
            <a:r>
              <a:rPr sz="1900" spc="-4" dirty="0">
                <a:latin typeface="Lucida Sans Unicode"/>
                <a:cs typeface="Lucida Sans Unicode"/>
              </a:rPr>
              <a:t>of two or </a:t>
            </a:r>
            <a:r>
              <a:rPr sz="1900" dirty="0">
                <a:latin typeface="Lucida Sans Unicode"/>
                <a:cs typeface="Lucida Sans Unicode"/>
              </a:rPr>
              <a:t>more investments </a:t>
            </a:r>
            <a:r>
              <a:rPr sz="1900" spc="4" dirty="0">
                <a:latin typeface="Lucida Sans Unicode"/>
                <a:cs typeface="Lucida Sans Unicode"/>
              </a:rPr>
              <a:t> </a:t>
            </a:r>
            <a:r>
              <a:rPr sz="1900" spc="-4" dirty="0">
                <a:latin typeface="Lucida Sans Unicode"/>
                <a:cs typeface="Lucida Sans Unicode"/>
              </a:rPr>
              <a:t>or</a:t>
            </a:r>
            <a:r>
              <a:rPr sz="1900" dirty="0">
                <a:latin typeface="Lucida Sans Unicode"/>
                <a:cs typeface="Lucida Sans Unicode"/>
              </a:rPr>
              <a:t> </a:t>
            </a:r>
            <a:r>
              <a:rPr sz="1900" spc="-4" dirty="0">
                <a:latin typeface="Lucida Sans Unicode"/>
                <a:cs typeface="Lucida Sans Unicode"/>
              </a:rPr>
              <a:t>different</a:t>
            </a:r>
            <a:r>
              <a:rPr sz="1900" spc="36" dirty="0">
                <a:latin typeface="Lucida Sans Unicode"/>
                <a:cs typeface="Lucida Sans Unicode"/>
              </a:rPr>
              <a:t> </a:t>
            </a:r>
            <a:r>
              <a:rPr sz="1900" spc="-4" dirty="0">
                <a:latin typeface="Lucida Sans Unicode"/>
                <a:cs typeface="Lucida Sans Unicode"/>
              </a:rPr>
              <a:t>assets.</a:t>
            </a:r>
            <a:endParaRPr sz="1900">
              <a:latin typeface="Lucida Sans Unicode"/>
              <a:cs typeface="Lucida Sans Unicode"/>
            </a:endParaRPr>
          </a:p>
          <a:p>
            <a:pPr marL="241046" marR="4559" indent="-230219" algn="just">
              <a:lnSpc>
                <a:spcPts val="2037"/>
              </a:lnSpc>
              <a:spcBef>
                <a:spcPts val="1010"/>
              </a:spcBef>
              <a:buClr>
                <a:srgbClr val="99CA38"/>
              </a:buClr>
              <a:buSzPct val="66666"/>
              <a:buFont typeface="Georgia"/>
              <a:buChar char="◗"/>
              <a:tabLst>
                <a:tab pos="241616" algn="l"/>
              </a:tabLst>
            </a:pPr>
            <a:r>
              <a:rPr sz="1900" dirty="0">
                <a:latin typeface="Lucida Sans Unicode"/>
                <a:cs typeface="Lucida Sans Unicode"/>
              </a:rPr>
              <a:t>It </a:t>
            </a:r>
            <a:r>
              <a:rPr sz="1900" spc="9" dirty="0">
                <a:latin typeface="Lucida Sans Unicode"/>
                <a:cs typeface="Lucida Sans Unicode"/>
              </a:rPr>
              <a:t>is </a:t>
            </a:r>
            <a:r>
              <a:rPr sz="1900" dirty="0">
                <a:latin typeface="Lucida Sans Unicode"/>
                <a:cs typeface="Lucida Sans Unicode"/>
              </a:rPr>
              <a:t>usually </a:t>
            </a:r>
            <a:r>
              <a:rPr sz="1900" spc="-4">
                <a:latin typeface="Lucida Sans Unicode"/>
                <a:cs typeface="Lucida Sans Unicode"/>
              </a:rPr>
              <a:t>calculated </a:t>
            </a:r>
            <a:r>
              <a:rPr sz="1900" smtClean="0">
                <a:latin typeface="Lucida Sans Unicode"/>
                <a:cs typeface="Lucida Sans Unicode"/>
              </a:rPr>
              <a:t>by </a:t>
            </a:r>
            <a:r>
              <a:rPr sz="1900" spc="-583" smtClean="0">
                <a:latin typeface="Lucida Sans Unicode"/>
                <a:cs typeface="Lucida Sans Unicode"/>
              </a:rPr>
              <a:t> </a:t>
            </a:r>
            <a:r>
              <a:rPr sz="1900" dirty="0">
                <a:latin typeface="Lucida Sans Unicode"/>
                <a:cs typeface="Lucida Sans Unicode"/>
              </a:rPr>
              <a:t>multiplying the correlation between </a:t>
            </a:r>
            <a:r>
              <a:rPr sz="1900" spc="-4" dirty="0">
                <a:latin typeface="Lucida Sans Unicode"/>
                <a:cs typeface="Lucida Sans Unicode"/>
              </a:rPr>
              <a:t>the </a:t>
            </a:r>
            <a:r>
              <a:rPr sz="1900" dirty="0">
                <a:latin typeface="Lucida Sans Unicode"/>
                <a:cs typeface="Lucida Sans Unicode"/>
              </a:rPr>
              <a:t>two variables by </a:t>
            </a:r>
            <a:r>
              <a:rPr sz="1900" spc="-4" dirty="0">
                <a:latin typeface="Lucida Sans Unicode"/>
                <a:cs typeface="Lucida Sans Unicode"/>
              </a:rPr>
              <a:t>the </a:t>
            </a:r>
            <a:r>
              <a:rPr sz="1900" dirty="0">
                <a:latin typeface="Lucida Sans Unicode"/>
                <a:cs typeface="Lucida Sans Unicode"/>
              </a:rPr>
              <a:t> </a:t>
            </a:r>
            <a:r>
              <a:rPr sz="1900" spc="-4" dirty="0">
                <a:latin typeface="Lucida Sans Unicode"/>
                <a:cs typeface="Lucida Sans Unicode"/>
              </a:rPr>
              <a:t>standard</a:t>
            </a:r>
            <a:r>
              <a:rPr sz="1900" dirty="0">
                <a:latin typeface="Lucida Sans Unicode"/>
                <a:cs typeface="Lucida Sans Unicode"/>
              </a:rPr>
              <a:t> </a:t>
            </a:r>
            <a:r>
              <a:rPr sz="1900" spc="-4" dirty="0">
                <a:latin typeface="Lucida Sans Unicode"/>
                <a:cs typeface="Lucida Sans Unicode"/>
              </a:rPr>
              <a:t>deviation</a:t>
            </a:r>
            <a:r>
              <a:rPr sz="1900" spc="22" dirty="0">
                <a:latin typeface="Lucida Sans Unicode"/>
                <a:cs typeface="Lucida Sans Unicode"/>
              </a:rPr>
              <a:t> </a:t>
            </a:r>
            <a:r>
              <a:rPr sz="1900" spc="-4" dirty="0">
                <a:latin typeface="Lucida Sans Unicode"/>
                <a:cs typeface="Lucida Sans Unicode"/>
              </a:rPr>
              <a:t>of</a:t>
            </a:r>
            <a:r>
              <a:rPr sz="1900" spc="9" dirty="0">
                <a:latin typeface="Lucida Sans Unicode"/>
                <a:cs typeface="Lucida Sans Unicode"/>
              </a:rPr>
              <a:t> </a:t>
            </a:r>
            <a:r>
              <a:rPr sz="1900" spc="-4" dirty="0">
                <a:latin typeface="Lucida Sans Unicode"/>
                <a:cs typeface="Lucida Sans Unicode"/>
              </a:rPr>
              <a:t>each</a:t>
            </a:r>
            <a:r>
              <a:rPr sz="1900" spc="4" dirty="0">
                <a:latin typeface="Lucida Sans Unicode"/>
                <a:cs typeface="Lucida Sans Unicode"/>
              </a:rPr>
              <a:t> </a:t>
            </a:r>
            <a:r>
              <a:rPr sz="1900" dirty="0">
                <a:latin typeface="Lucida Sans Unicode"/>
                <a:cs typeface="Lucida Sans Unicode"/>
              </a:rPr>
              <a:t>variable.</a:t>
            </a:r>
            <a:endParaRPr sz="1900">
              <a:latin typeface="Lucida Sans Unicode"/>
              <a:cs typeface="Lucida Sans Unicode"/>
            </a:endParaRPr>
          </a:p>
          <a:p>
            <a:pPr marL="241046" marR="5698" indent="-230219" algn="just">
              <a:lnSpc>
                <a:spcPts val="2037"/>
              </a:lnSpc>
              <a:spcBef>
                <a:spcPts val="992"/>
              </a:spcBef>
              <a:buClr>
                <a:srgbClr val="99CA38"/>
              </a:buClr>
              <a:buSzPct val="66666"/>
              <a:buFont typeface="Georgia"/>
              <a:buChar char="◗"/>
              <a:tabLst>
                <a:tab pos="241616" algn="l"/>
              </a:tabLst>
            </a:pPr>
            <a:r>
              <a:rPr sz="1900" dirty="0">
                <a:latin typeface="Lucida Sans Unicode"/>
                <a:cs typeface="Lucida Sans Unicode"/>
              </a:rPr>
              <a:t>In </a:t>
            </a:r>
            <a:r>
              <a:rPr sz="1900" spc="-4" dirty="0">
                <a:latin typeface="Lucida Sans Unicode"/>
                <a:cs typeface="Lucida Sans Unicode"/>
              </a:rPr>
              <a:t>finance, </a:t>
            </a:r>
            <a:r>
              <a:rPr sz="1900" b="1" spc="-4" dirty="0">
                <a:latin typeface="Lucida Sans Unicode"/>
                <a:cs typeface="Lucida Sans Unicode"/>
              </a:rPr>
              <a:t>Covariance </a:t>
            </a:r>
            <a:r>
              <a:rPr sz="1900" b="1" spc="9" dirty="0">
                <a:latin typeface="Lucida Sans Unicode"/>
                <a:cs typeface="Lucida Sans Unicode"/>
              </a:rPr>
              <a:t>is </a:t>
            </a:r>
            <a:r>
              <a:rPr sz="1900" b="1" dirty="0">
                <a:latin typeface="Lucida Sans Unicode"/>
                <a:cs typeface="Lucida Sans Unicode"/>
              </a:rPr>
              <a:t>a measure </a:t>
            </a:r>
            <a:r>
              <a:rPr sz="1900" b="1" spc="4" dirty="0">
                <a:latin typeface="Lucida Sans Unicode"/>
                <a:cs typeface="Lucida Sans Unicode"/>
              </a:rPr>
              <a:t>of </a:t>
            </a:r>
            <a:r>
              <a:rPr sz="1900" b="1" dirty="0">
                <a:latin typeface="Lucida Sans Unicode"/>
                <a:cs typeface="Lucida Sans Unicode"/>
              </a:rPr>
              <a:t>the degree </a:t>
            </a:r>
            <a:r>
              <a:rPr sz="1900" b="1" spc="-4" dirty="0">
                <a:latin typeface="Lucida Sans Unicode"/>
                <a:cs typeface="Lucida Sans Unicode"/>
              </a:rPr>
              <a:t>to which </a:t>
            </a:r>
            <a:r>
              <a:rPr sz="1900" b="1" dirty="0">
                <a:latin typeface="Lucida Sans Unicode"/>
                <a:cs typeface="Lucida Sans Unicode"/>
              </a:rPr>
              <a:t> </a:t>
            </a:r>
            <a:r>
              <a:rPr sz="1900" b="1" spc="-4" dirty="0">
                <a:latin typeface="Lucida Sans Unicode"/>
                <a:cs typeface="Lucida Sans Unicode"/>
              </a:rPr>
              <a:t>returns </a:t>
            </a:r>
            <a:r>
              <a:rPr sz="1900" b="1" spc="4" dirty="0">
                <a:latin typeface="Lucida Sans Unicode"/>
                <a:cs typeface="Lucida Sans Unicode"/>
              </a:rPr>
              <a:t>on </a:t>
            </a:r>
            <a:r>
              <a:rPr sz="1900" b="1" spc="-4" dirty="0">
                <a:latin typeface="Lucida Sans Unicode"/>
                <a:cs typeface="Lucida Sans Unicode"/>
              </a:rPr>
              <a:t>two investment </a:t>
            </a:r>
            <a:r>
              <a:rPr sz="1900" b="1" spc="4" dirty="0">
                <a:latin typeface="Lucida Sans Unicode"/>
                <a:cs typeface="Lucida Sans Unicode"/>
              </a:rPr>
              <a:t>assets </a:t>
            </a:r>
            <a:r>
              <a:rPr sz="1900" b="1" dirty="0">
                <a:latin typeface="Lucida Sans Unicode"/>
                <a:cs typeface="Lucida Sans Unicode"/>
              </a:rPr>
              <a:t>move in </a:t>
            </a:r>
            <a:r>
              <a:rPr sz="1900" b="1" spc="-4" dirty="0">
                <a:latin typeface="Lucida Sans Unicode"/>
                <a:cs typeface="Lucida Sans Unicode"/>
              </a:rPr>
              <a:t>tandem. </a:t>
            </a:r>
            <a:r>
              <a:rPr sz="1900" dirty="0">
                <a:latin typeface="Lucida Sans Unicode"/>
                <a:cs typeface="Lucida Sans Unicode"/>
              </a:rPr>
              <a:t>A positive </a:t>
            </a:r>
            <a:r>
              <a:rPr sz="1900" spc="4" dirty="0">
                <a:latin typeface="Lucida Sans Unicode"/>
                <a:cs typeface="Lucida Sans Unicode"/>
              </a:rPr>
              <a:t> </a:t>
            </a:r>
            <a:r>
              <a:rPr sz="1900" dirty="0">
                <a:latin typeface="Lucida Sans Unicode"/>
                <a:cs typeface="Lucida Sans Unicode"/>
              </a:rPr>
              <a:t>covariance </a:t>
            </a:r>
            <a:r>
              <a:rPr sz="1900" spc="-4" dirty="0">
                <a:latin typeface="Lucida Sans Unicode"/>
                <a:cs typeface="Lucida Sans Unicode"/>
              </a:rPr>
              <a:t>means </a:t>
            </a:r>
            <a:r>
              <a:rPr sz="1900" dirty="0">
                <a:latin typeface="Lucida Sans Unicode"/>
                <a:cs typeface="Lucida Sans Unicode"/>
              </a:rPr>
              <a:t>that asset returns move together, </a:t>
            </a:r>
            <a:r>
              <a:rPr sz="1900" spc="-4" dirty="0">
                <a:latin typeface="Lucida Sans Unicode"/>
                <a:cs typeface="Lucida Sans Unicode"/>
              </a:rPr>
              <a:t>while </a:t>
            </a:r>
            <a:r>
              <a:rPr sz="1900" dirty="0">
                <a:latin typeface="Lucida Sans Unicode"/>
                <a:cs typeface="Lucida Sans Unicode"/>
              </a:rPr>
              <a:t>a </a:t>
            </a:r>
            <a:r>
              <a:rPr sz="1900" spc="4" dirty="0">
                <a:latin typeface="Lucida Sans Unicode"/>
                <a:cs typeface="Lucida Sans Unicode"/>
              </a:rPr>
              <a:t> </a:t>
            </a:r>
            <a:r>
              <a:rPr sz="1900" dirty="0">
                <a:latin typeface="Lucida Sans Unicode"/>
                <a:cs typeface="Lucida Sans Unicode"/>
              </a:rPr>
              <a:t>negative covariance </a:t>
            </a:r>
            <a:r>
              <a:rPr sz="1900" spc="-4" dirty="0">
                <a:latin typeface="Lucida Sans Unicode"/>
                <a:cs typeface="Lucida Sans Unicode"/>
              </a:rPr>
              <a:t>means </a:t>
            </a:r>
            <a:r>
              <a:rPr sz="1900" dirty="0">
                <a:latin typeface="Lucida Sans Unicode"/>
                <a:cs typeface="Lucida Sans Unicode"/>
              </a:rPr>
              <a:t>that the returns </a:t>
            </a:r>
            <a:r>
              <a:rPr sz="1900" spc="-4" dirty="0">
                <a:latin typeface="Lucida Sans Unicode"/>
                <a:cs typeface="Lucida Sans Unicode"/>
              </a:rPr>
              <a:t>move </a:t>
            </a:r>
            <a:r>
              <a:rPr sz="1900" dirty="0">
                <a:latin typeface="Lucida Sans Unicode"/>
                <a:cs typeface="Lucida Sans Unicode"/>
              </a:rPr>
              <a:t>inversely </a:t>
            </a:r>
            <a:r>
              <a:rPr sz="1900" spc="-4" dirty="0">
                <a:latin typeface="Lucida Sans Unicode"/>
                <a:cs typeface="Lucida Sans Unicode"/>
              </a:rPr>
              <a:t>or </a:t>
            </a:r>
            <a:r>
              <a:rPr sz="1900" dirty="0">
                <a:latin typeface="Lucida Sans Unicode"/>
                <a:cs typeface="Lucida Sans Unicode"/>
              </a:rPr>
              <a:t> in </a:t>
            </a:r>
            <a:r>
              <a:rPr sz="1900" spc="-4" dirty="0">
                <a:latin typeface="Lucida Sans Unicode"/>
                <a:cs typeface="Lucida Sans Unicode"/>
              </a:rPr>
              <a:t>the</a:t>
            </a:r>
            <a:r>
              <a:rPr sz="1900" spc="9" dirty="0">
                <a:latin typeface="Lucida Sans Unicode"/>
                <a:cs typeface="Lucida Sans Unicode"/>
              </a:rPr>
              <a:t> </a:t>
            </a:r>
            <a:r>
              <a:rPr sz="1900" spc="-4" dirty="0">
                <a:latin typeface="Lucida Sans Unicode"/>
                <a:cs typeface="Lucida Sans Unicode"/>
              </a:rPr>
              <a:t>opposite</a:t>
            </a:r>
            <a:r>
              <a:rPr sz="1900" spc="9" dirty="0">
                <a:latin typeface="Lucida Sans Unicode"/>
                <a:cs typeface="Lucida Sans Unicode"/>
              </a:rPr>
              <a:t> </a:t>
            </a:r>
            <a:r>
              <a:rPr sz="1900" spc="-4" dirty="0">
                <a:latin typeface="Lucida Sans Unicode"/>
                <a:cs typeface="Lucida Sans Unicode"/>
              </a:rPr>
              <a:t>direction.</a:t>
            </a:r>
            <a:endParaRPr sz="1900">
              <a:latin typeface="Lucida Sans Unicode"/>
              <a:cs typeface="Lucida Sans Unicode"/>
            </a:endParaRPr>
          </a:p>
          <a:p>
            <a:pPr marL="241046" marR="6268" indent="-230219" algn="just">
              <a:lnSpc>
                <a:spcPts val="2037"/>
              </a:lnSpc>
              <a:spcBef>
                <a:spcPts val="1005"/>
              </a:spcBef>
              <a:buClr>
                <a:srgbClr val="99CA38"/>
              </a:buClr>
              <a:buSzPct val="66666"/>
              <a:buFont typeface="Georgia"/>
              <a:buChar char="◗"/>
              <a:tabLst>
                <a:tab pos="241616" algn="l"/>
              </a:tabLst>
            </a:pPr>
            <a:r>
              <a:rPr sz="1900" spc="-4" dirty="0">
                <a:latin typeface="Lucida Sans Unicode"/>
                <a:cs typeface="Lucida Sans Unicode"/>
              </a:rPr>
              <a:t>When</a:t>
            </a:r>
            <a:r>
              <a:rPr sz="1900" dirty="0">
                <a:latin typeface="Lucida Sans Unicode"/>
                <a:cs typeface="Lucida Sans Unicode"/>
              </a:rPr>
              <a:t> </a:t>
            </a:r>
            <a:r>
              <a:rPr sz="1900" spc="-4" dirty="0">
                <a:latin typeface="Lucida Sans Unicode"/>
                <a:cs typeface="Lucida Sans Unicode"/>
              </a:rPr>
              <a:t>two</a:t>
            </a:r>
            <a:r>
              <a:rPr sz="1900" dirty="0">
                <a:latin typeface="Lucida Sans Unicode"/>
                <a:cs typeface="Lucida Sans Unicode"/>
              </a:rPr>
              <a:t> security prices tend </a:t>
            </a:r>
            <a:r>
              <a:rPr sz="1900" spc="4" dirty="0">
                <a:latin typeface="Lucida Sans Unicode"/>
                <a:cs typeface="Lucida Sans Unicode"/>
              </a:rPr>
              <a:t>to </a:t>
            </a:r>
            <a:r>
              <a:rPr sz="1900" dirty="0">
                <a:latin typeface="Lucida Sans Unicode"/>
                <a:cs typeface="Lucida Sans Unicode"/>
              </a:rPr>
              <a:t>move </a:t>
            </a:r>
            <a:r>
              <a:rPr sz="1900" spc="-4" dirty="0">
                <a:latin typeface="Lucida Sans Unicode"/>
                <a:cs typeface="Lucida Sans Unicode"/>
              </a:rPr>
              <a:t>together, they</a:t>
            </a:r>
            <a:r>
              <a:rPr sz="1900" spc="583" dirty="0">
                <a:latin typeface="Lucida Sans Unicode"/>
                <a:cs typeface="Lucida Sans Unicode"/>
              </a:rPr>
              <a:t> </a:t>
            </a:r>
            <a:r>
              <a:rPr sz="1900" spc="-4" dirty="0">
                <a:latin typeface="Lucida Sans Unicode"/>
                <a:cs typeface="Lucida Sans Unicode"/>
              </a:rPr>
              <a:t>are </a:t>
            </a:r>
            <a:r>
              <a:rPr sz="1900" dirty="0">
                <a:latin typeface="Lucida Sans Unicode"/>
                <a:cs typeface="Lucida Sans Unicode"/>
              </a:rPr>
              <a:t> </a:t>
            </a:r>
            <a:r>
              <a:rPr sz="1900" spc="-4" dirty="0">
                <a:latin typeface="Lucida Sans Unicode"/>
                <a:cs typeface="Lucida Sans Unicode"/>
              </a:rPr>
              <a:t>seen</a:t>
            </a:r>
            <a:r>
              <a:rPr sz="1900" dirty="0">
                <a:latin typeface="Lucida Sans Unicode"/>
                <a:cs typeface="Lucida Sans Unicode"/>
              </a:rPr>
              <a:t> </a:t>
            </a:r>
            <a:r>
              <a:rPr sz="1900" spc="4" dirty="0">
                <a:latin typeface="Lucida Sans Unicode"/>
                <a:cs typeface="Lucida Sans Unicode"/>
              </a:rPr>
              <a:t>as</a:t>
            </a:r>
            <a:r>
              <a:rPr sz="1900" spc="9" dirty="0">
                <a:latin typeface="Lucida Sans Unicode"/>
                <a:cs typeface="Lucida Sans Unicode"/>
              </a:rPr>
              <a:t> </a:t>
            </a:r>
            <a:r>
              <a:rPr sz="1900" spc="4" dirty="0">
                <a:latin typeface="Lucida Sans Unicode"/>
                <a:cs typeface="Lucida Sans Unicode"/>
              </a:rPr>
              <a:t>having</a:t>
            </a:r>
            <a:r>
              <a:rPr sz="1900" spc="9" dirty="0">
                <a:latin typeface="Lucida Sans Unicode"/>
                <a:cs typeface="Lucida Sans Unicode"/>
              </a:rPr>
              <a:t> </a:t>
            </a:r>
            <a:r>
              <a:rPr sz="1900" dirty="0">
                <a:latin typeface="Lucida Sans Unicode"/>
                <a:cs typeface="Lucida Sans Unicode"/>
              </a:rPr>
              <a:t>a</a:t>
            </a:r>
            <a:r>
              <a:rPr sz="1900" spc="4" dirty="0">
                <a:latin typeface="Lucida Sans Unicode"/>
                <a:cs typeface="Lucida Sans Unicode"/>
              </a:rPr>
              <a:t> </a:t>
            </a:r>
            <a:r>
              <a:rPr sz="1900" dirty="0">
                <a:latin typeface="Lucida Sans Unicode"/>
                <a:cs typeface="Lucida Sans Unicode"/>
              </a:rPr>
              <a:t>positive</a:t>
            </a:r>
            <a:r>
              <a:rPr sz="1900" spc="4" dirty="0">
                <a:latin typeface="Lucida Sans Unicode"/>
                <a:cs typeface="Lucida Sans Unicode"/>
              </a:rPr>
              <a:t> </a:t>
            </a:r>
            <a:r>
              <a:rPr sz="1900" dirty="0">
                <a:latin typeface="Lucida Sans Unicode"/>
                <a:cs typeface="Lucida Sans Unicode"/>
              </a:rPr>
              <a:t>covariance;</a:t>
            </a:r>
            <a:r>
              <a:rPr sz="1900" spc="4" dirty="0">
                <a:latin typeface="Lucida Sans Unicode"/>
                <a:cs typeface="Lucida Sans Unicode"/>
              </a:rPr>
              <a:t> </a:t>
            </a:r>
            <a:r>
              <a:rPr sz="1900" spc="-4" dirty="0">
                <a:latin typeface="Lucida Sans Unicode"/>
                <a:cs typeface="Lucida Sans Unicode"/>
              </a:rPr>
              <a:t>when</a:t>
            </a:r>
            <a:r>
              <a:rPr sz="1900" dirty="0">
                <a:latin typeface="Lucida Sans Unicode"/>
                <a:cs typeface="Lucida Sans Unicode"/>
              </a:rPr>
              <a:t> </a:t>
            </a:r>
            <a:r>
              <a:rPr sz="1900" spc="-4" dirty="0">
                <a:latin typeface="Lucida Sans Unicode"/>
                <a:cs typeface="Lucida Sans Unicode"/>
              </a:rPr>
              <a:t>they</a:t>
            </a:r>
            <a:r>
              <a:rPr sz="1900" dirty="0">
                <a:latin typeface="Lucida Sans Unicode"/>
                <a:cs typeface="Lucida Sans Unicode"/>
              </a:rPr>
              <a:t> </a:t>
            </a:r>
            <a:r>
              <a:rPr sz="1900" spc="-4" dirty="0">
                <a:latin typeface="Lucida Sans Unicode"/>
                <a:cs typeface="Lucida Sans Unicode"/>
              </a:rPr>
              <a:t>move </a:t>
            </a:r>
            <a:r>
              <a:rPr sz="1900" dirty="0">
                <a:latin typeface="Lucida Sans Unicode"/>
                <a:cs typeface="Lucida Sans Unicode"/>
              </a:rPr>
              <a:t> </a:t>
            </a:r>
            <a:r>
              <a:rPr sz="1900" spc="-4" dirty="0">
                <a:latin typeface="Lucida Sans Unicode"/>
                <a:cs typeface="Lucida Sans Unicode"/>
              </a:rPr>
              <a:t>inversely,</a:t>
            </a:r>
            <a:r>
              <a:rPr sz="1900" spc="9" dirty="0">
                <a:latin typeface="Lucida Sans Unicode"/>
                <a:cs typeface="Lucida Sans Unicode"/>
              </a:rPr>
              <a:t> </a:t>
            </a:r>
            <a:r>
              <a:rPr sz="1900" dirty="0">
                <a:latin typeface="Lucida Sans Unicode"/>
                <a:cs typeface="Lucida Sans Unicode"/>
              </a:rPr>
              <a:t>the</a:t>
            </a:r>
            <a:r>
              <a:rPr sz="1900" spc="9" dirty="0">
                <a:latin typeface="Lucida Sans Unicode"/>
                <a:cs typeface="Lucida Sans Unicode"/>
              </a:rPr>
              <a:t> </a:t>
            </a:r>
            <a:r>
              <a:rPr sz="1900" dirty="0">
                <a:latin typeface="Lucida Sans Unicode"/>
                <a:cs typeface="Lucida Sans Unicode"/>
              </a:rPr>
              <a:t>covariance</a:t>
            </a:r>
            <a:r>
              <a:rPr sz="1900" spc="-9" dirty="0">
                <a:latin typeface="Lucida Sans Unicode"/>
                <a:cs typeface="Lucida Sans Unicode"/>
              </a:rPr>
              <a:t> </a:t>
            </a:r>
            <a:r>
              <a:rPr sz="1900" dirty="0">
                <a:latin typeface="Lucida Sans Unicode"/>
                <a:cs typeface="Lucida Sans Unicode"/>
              </a:rPr>
              <a:t>is</a:t>
            </a:r>
            <a:r>
              <a:rPr sz="1900" spc="4" dirty="0">
                <a:latin typeface="Lucida Sans Unicode"/>
                <a:cs typeface="Lucida Sans Unicode"/>
              </a:rPr>
              <a:t> </a:t>
            </a:r>
            <a:r>
              <a:rPr sz="1900" spc="-4" dirty="0">
                <a:latin typeface="Lucida Sans Unicode"/>
                <a:cs typeface="Lucida Sans Unicode"/>
              </a:rPr>
              <a:t>negative.</a:t>
            </a:r>
            <a:endParaRPr sz="1900">
              <a:latin typeface="Lucida Sans Unicode"/>
              <a:cs typeface="Lucida Sans Unicode"/>
            </a:endParaRPr>
          </a:p>
          <a:p>
            <a:pPr marL="11397">
              <a:spcBef>
                <a:spcPts val="722"/>
              </a:spcBef>
            </a:pPr>
            <a:r>
              <a:rPr sz="1300" spc="-579" dirty="0">
                <a:solidFill>
                  <a:srgbClr val="99CA38"/>
                </a:solidFill>
                <a:latin typeface="Georgia"/>
                <a:cs typeface="Georgia"/>
              </a:rPr>
              <a:t></a:t>
            </a:r>
            <a:endParaRPr sz="1300">
              <a:latin typeface="Georgia"/>
              <a:cs typeface="Georgia"/>
            </a:endParaRPr>
          </a:p>
        </p:txBody>
      </p:sp>
      <p:pic>
        <p:nvPicPr>
          <p:cNvPr id="4" name="object 4"/>
          <p:cNvPicPr/>
          <p:nvPr/>
        </p:nvPicPr>
        <p:blipFill>
          <a:blip r:embed="rId3" cstate="print"/>
          <a:stretch>
            <a:fillRect/>
          </a:stretch>
        </p:blipFill>
        <p:spPr>
          <a:xfrm>
            <a:off x="929640" y="675043"/>
            <a:ext cx="4346171" cy="844475"/>
          </a:xfrm>
          <a:prstGeom prst="rect">
            <a:avLst/>
          </a:prstGeom>
        </p:spPr>
      </p:pic>
      <p:sp>
        <p:nvSpPr>
          <p:cNvPr id="5" name="object 5"/>
          <p:cNvSpPr txBox="1"/>
          <p:nvPr/>
        </p:nvSpPr>
        <p:spPr>
          <a:xfrm>
            <a:off x="4890824"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solidFill>
                  <a:srgbClr val="002060"/>
                </a:solidFill>
              </a:rPr>
              <a:t>Covariance- Importance and Applicability</a:t>
            </a:r>
            <a:endParaRPr lang="en-US" sz="2800" dirty="0">
              <a:solidFill>
                <a:srgbClr val="002060"/>
              </a:solidFill>
            </a:endParaRPr>
          </a:p>
        </p:txBody>
      </p:sp>
      <p:sp>
        <p:nvSpPr>
          <p:cNvPr id="3" name="Content Placeholder 2"/>
          <p:cNvSpPr>
            <a:spLocks noGrp="1"/>
          </p:cNvSpPr>
          <p:nvPr>
            <p:ph idx="1"/>
          </p:nvPr>
        </p:nvSpPr>
        <p:spPr>
          <a:xfrm>
            <a:off x="457200" y="1417637"/>
            <a:ext cx="8229600" cy="4525963"/>
          </a:xfrm>
        </p:spPr>
        <p:txBody>
          <a:bodyPr>
            <a:noAutofit/>
          </a:bodyPr>
          <a:lstStyle/>
          <a:p>
            <a:pPr algn="just"/>
            <a:r>
              <a:rPr lang="en-US" sz="2800" b="1" dirty="0" smtClean="0">
                <a:solidFill>
                  <a:srgbClr val="C00000"/>
                </a:solidFill>
              </a:rPr>
              <a:t>Diversification of investments: </a:t>
            </a:r>
            <a:r>
              <a:rPr lang="en-US" sz="2800" dirty="0" smtClean="0"/>
              <a:t>To diversify investments in nonrelated asset classes (to enjoy diversified earnings or just reduce the investment risks), the investors need to invest in securities/assets that have a very low covariance amongst themselves. </a:t>
            </a: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rPr>
              <a:t>Covariance- Importance and Applicability</a:t>
            </a:r>
            <a:endParaRPr lang="en-US" sz="3200" dirty="0"/>
          </a:p>
        </p:txBody>
      </p:sp>
      <p:sp>
        <p:nvSpPr>
          <p:cNvPr id="3" name="Content Placeholder 2"/>
          <p:cNvSpPr>
            <a:spLocks noGrp="1"/>
          </p:cNvSpPr>
          <p:nvPr>
            <p:ph idx="1"/>
          </p:nvPr>
        </p:nvSpPr>
        <p:spPr/>
        <p:txBody>
          <a:bodyPr>
            <a:normAutofit fontScale="77500" lnSpcReduction="20000"/>
          </a:bodyPr>
          <a:lstStyle/>
          <a:p>
            <a:pPr algn="just"/>
            <a:r>
              <a:rPr lang="en-US" b="1" dirty="0" smtClean="0">
                <a:solidFill>
                  <a:srgbClr val="C00000"/>
                </a:solidFill>
              </a:rPr>
              <a:t>A hedging component: </a:t>
            </a:r>
            <a:r>
              <a:rPr lang="en-US" dirty="0" smtClean="0"/>
              <a:t>By enabling an investment in assets whose returns have negative covariance. This way, the negative returns in one investment asset will get compensated (even if to some extent) by the positive return in another investment asset.... For example, investments in equity shares and gold help in hedging the overall risk as the return movements in these two asset classes are usually opposite to each other. Hence, risk and volatility can be reduced in a portfolio by pairing assets that have a negative covariance. </a:t>
            </a:r>
          </a:p>
          <a:p>
            <a:pPr algn="just"/>
            <a:endParaRPr lang="en-US" dirty="0" smtClean="0"/>
          </a:p>
          <a:p>
            <a:pPr algn="just"/>
            <a:r>
              <a:rPr lang="en-US" dirty="0" smtClean="0"/>
              <a:t>Covariance is a significant tool in modern portfolio theory used to ascertain what securities to put in a portfolio.</a:t>
            </a:r>
          </a:p>
          <a:p>
            <a:pPr algn="just"/>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Covariance</a:t>
            </a:r>
            <a:endParaRPr lang="en-US" dirty="0"/>
          </a:p>
        </p:txBody>
      </p:sp>
      <p:pic>
        <p:nvPicPr>
          <p:cNvPr id="1026" name="Picture 2"/>
          <p:cNvPicPr>
            <a:picLocks noChangeAspect="1" noChangeArrowheads="1"/>
          </p:cNvPicPr>
          <p:nvPr/>
        </p:nvPicPr>
        <p:blipFill>
          <a:blip r:embed="rId2"/>
          <a:srcRect/>
          <a:stretch>
            <a:fillRect/>
          </a:stretch>
        </p:blipFill>
        <p:spPr bwMode="auto">
          <a:xfrm>
            <a:off x="1600200" y="1905000"/>
            <a:ext cx="5884863" cy="12192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762000"/>
          <a:ext cx="7772400" cy="5509818"/>
        </p:xfrm>
        <a:graphic>
          <a:graphicData uri="http://schemas.openxmlformats.org/drawingml/2006/table">
            <a:tbl>
              <a:tblPr firstRow="1" bandRow="1">
                <a:tableStyleId>{5940675A-B579-460E-94D1-54222C63F5DA}</a:tableStyleId>
              </a:tblPr>
              <a:tblGrid>
                <a:gridCol w="949301"/>
                <a:gridCol w="1067963"/>
                <a:gridCol w="1898602"/>
                <a:gridCol w="2076595"/>
                <a:gridCol w="1779939"/>
              </a:tblGrid>
              <a:tr h="735980">
                <a:tc>
                  <a:txBody>
                    <a:bodyPr/>
                    <a:lstStyle/>
                    <a:p>
                      <a:pPr algn="ctr"/>
                      <a:endParaRPr lang="en-US" sz="2000" b="1" dirty="0" smtClean="0"/>
                    </a:p>
                    <a:p>
                      <a:pPr algn="ctr"/>
                      <a:r>
                        <a:rPr lang="en-US" sz="2000" b="1" dirty="0" smtClean="0"/>
                        <a:t>X</a:t>
                      </a:r>
                      <a:endParaRPr lang="en-US" sz="2000" b="1" dirty="0"/>
                    </a:p>
                  </a:txBody>
                  <a:tcPr/>
                </a:tc>
                <a:tc>
                  <a:txBody>
                    <a:bodyPr/>
                    <a:lstStyle/>
                    <a:p>
                      <a:pPr algn="ctr"/>
                      <a:endParaRPr lang="en-US" sz="2000" b="1" dirty="0" smtClean="0"/>
                    </a:p>
                    <a:p>
                      <a:pPr algn="ctr"/>
                      <a:r>
                        <a:rPr lang="en-US" sz="2000" b="1" dirty="0" smtClean="0"/>
                        <a:t>Y</a:t>
                      </a:r>
                      <a:endParaRPr lang="en-US" sz="2000" b="1" dirty="0"/>
                    </a:p>
                  </a:txBody>
                  <a:tcPr/>
                </a:tc>
                <a:tc>
                  <a:txBody>
                    <a:bodyPr/>
                    <a:lstStyle/>
                    <a:p>
                      <a:pPr algn="ctr"/>
                      <a:endParaRPr lang="en-US" sz="2000" b="1" dirty="0" smtClean="0"/>
                    </a:p>
                    <a:p>
                      <a:pPr algn="ctr"/>
                      <a:r>
                        <a:rPr lang="en-US" sz="2000" b="1" dirty="0" smtClean="0"/>
                        <a:t>X-</a:t>
                      </a:r>
                      <a:r>
                        <a:rPr lang="en-US" sz="2000" b="1" baseline="0" dirty="0" smtClean="0"/>
                        <a:t>  X</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Y-</a:t>
                      </a:r>
                      <a:r>
                        <a:rPr lang="en-US" sz="2000" b="1" baseline="0" dirty="0" smtClean="0"/>
                        <a:t> Y</a:t>
                      </a:r>
                      <a:endParaRPr lang="en-US" sz="2000" b="1" dirty="0" smtClean="0"/>
                    </a:p>
                    <a:p>
                      <a:pPr algn="ctr"/>
                      <a:endParaRPr lang="en-US" sz="2000" b="1" dirty="0"/>
                    </a:p>
                  </a:txBody>
                  <a:tcPr/>
                </a:tc>
                <a:tc>
                  <a:txBody>
                    <a:bodyPr/>
                    <a:lstStyle/>
                    <a:p>
                      <a:pPr algn="ctr"/>
                      <a:endParaRPr lang="en-US" sz="2000" b="1" dirty="0" smtClean="0"/>
                    </a:p>
                    <a:p>
                      <a:pPr algn="ctr"/>
                      <a:r>
                        <a:rPr lang="en-US" sz="2000" b="1" dirty="0" smtClean="0"/>
                        <a:t>(X-X )(Y-Y )</a:t>
                      </a:r>
                      <a:endParaRPr lang="en-US" sz="2000" b="1" dirty="0"/>
                    </a:p>
                  </a:txBody>
                  <a:tcPr/>
                </a:tc>
              </a:tr>
              <a:tr h="429322">
                <a:tc>
                  <a:txBody>
                    <a:bodyPr/>
                    <a:lstStyle/>
                    <a:p>
                      <a:pPr algn="ctr"/>
                      <a:r>
                        <a:rPr lang="en-IN" sz="2000" dirty="0" smtClean="0"/>
                        <a:t>1</a:t>
                      </a:r>
                      <a:endParaRPr lang="en-IN" sz="2000" dirty="0"/>
                    </a:p>
                  </a:txBody>
                  <a:tcPr/>
                </a:tc>
                <a:tc>
                  <a:txBody>
                    <a:bodyPr/>
                    <a:lstStyle/>
                    <a:p>
                      <a:pPr algn="ctr"/>
                      <a:r>
                        <a:rPr lang="en-IN" sz="2000" dirty="0" smtClean="0"/>
                        <a:t>9</a:t>
                      </a:r>
                      <a:endParaRPr lang="en-IN" sz="2000" dirty="0"/>
                    </a:p>
                  </a:txBody>
                  <a:tcPr/>
                </a:tc>
                <a:tc>
                  <a:txBody>
                    <a:bodyPr/>
                    <a:lstStyle/>
                    <a:p>
                      <a:pPr algn="ctr"/>
                      <a:r>
                        <a:rPr lang="en-US" dirty="0" smtClean="0"/>
                        <a:t>-4</a:t>
                      </a:r>
                      <a:endParaRPr lang="en-US" dirty="0"/>
                    </a:p>
                  </a:txBody>
                  <a:tcPr/>
                </a:tc>
                <a:tc>
                  <a:txBody>
                    <a:bodyPr/>
                    <a:lstStyle/>
                    <a:p>
                      <a:pPr algn="ctr"/>
                      <a:r>
                        <a:rPr lang="en-US" dirty="0" smtClean="0"/>
                        <a:t>-3</a:t>
                      </a:r>
                      <a:endParaRPr lang="en-US" dirty="0"/>
                    </a:p>
                  </a:txBody>
                  <a:tcPr/>
                </a:tc>
                <a:tc>
                  <a:txBody>
                    <a:bodyPr/>
                    <a:lstStyle/>
                    <a:p>
                      <a:pPr algn="ctr"/>
                      <a:r>
                        <a:rPr lang="en-US" dirty="0" smtClean="0"/>
                        <a:t>12</a:t>
                      </a:r>
                      <a:endParaRPr lang="en-US" dirty="0"/>
                    </a:p>
                  </a:txBody>
                  <a:tcPr/>
                </a:tc>
              </a:tr>
              <a:tr h="429322">
                <a:tc>
                  <a:txBody>
                    <a:bodyPr/>
                    <a:lstStyle/>
                    <a:p>
                      <a:pPr algn="ctr"/>
                      <a:r>
                        <a:rPr lang="en-IN" sz="2000" dirty="0" smtClean="0"/>
                        <a:t>3</a:t>
                      </a:r>
                      <a:endParaRPr lang="en-IN" sz="2000" dirty="0"/>
                    </a:p>
                  </a:txBody>
                  <a:tcPr/>
                </a:tc>
                <a:tc>
                  <a:txBody>
                    <a:bodyPr/>
                    <a:lstStyle/>
                    <a:p>
                      <a:pPr algn="ctr"/>
                      <a:r>
                        <a:rPr lang="en-IN" sz="2000" dirty="0" smtClean="0"/>
                        <a:t>10</a:t>
                      </a:r>
                      <a:endParaRPr lang="en-IN" sz="2000"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r h="429322">
                <a:tc>
                  <a:txBody>
                    <a:bodyPr/>
                    <a:lstStyle/>
                    <a:p>
                      <a:pPr algn="ctr"/>
                      <a:r>
                        <a:rPr lang="en-IN" sz="2000" dirty="0" smtClean="0"/>
                        <a:t>5</a:t>
                      </a:r>
                      <a:endParaRPr lang="en-IN" sz="2000" dirty="0"/>
                    </a:p>
                  </a:txBody>
                  <a:tcPr/>
                </a:tc>
                <a:tc>
                  <a:txBody>
                    <a:bodyPr/>
                    <a:lstStyle/>
                    <a:p>
                      <a:pPr algn="ctr"/>
                      <a:r>
                        <a:rPr lang="en-IN" sz="2000" dirty="0" smtClean="0"/>
                        <a:t>11</a:t>
                      </a:r>
                      <a:endParaRPr lang="en-IN" sz="2000"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r>
              <a:tr h="429322">
                <a:tc>
                  <a:txBody>
                    <a:bodyPr/>
                    <a:lstStyle/>
                    <a:p>
                      <a:pPr algn="ctr"/>
                      <a:r>
                        <a:rPr lang="en-IN" sz="2000" dirty="0" smtClean="0"/>
                        <a:t>7</a:t>
                      </a:r>
                      <a:endParaRPr lang="en-IN" sz="2000" dirty="0"/>
                    </a:p>
                  </a:txBody>
                  <a:tcPr/>
                </a:tc>
                <a:tc>
                  <a:txBody>
                    <a:bodyPr/>
                    <a:lstStyle/>
                    <a:p>
                      <a:pPr algn="ctr"/>
                      <a:r>
                        <a:rPr lang="en-IN" sz="2000" dirty="0" smtClean="0"/>
                        <a:t>14</a:t>
                      </a:r>
                      <a:endParaRPr lang="en-IN" sz="2000" dirty="0"/>
                    </a:p>
                  </a:txBody>
                  <a:tcPr/>
                </a:tc>
                <a:tc>
                  <a:txBody>
                    <a:bodyPr/>
                    <a:lstStyle/>
                    <a:p>
                      <a:pPr algn="ctr"/>
                      <a:r>
                        <a:rPr lang="en-US" dirty="0" smtClean="0"/>
                        <a:t>2</a:t>
                      </a:r>
                      <a:endParaRPr lang="en-US" dirty="0"/>
                    </a:p>
                  </a:txBody>
                  <a:tcPr/>
                </a:tc>
                <a:tc>
                  <a:txBody>
                    <a:bodyPr/>
                    <a:lstStyle/>
                    <a:p>
                      <a:pPr algn="ctr"/>
                      <a:r>
                        <a:rPr lang="en-US" dirty="0" smtClean="0"/>
                        <a:t>2</a:t>
                      </a:r>
                      <a:endParaRPr lang="en-US" dirty="0"/>
                    </a:p>
                  </a:txBody>
                  <a:tcPr/>
                </a:tc>
                <a:tc>
                  <a:txBody>
                    <a:bodyPr/>
                    <a:lstStyle/>
                    <a:p>
                      <a:pPr algn="ctr"/>
                      <a:r>
                        <a:rPr lang="en-US" dirty="0" smtClean="0"/>
                        <a:t>4</a:t>
                      </a:r>
                      <a:endParaRPr lang="en-US" dirty="0"/>
                    </a:p>
                  </a:txBody>
                  <a:tcPr/>
                </a:tc>
              </a:tr>
              <a:tr h="429322">
                <a:tc>
                  <a:txBody>
                    <a:bodyPr/>
                    <a:lstStyle/>
                    <a:p>
                      <a:pPr algn="ctr"/>
                      <a:r>
                        <a:rPr lang="en-IN" sz="2000" dirty="0" smtClean="0"/>
                        <a:t>9</a:t>
                      </a:r>
                      <a:endParaRPr lang="en-IN" sz="2000" dirty="0"/>
                    </a:p>
                  </a:txBody>
                  <a:tcPr/>
                </a:tc>
                <a:tc>
                  <a:txBody>
                    <a:bodyPr/>
                    <a:lstStyle/>
                    <a:p>
                      <a:pPr algn="ctr"/>
                      <a:r>
                        <a:rPr lang="en-IN" sz="2000" dirty="0" smtClean="0"/>
                        <a:t>15</a:t>
                      </a:r>
                      <a:endParaRPr lang="en-IN" sz="2000" dirty="0"/>
                    </a:p>
                  </a:txBody>
                  <a:tcPr/>
                </a:tc>
                <a:tc>
                  <a:txBody>
                    <a:bodyPr/>
                    <a:lstStyle/>
                    <a:p>
                      <a:pPr algn="ctr"/>
                      <a:r>
                        <a:rPr lang="en-US" dirty="0" smtClean="0"/>
                        <a:t>4</a:t>
                      </a:r>
                      <a:endParaRPr lang="en-US" dirty="0"/>
                    </a:p>
                  </a:txBody>
                  <a:tcPr/>
                </a:tc>
                <a:tc>
                  <a:txBody>
                    <a:bodyPr/>
                    <a:lstStyle/>
                    <a:p>
                      <a:pPr algn="ctr"/>
                      <a:r>
                        <a:rPr lang="en-US" dirty="0" smtClean="0"/>
                        <a:t>1</a:t>
                      </a:r>
                      <a:endParaRPr lang="en-US" dirty="0"/>
                    </a:p>
                  </a:txBody>
                  <a:tcPr/>
                </a:tc>
                <a:tc>
                  <a:txBody>
                    <a:bodyPr/>
                    <a:lstStyle/>
                    <a:p>
                      <a:pPr algn="ctr"/>
                      <a:r>
                        <a:rPr lang="en-US" dirty="0" smtClean="0"/>
                        <a:t>4</a:t>
                      </a:r>
                      <a:endParaRPr lang="en-US" dirty="0"/>
                    </a:p>
                  </a:txBody>
                  <a:tcPr/>
                </a:tc>
              </a:tr>
              <a:tr h="429322">
                <a:tc>
                  <a:txBody>
                    <a:bodyPr/>
                    <a:lstStyle/>
                    <a:p>
                      <a:pPr algn="ctr"/>
                      <a:r>
                        <a:rPr lang="en-IN" sz="2000" dirty="0" smtClean="0"/>
                        <a:t>2</a:t>
                      </a:r>
                      <a:endParaRPr lang="en-IN" sz="2000" dirty="0"/>
                    </a:p>
                  </a:txBody>
                  <a:tcPr/>
                </a:tc>
                <a:tc>
                  <a:txBody>
                    <a:bodyPr/>
                    <a:lstStyle/>
                    <a:p>
                      <a:pPr algn="ctr"/>
                      <a:r>
                        <a:rPr lang="en-IN" sz="2000" dirty="0" smtClean="0"/>
                        <a:t>8</a:t>
                      </a:r>
                      <a:endParaRPr lang="en-IN" sz="2000"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12</a:t>
                      </a:r>
                      <a:endParaRPr lang="en-US" dirty="0"/>
                    </a:p>
                  </a:txBody>
                  <a:tcPr/>
                </a:tc>
              </a:tr>
              <a:tr h="429322">
                <a:tc>
                  <a:txBody>
                    <a:bodyPr/>
                    <a:lstStyle/>
                    <a:p>
                      <a:pPr algn="ctr"/>
                      <a:r>
                        <a:rPr lang="en-IN" sz="2000" dirty="0" smtClean="0"/>
                        <a:t>4</a:t>
                      </a:r>
                      <a:endParaRPr lang="en-IN" sz="2000" dirty="0"/>
                    </a:p>
                  </a:txBody>
                  <a:tcPr/>
                </a:tc>
                <a:tc>
                  <a:txBody>
                    <a:bodyPr/>
                    <a:lstStyle/>
                    <a:p>
                      <a:pPr algn="ctr"/>
                      <a:r>
                        <a:rPr lang="en-IN" sz="2000" dirty="0" smtClean="0"/>
                        <a:t>12</a:t>
                      </a:r>
                      <a:endParaRPr lang="en-IN" sz="2000" dirty="0"/>
                    </a:p>
                  </a:txBody>
                  <a:tcPr/>
                </a:tc>
                <a:tc>
                  <a:txBody>
                    <a:bodyPr/>
                    <a:lstStyle/>
                    <a:p>
                      <a:pPr algn="ctr"/>
                      <a:r>
                        <a:rPr lang="en-US" dirty="0" smtClean="0"/>
                        <a:t>-1</a:t>
                      </a:r>
                      <a:endParaRPr lang="en-US" dirty="0"/>
                    </a:p>
                  </a:txBody>
                  <a:tcPr/>
                </a:tc>
                <a:tc>
                  <a:txBody>
                    <a:bodyPr/>
                    <a:lstStyle/>
                    <a:p>
                      <a:pPr algn="ctr"/>
                      <a:r>
                        <a:rPr lang="en-US" dirty="0" smtClean="0"/>
                        <a:t>0</a:t>
                      </a:r>
                      <a:endParaRPr lang="en-US" dirty="0"/>
                    </a:p>
                  </a:txBody>
                  <a:tcPr/>
                </a:tc>
                <a:tc>
                  <a:txBody>
                    <a:bodyPr/>
                    <a:lstStyle/>
                    <a:p>
                      <a:pPr algn="ctr"/>
                      <a:r>
                        <a:rPr lang="en-US" dirty="0" smtClean="0"/>
                        <a:t>-1</a:t>
                      </a:r>
                      <a:endParaRPr lang="en-US" dirty="0"/>
                    </a:p>
                  </a:txBody>
                  <a:tcPr/>
                </a:tc>
              </a:tr>
              <a:tr h="429322">
                <a:tc>
                  <a:txBody>
                    <a:bodyPr/>
                    <a:lstStyle/>
                    <a:p>
                      <a:pPr algn="ctr"/>
                      <a:r>
                        <a:rPr lang="en-IN" sz="2000" dirty="0" smtClean="0"/>
                        <a:t>6</a:t>
                      </a:r>
                      <a:endParaRPr lang="en-IN" sz="2000" dirty="0"/>
                    </a:p>
                  </a:txBody>
                  <a:tcPr/>
                </a:tc>
                <a:tc>
                  <a:txBody>
                    <a:bodyPr/>
                    <a:lstStyle/>
                    <a:p>
                      <a:pPr algn="ctr"/>
                      <a:r>
                        <a:rPr lang="en-IN" sz="2000" dirty="0" smtClean="0"/>
                        <a:t>13</a:t>
                      </a:r>
                      <a:endParaRPr lang="en-IN" sz="2000"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c>
                  <a:txBody>
                    <a:bodyPr/>
                    <a:lstStyle/>
                    <a:p>
                      <a:pPr algn="ctr"/>
                      <a:r>
                        <a:rPr lang="en-US" dirty="0" smtClean="0"/>
                        <a:t>1</a:t>
                      </a:r>
                      <a:endParaRPr lang="en-US" dirty="0"/>
                    </a:p>
                  </a:txBody>
                  <a:tcPr/>
                </a:tc>
              </a:tr>
              <a:tr h="429322">
                <a:tc>
                  <a:txBody>
                    <a:bodyPr/>
                    <a:lstStyle/>
                    <a:p>
                      <a:pPr algn="ctr"/>
                      <a:r>
                        <a:rPr lang="en-IN" sz="2000" dirty="0" smtClean="0"/>
                        <a:t>8</a:t>
                      </a:r>
                      <a:endParaRPr lang="en-IN" sz="2000" dirty="0"/>
                    </a:p>
                  </a:txBody>
                  <a:tcPr/>
                </a:tc>
                <a:tc>
                  <a:txBody>
                    <a:bodyPr/>
                    <a:lstStyle/>
                    <a:p>
                      <a:pPr algn="ctr"/>
                      <a:r>
                        <a:rPr lang="en-IN" sz="2000" dirty="0" smtClean="0"/>
                        <a:t>16</a:t>
                      </a:r>
                      <a:endParaRPr lang="en-IN" sz="2000"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12</a:t>
                      </a:r>
                      <a:endParaRPr lang="en-US" dirty="0"/>
                    </a:p>
                  </a:txBody>
                  <a:tcPr/>
                </a:tc>
              </a:tr>
              <a:tr h="429322">
                <a:tc>
                  <a:txBody>
                    <a:bodyPr/>
                    <a:lstStyle/>
                    <a:p>
                      <a:pPr algn="ctr"/>
                      <a:r>
                        <a:rPr lang="en-IN" sz="2000" b="1" dirty="0" smtClean="0">
                          <a:solidFill>
                            <a:srgbClr val="FF0000"/>
                          </a:solidFill>
                        </a:rPr>
                        <a:t>45</a:t>
                      </a:r>
                      <a:endParaRPr lang="en-IN" sz="2000" b="1" dirty="0">
                        <a:solidFill>
                          <a:srgbClr val="FF0000"/>
                        </a:solidFill>
                      </a:endParaRPr>
                    </a:p>
                  </a:txBody>
                  <a:tcPr/>
                </a:tc>
                <a:tc>
                  <a:txBody>
                    <a:bodyPr/>
                    <a:lstStyle/>
                    <a:p>
                      <a:pPr algn="ctr"/>
                      <a:r>
                        <a:rPr lang="en-IN" sz="2000" b="1" dirty="0" smtClean="0">
                          <a:solidFill>
                            <a:srgbClr val="FF0000"/>
                          </a:solidFill>
                        </a:rPr>
                        <a:t>108</a:t>
                      </a:r>
                      <a:endParaRPr lang="en-IN" sz="2000" b="1" dirty="0">
                        <a:solidFill>
                          <a:srgbClr val="FF0000"/>
                        </a:solidFill>
                      </a:endParaRPr>
                    </a:p>
                  </a:txBody>
                  <a:tcPr/>
                </a:tc>
                <a:tc>
                  <a:txBody>
                    <a:bodyPr/>
                    <a:lstStyle/>
                    <a:p>
                      <a:pPr algn="ctr"/>
                      <a:r>
                        <a:rPr lang="en-US" b="1" dirty="0" smtClean="0">
                          <a:solidFill>
                            <a:srgbClr val="FF0000"/>
                          </a:solidFill>
                        </a:rPr>
                        <a:t>0</a:t>
                      </a:r>
                      <a:endParaRPr lang="en-US" b="1" dirty="0">
                        <a:solidFill>
                          <a:srgbClr val="FF0000"/>
                        </a:solidFill>
                      </a:endParaRPr>
                    </a:p>
                  </a:txBody>
                  <a:tcPr/>
                </a:tc>
                <a:tc>
                  <a:txBody>
                    <a:bodyPr/>
                    <a:lstStyle/>
                    <a:p>
                      <a:pPr algn="ctr"/>
                      <a:r>
                        <a:rPr lang="en-US" b="1" dirty="0" smtClean="0">
                          <a:solidFill>
                            <a:srgbClr val="FF0000"/>
                          </a:solidFill>
                        </a:rPr>
                        <a:t>0</a:t>
                      </a:r>
                      <a:endParaRPr lang="en-US" b="1"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∑(X-X )(Y-Y ) =</a:t>
                      </a:r>
                    </a:p>
                    <a:p>
                      <a:pPr algn="ctr"/>
                      <a:r>
                        <a:rPr lang="en-US" b="1" dirty="0" smtClean="0">
                          <a:solidFill>
                            <a:srgbClr val="FF0000"/>
                          </a:solidFill>
                        </a:rPr>
                        <a:t>48</a:t>
                      </a:r>
                      <a:endParaRPr lang="en-US" b="1" dirty="0">
                        <a:solidFill>
                          <a:srgbClr val="FF0000"/>
                        </a:solidFill>
                      </a:endParaRPr>
                    </a:p>
                  </a:txBody>
                  <a:tcPr/>
                </a:tc>
              </a:tr>
            </a:tbl>
          </a:graphicData>
        </a:graphic>
      </p:graphicFrame>
      <p:cxnSp>
        <p:nvCxnSpPr>
          <p:cNvPr id="5" name="Straight Connector 4"/>
          <p:cNvCxnSpPr/>
          <p:nvPr/>
        </p:nvCxnSpPr>
        <p:spPr>
          <a:xfrm>
            <a:off x="3581400" y="106680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5562600" y="106680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7162800" y="106680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7696200" y="1066800"/>
            <a:ext cx="304800" cy="1588"/>
          </a:xfrm>
          <a:prstGeom prst="line">
            <a:avLst/>
          </a:prstGeom>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2277441" y="6324600"/>
            <a:ext cx="3970959" cy="523220"/>
          </a:xfrm>
          <a:prstGeom prst="rect">
            <a:avLst/>
          </a:prstGeom>
          <a:noFill/>
        </p:spPr>
        <p:txBody>
          <a:bodyPr wrap="none" rtlCol="0">
            <a:spAutoFit/>
          </a:bodyPr>
          <a:lstStyle/>
          <a:p>
            <a:r>
              <a:rPr lang="en-US" sz="2800" dirty="0" smtClean="0"/>
              <a:t>Mean X = 5,   Mean Y = 12</a:t>
            </a:r>
            <a:endParaRPr lang="en-US" sz="2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37" y="1687267"/>
            <a:ext cx="7585940" cy="3994895"/>
          </a:xfrm>
          <a:prstGeom prst="rect">
            <a:avLst/>
          </a:prstGeom>
        </p:spPr>
        <p:txBody>
          <a:bodyPr vert="horz" wrap="square" lIns="0" tIns="37040" rIns="0" bIns="0" rtlCol="0">
            <a:spAutoFit/>
          </a:bodyPr>
          <a:lstStyle/>
          <a:p>
            <a:pPr marL="241046" marR="5129" indent="-230219" algn="just">
              <a:lnSpc>
                <a:spcPts val="2477"/>
              </a:lnSpc>
              <a:spcBef>
                <a:spcPts val="292"/>
              </a:spcBef>
              <a:buClr>
                <a:srgbClr val="99CA38"/>
              </a:buClr>
              <a:buSzPct val="67391"/>
              <a:buFont typeface="Georgia"/>
              <a:buChar char="◗"/>
              <a:tabLst>
                <a:tab pos="241616" algn="l"/>
                <a:tab pos="3442458" algn="l"/>
              </a:tabLst>
            </a:pPr>
            <a:r>
              <a:rPr sz="2100" smtClean="0">
                <a:latin typeface="Lucida Sans Unicode"/>
                <a:cs typeface="Lucida Sans Unicode"/>
              </a:rPr>
              <a:t>is</a:t>
            </a:r>
            <a:r>
              <a:rPr sz="2100" spc="183" smtClean="0">
                <a:latin typeface="Lucida Sans Unicode"/>
                <a:cs typeface="Lucida Sans Unicode"/>
              </a:rPr>
              <a:t> </a:t>
            </a:r>
            <a:r>
              <a:rPr sz="2100" dirty="0">
                <a:latin typeface="Lucida Sans Unicode"/>
                <a:cs typeface="Lucida Sans Unicode"/>
              </a:rPr>
              <a:t>a</a:t>
            </a:r>
            <a:r>
              <a:rPr sz="2100" spc="179" dirty="0">
                <a:latin typeface="Lucida Sans Unicode"/>
                <a:cs typeface="Lucida Sans Unicode"/>
              </a:rPr>
              <a:t> </a:t>
            </a:r>
            <a:r>
              <a:rPr sz="2100" spc="-4" dirty="0">
                <a:latin typeface="Lucida Sans Unicode"/>
                <a:cs typeface="Lucida Sans Unicode"/>
              </a:rPr>
              <a:t>numerical</a:t>
            </a:r>
            <a:r>
              <a:rPr sz="2100" spc="171" dirty="0">
                <a:latin typeface="Lucida Sans Unicode"/>
                <a:cs typeface="Lucida Sans Unicode"/>
              </a:rPr>
              <a:t> </a:t>
            </a:r>
            <a:r>
              <a:rPr sz="2100" spc="-4" dirty="0">
                <a:latin typeface="Lucida Sans Unicode"/>
                <a:cs typeface="Lucida Sans Unicode"/>
              </a:rPr>
              <a:t>measurement</a:t>
            </a:r>
            <a:r>
              <a:rPr sz="2100" spc="197" dirty="0">
                <a:latin typeface="Lucida Sans Unicode"/>
                <a:cs typeface="Lucida Sans Unicode"/>
              </a:rPr>
              <a:t> </a:t>
            </a:r>
            <a:r>
              <a:rPr sz="2100" spc="-4" dirty="0">
                <a:latin typeface="Lucida Sans Unicode"/>
                <a:cs typeface="Lucida Sans Unicode"/>
              </a:rPr>
              <a:t>of </a:t>
            </a:r>
            <a:r>
              <a:rPr sz="2100" spc="-642" dirty="0">
                <a:latin typeface="Lucida Sans Unicode"/>
                <a:cs typeface="Lucida Sans Unicode"/>
              </a:rPr>
              <a:t> </a:t>
            </a:r>
            <a:r>
              <a:rPr sz="2100" spc="-4" dirty="0">
                <a:latin typeface="Lucida Sans Unicode"/>
                <a:cs typeface="Lucida Sans Unicode"/>
              </a:rPr>
              <a:t>the</a:t>
            </a:r>
            <a:r>
              <a:rPr sz="2100" spc="179" dirty="0">
                <a:latin typeface="Lucida Sans Unicode"/>
                <a:cs typeface="Lucida Sans Unicode"/>
              </a:rPr>
              <a:t> </a:t>
            </a:r>
            <a:r>
              <a:rPr sz="2100" spc="-4" dirty="0">
                <a:latin typeface="Lucida Sans Unicode"/>
                <a:cs typeface="Lucida Sans Unicode"/>
              </a:rPr>
              <a:t>statistical</a:t>
            </a:r>
            <a:r>
              <a:rPr sz="2100" spc="179" dirty="0">
                <a:latin typeface="Lucida Sans Unicode"/>
                <a:cs typeface="Lucida Sans Unicode"/>
              </a:rPr>
              <a:t> </a:t>
            </a:r>
            <a:r>
              <a:rPr sz="2100" spc="-4" dirty="0">
                <a:latin typeface="Lucida Sans Unicode"/>
                <a:cs typeface="Lucida Sans Unicode"/>
              </a:rPr>
              <a:t>relationship</a:t>
            </a:r>
            <a:r>
              <a:rPr sz="2100" spc="179" dirty="0">
                <a:latin typeface="Lucida Sans Unicode"/>
                <a:cs typeface="Lucida Sans Unicode"/>
              </a:rPr>
              <a:t> </a:t>
            </a:r>
            <a:r>
              <a:rPr sz="2100" dirty="0">
                <a:latin typeface="Lucida Sans Unicode"/>
                <a:cs typeface="Lucida Sans Unicode"/>
              </a:rPr>
              <a:t>between</a:t>
            </a:r>
            <a:r>
              <a:rPr sz="2100" spc="171" dirty="0">
                <a:latin typeface="Lucida Sans Unicode"/>
                <a:cs typeface="Lucida Sans Unicode"/>
              </a:rPr>
              <a:t> </a:t>
            </a:r>
            <a:r>
              <a:rPr sz="2100" spc="-4" dirty="0">
                <a:latin typeface="Lucida Sans Unicode"/>
                <a:cs typeface="Lucida Sans Unicode"/>
              </a:rPr>
              <a:t>two</a:t>
            </a:r>
            <a:r>
              <a:rPr sz="2100" spc="166" dirty="0">
                <a:latin typeface="Lucida Sans Unicode"/>
                <a:cs typeface="Lucida Sans Unicode"/>
              </a:rPr>
              <a:t> </a:t>
            </a:r>
            <a:r>
              <a:rPr sz="2100" spc="-4" dirty="0">
                <a:latin typeface="Lucida Sans Unicode"/>
                <a:cs typeface="Lucida Sans Unicode"/>
              </a:rPr>
              <a:t>variables....</a:t>
            </a:r>
            <a:r>
              <a:rPr sz="2100" spc="183" dirty="0">
                <a:latin typeface="Lucida Sans Unicode"/>
                <a:cs typeface="Lucida Sans Unicode"/>
              </a:rPr>
              <a:t> </a:t>
            </a:r>
            <a:r>
              <a:rPr sz="2100" dirty="0">
                <a:latin typeface="Lucida Sans Unicode"/>
                <a:cs typeface="Lucida Sans Unicode"/>
              </a:rPr>
              <a:t>It</a:t>
            </a:r>
            <a:r>
              <a:rPr sz="2100" spc="144" dirty="0">
                <a:latin typeface="Lucida Sans Unicode"/>
                <a:cs typeface="Lucida Sans Unicode"/>
              </a:rPr>
              <a:t> </a:t>
            </a:r>
            <a:r>
              <a:rPr sz="2100" spc="9" dirty="0">
                <a:latin typeface="Lucida Sans Unicode"/>
                <a:cs typeface="Lucida Sans Unicode"/>
              </a:rPr>
              <a:t>is </a:t>
            </a:r>
            <a:r>
              <a:rPr sz="2100" spc="-642" dirty="0">
                <a:latin typeface="Lucida Sans Unicode"/>
                <a:cs typeface="Lucida Sans Unicode"/>
              </a:rPr>
              <a:t> </a:t>
            </a:r>
            <a:r>
              <a:rPr sz="2100" dirty="0">
                <a:latin typeface="Lucida Sans Unicode"/>
                <a:cs typeface="Lucida Sans Unicode"/>
              </a:rPr>
              <a:t>a measure </a:t>
            </a:r>
            <a:r>
              <a:rPr sz="2100" spc="4" dirty="0">
                <a:latin typeface="Lucida Sans Unicode"/>
                <a:cs typeface="Lucida Sans Unicode"/>
              </a:rPr>
              <a:t>of </a:t>
            </a:r>
            <a:r>
              <a:rPr sz="2100" spc="-4" dirty="0">
                <a:latin typeface="Lucida Sans Unicode"/>
                <a:cs typeface="Lucida Sans Unicode"/>
              </a:rPr>
              <a:t>how closely two </a:t>
            </a:r>
            <a:r>
              <a:rPr sz="2100" dirty="0">
                <a:latin typeface="Lucida Sans Unicode"/>
                <a:cs typeface="Lucida Sans Unicode"/>
              </a:rPr>
              <a:t>variables </a:t>
            </a:r>
            <a:r>
              <a:rPr sz="2100" spc="4" dirty="0">
                <a:latin typeface="Lucida Sans Unicode"/>
                <a:cs typeface="Lucida Sans Unicode"/>
              </a:rPr>
              <a:t>are </a:t>
            </a:r>
            <a:r>
              <a:rPr sz="2100" spc="-4" dirty="0">
                <a:latin typeface="Lucida Sans Unicode"/>
                <a:cs typeface="Lucida Sans Unicode"/>
              </a:rPr>
              <a:t>associated </a:t>
            </a:r>
            <a:r>
              <a:rPr sz="2100" dirty="0">
                <a:latin typeface="Lucida Sans Unicode"/>
                <a:cs typeface="Lucida Sans Unicode"/>
              </a:rPr>
              <a:t> with</a:t>
            </a:r>
            <a:r>
              <a:rPr sz="2100" spc="-40" dirty="0">
                <a:latin typeface="Lucida Sans Unicode"/>
                <a:cs typeface="Lucida Sans Unicode"/>
              </a:rPr>
              <a:t> </a:t>
            </a:r>
            <a:r>
              <a:rPr sz="2100" dirty="0">
                <a:latin typeface="Lucida Sans Unicode"/>
                <a:cs typeface="Lucida Sans Unicode"/>
              </a:rPr>
              <a:t>one</a:t>
            </a:r>
            <a:r>
              <a:rPr sz="2100" spc="-9" dirty="0">
                <a:latin typeface="Lucida Sans Unicode"/>
                <a:cs typeface="Lucida Sans Unicode"/>
              </a:rPr>
              <a:t> </a:t>
            </a:r>
            <a:r>
              <a:rPr sz="2100" dirty="0">
                <a:latin typeface="Lucida Sans Unicode"/>
                <a:cs typeface="Lucida Sans Unicode"/>
              </a:rPr>
              <a:t>another.</a:t>
            </a:r>
            <a:endParaRPr sz="2100">
              <a:latin typeface="Lucida Sans Unicode"/>
              <a:cs typeface="Lucida Sans Unicode"/>
            </a:endParaRPr>
          </a:p>
          <a:p>
            <a:pPr marL="241046" marR="5129" indent="-230219" algn="just">
              <a:spcBef>
                <a:spcPts val="283"/>
              </a:spcBef>
              <a:buClr>
                <a:srgbClr val="99CA38"/>
              </a:buClr>
              <a:buSzPct val="67391"/>
              <a:buFont typeface="Georgia"/>
              <a:buChar char="◗"/>
              <a:tabLst>
                <a:tab pos="241616" algn="l"/>
              </a:tabLst>
            </a:pPr>
            <a:r>
              <a:rPr sz="2100" spc="-4" dirty="0">
                <a:latin typeface="Lucida Sans Unicode"/>
                <a:cs typeface="Lucida Sans Unicode"/>
              </a:rPr>
              <a:t>Correlation Coefficient hence </a:t>
            </a:r>
            <a:r>
              <a:rPr sz="2100" dirty="0">
                <a:latin typeface="Lucida Sans Unicode"/>
                <a:cs typeface="Lucida Sans Unicode"/>
              </a:rPr>
              <a:t>enables </a:t>
            </a:r>
            <a:r>
              <a:rPr sz="2100" spc="-4" dirty="0">
                <a:latin typeface="Lucida Sans Unicode"/>
                <a:cs typeface="Lucida Sans Unicode"/>
              </a:rPr>
              <a:t>the prediction </a:t>
            </a:r>
            <a:r>
              <a:rPr sz="2100" dirty="0">
                <a:latin typeface="Lucida Sans Unicode"/>
                <a:cs typeface="Lucida Sans Unicode"/>
              </a:rPr>
              <a:t>in </a:t>
            </a:r>
            <a:r>
              <a:rPr sz="2100" spc="4" dirty="0">
                <a:latin typeface="Lucida Sans Unicode"/>
                <a:cs typeface="Lucida Sans Unicode"/>
              </a:rPr>
              <a:t> </a:t>
            </a:r>
            <a:r>
              <a:rPr sz="2100" spc="-4" dirty="0">
                <a:latin typeface="Lucida Sans Unicode"/>
                <a:cs typeface="Lucida Sans Unicode"/>
              </a:rPr>
              <a:t>the change </a:t>
            </a:r>
            <a:r>
              <a:rPr sz="2100" spc="4" dirty="0">
                <a:latin typeface="Lucida Sans Unicode"/>
                <a:cs typeface="Lucida Sans Unicode"/>
              </a:rPr>
              <a:t>of </a:t>
            </a:r>
            <a:r>
              <a:rPr sz="2100" dirty="0">
                <a:latin typeface="Lucida Sans Unicode"/>
                <a:cs typeface="Lucida Sans Unicode"/>
              </a:rPr>
              <a:t>value </a:t>
            </a:r>
            <a:r>
              <a:rPr sz="2100" spc="-4" dirty="0">
                <a:latin typeface="Lucida Sans Unicode"/>
                <a:cs typeface="Lucida Sans Unicode"/>
              </a:rPr>
              <a:t>of </a:t>
            </a:r>
            <a:r>
              <a:rPr sz="2100" dirty="0">
                <a:latin typeface="Lucida Sans Unicode"/>
                <a:cs typeface="Lucida Sans Unicode"/>
              </a:rPr>
              <a:t>a variable, </a:t>
            </a:r>
            <a:r>
              <a:rPr sz="2100" spc="-4" dirty="0">
                <a:latin typeface="Lucida Sans Unicode"/>
                <a:cs typeface="Lucida Sans Unicode"/>
              </a:rPr>
              <a:t>on the </a:t>
            </a:r>
            <a:r>
              <a:rPr sz="2100" dirty="0">
                <a:latin typeface="Lucida Sans Unicode"/>
                <a:cs typeface="Lucida Sans Unicode"/>
              </a:rPr>
              <a:t>basis </a:t>
            </a:r>
            <a:r>
              <a:rPr sz="2100" spc="-4" dirty="0">
                <a:latin typeface="Lucida Sans Unicode"/>
                <a:cs typeface="Lucida Sans Unicode"/>
              </a:rPr>
              <a:t>of the </a:t>
            </a:r>
            <a:r>
              <a:rPr sz="2100" dirty="0">
                <a:latin typeface="Lucida Sans Unicode"/>
                <a:cs typeface="Lucida Sans Unicode"/>
              </a:rPr>
              <a:t> </a:t>
            </a:r>
            <a:r>
              <a:rPr sz="2100" spc="-4" dirty="0">
                <a:latin typeface="Lucida Sans Unicode"/>
                <a:cs typeface="Lucida Sans Unicode"/>
              </a:rPr>
              <a:t>change</a:t>
            </a:r>
            <a:r>
              <a:rPr sz="2100" spc="-13" dirty="0">
                <a:latin typeface="Lucida Sans Unicode"/>
                <a:cs typeface="Lucida Sans Unicode"/>
              </a:rPr>
              <a:t> </a:t>
            </a:r>
            <a:r>
              <a:rPr sz="2100" dirty="0">
                <a:latin typeface="Lucida Sans Unicode"/>
                <a:cs typeface="Lucida Sans Unicode"/>
              </a:rPr>
              <a:t>in</a:t>
            </a:r>
            <a:r>
              <a:rPr sz="2100" spc="-13" dirty="0">
                <a:latin typeface="Lucida Sans Unicode"/>
                <a:cs typeface="Lucida Sans Unicode"/>
              </a:rPr>
              <a:t> </a:t>
            </a:r>
            <a:r>
              <a:rPr sz="2100" dirty="0">
                <a:latin typeface="Lucida Sans Unicode"/>
                <a:cs typeface="Lucida Sans Unicode"/>
              </a:rPr>
              <a:t>value</a:t>
            </a:r>
            <a:r>
              <a:rPr sz="2100" spc="-27" dirty="0">
                <a:latin typeface="Lucida Sans Unicode"/>
                <a:cs typeface="Lucida Sans Unicode"/>
              </a:rPr>
              <a:t> </a:t>
            </a:r>
            <a:r>
              <a:rPr sz="2100" spc="4" dirty="0">
                <a:latin typeface="Lucida Sans Unicode"/>
                <a:cs typeface="Lucida Sans Unicode"/>
              </a:rPr>
              <a:t>of</a:t>
            </a:r>
            <a:r>
              <a:rPr sz="2100" spc="-9" dirty="0">
                <a:latin typeface="Lucida Sans Unicode"/>
                <a:cs typeface="Lucida Sans Unicode"/>
              </a:rPr>
              <a:t> </a:t>
            </a:r>
            <a:r>
              <a:rPr sz="2100" dirty="0">
                <a:latin typeface="Lucida Sans Unicode"/>
                <a:cs typeface="Lucida Sans Unicode"/>
              </a:rPr>
              <a:t>another</a:t>
            </a:r>
            <a:r>
              <a:rPr sz="2100" spc="-13" dirty="0">
                <a:latin typeface="Lucida Sans Unicode"/>
                <a:cs typeface="Lucida Sans Unicode"/>
              </a:rPr>
              <a:t> </a:t>
            </a:r>
            <a:r>
              <a:rPr sz="2100" dirty="0">
                <a:latin typeface="Lucida Sans Unicode"/>
                <a:cs typeface="Lucida Sans Unicode"/>
              </a:rPr>
              <a:t>related</a:t>
            </a:r>
            <a:r>
              <a:rPr sz="2100" spc="-13" dirty="0">
                <a:latin typeface="Lucida Sans Unicode"/>
                <a:cs typeface="Lucida Sans Unicode"/>
              </a:rPr>
              <a:t> </a:t>
            </a:r>
            <a:r>
              <a:rPr sz="2100" dirty="0">
                <a:latin typeface="Lucida Sans Unicode"/>
                <a:cs typeface="Lucida Sans Unicode"/>
              </a:rPr>
              <a:t>/</a:t>
            </a:r>
            <a:r>
              <a:rPr sz="2100" spc="-22" dirty="0">
                <a:latin typeface="Lucida Sans Unicode"/>
                <a:cs typeface="Lucida Sans Unicode"/>
              </a:rPr>
              <a:t> </a:t>
            </a:r>
            <a:r>
              <a:rPr sz="2100" spc="-4" dirty="0">
                <a:latin typeface="Lucida Sans Unicode"/>
                <a:cs typeface="Lucida Sans Unicode"/>
              </a:rPr>
              <a:t>associated</a:t>
            </a:r>
            <a:r>
              <a:rPr sz="2100" spc="9" dirty="0">
                <a:latin typeface="Lucida Sans Unicode"/>
                <a:cs typeface="Lucida Sans Unicode"/>
              </a:rPr>
              <a:t> </a:t>
            </a:r>
            <a:r>
              <a:rPr sz="2100" dirty="0">
                <a:latin typeface="Lucida Sans Unicode"/>
                <a:cs typeface="Lucida Sans Unicode"/>
              </a:rPr>
              <a:t>variable.</a:t>
            </a:r>
            <a:endParaRPr sz="2100">
              <a:latin typeface="Lucida Sans Unicode"/>
              <a:cs typeface="Lucida Sans Unicode"/>
            </a:endParaRPr>
          </a:p>
          <a:p>
            <a:pPr marL="241046" marR="4559" indent="-230219" algn="just">
              <a:spcBef>
                <a:spcPts val="359"/>
              </a:spcBef>
              <a:buClr>
                <a:srgbClr val="99CA38"/>
              </a:buClr>
              <a:buSzPct val="67391"/>
              <a:buFont typeface="Georgia"/>
              <a:buChar char="◗"/>
              <a:tabLst>
                <a:tab pos="241616" algn="l"/>
              </a:tabLst>
            </a:pPr>
            <a:r>
              <a:rPr sz="2100" spc="-4" dirty="0">
                <a:latin typeface="Lucida Sans Unicode"/>
                <a:cs typeface="Lucida Sans Unicode"/>
              </a:rPr>
              <a:t>Conceptualized </a:t>
            </a:r>
            <a:r>
              <a:rPr sz="2100" dirty="0">
                <a:latin typeface="Lucida Sans Unicode"/>
                <a:cs typeface="Lucida Sans Unicode"/>
              </a:rPr>
              <a:t>by</a:t>
            </a:r>
            <a:r>
              <a:rPr sz="2100" spc="651" dirty="0">
                <a:latin typeface="Lucida Sans Unicode"/>
                <a:cs typeface="Lucida Sans Unicode"/>
              </a:rPr>
              <a:t> </a:t>
            </a:r>
            <a:r>
              <a:rPr sz="2100" spc="-4" dirty="0">
                <a:latin typeface="Lucida Sans Unicode"/>
                <a:cs typeface="Lucida Sans Unicode"/>
              </a:rPr>
              <a:t>Karl Pearson, correlation </a:t>
            </a:r>
            <a:r>
              <a:rPr sz="2100" dirty="0">
                <a:latin typeface="Lucida Sans Unicode"/>
                <a:cs typeface="Lucida Sans Unicode"/>
              </a:rPr>
              <a:t>coefficient </a:t>
            </a:r>
            <a:r>
              <a:rPr sz="2100" spc="4" dirty="0">
                <a:latin typeface="Lucida Sans Unicode"/>
                <a:cs typeface="Lucida Sans Unicode"/>
              </a:rPr>
              <a:t> </a:t>
            </a:r>
            <a:r>
              <a:rPr sz="2100" dirty="0">
                <a:latin typeface="Lucida Sans Unicode"/>
                <a:cs typeface="Lucida Sans Unicode"/>
              </a:rPr>
              <a:t>is a </a:t>
            </a:r>
            <a:r>
              <a:rPr sz="2100" spc="-4" dirty="0">
                <a:latin typeface="Lucida Sans Unicode"/>
                <a:cs typeface="Lucida Sans Unicode"/>
              </a:rPr>
              <a:t>measure of the </a:t>
            </a:r>
            <a:r>
              <a:rPr sz="2100" dirty="0">
                <a:latin typeface="Lucida Sans Unicode"/>
                <a:cs typeface="Lucida Sans Unicode"/>
              </a:rPr>
              <a:t>strength </a:t>
            </a:r>
            <a:r>
              <a:rPr sz="2100" spc="-4" dirty="0">
                <a:latin typeface="Lucida Sans Unicode"/>
                <a:cs typeface="Lucida Sans Unicode"/>
              </a:rPr>
              <a:t>and direction </a:t>
            </a:r>
            <a:r>
              <a:rPr sz="2100" spc="4" dirty="0">
                <a:latin typeface="Lucida Sans Unicode"/>
                <a:cs typeface="Lucida Sans Unicode"/>
              </a:rPr>
              <a:t>of </a:t>
            </a:r>
            <a:r>
              <a:rPr sz="2100" spc="-4" dirty="0">
                <a:latin typeface="Lucida Sans Unicode"/>
                <a:cs typeface="Lucida Sans Unicode"/>
              </a:rPr>
              <a:t>the linear </a:t>
            </a:r>
            <a:r>
              <a:rPr sz="2100" dirty="0">
                <a:latin typeface="Lucida Sans Unicode"/>
                <a:cs typeface="Lucida Sans Unicode"/>
              </a:rPr>
              <a:t> </a:t>
            </a:r>
            <a:r>
              <a:rPr sz="2100" spc="-4" dirty="0">
                <a:latin typeface="Lucida Sans Unicode"/>
                <a:cs typeface="Lucida Sans Unicode"/>
              </a:rPr>
              <a:t>relationship</a:t>
            </a:r>
            <a:r>
              <a:rPr sz="2100" dirty="0">
                <a:latin typeface="Lucida Sans Unicode"/>
                <a:cs typeface="Lucida Sans Unicode"/>
              </a:rPr>
              <a:t> between</a:t>
            </a:r>
            <a:r>
              <a:rPr sz="2100" spc="4" dirty="0">
                <a:latin typeface="Lucida Sans Unicode"/>
                <a:cs typeface="Lucida Sans Unicode"/>
              </a:rPr>
              <a:t> </a:t>
            </a:r>
            <a:r>
              <a:rPr sz="2100" spc="-4" dirty="0">
                <a:latin typeface="Lucida Sans Unicode"/>
                <a:cs typeface="Lucida Sans Unicode"/>
              </a:rPr>
              <a:t>two</a:t>
            </a:r>
            <a:r>
              <a:rPr sz="2100" dirty="0">
                <a:latin typeface="Lucida Sans Unicode"/>
                <a:cs typeface="Lucida Sans Unicode"/>
              </a:rPr>
              <a:t> </a:t>
            </a:r>
            <a:r>
              <a:rPr sz="2100" spc="-4" dirty="0">
                <a:latin typeface="Lucida Sans Unicode"/>
                <a:cs typeface="Lucida Sans Unicode"/>
              </a:rPr>
              <a:t>variables.</a:t>
            </a:r>
            <a:r>
              <a:rPr sz="2100" dirty="0">
                <a:latin typeface="Lucida Sans Unicode"/>
                <a:cs typeface="Lucida Sans Unicode"/>
              </a:rPr>
              <a:t> </a:t>
            </a:r>
            <a:r>
              <a:rPr sz="2100" spc="-4" dirty="0">
                <a:latin typeface="Lucida Sans Unicode"/>
                <a:cs typeface="Lucida Sans Unicode"/>
              </a:rPr>
              <a:t>The</a:t>
            </a:r>
            <a:r>
              <a:rPr sz="2100" dirty="0">
                <a:latin typeface="Lucida Sans Unicode"/>
                <a:cs typeface="Lucida Sans Unicode"/>
              </a:rPr>
              <a:t> </a:t>
            </a:r>
            <a:r>
              <a:rPr sz="2100" spc="-4" dirty="0">
                <a:latin typeface="Lucida Sans Unicode"/>
                <a:cs typeface="Lucida Sans Unicode"/>
              </a:rPr>
              <a:t>concept</a:t>
            </a:r>
            <a:r>
              <a:rPr sz="2100" dirty="0">
                <a:latin typeface="Lucida Sans Unicode"/>
                <a:cs typeface="Lucida Sans Unicode"/>
              </a:rPr>
              <a:t> is </a:t>
            </a:r>
            <a:r>
              <a:rPr sz="2100" spc="4" dirty="0">
                <a:latin typeface="Lucida Sans Unicode"/>
                <a:cs typeface="Lucida Sans Unicode"/>
              </a:rPr>
              <a:t> </a:t>
            </a:r>
            <a:r>
              <a:rPr sz="2100" dirty="0">
                <a:latin typeface="Lucida Sans Unicode"/>
                <a:cs typeface="Lucida Sans Unicode"/>
              </a:rPr>
              <a:t>defined </a:t>
            </a:r>
            <a:r>
              <a:rPr sz="2100" spc="-4" dirty="0">
                <a:latin typeface="Lucida Sans Unicode"/>
                <a:cs typeface="Lucida Sans Unicode"/>
              </a:rPr>
              <a:t>as </a:t>
            </a:r>
            <a:r>
              <a:rPr sz="2100" dirty="0">
                <a:latin typeface="Lucida Sans Unicode"/>
                <a:cs typeface="Lucida Sans Unicode"/>
              </a:rPr>
              <a:t>the </a:t>
            </a:r>
            <a:r>
              <a:rPr sz="2100" spc="-4" dirty="0">
                <a:latin typeface="Lucida Sans Unicode"/>
                <a:cs typeface="Lucida Sans Unicode"/>
              </a:rPr>
              <a:t>covariance </a:t>
            </a:r>
            <a:r>
              <a:rPr sz="2100" spc="4" dirty="0">
                <a:latin typeface="Lucida Sans Unicode"/>
                <a:cs typeface="Lucida Sans Unicode"/>
              </a:rPr>
              <a:t>of </a:t>
            </a:r>
            <a:r>
              <a:rPr sz="2100" spc="-4" dirty="0">
                <a:latin typeface="Lucida Sans Unicode"/>
                <a:cs typeface="Lucida Sans Unicode"/>
              </a:rPr>
              <a:t>the </a:t>
            </a:r>
            <a:r>
              <a:rPr sz="2100" dirty="0">
                <a:latin typeface="Lucida Sans Unicode"/>
                <a:cs typeface="Lucida Sans Unicode"/>
              </a:rPr>
              <a:t>variables </a:t>
            </a:r>
            <a:r>
              <a:rPr sz="2100" spc="-4" dirty="0">
                <a:latin typeface="Lucida Sans Unicode"/>
                <a:cs typeface="Lucida Sans Unicode"/>
              </a:rPr>
              <a:t>divided </a:t>
            </a:r>
            <a:r>
              <a:rPr sz="2100" dirty="0">
                <a:latin typeface="Lucida Sans Unicode"/>
                <a:cs typeface="Lucida Sans Unicode"/>
              </a:rPr>
              <a:t>by the </a:t>
            </a:r>
            <a:r>
              <a:rPr sz="2100" spc="-642" dirty="0">
                <a:latin typeface="Lucida Sans Unicode"/>
                <a:cs typeface="Lucida Sans Unicode"/>
              </a:rPr>
              <a:t> </a:t>
            </a:r>
            <a:r>
              <a:rPr sz="2100" dirty="0">
                <a:latin typeface="Lucida Sans Unicode"/>
                <a:cs typeface="Lucida Sans Unicode"/>
              </a:rPr>
              <a:t>product</a:t>
            </a:r>
            <a:r>
              <a:rPr sz="2100" spc="-49" dirty="0">
                <a:latin typeface="Lucida Sans Unicode"/>
                <a:cs typeface="Lucida Sans Unicode"/>
              </a:rPr>
              <a:t> </a:t>
            </a:r>
            <a:r>
              <a:rPr sz="2100" spc="4" dirty="0">
                <a:latin typeface="Lucida Sans Unicode"/>
                <a:cs typeface="Lucida Sans Unicode"/>
              </a:rPr>
              <a:t>of</a:t>
            </a:r>
            <a:r>
              <a:rPr sz="2100" spc="-9" dirty="0">
                <a:latin typeface="Lucida Sans Unicode"/>
                <a:cs typeface="Lucida Sans Unicode"/>
              </a:rPr>
              <a:t> </a:t>
            </a:r>
            <a:r>
              <a:rPr sz="2100" spc="-4" dirty="0">
                <a:latin typeface="Lucida Sans Unicode"/>
                <a:cs typeface="Lucida Sans Unicode"/>
              </a:rPr>
              <a:t>their</a:t>
            </a:r>
            <a:r>
              <a:rPr sz="2100" spc="-13" dirty="0">
                <a:latin typeface="Lucida Sans Unicode"/>
                <a:cs typeface="Lucida Sans Unicode"/>
              </a:rPr>
              <a:t> </a:t>
            </a:r>
            <a:r>
              <a:rPr sz="2100" dirty="0">
                <a:latin typeface="Lucida Sans Unicode"/>
                <a:cs typeface="Lucida Sans Unicode"/>
              </a:rPr>
              <a:t>standard</a:t>
            </a:r>
            <a:r>
              <a:rPr sz="2100" spc="-18" dirty="0">
                <a:latin typeface="Lucida Sans Unicode"/>
                <a:cs typeface="Lucida Sans Unicode"/>
              </a:rPr>
              <a:t> </a:t>
            </a:r>
            <a:r>
              <a:rPr sz="2100" dirty="0">
                <a:latin typeface="Lucida Sans Unicode"/>
                <a:cs typeface="Lucida Sans Unicode"/>
              </a:rPr>
              <a:t>deviations.</a:t>
            </a:r>
            <a:endParaRPr sz="2100">
              <a:latin typeface="Lucida Sans Unicode"/>
              <a:cs typeface="Lucida Sans Unicode"/>
            </a:endParaRPr>
          </a:p>
        </p:txBody>
      </p:sp>
      <p:pic>
        <p:nvPicPr>
          <p:cNvPr id="4" name="object 4"/>
          <p:cNvPicPr/>
          <p:nvPr/>
        </p:nvPicPr>
        <p:blipFill>
          <a:blip r:embed="rId3" cstate="print"/>
          <a:stretch>
            <a:fillRect/>
          </a:stretch>
        </p:blipFill>
        <p:spPr>
          <a:xfrm>
            <a:off x="929640" y="675043"/>
            <a:ext cx="5033356" cy="844475"/>
          </a:xfrm>
          <a:prstGeom prst="rect">
            <a:avLst/>
          </a:prstGeom>
        </p:spPr>
      </p:pic>
      <p:sp>
        <p:nvSpPr>
          <p:cNvPr id="5" name="object 5"/>
          <p:cNvSpPr txBox="1"/>
          <p:nvPr/>
        </p:nvSpPr>
        <p:spPr>
          <a:xfrm>
            <a:off x="4890824"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Karl Pearson Coefficient of Correlation</a:t>
            </a:r>
            <a:endParaRPr lang="en-US" sz="3600" dirty="0">
              <a:solidFill>
                <a:srgbClr val="002060"/>
              </a:solidFill>
            </a:endParaRPr>
          </a:p>
        </p:txBody>
      </p:sp>
      <p:sp>
        <p:nvSpPr>
          <p:cNvPr id="3" name="Content Placeholder 2"/>
          <p:cNvSpPr>
            <a:spLocks noGrp="1"/>
          </p:cNvSpPr>
          <p:nvPr>
            <p:ph idx="1"/>
          </p:nvPr>
        </p:nvSpPr>
        <p:spPr/>
        <p:txBody>
          <a:bodyPr>
            <a:noAutofit/>
          </a:bodyPr>
          <a:lstStyle/>
          <a:p>
            <a:pPr algn="just"/>
            <a:r>
              <a:rPr lang="en-US" sz="2000" dirty="0"/>
              <a:t>Karl Pearson, the great biologist and </a:t>
            </a:r>
            <a:r>
              <a:rPr lang="en-US" sz="2000" dirty="0" smtClean="0"/>
              <a:t>statistician has </a:t>
            </a:r>
            <a:r>
              <a:rPr lang="en-US" sz="2000" dirty="0"/>
              <a:t>given a </a:t>
            </a:r>
            <a:r>
              <a:rPr lang="en-US" sz="2000" dirty="0" smtClean="0"/>
              <a:t>formula for the </a:t>
            </a:r>
            <a:r>
              <a:rPr lang="en-US" sz="2000" dirty="0"/>
              <a:t>calculation of coefficient of correlation. According to it </a:t>
            </a:r>
            <a:r>
              <a:rPr lang="en-US" sz="2000" dirty="0" smtClean="0"/>
              <a:t>the </a:t>
            </a:r>
            <a:r>
              <a:rPr lang="en-US" sz="2000" i="1" dirty="0" smtClean="0"/>
              <a:t>coefficient </a:t>
            </a:r>
            <a:r>
              <a:rPr lang="en-US" sz="2000" i="1" dirty="0"/>
              <a:t>of correlation of two variables is </a:t>
            </a:r>
            <a:r>
              <a:rPr lang="en-US" sz="2000" i="1" dirty="0" smtClean="0"/>
              <a:t>obtained by the, products </a:t>
            </a:r>
            <a:r>
              <a:rPr lang="en-US" sz="2000" i="1" dirty="0"/>
              <a:t>of the corresponding deviations of the </a:t>
            </a:r>
            <a:r>
              <a:rPr lang="en-US" sz="2000" i="1" dirty="0" smtClean="0"/>
              <a:t>various </a:t>
            </a:r>
            <a:r>
              <a:rPr lang="en-US" sz="2000" i="1" dirty="0"/>
              <a:t>items of two series </a:t>
            </a:r>
            <a:r>
              <a:rPr lang="en-US" sz="2000" i="1" dirty="0" smtClean="0"/>
              <a:t>from their respec</a:t>
            </a:r>
            <a:r>
              <a:rPr lang="en-US" sz="2000" i="1" dirty="0"/>
              <a:t>t</a:t>
            </a:r>
            <a:r>
              <a:rPr lang="en-US" sz="2000" i="1" dirty="0" smtClean="0"/>
              <a:t>ive </a:t>
            </a:r>
            <a:r>
              <a:rPr lang="en-US" sz="2000" i="1" dirty="0"/>
              <a:t>means by the </a:t>
            </a:r>
            <a:r>
              <a:rPr lang="en-US" sz="2000" i="1" dirty="0" smtClean="0"/>
              <a:t>product </a:t>
            </a:r>
            <a:r>
              <a:rPr lang="en-US" sz="2000" i="1" dirty="0"/>
              <a:t>of their standard deviations </a:t>
            </a:r>
            <a:r>
              <a:rPr lang="en-US" sz="2000" i="1" dirty="0" smtClean="0"/>
              <a:t>and </a:t>
            </a:r>
            <a:r>
              <a:rPr lang="en-US" sz="2000" i="1" dirty="0"/>
              <a:t>the </a:t>
            </a:r>
            <a:r>
              <a:rPr lang="en-US" sz="2000" i="1" dirty="0" smtClean="0"/>
              <a:t>number of </a:t>
            </a:r>
            <a:r>
              <a:rPr lang="en-US" sz="2000" i="1" dirty="0"/>
              <a:t>pairs of </a:t>
            </a:r>
            <a:r>
              <a:rPr lang="en-US" sz="2000" i="1" dirty="0" smtClean="0"/>
              <a:t>observations.</a:t>
            </a:r>
          </a:p>
          <a:p>
            <a:pPr algn="just"/>
            <a:r>
              <a:rPr lang="en-US" sz="2000" dirty="0" smtClean="0"/>
              <a:t>Karl </a:t>
            </a:r>
            <a:r>
              <a:rPr lang="en-US" sz="2000" dirty="0"/>
              <a:t>Pearson’s measure, known as </a:t>
            </a:r>
            <a:r>
              <a:rPr lang="en-US" sz="2000" dirty="0" smtClean="0"/>
              <a:t>Correlation </a:t>
            </a:r>
            <a:r>
              <a:rPr lang="en-US" sz="2000" dirty="0"/>
              <a:t>C</a:t>
            </a:r>
            <a:r>
              <a:rPr lang="en-US" sz="2000" dirty="0" smtClean="0"/>
              <a:t>oefficient </a:t>
            </a:r>
            <a:r>
              <a:rPr lang="en-US" sz="2000" dirty="0"/>
              <a:t>between two variables </a:t>
            </a:r>
            <a:r>
              <a:rPr lang="en-US" sz="2000" i="1" dirty="0" smtClean="0"/>
              <a:t>X </a:t>
            </a:r>
            <a:r>
              <a:rPr lang="en-US" sz="2000" dirty="0" smtClean="0"/>
              <a:t>and </a:t>
            </a:r>
            <a:r>
              <a:rPr lang="en-US" sz="2000" i="1" dirty="0"/>
              <a:t>Y, usually denoted by r(X,Y) or </a:t>
            </a:r>
            <a:r>
              <a:rPr lang="en-US" sz="2000" i="1" dirty="0" err="1"/>
              <a:t>r</a:t>
            </a:r>
            <a:r>
              <a:rPr lang="en-US" sz="2000" i="1" baseline="-25000" dirty="0" err="1"/>
              <a:t>xy</a:t>
            </a:r>
            <a:r>
              <a:rPr lang="en-US" sz="2000" i="1" dirty="0"/>
              <a:t> or simply r is a numerical measure of </a:t>
            </a:r>
            <a:r>
              <a:rPr lang="en-US" sz="2000" i="1" dirty="0" smtClean="0"/>
              <a:t>linear </a:t>
            </a:r>
            <a:r>
              <a:rPr lang="en-US" sz="2000" dirty="0" smtClean="0"/>
              <a:t>relationship </a:t>
            </a:r>
            <a:r>
              <a:rPr lang="en-US" sz="2000" dirty="0"/>
              <a:t>between them and is defined as the ratio of the covariance between </a:t>
            </a:r>
            <a:r>
              <a:rPr lang="en-US" sz="2000" i="1" dirty="0"/>
              <a:t>X and Y, </a:t>
            </a:r>
            <a:r>
              <a:rPr lang="en-US" sz="2000" i="1" dirty="0" smtClean="0"/>
              <a:t>to </a:t>
            </a:r>
            <a:r>
              <a:rPr lang="en-US" sz="2000" dirty="0" smtClean="0"/>
              <a:t>the </a:t>
            </a:r>
            <a:r>
              <a:rPr lang="en-US" sz="2000" dirty="0"/>
              <a:t>product of the standard deviations of </a:t>
            </a:r>
            <a:r>
              <a:rPr lang="en-US" sz="2000" i="1" dirty="0"/>
              <a:t>X and Y.</a:t>
            </a:r>
            <a:endParaRPr lang="en-US" sz="2000" dirty="0"/>
          </a:p>
        </p:txBody>
      </p:sp>
      <p:pic>
        <p:nvPicPr>
          <p:cNvPr id="36865" name="Picture 1"/>
          <p:cNvPicPr>
            <a:picLocks noChangeAspect="1" noChangeArrowheads="1"/>
          </p:cNvPicPr>
          <p:nvPr/>
        </p:nvPicPr>
        <p:blipFill>
          <a:blip r:embed="rId2">
            <a:lum bright="-40000"/>
          </a:blip>
          <a:srcRect/>
          <a:stretch>
            <a:fillRect/>
          </a:stretch>
        </p:blipFill>
        <p:spPr bwMode="auto">
          <a:xfrm>
            <a:off x="3048000" y="5105400"/>
            <a:ext cx="3657600" cy="1524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Karl Pearson Coefficient of Correlation…</a:t>
            </a:r>
            <a:endParaRPr lang="en-US" sz="2800" dirty="0"/>
          </a:p>
        </p:txBody>
      </p:sp>
      <p:sp>
        <p:nvSpPr>
          <p:cNvPr id="3" name="Content Placeholder 2"/>
          <p:cNvSpPr>
            <a:spLocks noGrp="1"/>
          </p:cNvSpPr>
          <p:nvPr>
            <p:ph idx="1"/>
          </p:nvPr>
        </p:nvSpPr>
        <p:spPr/>
        <p:txBody>
          <a:bodyPr>
            <a:normAutofit/>
          </a:bodyPr>
          <a:lstStyle/>
          <a:p>
            <a:pPr algn="just"/>
            <a:r>
              <a:rPr lang="en-US" sz="2400" dirty="0"/>
              <a:t>when, ( </a:t>
            </a:r>
            <a:r>
              <a:rPr lang="en-US" sz="2400" dirty="0" smtClean="0"/>
              <a:t>X1,Y1 );(X2 ,Y2 </a:t>
            </a:r>
            <a:r>
              <a:rPr lang="en-US" sz="2400" dirty="0"/>
              <a:t>);..................( </a:t>
            </a:r>
            <a:r>
              <a:rPr lang="en-US" sz="2400" dirty="0" err="1" smtClean="0"/>
              <a:t>Xn</a:t>
            </a:r>
            <a:r>
              <a:rPr lang="en-US" sz="2400" dirty="0" smtClean="0"/>
              <a:t>, </a:t>
            </a:r>
            <a:r>
              <a:rPr lang="en-US" sz="2400" dirty="0" err="1" smtClean="0"/>
              <a:t>Yn</a:t>
            </a:r>
            <a:r>
              <a:rPr lang="en-US" sz="2400" dirty="0" smtClean="0"/>
              <a:t>)  </a:t>
            </a:r>
            <a:r>
              <a:rPr lang="en-US" sz="2400" i="1" dirty="0" smtClean="0"/>
              <a:t>are </a:t>
            </a:r>
            <a:r>
              <a:rPr lang="en-US" sz="2400" i="1" dirty="0"/>
              <a:t>N pairs of observations of the variables X </a:t>
            </a:r>
            <a:r>
              <a:rPr lang="en-US" sz="2400" i="1" dirty="0" smtClean="0"/>
              <a:t>and Y </a:t>
            </a:r>
            <a:r>
              <a:rPr lang="en-US" sz="2400" i="1" dirty="0"/>
              <a:t>in a </a:t>
            </a:r>
            <a:r>
              <a:rPr lang="en-US" sz="2400" i="1" dirty="0" err="1"/>
              <a:t>bivariate</a:t>
            </a:r>
            <a:r>
              <a:rPr lang="en-US" sz="2400" i="1" dirty="0"/>
              <a:t> distribution,</a:t>
            </a:r>
            <a:endParaRPr lang="en-US" sz="2400" dirty="0"/>
          </a:p>
        </p:txBody>
      </p:sp>
      <p:pic>
        <p:nvPicPr>
          <p:cNvPr id="35841" name="Picture 1"/>
          <p:cNvPicPr>
            <a:picLocks noChangeAspect="1" noChangeArrowheads="1"/>
          </p:cNvPicPr>
          <p:nvPr/>
        </p:nvPicPr>
        <p:blipFill>
          <a:blip r:embed="rId2"/>
          <a:srcRect/>
          <a:stretch>
            <a:fillRect/>
          </a:stretch>
        </p:blipFill>
        <p:spPr bwMode="auto">
          <a:xfrm>
            <a:off x="1828800" y="2895600"/>
            <a:ext cx="5867400" cy="3505200"/>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raveen\Desktop\Karl-Pearson-final.jpg"/>
          <p:cNvPicPr>
            <a:picLocks noChangeAspect="1" noChangeArrowheads="1"/>
          </p:cNvPicPr>
          <p:nvPr/>
        </p:nvPicPr>
        <p:blipFill>
          <a:blip r:embed="rId2"/>
          <a:srcRect/>
          <a:stretch>
            <a:fillRect/>
          </a:stretch>
        </p:blipFill>
        <p:spPr bwMode="auto">
          <a:xfrm>
            <a:off x="1447800" y="1981200"/>
            <a:ext cx="6172200" cy="2305050"/>
          </a:xfrm>
          <a:prstGeom prst="rect">
            <a:avLst/>
          </a:prstGeom>
          <a:noFill/>
        </p:spPr>
      </p:pic>
      <p:sp>
        <p:nvSpPr>
          <p:cNvPr id="3" name="TextBox 2"/>
          <p:cNvSpPr txBox="1"/>
          <p:nvPr/>
        </p:nvSpPr>
        <p:spPr>
          <a:xfrm>
            <a:off x="533400" y="304800"/>
            <a:ext cx="8234305" cy="461665"/>
          </a:xfrm>
          <a:prstGeom prst="rect">
            <a:avLst/>
          </a:prstGeom>
          <a:noFill/>
        </p:spPr>
        <p:txBody>
          <a:bodyPr wrap="none" rtlCol="0">
            <a:spAutoFit/>
          </a:bodyPr>
          <a:lstStyle/>
          <a:p>
            <a:r>
              <a:rPr lang="en-US" sz="2400" b="1" dirty="0" smtClean="0"/>
              <a:t>Karl Pearson Coefficient of Correlation by Actual Mean Method</a:t>
            </a:r>
            <a:endParaRPr lang="en-US"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Beta – As a Measure of Risk</a:t>
            </a:r>
            <a:endParaRPr lang="en-US" sz="3600" dirty="0">
              <a:solidFill>
                <a:srgbClr val="002060"/>
              </a:solidFill>
            </a:endParaRPr>
          </a:p>
        </p:txBody>
      </p:sp>
      <p:sp>
        <p:nvSpPr>
          <p:cNvPr id="3" name="Content Placeholder 2"/>
          <p:cNvSpPr>
            <a:spLocks noGrp="1"/>
          </p:cNvSpPr>
          <p:nvPr>
            <p:ph idx="1"/>
          </p:nvPr>
        </p:nvSpPr>
        <p:spPr/>
        <p:txBody>
          <a:bodyPr>
            <a:noAutofit/>
          </a:bodyPr>
          <a:lstStyle/>
          <a:p>
            <a:pPr algn="just"/>
            <a:r>
              <a:rPr lang="en-US" sz="2800" dirty="0" smtClean="0"/>
              <a:t>Beta is a measure of a stock's volatility in relation to the market. </a:t>
            </a:r>
          </a:p>
          <a:p>
            <a:pPr algn="just"/>
            <a:r>
              <a:rPr lang="en-US" sz="2800" dirty="0" smtClean="0"/>
              <a:t>the sensitivity of an asset’s price compared to a specific index or benchmark.</a:t>
            </a:r>
          </a:p>
          <a:p>
            <a:pPr algn="just"/>
            <a:r>
              <a:rPr lang="en-US" sz="2800" dirty="0" smtClean="0"/>
              <a:t>The market has a beta of 1.0, and individual stocks are ranked according to how much they deviate from the market. </a:t>
            </a:r>
          </a:p>
          <a:p>
            <a:pPr algn="just"/>
            <a:endParaRPr lang="en-US" sz="2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5636" y="3832412"/>
            <a:ext cx="8174182" cy="2622176"/>
            <a:chOff x="457200" y="4343400"/>
            <a:chExt cx="8991600" cy="2971800"/>
          </a:xfrm>
        </p:grpSpPr>
        <p:pic>
          <p:nvPicPr>
            <p:cNvPr id="3" name="object 3"/>
            <p:cNvPicPr/>
            <p:nvPr/>
          </p:nvPicPr>
          <p:blipFill>
            <a:blip r:embed="rId2" cstate="print"/>
            <a:stretch>
              <a:fillRect/>
            </a:stretch>
          </p:blipFill>
          <p:spPr>
            <a:xfrm>
              <a:off x="457200" y="6241198"/>
              <a:ext cx="3369828" cy="1074001"/>
            </a:xfrm>
            <a:prstGeom prst="rect">
              <a:avLst/>
            </a:prstGeom>
          </p:spPr>
        </p:pic>
        <p:pic>
          <p:nvPicPr>
            <p:cNvPr id="4" name="object 4"/>
            <p:cNvPicPr/>
            <p:nvPr/>
          </p:nvPicPr>
          <p:blipFill>
            <a:blip r:embed="rId3" cstate="print"/>
            <a:stretch>
              <a:fillRect/>
            </a:stretch>
          </p:blipFill>
          <p:spPr>
            <a:xfrm>
              <a:off x="533400" y="4372356"/>
              <a:ext cx="3428999" cy="2281427"/>
            </a:xfrm>
            <a:prstGeom prst="rect">
              <a:avLst/>
            </a:prstGeom>
          </p:spPr>
        </p:pic>
        <p:pic>
          <p:nvPicPr>
            <p:cNvPr id="5" name="object 5"/>
            <p:cNvPicPr/>
            <p:nvPr/>
          </p:nvPicPr>
          <p:blipFill>
            <a:blip r:embed="rId4" cstate="print"/>
            <a:stretch>
              <a:fillRect/>
            </a:stretch>
          </p:blipFill>
          <p:spPr>
            <a:xfrm>
              <a:off x="6477000" y="4343400"/>
              <a:ext cx="2971800" cy="2238755"/>
            </a:xfrm>
            <a:prstGeom prst="rect">
              <a:avLst/>
            </a:prstGeom>
          </p:spPr>
        </p:pic>
        <p:pic>
          <p:nvPicPr>
            <p:cNvPr id="6" name="object 6"/>
            <p:cNvPicPr/>
            <p:nvPr/>
          </p:nvPicPr>
          <p:blipFill>
            <a:blip r:embed="rId5" cstate="print"/>
            <a:stretch>
              <a:fillRect/>
            </a:stretch>
          </p:blipFill>
          <p:spPr>
            <a:xfrm>
              <a:off x="3886200" y="5289804"/>
              <a:ext cx="2667000" cy="1997963"/>
            </a:xfrm>
            <a:prstGeom prst="rect">
              <a:avLst/>
            </a:prstGeom>
          </p:spPr>
        </p:pic>
      </p:grpSp>
      <p:sp>
        <p:nvSpPr>
          <p:cNvPr id="7" name="object 7"/>
          <p:cNvSpPr txBox="1"/>
          <p:nvPr/>
        </p:nvSpPr>
        <p:spPr>
          <a:xfrm>
            <a:off x="1004020" y="1699228"/>
            <a:ext cx="7585940" cy="2139721"/>
          </a:xfrm>
          <a:prstGeom prst="rect">
            <a:avLst/>
          </a:prstGeom>
        </p:spPr>
        <p:txBody>
          <a:bodyPr vert="horz" wrap="square" lIns="0" tIns="10827" rIns="0" bIns="0" rtlCol="0">
            <a:spAutoFit/>
          </a:bodyPr>
          <a:lstStyle/>
          <a:p>
            <a:pPr marL="241046" marR="8548" indent="-230219" algn="just">
              <a:spcBef>
                <a:spcPts val="85"/>
              </a:spcBef>
              <a:buClr>
                <a:srgbClr val="99CA38"/>
              </a:buClr>
              <a:buSzPct val="68000"/>
              <a:buFont typeface="Georgia"/>
              <a:buChar char="◗"/>
              <a:tabLst>
                <a:tab pos="241616" algn="l"/>
              </a:tabLst>
            </a:pPr>
            <a:r>
              <a:rPr sz="2200" spc="-4" dirty="0">
                <a:latin typeface="Lucida Sans Unicode"/>
                <a:cs typeface="Lucida Sans Unicode"/>
              </a:rPr>
              <a:t>A</a:t>
            </a:r>
            <a:r>
              <a:rPr sz="2200" dirty="0">
                <a:latin typeface="Lucida Sans Unicode"/>
                <a:cs typeface="Lucida Sans Unicode"/>
              </a:rPr>
              <a:t> </a:t>
            </a:r>
            <a:r>
              <a:rPr sz="2200" spc="-4" dirty="0">
                <a:latin typeface="Lucida Sans Unicode"/>
                <a:cs typeface="Lucida Sans Unicode"/>
              </a:rPr>
              <a:t>market</a:t>
            </a:r>
            <a:r>
              <a:rPr sz="2200" dirty="0">
                <a:latin typeface="Lucida Sans Unicode"/>
                <a:cs typeface="Lucida Sans Unicode"/>
              </a:rPr>
              <a:t> </a:t>
            </a:r>
            <a:r>
              <a:rPr sz="2200" spc="-9" dirty="0">
                <a:latin typeface="Lucida Sans Unicode"/>
                <a:cs typeface="Lucida Sans Unicode"/>
              </a:rPr>
              <a:t>where</a:t>
            </a:r>
            <a:r>
              <a:rPr sz="2200" spc="-4" dirty="0">
                <a:latin typeface="Lucida Sans Unicode"/>
                <a:cs typeface="Lucida Sans Unicode"/>
              </a:rPr>
              <a:t> people</a:t>
            </a:r>
            <a:r>
              <a:rPr sz="2200" dirty="0">
                <a:latin typeface="Lucida Sans Unicode"/>
                <a:cs typeface="Lucida Sans Unicode"/>
              </a:rPr>
              <a:t> </a:t>
            </a:r>
            <a:r>
              <a:rPr sz="2200" spc="-4" dirty="0">
                <a:latin typeface="Lucida Sans Unicode"/>
                <a:cs typeface="Lucida Sans Unicode"/>
              </a:rPr>
              <a:t>trade</a:t>
            </a:r>
            <a:r>
              <a:rPr sz="2200" dirty="0">
                <a:latin typeface="Lucida Sans Unicode"/>
                <a:cs typeface="Lucida Sans Unicode"/>
              </a:rPr>
              <a:t> </a:t>
            </a:r>
            <a:r>
              <a:rPr sz="2200" spc="-4" dirty="0">
                <a:latin typeface="Lucida Sans Unicode"/>
                <a:cs typeface="Lucida Sans Unicode"/>
              </a:rPr>
              <a:t>financial</a:t>
            </a:r>
            <a:r>
              <a:rPr sz="2200" spc="700" dirty="0">
                <a:latin typeface="Lucida Sans Unicode"/>
                <a:cs typeface="Lucida Sans Unicode"/>
              </a:rPr>
              <a:t> </a:t>
            </a:r>
            <a:r>
              <a:rPr sz="2200" spc="-4" dirty="0">
                <a:latin typeface="Lucida Sans Unicode"/>
                <a:cs typeface="Lucida Sans Unicode"/>
              </a:rPr>
              <a:t>securities </a:t>
            </a:r>
            <a:r>
              <a:rPr sz="2200" spc="-700" dirty="0">
                <a:latin typeface="Lucida Sans Unicode"/>
                <a:cs typeface="Lucida Sans Unicode"/>
              </a:rPr>
              <a:t> </a:t>
            </a:r>
            <a:r>
              <a:rPr sz="2200" spc="-9" dirty="0">
                <a:latin typeface="Lucida Sans Unicode"/>
                <a:cs typeface="Lucida Sans Unicode"/>
              </a:rPr>
              <a:t>and</a:t>
            </a:r>
            <a:r>
              <a:rPr sz="2200" dirty="0">
                <a:latin typeface="Lucida Sans Unicode"/>
                <a:cs typeface="Lucida Sans Unicode"/>
              </a:rPr>
              <a:t> </a:t>
            </a:r>
            <a:r>
              <a:rPr sz="2200" spc="-4" dirty="0">
                <a:latin typeface="Lucida Sans Unicode"/>
                <a:cs typeface="Lucida Sans Unicode"/>
              </a:rPr>
              <a:t>derivatives</a:t>
            </a:r>
            <a:r>
              <a:rPr sz="2200" spc="4" dirty="0">
                <a:latin typeface="Lucida Sans Unicode"/>
                <a:cs typeface="Lucida Sans Unicode"/>
              </a:rPr>
              <a:t> </a:t>
            </a:r>
            <a:r>
              <a:rPr sz="2200" spc="-9" dirty="0">
                <a:latin typeface="Lucida Sans Unicode"/>
                <a:cs typeface="Lucida Sans Unicode"/>
              </a:rPr>
              <a:t>at</a:t>
            </a:r>
            <a:r>
              <a:rPr sz="2200" spc="-4" dirty="0">
                <a:latin typeface="Lucida Sans Unicode"/>
                <a:cs typeface="Lucida Sans Unicode"/>
              </a:rPr>
              <a:t> </a:t>
            </a:r>
            <a:r>
              <a:rPr sz="2200" spc="-9" dirty="0">
                <a:latin typeface="Lucida Sans Unicode"/>
                <a:cs typeface="Lucida Sans Unicode"/>
              </a:rPr>
              <a:t>low</a:t>
            </a:r>
            <a:r>
              <a:rPr sz="2200" spc="4" dirty="0">
                <a:latin typeface="Lucida Sans Unicode"/>
                <a:cs typeface="Lucida Sans Unicode"/>
              </a:rPr>
              <a:t> </a:t>
            </a:r>
            <a:r>
              <a:rPr sz="2200" spc="-4" dirty="0">
                <a:latin typeface="Lucida Sans Unicode"/>
                <a:cs typeface="Lucida Sans Unicode"/>
              </a:rPr>
              <a:t>transaction</a:t>
            </a:r>
            <a:r>
              <a:rPr sz="2200" spc="-18" dirty="0">
                <a:latin typeface="Lucida Sans Unicode"/>
                <a:cs typeface="Lucida Sans Unicode"/>
              </a:rPr>
              <a:t> </a:t>
            </a:r>
            <a:r>
              <a:rPr sz="2200" spc="-4" dirty="0">
                <a:latin typeface="Lucida Sans Unicode"/>
                <a:cs typeface="Lucida Sans Unicode"/>
              </a:rPr>
              <a:t>costs.</a:t>
            </a:r>
            <a:endParaRPr sz="2200">
              <a:latin typeface="Lucida Sans Unicode"/>
              <a:cs typeface="Lucida Sans Unicode"/>
            </a:endParaRPr>
          </a:p>
          <a:p>
            <a:pPr marL="241046" marR="4559"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Comprises</a:t>
            </a:r>
            <a:r>
              <a:rPr sz="2200" dirty="0">
                <a:latin typeface="Lucida Sans Unicode"/>
                <a:cs typeface="Lucida Sans Unicode"/>
              </a:rPr>
              <a:t> of</a:t>
            </a:r>
            <a:r>
              <a:rPr sz="2200" spc="4" dirty="0">
                <a:latin typeface="Lucida Sans Unicode"/>
                <a:cs typeface="Lucida Sans Unicode"/>
              </a:rPr>
              <a:t> </a:t>
            </a:r>
            <a:r>
              <a:rPr sz="2200" spc="-4" dirty="0">
                <a:latin typeface="Lucida Sans Unicode"/>
                <a:cs typeface="Lucida Sans Unicode"/>
              </a:rPr>
              <a:t>stock/commodity</a:t>
            </a:r>
            <a:r>
              <a:rPr sz="2200" dirty="0">
                <a:latin typeface="Lucida Sans Unicode"/>
                <a:cs typeface="Lucida Sans Unicode"/>
              </a:rPr>
              <a:t> </a:t>
            </a:r>
            <a:r>
              <a:rPr sz="2200" spc="-4" dirty="0">
                <a:latin typeface="Lucida Sans Unicode"/>
                <a:cs typeface="Lucida Sans Unicode"/>
              </a:rPr>
              <a:t>exchanges</a:t>
            </a:r>
            <a:r>
              <a:rPr sz="2200" dirty="0">
                <a:latin typeface="Lucida Sans Unicode"/>
                <a:cs typeface="Lucida Sans Unicode"/>
              </a:rPr>
              <a:t> </a:t>
            </a:r>
            <a:r>
              <a:rPr sz="2200" spc="4" dirty="0">
                <a:latin typeface="Lucida Sans Unicode"/>
                <a:cs typeface="Lucida Sans Unicode"/>
              </a:rPr>
              <a:t>at</a:t>
            </a:r>
            <a:r>
              <a:rPr sz="2200" spc="9" dirty="0">
                <a:latin typeface="Lucida Sans Unicode"/>
                <a:cs typeface="Lucida Sans Unicode"/>
              </a:rPr>
              <a:t> </a:t>
            </a:r>
            <a:r>
              <a:rPr sz="2200" spc="-4" dirty="0">
                <a:latin typeface="Lucida Sans Unicode"/>
                <a:cs typeface="Lucida Sans Unicode"/>
              </a:rPr>
              <a:t>a </a:t>
            </a:r>
            <a:r>
              <a:rPr sz="2200" dirty="0">
                <a:latin typeface="Lucida Sans Unicode"/>
                <a:cs typeface="Lucida Sans Unicode"/>
              </a:rPr>
              <a:t> </a:t>
            </a:r>
            <a:r>
              <a:rPr sz="2200" spc="-4" dirty="0">
                <a:latin typeface="Lucida Sans Unicode"/>
                <a:cs typeface="Lucida Sans Unicode"/>
              </a:rPr>
              <a:t>physical </a:t>
            </a:r>
            <a:r>
              <a:rPr sz="2200" spc="-9" dirty="0">
                <a:latin typeface="Lucida Sans Unicode"/>
                <a:cs typeface="Lucida Sans Unicode"/>
              </a:rPr>
              <a:t>location (such as </a:t>
            </a:r>
            <a:r>
              <a:rPr sz="2200" spc="-4" dirty="0">
                <a:latin typeface="Lucida Sans Unicode"/>
                <a:cs typeface="Lucida Sans Unicode"/>
              </a:rPr>
              <a:t>NYSE, BSE) </a:t>
            </a:r>
            <a:r>
              <a:rPr sz="2200" spc="-9" dirty="0">
                <a:latin typeface="Lucida Sans Unicode"/>
                <a:cs typeface="Lucida Sans Unicode"/>
              </a:rPr>
              <a:t>or </a:t>
            </a:r>
            <a:r>
              <a:rPr sz="2200" spc="-4" dirty="0">
                <a:latin typeface="Lucida Sans Unicode"/>
                <a:cs typeface="Lucida Sans Unicode"/>
              </a:rPr>
              <a:t>primarily </a:t>
            </a:r>
            <a:r>
              <a:rPr sz="2200" spc="4" dirty="0">
                <a:latin typeface="Lucida Sans Unicode"/>
                <a:cs typeface="Lucida Sans Unicode"/>
              </a:rPr>
              <a:t>an </a:t>
            </a:r>
            <a:r>
              <a:rPr sz="2200" spc="-700" dirty="0">
                <a:latin typeface="Lucida Sans Unicode"/>
                <a:cs typeface="Lucida Sans Unicode"/>
              </a:rPr>
              <a:t> </a:t>
            </a:r>
            <a:r>
              <a:rPr sz="2200" spc="-4" dirty="0">
                <a:latin typeface="Lucida Sans Unicode"/>
                <a:cs typeface="Lucida Sans Unicode"/>
              </a:rPr>
              <a:t>electronic</a:t>
            </a:r>
            <a:r>
              <a:rPr sz="2200" dirty="0">
                <a:latin typeface="Lucida Sans Unicode"/>
                <a:cs typeface="Lucida Sans Unicode"/>
              </a:rPr>
              <a:t> </a:t>
            </a:r>
            <a:r>
              <a:rPr sz="2200" spc="-4" dirty="0">
                <a:latin typeface="Lucida Sans Unicode"/>
                <a:cs typeface="Lucida Sans Unicode"/>
              </a:rPr>
              <a:t>system</a:t>
            </a:r>
            <a:r>
              <a:rPr sz="2200" dirty="0">
                <a:latin typeface="Lucida Sans Unicode"/>
                <a:cs typeface="Lucida Sans Unicode"/>
              </a:rPr>
              <a:t> </a:t>
            </a:r>
            <a:r>
              <a:rPr sz="2200" spc="-4" dirty="0">
                <a:latin typeface="Lucida Sans Unicode"/>
                <a:cs typeface="Lucida Sans Unicode"/>
              </a:rPr>
              <a:t>(such</a:t>
            </a:r>
            <a:r>
              <a:rPr sz="2200" dirty="0">
                <a:latin typeface="Lucida Sans Unicode"/>
                <a:cs typeface="Lucida Sans Unicode"/>
              </a:rPr>
              <a:t> </a:t>
            </a:r>
            <a:r>
              <a:rPr sz="2200" spc="4">
                <a:latin typeface="Lucida Sans Unicode"/>
                <a:cs typeface="Lucida Sans Unicode"/>
              </a:rPr>
              <a:t>as</a:t>
            </a:r>
            <a:r>
              <a:rPr sz="2200" spc="9">
                <a:latin typeface="Lucida Sans Unicode"/>
                <a:cs typeface="Lucida Sans Unicode"/>
              </a:rPr>
              <a:t> </a:t>
            </a:r>
            <a:r>
              <a:rPr lang="en-US" sz="2200" spc="9" dirty="0" smtClean="0">
                <a:latin typeface="Lucida Sans Unicode"/>
                <a:cs typeface="Lucida Sans Unicode"/>
              </a:rPr>
              <a:t>NSE, </a:t>
            </a:r>
            <a:r>
              <a:rPr sz="2200" spc="-4" smtClean="0">
                <a:latin typeface="Lucida Sans Unicode"/>
                <a:cs typeface="Lucida Sans Unicode"/>
              </a:rPr>
              <a:t>NASDAQ</a:t>
            </a:r>
            <a:r>
              <a:rPr sz="2200" spc="-4" dirty="0">
                <a:latin typeface="Lucida Sans Unicode"/>
                <a:cs typeface="Lucida Sans Unicode"/>
              </a:rPr>
              <a:t>),</a:t>
            </a:r>
            <a:r>
              <a:rPr sz="2200" dirty="0">
                <a:latin typeface="Lucida Sans Unicode"/>
                <a:cs typeface="Lucida Sans Unicode"/>
              </a:rPr>
              <a:t> </a:t>
            </a:r>
            <a:r>
              <a:rPr sz="2200" spc="-4" dirty="0">
                <a:latin typeface="Lucida Sans Unicode"/>
                <a:cs typeface="Lucida Sans Unicode"/>
              </a:rPr>
              <a:t>inter-bank </a:t>
            </a:r>
            <a:r>
              <a:rPr sz="2200" dirty="0">
                <a:latin typeface="Lucida Sans Unicode"/>
                <a:cs typeface="Lucida Sans Unicode"/>
              </a:rPr>
              <a:t> </a:t>
            </a:r>
            <a:r>
              <a:rPr sz="2200" spc="-4" dirty="0">
                <a:latin typeface="Lucida Sans Unicode"/>
                <a:cs typeface="Lucida Sans Unicode"/>
              </a:rPr>
              <a:t>system</a:t>
            </a:r>
            <a:r>
              <a:rPr sz="2200" spc="-9" dirty="0">
                <a:latin typeface="Lucida Sans Unicode"/>
                <a:cs typeface="Lucida Sans Unicode"/>
              </a:rPr>
              <a:t> and</a:t>
            </a:r>
            <a:r>
              <a:rPr sz="2200" spc="4" dirty="0">
                <a:latin typeface="Lucida Sans Unicode"/>
                <a:cs typeface="Lucida Sans Unicode"/>
              </a:rPr>
              <a:t> </a:t>
            </a:r>
            <a:r>
              <a:rPr sz="2200" spc="-9" dirty="0">
                <a:latin typeface="Lucida Sans Unicode"/>
                <a:cs typeface="Lucida Sans Unicode"/>
              </a:rPr>
              <a:t>money</a:t>
            </a:r>
            <a:r>
              <a:rPr sz="2200" dirty="0">
                <a:latin typeface="Lucida Sans Unicode"/>
                <a:cs typeface="Lucida Sans Unicode"/>
              </a:rPr>
              <a:t> </a:t>
            </a:r>
            <a:r>
              <a:rPr sz="2200" spc="-4" dirty="0">
                <a:latin typeface="Lucida Sans Unicode"/>
                <a:cs typeface="Lucida Sans Unicode"/>
              </a:rPr>
              <a:t>markets,</a:t>
            </a:r>
            <a:r>
              <a:rPr sz="2200" spc="13" dirty="0">
                <a:latin typeface="Lucida Sans Unicode"/>
                <a:cs typeface="Lucida Sans Unicode"/>
              </a:rPr>
              <a:t> </a:t>
            </a:r>
            <a:r>
              <a:rPr sz="2200" spc="-9" dirty="0">
                <a:latin typeface="Lucida Sans Unicode"/>
                <a:cs typeface="Lucida Sans Unicode"/>
              </a:rPr>
              <a:t>etc.</a:t>
            </a:r>
            <a:endParaRPr sz="2200">
              <a:latin typeface="Lucida Sans Unicode"/>
              <a:cs typeface="Lucida Sans Unicode"/>
            </a:endParaRPr>
          </a:p>
        </p:txBody>
      </p:sp>
      <p:pic>
        <p:nvPicPr>
          <p:cNvPr id="8" name="object 8"/>
          <p:cNvPicPr/>
          <p:nvPr/>
        </p:nvPicPr>
        <p:blipFill>
          <a:blip r:embed="rId6" cstate="print"/>
          <a:stretch>
            <a:fillRect/>
          </a:stretch>
        </p:blipFill>
        <p:spPr>
          <a:xfrm>
            <a:off x="933796" y="899609"/>
            <a:ext cx="6805352" cy="384585"/>
          </a:xfrm>
          <a:prstGeom prst="rect">
            <a:avLst/>
          </a:prstGeom>
        </p:spPr>
      </p:pic>
      <p:sp>
        <p:nvSpPr>
          <p:cNvPr id="9" name="object 9"/>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AVIN KUMAR\Desktop\610aca4fc31de700184a3845.jpg"/>
          <p:cNvPicPr>
            <a:picLocks noChangeAspect="1" noChangeArrowheads="1"/>
          </p:cNvPicPr>
          <p:nvPr/>
        </p:nvPicPr>
        <p:blipFill>
          <a:blip r:embed="rId2"/>
          <a:srcRect/>
          <a:stretch>
            <a:fillRect/>
          </a:stretch>
        </p:blipFill>
        <p:spPr bwMode="auto">
          <a:xfrm>
            <a:off x="914400" y="838200"/>
            <a:ext cx="7315200" cy="4600575"/>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Beta – As a Measure of Risk</a:t>
            </a:r>
            <a:endParaRPr lang="en-US" sz="3600" dirty="0"/>
          </a:p>
        </p:txBody>
      </p:sp>
      <p:sp>
        <p:nvSpPr>
          <p:cNvPr id="3" name="Content Placeholder 2"/>
          <p:cNvSpPr>
            <a:spLocks noGrp="1"/>
          </p:cNvSpPr>
          <p:nvPr>
            <p:ph idx="1"/>
          </p:nvPr>
        </p:nvSpPr>
        <p:spPr/>
        <p:txBody>
          <a:bodyPr>
            <a:normAutofit fontScale="92500" lnSpcReduction="20000"/>
          </a:bodyPr>
          <a:lstStyle/>
          <a:p>
            <a:pPr algn="just"/>
            <a:r>
              <a:rPr lang="en-US" dirty="0" smtClean="0"/>
              <a:t>A stock that swings more than the market over time has a beta above 1.0. If a stock moves less than the market, the stock's beta is less than 1.0.  </a:t>
            </a:r>
            <a:r>
              <a:rPr lang="en-US" i="1" u="sng" dirty="0" smtClean="0"/>
              <a:t>High-beta stocks are supposed to be riskier but provide a potential for higher returns; low-beta stocks pose less risk but also lower returns.</a:t>
            </a:r>
            <a:endParaRPr lang="en-US" dirty="0" smtClean="0"/>
          </a:p>
          <a:p>
            <a:pPr algn="just"/>
            <a:endParaRPr lang="en-US" dirty="0" smtClean="0"/>
          </a:p>
          <a:p>
            <a:pPr algn="just"/>
            <a:endParaRPr lang="en-US" dirty="0" smtClean="0"/>
          </a:p>
          <a:p>
            <a:pPr algn="just"/>
            <a:r>
              <a:rPr lang="en-US" dirty="0" smtClean="0"/>
              <a:t>if a stock's beta value is 1.3, it means, theoretically this stock is 30% more volatile than the market.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3966" y="1662913"/>
            <a:ext cx="7585364" cy="4524378"/>
          </a:xfrm>
          <a:prstGeom prst="rect">
            <a:avLst/>
          </a:prstGeom>
        </p:spPr>
        <p:txBody>
          <a:bodyPr vert="horz" wrap="square" lIns="0" tIns="66102" rIns="0" bIns="0" rtlCol="0">
            <a:spAutoFit/>
          </a:bodyPr>
          <a:lstStyle/>
          <a:p>
            <a:pPr marL="241046" marR="2307888" indent="-241046">
              <a:lnSpc>
                <a:spcPts val="2163"/>
              </a:lnSpc>
              <a:spcBef>
                <a:spcPts val="2217"/>
              </a:spcBef>
              <a:buClr>
                <a:srgbClr val="99CA38"/>
              </a:buClr>
              <a:buSzPct val="66666"/>
              <a:buFont typeface="Georgia"/>
              <a:buChar char="◗"/>
              <a:tabLst>
                <a:tab pos="241046" algn="l"/>
                <a:tab pos="241616" algn="l"/>
              </a:tabLst>
            </a:pPr>
            <a:endParaRPr lang="en-US" sz="1900" dirty="0" smtClean="0">
              <a:latin typeface="Lucida Sans Unicode"/>
              <a:cs typeface="Lucida Sans Unicode"/>
            </a:endParaRPr>
          </a:p>
          <a:p>
            <a:pPr algn="ctr"/>
            <a:r>
              <a:rPr lang="en-US" sz="2800" dirty="0" smtClean="0"/>
              <a:t>The beta coefficient can be interpreted as follows:</a:t>
            </a:r>
          </a:p>
          <a:p>
            <a:pPr algn="ctr"/>
            <a:r>
              <a:rPr lang="en-US" sz="2800" dirty="0" smtClean="0"/>
              <a:t>β =1 exactly as volatile as the market</a:t>
            </a:r>
          </a:p>
          <a:p>
            <a:pPr algn="ctr"/>
            <a:r>
              <a:rPr lang="en-US" sz="2800" dirty="0" smtClean="0"/>
              <a:t>β &gt;1 more volatile than the market</a:t>
            </a:r>
          </a:p>
          <a:p>
            <a:pPr algn="ctr"/>
            <a:r>
              <a:rPr lang="en-US" sz="2800" dirty="0" smtClean="0"/>
              <a:t>β &lt;1&gt;0 less volatile than the market</a:t>
            </a:r>
          </a:p>
          <a:p>
            <a:pPr algn="ctr"/>
            <a:r>
              <a:rPr lang="en-US" sz="2800" dirty="0" smtClean="0"/>
              <a:t>β =0 uncorrelated to the market</a:t>
            </a:r>
          </a:p>
          <a:p>
            <a:pPr algn="ctr"/>
            <a:r>
              <a:rPr lang="en-US" sz="2800" dirty="0" smtClean="0"/>
              <a:t>β &lt;0 negatively correlated to the market</a:t>
            </a:r>
          </a:p>
          <a:p>
            <a:pPr marL="241046" marR="2307888" indent="-241046">
              <a:lnSpc>
                <a:spcPts val="2163"/>
              </a:lnSpc>
              <a:spcBef>
                <a:spcPts val="2217"/>
              </a:spcBef>
              <a:buClr>
                <a:srgbClr val="99CA38"/>
              </a:buClr>
              <a:buSzPct val="66666"/>
              <a:buFont typeface="Georgia"/>
              <a:buChar char="◗"/>
              <a:tabLst>
                <a:tab pos="241046" algn="l"/>
                <a:tab pos="241616" algn="l"/>
              </a:tabLst>
            </a:pPr>
            <a:r>
              <a:rPr sz="1900" smtClean="0">
                <a:latin typeface="Lucida Sans Unicode"/>
                <a:cs typeface="Lucida Sans Unicode"/>
              </a:rPr>
              <a:t>Formula </a:t>
            </a:r>
            <a:r>
              <a:rPr sz="1900" spc="-4" dirty="0">
                <a:latin typeface="Lucida Sans Unicode"/>
                <a:cs typeface="Lucida Sans Unicode"/>
              </a:rPr>
              <a:t>for </a:t>
            </a:r>
            <a:r>
              <a:rPr sz="1900" dirty="0">
                <a:latin typeface="Lucida Sans Unicode"/>
                <a:cs typeface="Lucida Sans Unicode"/>
              </a:rPr>
              <a:t>calculating the </a:t>
            </a:r>
            <a:r>
              <a:rPr sz="1900" spc="-4" dirty="0">
                <a:latin typeface="Lucida Sans Unicode"/>
                <a:cs typeface="Lucida Sans Unicode"/>
              </a:rPr>
              <a:t>beta of </a:t>
            </a:r>
            <a:r>
              <a:rPr sz="1900" dirty="0">
                <a:latin typeface="Lucida Sans Unicode"/>
                <a:cs typeface="Lucida Sans Unicode"/>
              </a:rPr>
              <a:t>a </a:t>
            </a:r>
            <a:r>
              <a:rPr sz="1900" spc="-4">
                <a:latin typeface="Lucida Sans Unicode"/>
                <a:cs typeface="Lucida Sans Unicode"/>
              </a:rPr>
              <a:t>stock </a:t>
            </a:r>
            <a:r>
              <a:rPr sz="1900" spc="-583">
                <a:latin typeface="Lucida Sans Unicode"/>
                <a:cs typeface="Lucida Sans Unicode"/>
              </a:rPr>
              <a:t> </a:t>
            </a:r>
            <a:endParaRPr lang="en-US" sz="1900" spc="-583" dirty="0" smtClean="0">
              <a:latin typeface="Lucida Sans Unicode"/>
              <a:cs typeface="Lucida Sans Unicode"/>
            </a:endParaRPr>
          </a:p>
          <a:p>
            <a:pPr marL="241046" marR="2307888" indent="-241046" algn="ctr">
              <a:lnSpc>
                <a:spcPts val="2163"/>
              </a:lnSpc>
              <a:spcBef>
                <a:spcPts val="2217"/>
              </a:spcBef>
              <a:buClr>
                <a:srgbClr val="99CA38"/>
              </a:buClr>
              <a:buSzPct val="66666"/>
              <a:buFont typeface="Georgia"/>
              <a:buChar char="◗"/>
              <a:tabLst>
                <a:tab pos="241046" algn="l"/>
                <a:tab pos="241616" algn="l"/>
              </a:tabLst>
            </a:pPr>
            <a:r>
              <a:rPr sz="1900" b="1" spc="-13" smtClean="0">
                <a:latin typeface="Trebuchet MS"/>
                <a:cs typeface="Trebuchet MS"/>
              </a:rPr>
              <a:t>Beta</a:t>
            </a:r>
            <a:r>
              <a:rPr sz="1900" b="1" spc="4" smtClean="0">
                <a:latin typeface="Trebuchet MS"/>
                <a:cs typeface="Trebuchet MS"/>
              </a:rPr>
              <a:t> </a:t>
            </a:r>
            <a:r>
              <a:rPr sz="1900" b="1" spc="389" dirty="0">
                <a:latin typeface="Trebuchet MS"/>
                <a:cs typeface="Trebuchet MS"/>
              </a:rPr>
              <a:t>=</a:t>
            </a:r>
            <a:r>
              <a:rPr sz="1900" b="1" spc="22" dirty="0">
                <a:latin typeface="Trebuchet MS"/>
                <a:cs typeface="Trebuchet MS"/>
              </a:rPr>
              <a:t> </a:t>
            </a:r>
            <a:r>
              <a:rPr sz="1900" b="1" spc="27" dirty="0">
                <a:latin typeface="Trebuchet MS"/>
                <a:cs typeface="Trebuchet MS"/>
              </a:rPr>
              <a:t>Covariance</a:t>
            </a:r>
            <a:r>
              <a:rPr sz="1900" b="1" spc="-4" dirty="0">
                <a:latin typeface="Trebuchet MS"/>
                <a:cs typeface="Trebuchet MS"/>
              </a:rPr>
              <a:t> </a:t>
            </a:r>
            <a:r>
              <a:rPr sz="1900" b="1" spc="251" dirty="0">
                <a:latin typeface="Trebuchet MS"/>
                <a:cs typeface="Trebuchet MS"/>
              </a:rPr>
              <a:t>/</a:t>
            </a:r>
            <a:r>
              <a:rPr sz="1900" b="1" spc="27" dirty="0">
                <a:latin typeface="Trebuchet MS"/>
                <a:cs typeface="Trebuchet MS"/>
              </a:rPr>
              <a:t> </a:t>
            </a:r>
            <a:r>
              <a:rPr sz="1900" b="1" spc="13" dirty="0">
                <a:latin typeface="Trebuchet MS"/>
                <a:cs typeface="Trebuchet MS"/>
              </a:rPr>
              <a:t>Variance</a:t>
            </a:r>
            <a:endParaRPr sz="1900">
              <a:latin typeface="Trebuchet MS"/>
              <a:cs typeface="Trebuchet MS"/>
            </a:endParaRPr>
          </a:p>
          <a:p>
            <a:pPr marL="1489584" marR="32481" indent="-1478758">
              <a:lnSpc>
                <a:spcPts val="2163"/>
              </a:lnSpc>
              <a:spcBef>
                <a:spcPts val="1404"/>
              </a:spcBef>
            </a:pPr>
            <a:endParaRPr sz="1900">
              <a:latin typeface="Trebuchet MS"/>
              <a:cs typeface="Trebuchet MS"/>
            </a:endParaRPr>
          </a:p>
        </p:txBody>
      </p:sp>
      <p:pic>
        <p:nvPicPr>
          <p:cNvPr id="4" name="object 4"/>
          <p:cNvPicPr/>
          <p:nvPr/>
        </p:nvPicPr>
        <p:blipFill>
          <a:blip r:embed="rId3" cstate="print"/>
          <a:stretch>
            <a:fillRect/>
          </a:stretch>
        </p:blipFill>
        <p:spPr>
          <a:xfrm>
            <a:off x="949036" y="925158"/>
            <a:ext cx="6971606" cy="344244"/>
          </a:xfrm>
          <a:prstGeom prst="rect">
            <a:avLst/>
          </a:prstGeom>
        </p:spPr>
      </p:pic>
      <p:sp>
        <p:nvSpPr>
          <p:cNvPr id="5" name="object 5"/>
          <p:cNvSpPr txBox="1"/>
          <p:nvPr/>
        </p:nvSpPr>
        <p:spPr>
          <a:xfrm>
            <a:off x="4890824"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Beta of a Portfolio</a:t>
            </a:r>
            <a:endParaRPr lang="en-US" sz="3600" dirty="0"/>
          </a:p>
        </p:txBody>
      </p:sp>
      <p:sp>
        <p:nvSpPr>
          <p:cNvPr id="3" name="Content Placeholder 2"/>
          <p:cNvSpPr>
            <a:spLocks noGrp="1"/>
          </p:cNvSpPr>
          <p:nvPr>
            <p:ph idx="1"/>
          </p:nvPr>
        </p:nvSpPr>
        <p:spPr/>
        <p:txBody>
          <a:bodyPr>
            <a:noAutofit/>
          </a:bodyPr>
          <a:lstStyle/>
          <a:p>
            <a:pPr algn="just"/>
            <a:r>
              <a:rPr lang="en-US" sz="2400" dirty="0" smtClean="0"/>
              <a:t>Add up the value (number of shares multiplied by the share price) of each stock you own and your entire portfolio.</a:t>
            </a:r>
          </a:p>
          <a:p>
            <a:pPr algn="just"/>
            <a:endParaRPr lang="en-US" sz="2400" dirty="0" smtClean="0"/>
          </a:p>
          <a:p>
            <a:pPr algn="just"/>
            <a:r>
              <a:rPr lang="en-US" sz="2400" dirty="0" smtClean="0"/>
              <a:t>Based on these values, determine how much you have of each stock as a percentage of the overall portfolio.</a:t>
            </a:r>
          </a:p>
          <a:p>
            <a:pPr algn="just"/>
            <a:endParaRPr lang="en-US" sz="2400" dirty="0" smtClean="0"/>
          </a:p>
          <a:p>
            <a:pPr algn="just"/>
            <a:r>
              <a:rPr lang="en-US" sz="2400" dirty="0" smtClean="0"/>
              <a:t>Multiply those percentage figures by the appropriate beta for each stock. For example, if Infosys makes up 25% of your portfolio and has a beta of 1.43, it has a weighted beta of 0.3575.</a:t>
            </a:r>
          </a:p>
          <a:p>
            <a:pPr algn="just"/>
            <a:endParaRPr lang="en-US" sz="2400" dirty="0" smtClean="0"/>
          </a:p>
          <a:p>
            <a:pPr algn="just"/>
            <a:r>
              <a:rPr lang="en-US" sz="2400" dirty="0" smtClean="0"/>
              <a:t>Add up the weighted beta figures.</a:t>
            </a:r>
          </a:p>
          <a:p>
            <a:pPr algn="just"/>
            <a:endParaRPr lang="en-U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1397000"/>
          <a:ext cx="7315200" cy="3235960"/>
        </p:xfrm>
        <a:graphic>
          <a:graphicData uri="http://schemas.openxmlformats.org/drawingml/2006/table">
            <a:tbl>
              <a:tblPr firstRow="1" bandRow="1">
                <a:tableStyleId>{5940675A-B579-460E-94D1-54222C63F5DA}</a:tableStyleId>
              </a:tblPr>
              <a:tblGrid>
                <a:gridCol w="1463040"/>
                <a:gridCol w="1463040"/>
                <a:gridCol w="1463040"/>
                <a:gridCol w="1463040"/>
                <a:gridCol w="1463040"/>
              </a:tblGrid>
              <a:tr h="370840">
                <a:tc>
                  <a:txBody>
                    <a:bodyPr/>
                    <a:lstStyle/>
                    <a:p>
                      <a:pPr algn="l" fontAlgn="b"/>
                      <a:r>
                        <a:rPr lang="en-US" b="1" dirty="0">
                          <a:solidFill>
                            <a:srgbClr val="222222"/>
                          </a:solidFill>
                          <a:latin typeface="Rubik"/>
                        </a:rPr>
                        <a:t>Stock</a:t>
                      </a:r>
                    </a:p>
                  </a:txBody>
                  <a:tcPr anchor="b"/>
                </a:tc>
                <a:tc>
                  <a:txBody>
                    <a:bodyPr/>
                    <a:lstStyle/>
                    <a:p>
                      <a:pPr algn="l" fontAlgn="b"/>
                      <a:r>
                        <a:rPr lang="en-US" b="1" dirty="0" smtClean="0">
                          <a:solidFill>
                            <a:srgbClr val="222222"/>
                          </a:solidFill>
                          <a:latin typeface="Rubik"/>
                        </a:rPr>
                        <a:t>Value (Rs.)</a:t>
                      </a:r>
                      <a:endParaRPr lang="en-US" b="1" dirty="0">
                        <a:solidFill>
                          <a:srgbClr val="222222"/>
                        </a:solidFill>
                        <a:latin typeface="Rubik"/>
                      </a:endParaRPr>
                    </a:p>
                  </a:txBody>
                  <a:tcPr anchor="b"/>
                </a:tc>
                <a:tc>
                  <a:txBody>
                    <a:bodyPr/>
                    <a:lstStyle/>
                    <a:p>
                      <a:pPr algn="l" fontAlgn="b"/>
                      <a:r>
                        <a:rPr lang="en-US" b="1">
                          <a:solidFill>
                            <a:srgbClr val="222222"/>
                          </a:solidFill>
                          <a:latin typeface="Rubik"/>
                        </a:rPr>
                        <a:t>Share of Portfolio</a:t>
                      </a:r>
                    </a:p>
                  </a:txBody>
                  <a:tcPr anchor="b"/>
                </a:tc>
                <a:tc>
                  <a:txBody>
                    <a:bodyPr/>
                    <a:lstStyle/>
                    <a:p>
                      <a:pPr algn="l" fontAlgn="b"/>
                      <a:r>
                        <a:rPr lang="en-US" b="1">
                          <a:solidFill>
                            <a:srgbClr val="222222"/>
                          </a:solidFill>
                          <a:latin typeface="Rubik"/>
                        </a:rPr>
                        <a:t>Beta</a:t>
                      </a:r>
                    </a:p>
                  </a:txBody>
                  <a:tcPr anchor="b"/>
                </a:tc>
                <a:tc>
                  <a:txBody>
                    <a:bodyPr/>
                    <a:lstStyle/>
                    <a:p>
                      <a:pPr algn="l" fontAlgn="b"/>
                      <a:r>
                        <a:rPr lang="en-US" b="1" dirty="0">
                          <a:solidFill>
                            <a:srgbClr val="222222"/>
                          </a:solidFill>
                          <a:latin typeface="Rubik"/>
                        </a:rPr>
                        <a:t>Weighted Beta</a:t>
                      </a:r>
                    </a:p>
                  </a:txBody>
                  <a:tcPr anchor="b"/>
                </a:tc>
              </a:tr>
              <a:tr h="370840">
                <a:tc>
                  <a:txBody>
                    <a:bodyPr/>
                    <a:lstStyle/>
                    <a:p>
                      <a:pPr algn="l" fontAlgn="t"/>
                      <a:r>
                        <a:rPr lang="en-US" dirty="0" smtClean="0">
                          <a:solidFill>
                            <a:srgbClr val="222222"/>
                          </a:solidFill>
                          <a:latin typeface="Rubik"/>
                        </a:rPr>
                        <a:t>Infosys</a:t>
                      </a:r>
                      <a:endParaRPr lang="en-US" dirty="0">
                        <a:solidFill>
                          <a:srgbClr val="222222"/>
                        </a:solidFill>
                        <a:latin typeface="Rubik"/>
                      </a:endParaRPr>
                    </a:p>
                  </a:txBody>
                  <a:tcPr/>
                </a:tc>
                <a:tc>
                  <a:txBody>
                    <a:bodyPr/>
                    <a:lstStyle/>
                    <a:p>
                      <a:pPr algn="l" fontAlgn="t"/>
                      <a:r>
                        <a:rPr lang="en-US" dirty="0" smtClean="0">
                          <a:solidFill>
                            <a:srgbClr val="222222"/>
                          </a:solidFill>
                          <a:latin typeface="Rubik"/>
                        </a:rPr>
                        <a:t>25,000</a:t>
                      </a:r>
                      <a:endParaRPr lang="en-US" dirty="0">
                        <a:solidFill>
                          <a:srgbClr val="222222"/>
                        </a:solidFill>
                        <a:latin typeface="Rubik"/>
                      </a:endParaRPr>
                    </a:p>
                  </a:txBody>
                  <a:tcPr/>
                </a:tc>
                <a:tc>
                  <a:txBody>
                    <a:bodyPr/>
                    <a:lstStyle/>
                    <a:p>
                      <a:pPr algn="l" fontAlgn="t"/>
                      <a:r>
                        <a:rPr lang="en-US" dirty="0">
                          <a:solidFill>
                            <a:srgbClr val="222222"/>
                          </a:solidFill>
                          <a:latin typeface="Rubik"/>
                        </a:rPr>
                        <a:t>0.25</a:t>
                      </a:r>
                    </a:p>
                  </a:txBody>
                  <a:tcPr/>
                </a:tc>
                <a:tc>
                  <a:txBody>
                    <a:bodyPr/>
                    <a:lstStyle/>
                    <a:p>
                      <a:pPr algn="l" fontAlgn="t"/>
                      <a:r>
                        <a:rPr lang="en-US" dirty="0">
                          <a:solidFill>
                            <a:srgbClr val="222222"/>
                          </a:solidFill>
                          <a:latin typeface="Rubik"/>
                        </a:rPr>
                        <a:t>1.43</a:t>
                      </a:r>
                    </a:p>
                  </a:txBody>
                  <a:tcPr/>
                </a:tc>
                <a:tc>
                  <a:txBody>
                    <a:bodyPr/>
                    <a:lstStyle/>
                    <a:p>
                      <a:pPr algn="l" fontAlgn="t"/>
                      <a:r>
                        <a:rPr lang="en-US">
                          <a:solidFill>
                            <a:srgbClr val="222222"/>
                          </a:solidFill>
                          <a:latin typeface="Rubik"/>
                        </a:rPr>
                        <a:t>0.3575</a:t>
                      </a:r>
                    </a:p>
                  </a:txBody>
                  <a:tcPr/>
                </a:tc>
              </a:tr>
              <a:tr h="370840">
                <a:tc>
                  <a:txBody>
                    <a:bodyPr/>
                    <a:lstStyle/>
                    <a:p>
                      <a:pPr algn="l" fontAlgn="t"/>
                      <a:r>
                        <a:rPr lang="en-US" dirty="0" smtClean="0">
                          <a:solidFill>
                            <a:srgbClr val="222222"/>
                          </a:solidFill>
                          <a:latin typeface="Rubik"/>
                        </a:rPr>
                        <a:t>HDFC</a:t>
                      </a:r>
                      <a:endParaRPr lang="en-US" dirty="0">
                        <a:solidFill>
                          <a:srgbClr val="222222"/>
                        </a:solidFill>
                        <a:latin typeface="Rubik"/>
                      </a:endParaRPr>
                    </a:p>
                  </a:txBody>
                  <a:tcPr/>
                </a:tc>
                <a:tc>
                  <a:txBody>
                    <a:bodyPr/>
                    <a:lstStyle/>
                    <a:p>
                      <a:pPr algn="l" fontAlgn="t"/>
                      <a:r>
                        <a:rPr lang="en-US" dirty="0" smtClean="0">
                          <a:solidFill>
                            <a:srgbClr val="222222"/>
                          </a:solidFill>
                          <a:latin typeface="Rubik"/>
                        </a:rPr>
                        <a:t>22,000</a:t>
                      </a:r>
                      <a:endParaRPr lang="en-US" dirty="0">
                        <a:solidFill>
                          <a:srgbClr val="222222"/>
                        </a:solidFill>
                        <a:latin typeface="Rubik"/>
                      </a:endParaRPr>
                    </a:p>
                  </a:txBody>
                  <a:tcPr/>
                </a:tc>
                <a:tc>
                  <a:txBody>
                    <a:bodyPr/>
                    <a:lstStyle/>
                    <a:p>
                      <a:pPr algn="l" fontAlgn="t"/>
                      <a:r>
                        <a:rPr lang="en-US">
                          <a:solidFill>
                            <a:srgbClr val="222222"/>
                          </a:solidFill>
                          <a:latin typeface="Rubik"/>
                        </a:rPr>
                        <a:t>0.22</a:t>
                      </a:r>
                    </a:p>
                  </a:txBody>
                  <a:tcPr/>
                </a:tc>
                <a:tc>
                  <a:txBody>
                    <a:bodyPr/>
                    <a:lstStyle/>
                    <a:p>
                      <a:pPr algn="l" fontAlgn="t"/>
                      <a:r>
                        <a:rPr lang="en-US" dirty="0">
                          <a:solidFill>
                            <a:srgbClr val="222222"/>
                          </a:solidFill>
                          <a:latin typeface="Rubik"/>
                        </a:rPr>
                        <a:t>0.63</a:t>
                      </a:r>
                    </a:p>
                  </a:txBody>
                  <a:tcPr/>
                </a:tc>
                <a:tc>
                  <a:txBody>
                    <a:bodyPr/>
                    <a:lstStyle/>
                    <a:p>
                      <a:pPr algn="l" fontAlgn="t"/>
                      <a:r>
                        <a:rPr lang="en-US">
                          <a:solidFill>
                            <a:srgbClr val="222222"/>
                          </a:solidFill>
                          <a:latin typeface="Rubik"/>
                        </a:rPr>
                        <a:t>0.1386</a:t>
                      </a:r>
                    </a:p>
                  </a:txBody>
                  <a:tcPr/>
                </a:tc>
              </a:tr>
              <a:tr h="370840">
                <a:tc>
                  <a:txBody>
                    <a:bodyPr/>
                    <a:lstStyle/>
                    <a:p>
                      <a:pPr algn="l" fontAlgn="t"/>
                      <a:r>
                        <a:rPr lang="en-US" dirty="0" smtClean="0">
                          <a:solidFill>
                            <a:srgbClr val="222222"/>
                          </a:solidFill>
                          <a:latin typeface="Rubik"/>
                        </a:rPr>
                        <a:t>Tata</a:t>
                      </a:r>
                      <a:r>
                        <a:rPr lang="en-US" baseline="0" dirty="0" smtClean="0">
                          <a:solidFill>
                            <a:srgbClr val="222222"/>
                          </a:solidFill>
                          <a:latin typeface="Rubik"/>
                        </a:rPr>
                        <a:t> Steel</a:t>
                      </a:r>
                      <a:endParaRPr lang="en-US" dirty="0">
                        <a:solidFill>
                          <a:srgbClr val="222222"/>
                        </a:solidFill>
                        <a:latin typeface="Rubik"/>
                      </a:endParaRPr>
                    </a:p>
                  </a:txBody>
                  <a:tcPr/>
                </a:tc>
                <a:tc>
                  <a:txBody>
                    <a:bodyPr/>
                    <a:lstStyle/>
                    <a:p>
                      <a:pPr algn="l" fontAlgn="t"/>
                      <a:r>
                        <a:rPr lang="en-US" dirty="0" smtClean="0">
                          <a:solidFill>
                            <a:srgbClr val="222222"/>
                          </a:solidFill>
                          <a:latin typeface="Rubik"/>
                        </a:rPr>
                        <a:t>20,000</a:t>
                      </a:r>
                      <a:endParaRPr lang="en-US" dirty="0">
                        <a:solidFill>
                          <a:srgbClr val="222222"/>
                        </a:solidFill>
                        <a:latin typeface="Rubik"/>
                      </a:endParaRPr>
                    </a:p>
                  </a:txBody>
                  <a:tcPr/>
                </a:tc>
                <a:tc>
                  <a:txBody>
                    <a:bodyPr/>
                    <a:lstStyle/>
                    <a:p>
                      <a:pPr algn="l" fontAlgn="t"/>
                      <a:r>
                        <a:rPr lang="en-US">
                          <a:solidFill>
                            <a:srgbClr val="222222"/>
                          </a:solidFill>
                          <a:latin typeface="Rubik"/>
                        </a:rPr>
                        <a:t>0.2</a:t>
                      </a:r>
                    </a:p>
                  </a:txBody>
                  <a:tcPr/>
                </a:tc>
                <a:tc>
                  <a:txBody>
                    <a:bodyPr/>
                    <a:lstStyle/>
                    <a:p>
                      <a:pPr algn="l" fontAlgn="t"/>
                      <a:r>
                        <a:rPr lang="en-US" dirty="0">
                          <a:solidFill>
                            <a:srgbClr val="222222"/>
                          </a:solidFill>
                          <a:latin typeface="Rubik"/>
                        </a:rPr>
                        <a:t>1.51</a:t>
                      </a:r>
                    </a:p>
                  </a:txBody>
                  <a:tcPr/>
                </a:tc>
                <a:tc>
                  <a:txBody>
                    <a:bodyPr/>
                    <a:lstStyle/>
                    <a:p>
                      <a:pPr algn="l" fontAlgn="t"/>
                      <a:r>
                        <a:rPr lang="en-US">
                          <a:solidFill>
                            <a:srgbClr val="222222"/>
                          </a:solidFill>
                          <a:latin typeface="Rubik"/>
                        </a:rPr>
                        <a:t>0.302</a:t>
                      </a:r>
                    </a:p>
                  </a:txBody>
                  <a:tcPr/>
                </a:tc>
              </a:tr>
              <a:tr h="370840">
                <a:tc>
                  <a:txBody>
                    <a:bodyPr/>
                    <a:lstStyle/>
                    <a:p>
                      <a:pPr algn="l" fontAlgn="t"/>
                      <a:r>
                        <a:rPr lang="en-US" dirty="0" smtClean="0">
                          <a:solidFill>
                            <a:srgbClr val="222222"/>
                          </a:solidFill>
                          <a:latin typeface="Rubik"/>
                        </a:rPr>
                        <a:t>SBI</a:t>
                      </a:r>
                      <a:endParaRPr lang="en-US" dirty="0">
                        <a:solidFill>
                          <a:srgbClr val="222222"/>
                        </a:solidFill>
                        <a:latin typeface="Rubik"/>
                      </a:endParaRPr>
                    </a:p>
                  </a:txBody>
                  <a:tcPr/>
                </a:tc>
                <a:tc>
                  <a:txBody>
                    <a:bodyPr/>
                    <a:lstStyle/>
                    <a:p>
                      <a:pPr algn="l" fontAlgn="t"/>
                      <a:r>
                        <a:rPr lang="en-US" dirty="0" smtClean="0">
                          <a:solidFill>
                            <a:srgbClr val="222222"/>
                          </a:solidFill>
                          <a:latin typeface="Rubik"/>
                        </a:rPr>
                        <a:t>18,000</a:t>
                      </a:r>
                      <a:endParaRPr lang="en-US" dirty="0">
                        <a:solidFill>
                          <a:srgbClr val="222222"/>
                        </a:solidFill>
                        <a:latin typeface="Rubik"/>
                      </a:endParaRPr>
                    </a:p>
                  </a:txBody>
                  <a:tcPr/>
                </a:tc>
                <a:tc>
                  <a:txBody>
                    <a:bodyPr/>
                    <a:lstStyle/>
                    <a:p>
                      <a:pPr algn="l" fontAlgn="t"/>
                      <a:r>
                        <a:rPr lang="en-US">
                          <a:solidFill>
                            <a:srgbClr val="222222"/>
                          </a:solidFill>
                          <a:latin typeface="Rubik"/>
                        </a:rPr>
                        <a:t>0.18</a:t>
                      </a:r>
                    </a:p>
                  </a:txBody>
                  <a:tcPr/>
                </a:tc>
                <a:tc>
                  <a:txBody>
                    <a:bodyPr/>
                    <a:lstStyle/>
                    <a:p>
                      <a:pPr algn="l" fontAlgn="t"/>
                      <a:r>
                        <a:rPr lang="en-US" dirty="0">
                          <a:solidFill>
                            <a:srgbClr val="222222"/>
                          </a:solidFill>
                          <a:latin typeface="Rubik"/>
                        </a:rPr>
                        <a:t>0.6</a:t>
                      </a:r>
                    </a:p>
                  </a:txBody>
                  <a:tcPr/>
                </a:tc>
                <a:tc>
                  <a:txBody>
                    <a:bodyPr/>
                    <a:lstStyle/>
                    <a:p>
                      <a:pPr algn="l" fontAlgn="t"/>
                      <a:r>
                        <a:rPr lang="en-US">
                          <a:solidFill>
                            <a:srgbClr val="222222"/>
                          </a:solidFill>
                          <a:latin typeface="Rubik"/>
                        </a:rPr>
                        <a:t>0.108</a:t>
                      </a:r>
                    </a:p>
                  </a:txBody>
                  <a:tcPr/>
                </a:tc>
              </a:tr>
              <a:tr h="370840">
                <a:tc>
                  <a:txBody>
                    <a:bodyPr/>
                    <a:lstStyle/>
                    <a:p>
                      <a:pPr algn="l" fontAlgn="t"/>
                      <a:r>
                        <a:rPr lang="en-US" dirty="0" smtClean="0">
                          <a:solidFill>
                            <a:srgbClr val="222222"/>
                          </a:solidFill>
                          <a:latin typeface="Rubik"/>
                        </a:rPr>
                        <a:t>ITC</a:t>
                      </a:r>
                      <a:endParaRPr lang="en-US" dirty="0">
                        <a:solidFill>
                          <a:srgbClr val="222222"/>
                        </a:solidFill>
                        <a:latin typeface="Rubik"/>
                      </a:endParaRPr>
                    </a:p>
                  </a:txBody>
                  <a:tcPr/>
                </a:tc>
                <a:tc>
                  <a:txBody>
                    <a:bodyPr/>
                    <a:lstStyle/>
                    <a:p>
                      <a:pPr algn="l" fontAlgn="t"/>
                      <a:r>
                        <a:rPr lang="en-US" dirty="0" smtClean="0">
                          <a:solidFill>
                            <a:srgbClr val="222222"/>
                          </a:solidFill>
                          <a:latin typeface="Rubik"/>
                        </a:rPr>
                        <a:t>9,000</a:t>
                      </a:r>
                      <a:endParaRPr lang="en-US" dirty="0">
                        <a:solidFill>
                          <a:srgbClr val="222222"/>
                        </a:solidFill>
                        <a:latin typeface="Rubik"/>
                      </a:endParaRPr>
                    </a:p>
                  </a:txBody>
                  <a:tcPr/>
                </a:tc>
                <a:tc>
                  <a:txBody>
                    <a:bodyPr/>
                    <a:lstStyle/>
                    <a:p>
                      <a:pPr algn="l" fontAlgn="t"/>
                      <a:r>
                        <a:rPr lang="en-US">
                          <a:solidFill>
                            <a:srgbClr val="222222"/>
                          </a:solidFill>
                          <a:latin typeface="Rubik"/>
                        </a:rPr>
                        <a:t>0.09</a:t>
                      </a:r>
                    </a:p>
                  </a:txBody>
                  <a:tcPr/>
                </a:tc>
                <a:tc>
                  <a:txBody>
                    <a:bodyPr/>
                    <a:lstStyle/>
                    <a:p>
                      <a:pPr algn="l" fontAlgn="t"/>
                      <a:r>
                        <a:rPr lang="en-US" dirty="0">
                          <a:solidFill>
                            <a:srgbClr val="222222"/>
                          </a:solidFill>
                          <a:latin typeface="Rubik"/>
                        </a:rPr>
                        <a:t>0.42</a:t>
                      </a:r>
                    </a:p>
                  </a:txBody>
                  <a:tcPr/>
                </a:tc>
                <a:tc>
                  <a:txBody>
                    <a:bodyPr/>
                    <a:lstStyle/>
                    <a:p>
                      <a:pPr algn="l" fontAlgn="t"/>
                      <a:r>
                        <a:rPr lang="en-US">
                          <a:solidFill>
                            <a:srgbClr val="222222"/>
                          </a:solidFill>
                          <a:latin typeface="Rubik"/>
                        </a:rPr>
                        <a:t>0.0378</a:t>
                      </a:r>
                    </a:p>
                  </a:txBody>
                  <a:tcPr/>
                </a:tc>
              </a:tr>
              <a:tr h="370840">
                <a:tc>
                  <a:txBody>
                    <a:bodyPr/>
                    <a:lstStyle/>
                    <a:p>
                      <a:pPr algn="l" fontAlgn="t"/>
                      <a:r>
                        <a:rPr lang="en-US" dirty="0" smtClean="0">
                          <a:solidFill>
                            <a:srgbClr val="222222"/>
                          </a:solidFill>
                          <a:latin typeface="Rubik"/>
                        </a:rPr>
                        <a:t>HUL</a:t>
                      </a:r>
                      <a:endParaRPr lang="en-US" dirty="0">
                        <a:solidFill>
                          <a:srgbClr val="222222"/>
                        </a:solidFill>
                        <a:latin typeface="Rubik"/>
                      </a:endParaRPr>
                    </a:p>
                  </a:txBody>
                  <a:tcPr/>
                </a:tc>
                <a:tc>
                  <a:txBody>
                    <a:bodyPr/>
                    <a:lstStyle/>
                    <a:p>
                      <a:pPr algn="l" fontAlgn="t"/>
                      <a:r>
                        <a:rPr lang="en-US" dirty="0" smtClean="0">
                          <a:solidFill>
                            <a:srgbClr val="222222"/>
                          </a:solidFill>
                          <a:latin typeface="Rubik"/>
                        </a:rPr>
                        <a:t>6,000</a:t>
                      </a:r>
                      <a:endParaRPr lang="en-US" dirty="0">
                        <a:solidFill>
                          <a:srgbClr val="222222"/>
                        </a:solidFill>
                        <a:latin typeface="Rubik"/>
                      </a:endParaRPr>
                    </a:p>
                  </a:txBody>
                  <a:tcPr/>
                </a:tc>
                <a:tc>
                  <a:txBody>
                    <a:bodyPr/>
                    <a:lstStyle/>
                    <a:p>
                      <a:pPr algn="l" fontAlgn="t"/>
                      <a:r>
                        <a:rPr lang="en-US">
                          <a:solidFill>
                            <a:srgbClr val="222222"/>
                          </a:solidFill>
                          <a:latin typeface="Rubik"/>
                        </a:rPr>
                        <a:t>0.06</a:t>
                      </a:r>
                    </a:p>
                  </a:txBody>
                  <a:tcPr/>
                </a:tc>
                <a:tc>
                  <a:txBody>
                    <a:bodyPr/>
                    <a:lstStyle/>
                    <a:p>
                      <a:pPr algn="l" fontAlgn="t"/>
                      <a:r>
                        <a:rPr lang="en-US" dirty="0">
                          <a:solidFill>
                            <a:srgbClr val="222222"/>
                          </a:solidFill>
                          <a:latin typeface="Rubik"/>
                        </a:rPr>
                        <a:t>1.22</a:t>
                      </a:r>
                    </a:p>
                  </a:txBody>
                  <a:tcPr/>
                </a:tc>
                <a:tc>
                  <a:txBody>
                    <a:bodyPr/>
                    <a:lstStyle/>
                    <a:p>
                      <a:pPr algn="l" fontAlgn="t"/>
                      <a:r>
                        <a:rPr lang="en-US" dirty="0">
                          <a:solidFill>
                            <a:srgbClr val="222222"/>
                          </a:solidFill>
                          <a:latin typeface="Rubik"/>
                        </a:rPr>
                        <a:t>0.0732</a:t>
                      </a:r>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800" b="1" i="0" kern="1200" dirty="0" smtClean="0">
                          <a:solidFill>
                            <a:schemeClr val="tx1"/>
                          </a:solidFill>
                          <a:latin typeface="+mn-lt"/>
                          <a:ea typeface="+mn-ea"/>
                          <a:cs typeface="+mn-cs"/>
                        </a:rPr>
                        <a:t>1.0171</a:t>
                      </a:r>
                      <a:endParaRPr lang="en-US" dirty="0"/>
                    </a:p>
                  </a:txBody>
                  <a:tcPr/>
                </a:tc>
              </a:tr>
            </a:tbl>
          </a:graphicData>
        </a:graphic>
      </p:graphicFrame>
      <p:sp>
        <p:nvSpPr>
          <p:cNvPr id="3" name="TextBox 2"/>
          <p:cNvSpPr txBox="1"/>
          <p:nvPr/>
        </p:nvSpPr>
        <p:spPr>
          <a:xfrm>
            <a:off x="2743200" y="304800"/>
            <a:ext cx="3568797" cy="646331"/>
          </a:xfrm>
          <a:prstGeom prst="rect">
            <a:avLst/>
          </a:prstGeom>
          <a:noFill/>
        </p:spPr>
        <p:txBody>
          <a:bodyPr wrap="none" rtlCol="0">
            <a:spAutoFit/>
          </a:bodyPr>
          <a:lstStyle/>
          <a:p>
            <a:r>
              <a:rPr lang="en-US" sz="3600" dirty="0" smtClean="0">
                <a:solidFill>
                  <a:srgbClr val="FF0000"/>
                </a:solidFill>
              </a:rPr>
              <a:t>Beta of a Portfolio</a:t>
            </a:r>
            <a:endParaRPr lang="en-US" sz="3600" dirty="0">
              <a:solidFill>
                <a:srgbClr val="FF0000"/>
              </a:solidFill>
            </a:endParaRPr>
          </a:p>
        </p:txBody>
      </p:sp>
      <p:sp>
        <p:nvSpPr>
          <p:cNvPr id="4" name="TextBox 3"/>
          <p:cNvSpPr txBox="1"/>
          <p:nvPr/>
        </p:nvSpPr>
        <p:spPr>
          <a:xfrm>
            <a:off x="457200" y="5410200"/>
            <a:ext cx="7985071" cy="369332"/>
          </a:xfrm>
          <a:prstGeom prst="rect">
            <a:avLst/>
          </a:prstGeom>
          <a:noFill/>
        </p:spPr>
        <p:txBody>
          <a:bodyPr wrap="none" rtlCol="0">
            <a:spAutoFit/>
          </a:bodyPr>
          <a:lstStyle/>
          <a:p>
            <a:r>
              <a:rPr lang="en-US" dirty="0" smtClean="0"/>
              <a:t>That means this portfolio’s volatility is very much in line with the Nifty 50 or market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Portfolio</a:t>
            </a:r>
            <a:endParaRPr lang="en-US" dirty="0">
              <a:solidFill>
                <a:srgbClr val="002060"/>
              </a:solidFill>
            </a:endParaRPr>
          </a:p>
        </p:txBody>
      </p:sp>
      <p:sp>
        <p:nvSpPr>
          <p:cNvPr id="3" name="Content Placeholder 2"/>
          <p:cNvSpPr>
            <a:spLocks noGrp="1"/>
          </p:cNvSpPr>
          <p:nvPr>
            <p:ph idx="1"/>
          </p:nvPr>
        </p:nvSpPr>
        <p:spPr>
          <a:xfrm>
            <a:off x="457200" y="1066800"/>
            <a:ext cx="8229600" cy="4525963"/>
          </a:xfrm>
        </p:spPr>
        <p:txBody>
          <a:bodyPr>
            <a:noAutofit/>
          </a:bodyPr>
          <a:lstStyle/>
          <a:p>
            <a:pPr algn="just"/>
            <a:r>
              <a:rPr lang="en-US" sz="2100" dirty="0" smtClean="0">
                <a:latin typeface="Times New Roman" pitchFamily="18" charset="0"/>
                <a:cs typeface="Times New Roman" pitchFamily="18" charset="0"/>
              </a:rPr>
              <a:t>The portfolio is a collection of investment instruments like shares, mutual funds, </a:t>
            </a:r>
            <a:r>
              <a:rPr lang="en-US" sz="2100" u="sng" dirty="0" smtClean="0">
                <a:latin typeface="Times New Roman" pitchFamily="18" charset="0"/>
                <a:cs typeface="Times New Roman" pitchFamily="18" charset="0"/>
              </a:rPr>
              <a:t>bonds </a:t>
            </a:r>
            <a:r>
              <a:rPr lang="en-US" sz="2100" dirty="0" smtClean="0">
                <a:latin typeface="Times New Roman" pitchFamily="18" charset="0"/>
                <a:cs typeface="Times New Roman" pitchFamily="18" charset="0"/>
              </a:rPr>
              <a:t>, FDs and other cash equivalents, etc. Portfolio management is the art of selecting the right investment tools in the right proportion to generate optimum returns with a balance of risk from the investment made.</a:t>
            </a:r>
          </a:p>
          <a:p>
            <a:pPr algn="just"/>
            <a:endParaRPr lang="en-US" sz="2100" dirty="0" smtClean="0">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When different assets are added to the portfolio the total risk tends to decrease. In the case of common stocks, diversification reduces the unsystematic risk.</a:t>
            </a:r>
          </a:p>
          <a:p>
            <a:pPr algn="just"/>
            <a:endParaRPr lang="en-US" sz="2100" dirty="0" smtClean="0">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Analysts opine that if 15 stocks are added to the portfolio of an investor the unsystematic risk can be reduced to zero but at the same time if the number exceeds 15, additional risk reduction cannot be ensured.</a:t>
            </a:r>
          </a:p>
          <a:p>
            <a:pPr algn="just"/>
            <a:endParaRPr lang="en-US" sz="2100" dirty="0" smtClean="0">
              <a:latin typeface="Times New Roman" pitchFamily="18" charset="0"/>
              <a:cs typeface="Times New Roman" pitchFamily="18" charset="0"/>
            </a:endParaRPr>
          </a:p>
          <a:p>
            <a:pPr algn="just"/>
            <a:r>
              <a:rPr lang="en-US" sz="2100" dirty="0" smtClean="0">
                <a:latin typeface="Times New Roman" pitchFamily="18" charset="0"/>
                <a:cs typeface="Times New Roman" pitchFamily="18" charset="0"/>
              </a:rPr>
              <a:t>However diversification cannot reduce this systematic risk</a:t>
            </a:r>
            <a:endParaRPr lang="en-US" sz="21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2060"/>
                </a:solidFill>
              </a:rPr>
              <a:t>Portfolio Management</a:t>
            </a:r>
            <a:endParaRPr lang="en-US" sz="3200" dirty="0">
              <a:solidFill>
                <a:srgbClr val="002060"/>
              </a:solidFill>
            </a:endParaRPr>
          </a:p>
        </p:txBody>
      </p:sp>
      <p:sp>
        <p:nvSpPr>
          <p:cNvPr id="3" name="Content Placeholder 2"/>
          <p:cNvSpPr>
            <a:spLocks noGrp="1"/>
          </p:cNvSpPr>
          <p:nvPr>
            <p:ph idx="1"/>
          </p:nvPr>
        </p:nvSpPr>
        <p:spPr/>
        <p:txBody>
          <a:bodyPr/>
          <a:lstStyle/>
          <a:p>
            <a:pPr algn="just"/>
            <a:r>
              <a:rPr lang="en-US" dirty="0" smtClean="0"/>
              <a:t>The process of selecting the right financial products to maximize returns while minimizing risks is known as portfolio management. It considers individual requirements to achieve an ideal portfolio mix.</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002060"/>
                </a:solidFill>
              </a:rPr>
              <a:t>Objectives of Portfolio management</a:t>
            </a:r>
            <a:endParaRPr lang="en-US" sz="3200" dirty="0">
              <a:solidFill>
                <a:srgbClr val="002060"/>
              </a:solidFill>
            </a:endParaRPr>
          </a:p>
        </p:txBody>
      </p:sp>
      <p:sp>
        <p:nvSpPr>
          <p:cNvPr id="3" name="Content Placeholder 2"/>
          <p:cNvSpPr>
            <a:spLocks noGrp="1"/>
          </p:cNvSpPr>
          <p:nvPr>
            <p:ph idx="1"/>
          </p:nvPr>
        </p:nvSpPr>
        <p:spPr/>
        <p:txBody>
          <a:bodyPr>
            <a:normAutofit fontScale="92500"/>
          </a:bodyPr>
          <a:lstStyle/>
          <a:p>
            <a:r>
              <a:rPr lang="en-US" dirty="0" smtClean="0"/>
              <a:t>Creating wealth through capital appreciation</a:t>
            </a:r>
          </a:p>
          <a:p>
            <a:r>
              <a:rPr lang="en-US" dirty="0" smtClean="0"/>
              <a:t>Protecting your earnings from market volatility</a:t>
            </a:r>
          </a:p>
          <a:p>
            <a:r>
              <a:rPr lang="en-US" dirty="0" smtClean="0"/>
              <a:t>Maximizing returns on investment (ROI)</a:t>
            </a:r>
          </a:p>
          <a:p>
            <a:r>
              <a:rPr lang="en-US" dirty="0" smtClean="0"/>
              <a:t>Offering flexibility within your investment portfolio</a:t>
            </a:r>
          </a:p>
          <a:p>
            <a:r>
              <a:rPr lang="en-US" dirty="0" smtClean="0"/>
              <a:t>Improving the proficiency of your investments</a:t>
            </a:r>
          </a:p>
          <a:p>
            <a:r>
              <a:rPr lang="en-US" dirty="0" smtClean="0"/>
              <a:t>Allocating available resources optimally</a:t>
            </a:r>
          </a:p>
          <a:p>
            <a:r>
              <a:rPr lang="en-US" dirty="0" smtClean="0"/>
              <a:t>Optimizing the risk</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solidFill>
                  <a:srgbClr val="002060"/>
                </a:solidFill>
              </a:rPr>
              <a:t>Importance</a:t>
            </a:r>
            <a:endParaRPr lang="en-US" sz="3600" dirty="0">
              <a:solidFill>
                <a:srgbClr val="002060"/>
              </a:solidFill>
            </a:endParaRPr>
          </a:p>
        </p:txBody>
      </p:sp>
      <p:sp>
        <p:nvSpPr>
          <p:cNvPr id="3" name="Content Placeholder 2"/>
          <p:cNvSpPr>
            <a:spLocks noGrp="1"/>
          </p:cNvSpPr>
          <p:nvPr>
            <p:ph idx="1"/>
          </p:nvPr>
        </p:nvSpPr>
        <p:spPr>
          <a:xfrm>
            <a:off x="457200" y="1371600"/>
            <a:ext cx="8229600" cy="4953000"/>
          </a:xfrm>
        </p:spPr>
        <p:txBody>
          <a:bodyPr>
            <a:normAutofit fontScale="62500" lnSpcReduction="20000"/>
          </a:bodyPr>
          <a:lstStyle/>
          <a:p>
            <a:pPr algn="just"/>
            <a:r>
              <a:rPr lang="en-US" dirty="0" smtClean="0"/>
              <a:t>Helps in rebalancing the asset composition so that investors can get the most out of their existing investments.</a:t>
            </a:r>
          </a:p>
          <a:p>
            <a:pPr algn="just"/>
            <a:endParaRPr lang="en-US" dirty="0" smtClean="0"/>
          </a:p>
          <a:p>
            <a:pPr algn="just"/>
            <a:r>
              <a:rPr lang="en-US" dirty="0" smtClean="0"/>
              <a:t>Enables quick customization based on immediate financial needs and market conditions.</a:t>
            </a:r>
          </a:p>
          <a:p>
            <a:pPr algn="just"/>
            <a:endParaRPr lang="en-US" dirty="0" smtClean="0"/>
          </a:p>
          <a:p>
            <a:pPr algn="just"/>
            <a:r>
              <a:rPr lang="en-US" dirty="0" smtClean="0"/>
              <a:t>Mitigating investment-oriented risks and increases the scope to generate higher returns.</a:t>
            </a:r>
          </a:p>
          <a:p>
            <a:pPr algn="just"/>
            <a:endParaRPr lang="en-US" dirty="0" smtClean="0"/>
          </a:p>
          <a:p>
            <a:pPr algn="just"/>
            <a:r>
              <a:rPr lang="en-US" dirty="0" smtClean="0"/>
              <a:t>The best way to build a strong investment portfolio is to determine its financial objective and rebalance its components frequently. Thereafter, investors should focus more on diversifying their resources to obtain the best possible rewards at manageable risks in all situations.</a:t>
            </a:r>
          </a:p>
          <a:p>
            <a:pPr algn="just"/>
            <a:endParaRPr lang="en-US" dirty="0" smtClean="0"/>
          </a:p>
          <a:p>
            <a:pPr algn="just"/>
            <a:r>
              <a:rPr lang="en-US" dirty="0" smtClean="0"/>
              <a:t>To know which investments work best in which market conditions and how to distribute resources across different asset classes.</a:t>
            </a:r>
          </a:p>
          <a:p>
            <a:pPr algn="just"/>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rgbClr val="002060"/>
                </a:solidFill>
              </a:rPr>
              <a:t>Markowitz Portfolio Theory</a:t>
            </a:r>
            <a:endParaRPr lang="en-US"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5637" y="3200401"/>
            <a:ext cx="8035636" cy="3254187"/>
            <a:chOff x="457200" y="3627120"/>
            <a:chExt cx="8839200" cy="3688079"/>
          </a:xfrm>
        </p:grpSpPr>
        <p:pic>
          <p:nvPicPr>
            <p:cNvPr id="3" name="object 3"/>
            <p:cNvPicPr/>
            <p:nvPr/>
          </p:nvPicPr>
          <p:blipFill>
            <a:blip r:embed="rId2" cstate="print"/>
            <a:stretch>
              <a:fillRect/>
            </a:stretch>
          </p:blipFill>
          <p:spPr>
            <a:xfrm>
              <a:off x="457200" y="6241198"/>
              <a:ext cx="3369828" cy="1074001"/>
            </a:xfrm>
            <a:prstGeom prst="rect">
              <a:avLst/>
            </a:prstGeom>
          </p:spPr>
        </p:pic>
        <p:pic>
          <p:nvPicPr>
            <p:cNvPr id="4" name="object 4"/>
            <p:cNvPicPr/>
            <p:nvPr/>
          </p:nvPicPr>
          <p:blipFill>
            <a:blip r:embed="rId3" cstate="print"/>
            <a:stretch>
              <a:fillRect/>
            </a:stretch>
          </p:blipFill>
          <p:spPr>
            <a:xfrm>
              <a:off x="1524000" y="3627120"/>
              <a:ext cx="7772400" cy="3614927"/>
            </a:xfrm>
            <a:prstGeom prst="rect">
              <a:avLst/>
            </a:prstGeom>
          </p:spPr>
        </p:pic>
      </p:grpSp>
      <p:sp>
        <p:nvSpPr>
          <p:cNvPr id="5" name="object 5"/>
          <p:cNvSpPr txBox="1"/>
          <p:nvPr/>
        </p:nvSpPr>
        <p:spPr>
          <a:xfrm>
            <a:off x="1004020" y="1699228"/>
            <a:ext cx="7581323" cy="1416446"/>
          </a:xfrm>
          <a:prstGeom prst="rect">
            <a:avLst/>
          </a:prstGeom>
        </p:spPr>
        <p:txBody>
          <a:bodyPr vert="horz" wrap="square" lIns="0" tIns="10827" rIns="0" bIns="0" rtlCol="0">
            <a:spAutoFit/>
          </a:bodyPr>
          <a:lstStyle/>
          <a:p>
            <a:pPr marL="241046" marR="4559" indent="-230219" algn="just">
              <a:spcBef>
                <a:spcPts val="85"/>
              </a:spcBef>
              <a:buClr>
                <a:srgbClr val="99CA38"/>
              </a:buClr>
              <a:buSzPct val="68000"/>
              <a:buFont typeface="Georgia"/>
              <a:buChar char="◗"/>
              <a:tabLst>
                <a:tab pos="241616" algn="l"/>
              </a:tabLst>
            </a:pPr>
            <a:r>
              <a:rPr sz="2200" spc="-4" dirty="0">
                <a:latin typeface="Lucida Sans Unicode"/>
                <a:cs typeface="Lucida Sans Unicode"/>
              </a:rPr>
              <a:t>A </a:t>
            </a:r>
            <a:r>
              <a:rPr sz="2200" spc="-9" dirty="0">
                <a:latin typeface="Lucida Sans Unicode"/>
                <a:cs typeface="Lucida Sans Unicode"/>
              </a:rPr>
              <a:t>financial market </a:t>
            </a:r>
            <a:r>
              <a:rPr sz="2200" spc="-4" dirty="0">
                <a:latin typeface="Lucida Sans Unicode"/>
                <a:cs typeface="Lucida Sans Unicode"/>
              </a:rPr>
              <a:t>typically enables </a:t>
            </a:r>
            <a:r>
              <a:rPr sz="2200" dirty="0">
                <a:latin typeface="Lucida Sans Unicode"/>
                <a:cs typeface="Lucida Sans Unicode"/>
              </a:rPr>
              <a:t>flow of </a:t>
            </a:r>
            <a:r>
              <a:rPr sz="2200" spc="-4" dirty="0">
                <a:latin typeface="Lucida Sans Unicode"/>
                <a:cs typeface="Lucida Sans Unicode"/>
              </a:rPr>
              <a:t>funds </a:t>
            </a:r>
            <a:r>
              <a:rPr sz="2200" dirty="0">
                <a:latin typeface="Lucida Sans Unicode"/>
                <a:cs typeface="Lucida Sans Unicode"/>
              </a:rPr>
              <a:t> </a:t>
            </a:r>
            <a:r>
              <a:rPr sz="2200" spc="-4" dirty="0">
                <a:latin typeface="Lucida Sans Unicode"/>
                <a:cs typeface="Lucida Sans Unicode"/>
              </a:rPr>
              <a:t>from </a:t>
            </a:r>
            <a:r>
              <a:rPr sz="2200" spc="-9" dirty="0">
                <a:latin typeface="Lucida Sans Unicode"/>
                <a:cs typeface="Lucida Sans Unicode"/>
              </a:rPr>
              <a:t>the </a:t>
            </a:r>
            <a:r>
              <a:rPr sz="2200" spc="-4" dirty="0">
                <a:latin typeface="Lucida Sans Unicode"/>
                <a:cs typeface="Lucida Sans Unicode"/>
              </a:rPr>
              <a:t>savers (with surplus </a:t>
            </a:r>
            <a:r>
              <a:rPr sz="2200" dirty="0">
                <a:latin typeface="Lucida Sans Unicode"/>
                <a:cs typeface="Lucida Sans Unicode"/>
              </a:rPr>
              <a:t>funds) </a:t>
            </a:r>
            <a:r>
              <a:rPr sz="2200" spc="-9" dirty="0">
                <a:latin typeface="Lucida Sans Unicode"/>
                <a:cs typeface="Lucida Sans Unicode"/>
              </a:rPr>
              <a:t>to </a:t>
            </a:r>
            <a:r>
              <a:rPr sz="2200" spc="-4" dirty="0">
                <a:latin typeface="Lucida Sans Unicode"/>
                <a:cs typeface="Lucida Sans Unicode"/>
              </a:rPr>
              <a:t>the </a:t>
            </a:r>
            <a:r>
              <a:rPr sz="2200" spc="-9" dirty="0">
                <a:latin typeface="Lucida Sans Unicode"/>
                <a:cs typeface="Lucida Sans Unicode"/>
              </a:rPr>
              <a:t>users </a:t>
            </a:r>
            <a:r>
              <a:rPr sz="2200" spc="-4" dirty="0">
                <a:latin typeface="Lucida Sans Unicode"/>
                <a:cs typeface="Lucida Sans Unicode"/>
              </a:rPr>
              <a:t> (with</a:t>
            </a:r>
            <a:r>
              <a:rPr sz="2200" dirty="0">
                <a:latin typeface="Lucida Sans Unicode"/>
                <a:cs typeface="Lucida Sans Unicode"/>
              </a:rPr>
              <a:t> </a:t>
            </a:r>
            <a:r>
              <a:rPr sz="2200" spc="-9" dirty="0">
                <a:latin typeface="Lucida Sans Unicode"/>
                <a:cs typeface="Lucida Sans Unicode"/>
              </a:rPr>
              <a:t>fund</a:t>
            </a:r>
            <a:r>
              <a:rPr sz="2200" spc="22" dirty="0">
                <a:latin typeface="Lucida Sans Unicode"/>
                <a:cs typeface="Lucida Sans Unicode"/>
              </a:rPr>
              <a:t> </a:t>
            </a:r>
            <a:r>
              <a:rPr sz="2200" spc="-4" dirty="0">
                <a:latin typeface="Lucida Sans Unicode"/>
                <a:cs typeface="Lucida Sans Unicode"/>
              </a:rPr>
              <a:t>requirements)</a:t>
            </a:r>
            <a:r>
              <a:rPr sz="2200" spc="9" dirty="0">
                <a:latin typeface="Lucida Sans Unicode"/>
                <a:cs typeface="Lucida Sans Unicode"/>
              </a:rPr>
              <a:t> </a:t>
            </a:r>
            <a:r>
              <a:rPr sz="2200" spc="-9" dirty="0">
                <a:latin typeface="Lucida Sans Unicode"/>
                <a:cs typeface="Lucida Sans Unicode"/>
              </a:rPr>
              <a:t>for</a:t>
            </a:r>
            <a:r>
              <a:rPr sz="2200" dirty="0">
                <a:latin typeface="Lucida Sans Unicode"/>
                <a:cs typeface="Lucida Sans Unicode"/>
              </a:rPr>
              <a:t> </a:t>
            </a:r>
            <a:r>
              <a:rPr sz="2200" spc="-4" dirty="0">
                <a:latin typeface="Lucida Sans Unicode"/>
                <a:cs typeface="Lucida Sans Unicode"/>
              </a:rPr>
              <a:t>a</a:t>
            </a:r>
            <a:r>
              <a:rPr sz="2200" spc="-27" dirty="0">
                <a:latin typeface="Lucida Sans Unicode"/>
                <a:cs typeface="Lucida Sans Unicode"/>
              </a:rPr>
              <a:t> </a:t>
            </a:r>
            <a:r>
              <a:rPr sz="2200" spc="-4" dirty="0">
                <a:latin typeface="Lucida Sans Unicode"/>
                <a:cs typeface="Lucida Sans Unicode"/>
              </a:rPr>
              <a:t>productive</a:t>
            </a:r>
            <a:r>
              <a:rPr sz="2200" spc="4" dirty="0">
                <a:latin typeface="Lucida Sans Unicode"/>
                <a:cs typeface="Lucida Sans Unicode"/>
              </a:rPr>
              <a:t> </a:t>
            </a:r>
            <a:r>
              <a:rPr sz="2200" spc="-4" dirty="0">
                <a:latin typeface="Lucida Sans Unicode"/>
                <a:cs typeface="Lucida Sans Unicode"/>
              </a:rPr>
              <a:t>purpose.</a:t>
            </a:r>
            <a:endParaRPr sz="2200">
              <a:latin typeface="Lucida Sans Unicode"/>
              <a:cs typeface="Lucida Sans Unicode"/>
            </a:endParaRPr>
          </a:p>
          <a:p>
            <a:pPr marL="241046" indent="-230219" algn="just">
              <a:spcBef>
                <a:spcPts val="367"/>
              </a:spcBef>
              <a:buClr>
                <a:srgbClr val="99CA38"/>
              </a:buClr>
              <a:buSzPct val="68000"/>
              <a:buFont typeface="Georgia"/>
              <a:buChar char="◗"/>
              <a:tabLst>
                <a:tab pos="241616" algn="l"/>
              </a:tabLst>
            </a:pPr>
            <a:r>
              <a:rPr sz="2200" spc="-4" dirty="0">
                <a:latin typeface="Lucida Sans Unicode"/>
                <a:cs typeface="Lucida Sans Unicode"/>
              </a:rPr>
              <a:t>Fund </a:t>
            </a:r>
            <a:r>
              <a:rPr sz="2200" spc="-9" dirty="0">
                <a:latin typeface="Lucida Sans Unicode"/>
                <a:cs typeface="Lucida Sans Unicode"/>
              </a:rPr>
              <a:t>users</a:t>
            </a:r>
            <a:r>
              <a:rPr sz="2200" dirty="0">
                <a:latin typeface="Lucida Sans Unicode"/>
                <a:cs typeface="Lucida Sans Unicode"/>
              </a:rPr>
              <a:t> </a:t>
            </a:r>
            <a:r>
              <a:rPr sz="2200" spc="-4" dirty="0">
                <a:latin typeface="Lucida Sans Unicode"/>
                <a:cs typeface="Lucida Sans Unicode"/>
              </a:rPr>
              <a:t>issue</a:t>
            </a:r>
            <a:r>
              <a:rPr sz="2200" spc="-18" dirty="0">
                <a:latin typeface="Lucida Sans Unicode"/>
                <a:cs typeface="Lucida Sans Unicode"/>
              </a:rPr>
              <a:t> </a:t>
            </a:r>
            <a:r>
              <a:rPr sz="2200" spc="-4" dirty="0">
                <a:latin typeface="Lucida Sans Unicode"/>
                <a:cs typeface="Lucida Sans Unicode"/>
              </a:rPr>
              <a:t>securities</a:t>
            </a:r>
            <a:r>
              <a:rPr sz="2200" dirty="0">
                <a:latin typeface="Lucida Sans Unicode"/>
                <a:cs typeface="Lucida Sans Unicode"/>
              </a:rPr>
              <a:t> to</a:t>
            </a:r>
            <a:r>
              <a:rPr sz="2200" spc="-9" dirty="0">
                <a:latin typeface="Lucida Sans Unicode"/>
                <a:cs typeface="Lucida Sans Unicode"/>
              </a:rPr>
              <a:t> </a:t>
            </a:r>
            <a:r>
              <a:rPr sz="2200" spc="-4" dirty="0">
                <a:latin typeface="Lucida Sans Unicode"/>
                <a:cs typeface="Lucida Sans Unicode"/>
              </a:rPr>
              <a:t>get</a:t>
            </a:r>
            <a:r>
              <a:rPr sz="2200" spc="-9" dirty="0">
                <a:latin typeface="Lucida Sans Unicode"/>
                <a:cs typeface="Lucida Sans Unicode"/>
              </a:rPr>
              <a:t> </a:t>
            </a:r>
            <a:r>
              <a:rPr sz="2200" spc="-4" dirty="0">
                <a:latin typeface="Lucida Sans Unicode"/>
                <a:cs typeface="Lucida Sans Unicode"/>
              </a:rPr>
              <a:t>funds.</a:t>
            </a:r>
            <a:endParaRPr sz="2200">
              <a:latin typeface="Lucida Sans Unicode"/>
              <a:cs typeface="Lucida Sans Unicode"/>
            </a:endParaRPr>
          </a:p>
        </p:txBody>
      </p:sp>
      <p:pic>
        <p:nvPicPr>
          <p:cNvPr id="6" name="object 6"/>
          <p:cNvPicPr/>
          <p:nvPr/>
        </p:nvPicPr>
        <p:blipFill>
          <a:blip r:embed="rId4" cstate="print"/>
          <a:stretch>
            <a:fillRect/>
          </a:stretch>
        </p:blipFill>
        <p:spPr>
          <a:xfrm>
            <a:off x="911629" y="899609"/>
            <a:ext cx="7122621" cy="380551"/>
          </a:xfrm>
          <a:prstGeom prst="rect">
            <a:avLst/>
          </a:prstGeom>
        </p:spPr>
      </p:pic>
      <p:sp>
        <p:nvSpPr>
          <p:cNvPr id="7" name="object 7"/>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History </a:t>
            </a:r>
            <a:endParaRPr lang="en-US" sz="4000" dirty="0">
              <a:solidFill>
                <a:srgbClr val="002060"/>
              </a:solidFill>
            </a:endParaRPr>
          </a:p>
        </p:txBody>
      </p:sp>
      <p:sp>
        <p:nvSpPr>
          <p:cNvPr id="3" name="Content Placeholder 2"/>
          <p:cNvSpPr>
            <a:spLocks noGrp="1"/>
          </p:cNvSpPr>
          <p:nvPr>
            <p:ph idx="1"/>
          </p:nvPr>
        </p:nvSpPr>
        <p:spPr/>
        <p:txBody>
          <a:bodyPr/>
          <a:lstStyle/>
          <a:p>
            <a:pPr algn="just">
              <a:lnSpc>
                <a:spcPct val="200000"/>
              </a:lnSpc>
            </a:pPr>
            <a:r>
              <a:rPr lang="en-US" dirty="0" smtClean="0"/>
              <a:t>Harry Markowitz came up with MPT and won the Nobel Prize for Economic Sciences in 1990 for it.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Definition</a:t>
            </a:r>
            <a:endParaRPr lang="en-US" dirty="0">
              <a:solidFill>
                <a:srgbClr val="002060"/>
              </a:solidFill>
            </a:endParaRPr>
          </a:p>
        </p:txBody>
      </p:sp>
      <p:sp>
        <p:nvSpPr>
          <p:cNvPr id="3" name="Content Placeholder 2"/>
          <p:cNvSpPr>
            <a:spLocks noGrp="1"/>
          </p:cNvSpPr>
          <p:nvPr>
            <p:ph idx="1"/>
          </p:nvPr>
        </p:nvSpPr>
        <p:spPr/>
        <p:txBody>
          <a:bodyPr/>
          <a:lstStyle/>
          <a:p>
            <a:pPr algn="just"/>
            <a:r>
              <a:rPr lang="en-US" dirty="0" smtClean="0"/>
              <a:t>It is an investment theory based on the idea that risk-averse investors can construct portfolios to optimize or maximize expected return based on a given level of market risk, emphasizing that risk is an inherent part of higher reward.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How it works</a:t>
            </a:r>
            <a:endParaRPr lang="en-US" sz="4000"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pPr algn="just"/>
            <a:r>
              <a:rPr lang="en-US" dirty="0" smtClean="0"/>
              <a:t>MPT assumes that investors are risk averse, meaning that given two portfolios that offer the same expected return, investors will prefer the less risky one. Thus, an investor will take on increased risk only if compensated by higher expected returns. </a:t>
            </a:r>
          </a:p>
          <a:p>
            <a:pPr algn="just"/>
            <a:endParaRPr lang="en-US" dirty="0" smtClean="0"/>
          </a:p>
          <a:p>
            <a:pPr algn="just"/>
            <a:r>
              <a:rPr lang="en-US" dirty="0" smtClean="0"/>
              <a:t>Conversely, an investor who wants higher expected returns must accept more risk. The exact trade-off will be the same for all investors, but different investors will evaluate the trade-off differently based on individual risk aversion characteristics.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The Markowitz Model</a:t>
            </a:r>
            <a:endParaRPr lang="en-US" sz="4000" dirty="0">
              <a:solidFill>
                <a:srgbClr val="002060"/>
              </a:solidFill>
            </a:endParaRPr>
          </a:p>
        </p:txBody>
      </p:sp>
      <p:sp>
        <p:nvSpPr>
          <p:cNvPr id="3" name="Content Placeholder 2"/>
          <p:cNvSpPr>
            <a:spLocks noGrp="1"/>
          </p:cNvSpPr>
          <p:nvPr>
            <p:ph idx="1"/>
          </p:nvPr>
        </p:nvSpPr>
        <p:spPr/>
        <p:txBody>
          <a:bodyPr>
            <a:normAutofit/>
          </a:bodyPr>
          <a:lstStyle/>
          <a:p>
            <a:pPr algn="just">
              <a:lnSpc>
                <a:spcPct val="150000"/>
              </a:lnSpc>
            </a:pPr>
            <a:r>
              <a:rPr lang="en-US" sz="2400" dirty="0" smtClean="0"/>
              <a:t>Most people agree that holding two stocks is less risky than holding one for example holding stocks of textile, banking and IT companies is better than investing all the money in a textile companies stock. But building up an optimal portfolio is very difficult. Markowitz provides an answer by analyzing the risk and return relationship.</a:t>
            </a:r>
            <a:endParaRPr lang="en-US" sz="24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2060"/>
                </a:solidFill>
              </a:rPr>
              <a:t>Assumptions of the Model</a:t>
            </a:r>
            <a:endParaRPr lang="en-US" sz="3200" dirty="0">
              <a:solidFill>
                <a:srgbClr val="002060"/>
              </a:solidFill>
            </a:endParaRPr>
          </a:p>
        </p:txBody>
      </p:sp>
      <p:sp>
        <p:nvSpPr>
          <p:cNvPr id="3" name="Content Placeholder 2"/>
          <p:cNvSpPr>
            <a:spLocks noGrp="1"/>
          </p:cNvSpPr>
          <p:nvPr>
            <p:ph idx="1"/>
          </p:nvPr>
        </p:nvSpPr>
        <p:spPr/>
        <p:txBody>
          <a:bodyPr/>
          <a:lstStyle/>
          <a:p>
            <a:pPr algn="just"/>
            <a:r>
              <a:rPr lang="en-US" dirty="0" smtClean="0"/>
              <a:t>An investors decision is based solely on the expected return and variance of returns</a:t>
            </a:r>
          </a:p>
          <a:p>
            <a:pPr algn="just"/>
            <a:endParaRPr lang="en-US" dirty="0" smtClean="0"/>
          </a:p>
          <a:p>
            <a:pPr algn="just"/>
            <a:r>
              <a:rPr lang="en-US" dirty="0" smtClean="0"/>
              <a:t>For a given level of risk, an investor prefers higher returns to lower returns likewise for a given level of Return and investor papers lower risks to higher risks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Diversification </a:t>
            </a:r>
            <a:endParaRPr lang="en-US" sz="3600" dirty="0">
              <a:solidFill>
                <a:srgbClr val="002060"/>
              </a:solidFill>
            </a:endParaRPr>
          </a:p>
        </p:txBody>
      </p:sp>
      <p:sp>
        <p:nvSpPr>
          <p:cNvPr id="3" name="Content Placeholder 2"/>
          <p:cNvSpPr>
            <a:spLocks noGrp="1"/>
          </p:cNvSpPr>
          <p:nvPr>
            <p:ph idx="1"/>
          </p:nvPr>
        </p:nvSpPr>
        <p:spPr/>
        <p:txBody>
          <a:bodyPr/>
          <a:lstStyle/>
          <a:p>
            <a:pPr>
              <a:lnSpc>
                <a:spcPct val="150000"/>
              </a:lnSpc>
            </a:pPr>
            <a:r>
              <a:rPr lang="en-US" dirty="0" smtClean="0"/>
              <a:t>An investor can reduce portfolio risk simply by holding combinations of instruments that are not perfectly positively correlated. </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rPr>
              <a:t>Expected Return of a Portfolio</a:t>
            </a:r>
            <a:endParaRPr lang="en-US" sz="3600" dirty="0">
              <a:solidFill>
                <a:srgbClr val="002060"/>
              </a:solidFill>
            </a:endParaRPr>
          </a:p>
        </p:txBody>
      </p:sp>
      <p:sp>
        <p:nvSpPr>
          <p:cNvPr id="3" name="Content Placeholder 2"/>
          <p:cNvSpPr>
            <a:spLocks noGrp="1"/>
          </p:cNvSpPr>
          <p:nvPr>
            <p:ph idx="1"/>
          </p:nvPr>
        </p:nvSpPr>
        <p:spPr/>
        <p:txBody>
          <a:bodyPr/>
          <a:lstStyle/>
          <a:p>
            <a:pPr algn="just"/>
            <a:r>
              <a:rPr lang="en-US" dirty="0" smtClean="0"/>
              <a:t>The expected return of a portfolio of assets is simply the weighted average of the return of the individual securities held in the portfolio. The weight applied to each return is the fraction of the portfolio invested in that security</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Example</a:t>
            </a:r>
            <a:endParaRPr lang="en-US" dirty="0">
              <a:solidFill>
                <a:srgbClr val="002060"/>
              </a:solidFill>
            </a:endParaRPr>
          </a:p>
        </p:txBody>
      </p:sp>
      <p:sp>
        <p:nvSpPr>
          <p:cNvPr id="3" name="Content Placeholder 2"/>
          <p:cNvSpPr>
            <a:spLocks noGrp="1"/>
          </p:cNvSpPr>
          <p:nvPr>
            <p:ph idx="1"/>
          </p:nvPr>
        </p:nvSpPr>
        <p:spPr>
          <a:xfrm>
            <a:off x="457200" y="1447800"/>
            <a:ext cx="8229600" cy="4800600"/>
          </a:xfrm>
        </p:spPr>
        <p:txBody>
          <a:bodyPr>
            <a:normAutofit/>
          </a:bodyPr>
          <a:lstStyle/>
          <a:p>
            <a:pPr algn="just"/>
            <a:r>
              <a:rPr lang="en-US" sz="2400" dirty="0" smtClean="0"/>
              <a:t>Let us consider a portfolio of two equity shares P and Q with expected returns of 15 per cent and 20 per cent respectively.</a:t>
            </a:r>
          </a:p>
          <a:p>
            <a:pPr algn="just"/>
            <a:endParaRPr lang="en-US" sz="2400" dirty="0" smtClean="0"/>
          </a:p>
          <a:p>
            <a:pPr algn="just"/>
            <a:r>
              <a:rPr lang="en-US" sz="2400" dirty="0" smtClean="0"/>
              <a:t> If 40 per cent of the total funds are invested in share P and the remaining 60 per cent, in share Q, then the expected portfolio return will be: (0.40 x 15) + (0.60 x 20) = 18 per cent</a:t>
            </a:r>
          </a:p>
          <a:p>
            <a:pPr algn="just"/>
            <a:endParaRPr lang="en-US" sz="2400" dirty="0" smtClean="0"/>
          </a:p>
          <a:p>
            <a:pPr algn="just"/>
            <a:r>
              <a:rPr lang="en-US" sz="2400" dirty="0" smtClean="0"/>
              <a:t> The formula for the calculation of expected portfolio return may be expressed as shown below:</a:t>
            </a:r>
            <a:endParaRPr lang="en-US"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a:t>
            </a:r>
            <a:endParaRPr lang="en-US" dirty="0"/>
          </a:p>
        </p:txBody>
      </p:sp>
      <p:sp>
        <p:nvSpPr>
          <p:cNvPr id="4" name="TextBox 3"/>
          <p:cNvSpPr txBox="1"/>
          <p:nvPr/>
        </p:nvSpPr>
        <p:spPr>
          <a:xfrm>
            <a:off x="2819400" y="1752600"/>
            <a:ext cx="3781805" cy="923330"/>
          </a:xfrm>
          <a:prstGeom prst="rect">
            <a:avLst/>
          </a:prstGeom>
          <a:noFill/>
        </p:spPr>
        <p:txBody>
          <a:bodyPr wrap="none" rtlCol="0">
            <a:spAutoFit/>
          </a:bodyPr>
          <a:lstStyle/>
          <a:p>
            <a:r>
              <a:rPr lang="en-US" sz="5400" dirty="0" smtClean="0"/>
              <a:t>E (</a:t>
            </a:r>
            <a:r>
              <a:rPr lang="en-US" sz="5400" dirty="0" err="1" smtClean="0"/>
              <a:t>R</a:t>
            </a:r>
            <a:r>
              <a:rPr lang="en-US" sz="7200" baseline="-25000" dirty="0" err="1" smtClean="0"/>
              <a:t>p</a:t>
            </a:r>
            <a:r>
              <a:rPr lang="en-US" sz="5400" dirty="0" smtClean="0"/>
              <a:t> )= ∑</a:t>
            </a:r>
            <a:r>
              <a:rPr lang="en-US" sz="5400" dirty="0" err="1" smtClean="0"/>
              <a:t>X</a:t>
            </a:r>
            <a:r>
              <a:rPr lang="en-US" sz="5400" baseline="-25000" dirty="0" err="1" smtClean="0"/>
              <a:t>i</a:t>
            </a:r>
            <a:r>
              <a:rPr lang="en-US" sz="5400" dirty="0" err="1" smtClean="0"/>
              <a:t>R</a:t>
            </a:r>
            <a:r>
              <a:rPr lang="en-US" sz="5400" baseline="-25000" dirty="0" err="1" smtClean="0"/>
              <a:t>i</a:t>
            </a:r>
            <a:endParaRPr lang="en-US" sz="5400" baseline="-25000" dirty="0"/>
          </a:p>
        </p:txBody>
      </p:sp>
      <p:sp>
        <p:nvSpPr>
          <p:cNvPr id="5" name="TextBox 4"/>
          <p:cNvSpPr txBox="1"/>
          <p:nvPr/>
        </p:nvSpPr>
        <p:spPr>
          <a:xfrm flipH="1">
            <a:off x="5105400" y="2743200"/>
            <a:ext cx="609600" cy="369332"/>
          </a:xfrm>
          <a:prstGeom prst="rect">
            <a:avLst/>
          </a:prstGeom>
          <a:noFill/>
        </p:spPr>
        <p:txBody>
          <a:bodyPr wrap="square" rtlCol="0">
            <a:spAutoFit/>
          </a:bodyPr>
          <a:lstStyle/>
          <a:p>
            <a:r>
              <a:rPr lang="en-US" dirty="0" err="1" smtClean="0"/>
              <a:t>i</a:t>
            </a:r>
            <a:r>
              <a:rPr lang="en-US" dirty="0" smtClean="0"/>
              <a:t>=1</a:t>
            </a:r>
            <a:endParaRPr lang="en-US" dirty="0"/>
          </a:p>
        </p:txBody>
      </p:sp>
      <p:sp>
        <p:nvSpPr>
          <p:cNvPr id="6" name="TextBox 5"/>
          <p:cNvSpPr txBox="1"/>
          <p:nvPr/>
        </p:nvSpPr>
        <p:spPr>
          <a:xfrm>
            <a:off x="5181600" y="1447800"/>
            <a:ext cx="474810" cy="369332"/>
          </a:xfrm>
          <a:prstGeom prst="rect">
            <a:avLst/>
          </a:prstGeom>
          <a:noFill/>
        </p:spPr>
        <p:txBody>
          <a:bodyPr wrap="none" rtlCol="0">
            <a:spAutoFit/>
          </a:bodyPr>
          <a:lstStyle/>
          <a:p>
            <a:r>
              <a:rPr lang="en-US" dirty="0" err="1" smtClean="0"/>
              <a:t>i</a:t>
            </a:r>
            <a:r>
              <a:rPr lang="en-US" dirty="0" smtClean="0"/>
              <a:t>=n</a:t>
            </a:r>
            <a:endParaRPr lang="en-US" dirty="0"/>
          </a:p>
        </p:txBody>
      </p:sp>
      <p:sp>
        <p:nvSpPr>
          <p:cNvPr id="7" name="TextBox 6"/>
          <p:cNvSpPr txBox="1"/>
          <p:nvPr/>
        </p:nvSpPr>
        <p:spPr>
          <a:xfrm>
            <a:off x="1066800" y="3429000"/>
            <a:ext cx="7009098" cy="1200329"/>
          </a:xfrm>
          <a:prstGeom prst="rect">
            <a:avLst/>
          </a:prstGeom>
          <a:noFill/>
        </p:spPr>
        <p:txBody>
          <a:bodyPr wrap="none" rtlCol="0">
            <a:spAutoFit/>
          </a:bodyPr>
          <a:lstStyle/>
          <a:p>
            <a:r>
              <a:rPr lang="en-US" sz="2400" dirty="0" err="1" smtClean="0"/>
              <a:t>R</a:t>
            </a:r>
            <a:r>
              <a:rPr lang="en-US" sz="2400" baseline="-25000" dirty="0" err="1" smtClean="0"/>
              <a:t>p</a:t>
            </a:r>
            <a:r>
              <a:rPr lang="en-US" sz="2400" dirty="0" smtClean="0"/>
              <a:t>= Return on the Portfolio</a:t>
            </a:r>
          </a:p>
          <a:p>
            <a:r>
              <a:rPr lang="en-US" sz="2400" dirty="0" smtClean="0"/>
              <a:t>X</a:t>
            </a:r>
            <a:r>
              <a:rPr lang="en-US" sz="2400" baseline="-25000" dirty="0" smtClean="0"/>
              <a:t>i</a:t>
            </a:r>
            <a:r>
              <a:rPr lang="en-US" sz="2400" dirty="0" smtClean="0"/>
              <a:t> = Proportion of Total Portfolio Invested in Security </a:t>
            </a:r>
            <a:r>
              <a:rPr lang="en-US" sz="2400" dirty="0" err="1" smtClean="0"/>
              <a:t>i</a:t>
            </a:r>
            <a:endParaRPr lang="en-US" sz="2400" dirty="0" smtClean="0"/>
          </a:p>
          <a:p>
            <a:r>
              <a:rPr lang="en-US" sz="2400" dirty="0" err="1" smtClean="0"/>
              <a:t>R</a:t>
            </a:r>
            <a:r>
              <a:rPr lang="en-US" sz="2400" baseline="-25000" dirty="0" err="1" smtClean="0"/>
              <a:t>i</a:t>
            </a:r>
            <a:r>
              <a:rPr lang="en-US" sz="2400" dirty="0" smtClean="0"/>
              <a:t> = Expected Return on Security </a:t>
            </a:r>
            <a:r>
              <a:rPr lang="en-US" sz="2400" dirty="0" err="1" smtClean="0"/>
              <a:t>i</a:t>
            </a:r>
            <a:endParaRPr lang="en-US" sz="2400"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Expected Return for an Individual Asset</a:t>
            </a:r>
            <a:endParaRPr lang="en-US" sz="3200" dirty="0"/>
          </a:p>
        </p:txBody>
      </p:sp>
      <p:pic>
        <p:nvPicPr>
          <p:cNvPr id="4098" name="Picture 2"/>
          <p:cNvPicPr>
            <a:picLocks noChangeAspect="1" noChangeArrowheads="1"/>
          </p:cNvPicPr>
          <p:nvPr/>
        </p:nvPicPr>
        <p:blipFill>
          <a:blip r:embed="rId2"/>
          <a:srcRect/>
          <a:stretch>
            <a:fillRect/>
          </a:stretch>
        </p:blipFill>
        <p:spPr bwMode="auto">
          <a:xfrm>
            <a:off x="1" y="1981200"/>
            <a:ext cx="9144000"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pic>
        <p:nvPicPr>
          <p:cNvPr id="3" name="object 3"/>
          <p:cNvPicPr/>
          <p:nvPr/>
        </p:nvPicPr>
        <p:blipFill>
          <a:blip r:embed="rId3" cstate="print"/>
          <a:stretch>
            <a:fillRect/>
          </a:stretch>
        </p:blipFill>
        <p:spPr>
          <a:xfrm>
            <a:off x="929641" y="899609"/>
            <a:ext cx="6816435" cy="384585"/>
          </a:xfrm>
          <a:prstGeom prst="rect">
            <a:avLst/>
          </a:prstGeom>
        </p:spPr>
      </p:pic>
      <p:sp>
        <p:nvSpPr>
          <p:cNvPr id="4" name="object 4"/>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pic>
        <p:nvPicPr>
          <p:cNvPr id="5" name="object 5"/>
          <p:cNvPicPr/>
          <p:nvPr/>
        </p:nvPicPr>
        <p:blipFill>
          <a:blip r:embed="rId4" cstate="print"/>
          <a:stretch>
            <a:fillRect/>
          </a:stretch>
        </p:blipFill>
        <p:spPr>
          <a:xfrm>
            <a:off x="423948" y="1651299"/>
            <a:ext cx="8304415" cy="3662978"/>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Computation of the Expected Return for a Portfolio of Risky Assets</a:t>
            </a:r>
            <a:endParaRPr lang="en-US" sz="2400" dirty="0"/>
          </a:p>
        </p:txBody>
      </p:sp>
      <p:graphicFrame>
        <p:nvGraphicFramePr>
          <p:cNvPr id="4" name="Table 3"/>
          <p:cNvGraphicFramePr>
            <a:graphicFrameLocks noGrp="1"/>
          </p:cNvGraphicFramePr>
          <p:nvPr/>
        </p:nvGraphicFramePr>
        <p:xfrm>
          <a:off x="762000" y="1910080"/>
          <a:ext cx="7620000" cy="3840480"/>
        </p:xfrm>
        <a:graphic>
          <a:graphicData uri="http://schemas.openxmlformats.org/drawingml/2006/table">
            <a:tbl>
              <a:tblPr firstRow="1" bandRow="1">
                <a:tableStyleId>{5940675A-B579-460E-94D1-54222C63F5DA}</a:tableStyleId>
              </a:tblPr>
              <a:tblGrid>
                <a:gridCol w="2540000"/>
                <a:gridCol w="2540000"/>
                <a:gridCol w="2540000"/>
              </a:tblGrid>
              <a:tr h="1061720">
                <a:tc>
                  <a:txBody>
                    <a:bodyPr/>
                    <a:lstStyle/>
                    <a:p>
                      <a:pPr algn="ctr"/>
                      <a:r>
                        <a:rPr lang="en-US" sz="2400" dirty="0" smtClean="0"/>
                        <a:t>Weight (Percent of Portfolio)</a:t>
                      </a:r>
                    </a:p>
                    <a:p>
                      <a:pPr algn="ctr"/>
                      <a:r>
                        <a:rPr lang="en-US" sz="2400" dirty="0" smtClean="0"/>
                        <a:t>Xi ‘s </a:t>
                      </a:r>
                      <a:endParaRPr lang="en-US" sz="2400" dirty="0"/>
                    </a:p>
                  </a:txBody>
                  <a:tcPr/>
                </a:tc>
                <a:tc>
                  <a:txBody>
                    <a:bodyPr/>
                    <a:lstStyle/>
                    <a:p>
                      <a:pPr algn="ctr"/>
                      <a:r>
                        <a:rPr lang="en-US" sz="2400" dirty="0" smtClean="0"/>
                        <a:t>Expected Return (Security) </a:t>
                      </a:r>
                    </a:p>
                    <a:p>
                      <a:pPr algn="ctr"/>
                      <a:r>
                        <a:rPr lang="en-US" sz="2400" dirty="0" err="1" smtClean="0"/>
                        <a:t>Ri</a:t>
                      </a:r>
                      <a:endParaRPr lang="en-US" sz="2400" dirty="0"/>
                    </a:p>
                  </a:txBody>
                  <a:tcPr/>
                </a:tc>
                <a:tc>
                  <a:txBody>
                    <a:bodyPr/>
                    <a:lstStyle/>
                    <a:p>
                      <a:pPr algn="ctr"/>
                      <a:r>
                        <a:rPr lang="en-US" sz="2400" dirty="0" smtClean="0"/>
                        <a:t>Expected Portfolio</a:t>
                      </a:r>
                      <a:r>
                        <a:rPr lang="en-US" sz="2400" baseline="0" dirty="0" smtClean="0"/>
                        <a:t> Return</a:t>
                      </a:r>
                    </a:p>
                    <a:p>
                      <a:pPr algn="ctr"/>
                      <a:r>
                        <a:rPr lang="en-US" sz="2400" baseline="0" dirty="0" smtClean="0"/>
                        <a:t>Xi </a:t>
                      </a:r>
                      <a:r>
                        <a:rPr lang="en-US" sz="2400" baseline="0" dirty="0" err="1" smtClean="0"/>
                        <a:t>Ri</a:t>
                      </a:r>
                      <a:endParaRPr lang="en-US" sz="2400" baseline="0" dirty="0" smtClean="0"/>
                    </a:p>
                    <a:p>
                      <a:pPr algn="ctr"/>
                      <a:endParaRPr lang="en-US" sz="2400" dirty="0"/>
                    </a:p>
                  </a:txBody>
                  <a:tcPr/>
                </a:tc>
              </a:tr>
              <a:tr h="370840">
                <a:tc>
                  <a:txBody>
                    <a:bodyPr/>
                    <a:lstStyle/>
                    <a:p>
                      <a:pPr algn="ctr"/>
                      <a:r>
                        <a:rPr lang="en-US" sz="2400" dirty="0" smtClean="0"/>
                        <a:t>0.20</a:t>
                      </a:r>
                      <a:endParaRPr lang="en-US" sz="2400" dirty="0"/>
                    </a:p>
                  </a:txBody>
                  <a:tcPr/>
                </a:tc>
                <a:tc>
                  <a:txBody>
                    <a:bodyPr/>
                    <a:lstStyle/>
                    <a:p>
                      <a:pPr algn="ctr"/>
                      <a:r>
                        <a:rPr lang="en-US" sz="2400" dirty="0" smtClean="0"/>
                        <a:t>.10</a:t>
                      </a:r>
                      <a:endParaRPr lang="en-US" sz="2400" dirty="0"/>
                    </a:p>
                  </a:txBody>
                  <a:tcPr/>
                </a:tc>
                <a:tc>
                  <a:txBody>
                    <a:bodyPr/>
                    <a:lstStyle/>
                    <a:p>
                      <a:pPr algn="ctr"/>
                      <a:r>
                        <a:rPr lang="en-US" sz="2400" dirty="0" smtClean="0"/>
                        <a:t>0.0200</a:t>
                      </a:r>
                      <a:endParaRPr lang="en-US" sz="2400" dirty="0"/>
                    </a:p>
                  </a:txBody>
                  <a:tcPr/>
                </a:tc>
              </a:tr>
              <a:tr h="370840">
                <a:tc>
                  <a:txBody>
                    <a:bodyPr/>
                    <a:lstStyle/>
                    <a:p>
                      <a:pPr algn="ctr"/>
                      <a:r>
                        <a:rPr lang="en-US" sz="2400" dirty="0" smtClean="0"/>
                        <a:t>0.30</a:t>
                      </a:r>
                      <a:endParaRPr lang="en-US" sz="2400" dirty="0"/>
                    </a:p>
                  </a:txBody>
                  <a:tcPr/>
                </a:tc>
                <a:tc>
                  <a:txBody>
                    <a:bodyPr/>
                    <a:lstStyle/>
                    <a:p>
                      <a:pPr algn="ctr"/>
                      <a:r>
                        <a:rPr lang="en-US" sz="2400" dirty="0" smtClean="0"/>
                        <a:t>.11</a:t>
                      </a:r>
                      <a:endParaRPr lang="en-US" sz="2400" dirty="0"/>
                    </a:p>
                  </a:txBody>
                  <a:tcPr/>
                </a:tc>
                <a:tc>
                  <a:txBody>
                    <a:bodyPr/>
                    <a:lstStyle/>
                    <a:p>
                      <a:pPr algn="ctr"/>
                      <a:r>
                        <a:rPr lang="en-US" sz="2400" dirty="0" smtClean="0"/>
                        <a:t>0.0330</a:t>
                      </a:r>
                      <a:endParaRPr lang="en-US" sz="2400" dirty="0"/>
                    </a:p>
                  </a:txBody>
                  <a:tcPr/>
                </a:tc>
              </a:tr>
              <a:tr h="370840">
                <a:tc>
                  <a:txBody>
                    <a:bodyPr/>
                    <a:lstStyle/>
                    <a:p>
                      <a:pPr algn="ctr"/>
                      <a:r>
                        <a:rPr lang="en-US" sz="2400" dirty="0" smtClean="0"/>
                        <a:t>0.30</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0.0360</a:t>
                      </a:r>
                      <a:endParaRPr lang="en-US" sz="2400" dirty="0"/>
                    </a:p>
                  </a:txBody>
                  <a:tcPr/>
                </a:tc>
              </a:tr>
              <a:tr h="370840">
                <a:tc>
                  <a:txBody>
                    <a:bodyPr/>
                    <a:lstStyle/>
                    <a:p>
                      <a:pPr algn="ctr"/>
                      <a:r>
                        <a:rPr lang="en-US" sz="2400" dirty="0" smtClean="0"/>
                        <a:t>0.20</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0.0260</a:t>
                      </a:r>
                      <a:endParaRPr lang="en-US" sz="2400" dirty="0"/>
                    </a:p>
                  </a:txBody>
                  <a:tcPr/>
                </a:tc>
              </a:tr>
              <a:tr h="370840">
                <a:tc>
                  <a:txBody>
                    <a:bodyPr/>
                    <a:lstStyle/>
                    <a:p>
                      <a:pPr algn="ctr"/>
                      <a:endParaRPr lang="en-US" sz="2400" dirty="0"/>
                    </a:p>
                  </a:txBody>
                  <a:tcPr/>
                </a:tc>
                <a:tc>
                  <a:txBody>
                    <a:bodyPr/>
                    <a:lstStyle/>
                    <a:p>
                      <a:pPr algn="ctr"/>
                      <a:endParaRPr lang="en-US" sz="2400" dirty="0"/>
                    </a:p>
                  </a:txBody>
                  <a:tcPr/>
                </a:tc>
                <a:tc>
                  <a:txBody>
                    <a:bodyPr/>
                    <a:lstStyle/>
                    <a:p>
                      <a:pPr algn="ctr"/>
                      <a:r>
                        <a:rPr lang="en-US" sz="2400" dirty="0" smtClean="0"/>
                        <a:t>E(</a:t>
                      </a:r>
                      <a:r>
                        <a:rPr lang="en-US" sz="2400" dirty="0" err="1" smtClean="0"/>
                        <a:t>Rp</a:t>
                      </a:r>
                      <a:r>
                        <a:rPr lang="en-US" sz="2400" dirty="0" smtClean="0"/>
                        <a:t>) = 0.1150</a:t>
                      </a:r>
                      <a:endParaRPr lang="en-US" sz="2400" dirty="0"/>
                    </a:p>
                  </a:txBody>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Portfolio Risk</a:t>
            </a:r>
            <a:endParaRPr lang="en-US" sz="4000" dirty="0">
              <a:solidFill>
                <a:srgbClr val="002060"/>
              </a:solidFill>
            </a:endParaRPr>
          </a:p>
        </p:txBody>
      </p:sp>
      <p:sp>
        <p:nvSpPr>
          <p:cNvPr id="3" name="Content Placeholder 2"/>
          <p:cNvSpPr>
            <a:spLocks noGrp="1"/>
          </p:cNvSpPr>
          <p:nvPr>
            <p:ph idx="1"/>
          </p:nvPr>
        </p:nvSpPr>
        <p:spPr/>
        <p:txBody>
          <a:bodyPr/>
          <a:lstStyle/>
          <a:p>
            <a:pPr algn="just"/>
            <a:r>
              <a:rPr lang="en-US" dirty="0" smtClean="0"/>
              <a:t>The variance of return and standard deviation of return are alternative statistical measures that are used for measuring risk in investment. These statistics measure the extent to which returns are expected to vary around an average over time</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2060"/>
                </a:solidFill>
              </a:rPr>
              <a:t>Portfolio Risk</a:t>
            </a:r>
            <a:endParaRPr lang="en-US" dirty="0"/>
          </a:p>
        </p:txBody>
      </p:sp>
      <p:sp>
        <p:nvSpPr>
          <p:cNvPr id="3" name="Content Placeholder 2"/>
          <p:cNvSpPr>
            <a:spLocks noGrp="1"/>
          </p:cNvSpPr>
          <p:nvPr>
            <p:ph idx="1"/>
          </p:nvPr>
        </p:nvSpPr>
        <p:spPr/>
        <p:txBody>
          <a:bodyPr/>
          <a:lstStyle/>
          <a:p>
            <a:pPr algn="just"/>
            <a:r>
              <a:rPr lang="en-US" dirty="0" smtClean="0"/>
              <a:t>The variance or standard deviation of an individual security measures the riskiness of a security in absolute sense. For calculating the risk of a portfolio of securities, the riskiness of each security within the context of the overall portfolio has to be considered.</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Portfolio Risk</a:t>
            </a:r>
            <a:endParaRPr lang="en-US" sz="4000" dirty="0"/>
          </a:p>
        </p:txBody>
      </p:sp>
      <p:sp>
        <p:nvSpPr>
          <p:cNvPr id="3" name="Content Placeholder 2"/>
          <p:cNvSpPr>
            <a:spLocks noGrp="1"/>
          </p:cNvSpPr>
          <p:nvPr>
            <p:ph idx="1"/>
          </p:nvPr>
        </p:nvSpPr>
        <p:spPr/>
        <p:txBody>
          <a:bodyPr>
            <a:normAutofit fontScale="92500" lnSpcReduction="10000"/>
          </a:bodyPr>
          <a:lstStyle/>
          <a:p>
            <a:pPr algn="just"/>
            <a:r>
              <a:rPr lang="en-US" dirty="0" smtClean="0"/>
              <a:t>This depends on their interactive risk, i.e. how the returns of a security move with the returns of other securities in the portfolio and contribute to the overall risk of the portfolio. </a:t>
            </a:r>
          </a:p>
          <a:p>
            <a:pPr algn="just"/>
            <a:endParaRPr lang="en-US" dirty="0" smtClean="0"/>
          </a:p>
          <a:p>
            <a:pPr algn="just"/>
            <a:r>
              <a:rPr lang="en-US" dirty="0" smtClean="0"/>
              <a:t>Covariance is the statistical measure that indicates the interactive risk of a security relative to others in a portfolio of securities. In other words, the way security returns vary with each other affects the overall risk of the portfolio.</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Portfolio Risk</a:t>
            </a:r>
            <a:endParaRPr lang="en-US" sz="4000" dirty="0"/>
          </a:p>
        </p:txBody>
      </p:sp>
      <p:sp>
        <p:nvSpPr>
          <p:cNvPr id="3" name="Content Placeholder 2"/>
          <p:cNvSpPr>
            <a:spLocks noGrp="1"/>
          </p:cNvSpPr>
          <p:nvPr>
            <p:ph idx="1"/>
          </p:nvPr>
        </p:nvSpPr>
        <p:spPr/>
        <p:txBody>
          <a:bodyPr>
            <a:normAutofit fontScale="85000" lnSpcReduction="20000"/>
          </a:bodyPr>
          <a:lstStyle/>
          <a:p>
            <a:pPr algn="just"/>
            <a:r>
              <a:rPr lang="en-US" sz="2400" dirty="0" smtClean="0"/>
              <a:t>The covariance between two securities X and Y may be calculated using the following formula:</a:t>
            </a:r>
          </a:p>
          <a:p>
            <a:pPr algn="just"/>
            <a:endParaRPr lang="en-US" sz="2400" dirty="0" smtClean="0"/>
          </a:p>
          <a:p>
            <a:pPr lvl="1" algn="just">
              <a:buNone/>
            </a:pPr>
            <a:r>
              <a:rPr lang="en-US" dirty="0" smtClean="0"/>
              <a:t>	</a:t>
            </a:r>
            <a:r>
              <a:rPr lang="en-US" dirty="0" err="1" smtClean="0"/>
              <a:t>COV</a:t>
            </a:r>
            <a:r>
              <a:rPr lang="en-US" sz="2000" dirty="0" err="1" smtClean="0"/>
              <a:t>xy</a:t>
            </a:r>
            <a:r>
              <a:rPr lang="en-US" dirty="0" smtClean="0"/>
              <a:t>  = 1    ∑ (Rx - Rx) (</a:t>
            </a:r>
            <a:r>
              <a:rPr lang="en-US" dirty="0" err="1" smtClean="0"/>
              <a:t>Ry</a:t>
            </a:r>
            <a:r>
              <a:rPr lang="en-US" dirty="0" smtClean="0"/>
              <a:t> - </a:t>
            </a:r>
            <a:r>
              <a:rPr lang="en-US" dirty="0" err="1" smtClean="0"/>
              <a:t>Ry</a:t>
            </a:r>
            <a:r>
              <a:rPr lang="en-US" dirty="0" smtClean="0"/>
              <a:t>)</a:t>
            </a:r>
          </a:p>
          <a:p>
            <a:pPr lvl="1" algn="just">
              <a:buNone/>
            </a:pPr>
            <a:endParaRPr lang="en-US" dirty="0" smtClean="0"/>
          </a:p>
          <a:p>
            <a:pPr lvl="1" algn="just">
              <a:buNone/>
            </a:pPr>
            <a:endParaRPr lang="en-US" dirty="0" smtClean="0"/>
          </a:p>
          <a:p>
            <a:pPr lvl="1" algn="just">
              <a:buNone/>
            </a:pPr>
            <a:r>
              <a:rPr lang="en-US" dirty="0" err="1" smtClean="0"/>
              <a:t>Cov</a:t>
            </a:r>
            <a:r>
              <a:rPr lang="en-US" dirty="0" smtClean="0"/>
              <a:t> </a:t>
            </a:r>
            <a:r>
              <a:rPr lang="en-US" dirty="0" err="1" smtClean="0"/>
              <a:t>xy</a:t>
            </a:r>
            <a:r>
              <a:rPr lang="en-US" dirty="0" smtClean="0"/>
              <a:t> = Covariance between x and y. </a:t>
            </a:r>
          </a:p>
          <a:p>
            <a:pPr lvl="1" algn="just">
              <a:buNone/>
            </a:pPr>
            <a:r>
              <a:rPr lang="en-US" dirty="0" smtClean="0"/>
              <a:t>Rx = Return of security x. </a:t>
            </a:r>
          </a:p>
          <a:p>
            <a:pPr lvl="1" algn="just">
              <a:buNone/>
            </a:pPr>
            <a:r>
              <a:rPr lang="en-US" dirty="0" smtClean="0"/>
              <a:t>R y = Return of security y </a:t>
            </a:r>
          </a:p>
          <a:p>
            <a:pPr lvl="1" algn="just">
              <a:buNone/>
            </a:pPr>
            <a:r>
              <a:rPr lang="en-US" dirty="0" smtClean="0"/>
              <a:t>Rx = Expected or mean return of security x. </a:t>
            </a:r>
          </a:p>
          <a:p>
            <a:pPr lvl="1" algn="just">
              <a:buNone/>
            </a:pPr>
            <a:r>
              <a:rPr lang="en-US" dirty="0" err="1" smtClean="0"/>
              <a:t>Ry</a:t>
            </a:r>
            <a:r>
              <a:rPr lang="en-US" dirty="0" smtClean="0"/>
              <a:t> = Expected or mean return of security y. </a:t>
            </a:r>
          </a:p>
          <a:p>
            <a:pPr lvl="1" algn="just">
              <a:buNone/>
            </a:pPr>
            <a:r>
              <a:rPr lang="en-US" dirty="0" smtClean="0"/>
              <a:t>N = Number of observations.</a:t>
            </a:r>
            <a:endParaRPr lang="en-US" dirty="0"/>
          </a:p>
        </p:txBody>
      </p:sp>
      <p:cxnSp>
        <p:nvCxnSpPr>
          <p:cNvPr id="5" name="Straight Connector 4"/>
          <p:cNvCxnSpPr/>
          <p:nvPr/>
        </p:nvCxnSpPr>
        <p:spPr>
          <a:xfrm>
            <a:off x="2286000" y="2895600"/>
            <a:ext cx="381000" cy="1588"/>
          </a:xfrm>
          <a:prstGeom prst="line">
            <a:avLst/>
          </a:prstGeom>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286000" y="3048000"/>
            <a:ext cx="349776" cy="400110"/>
          </a:xfrm>
          <a:prstGeom prst="rect">
            <a:avLst/>
          </a:prstGeom>
          <a:noFill/>
        </p:spPr>
        <p:txBody>
          <a:bodyPr wrap="none" rtlCol="0">
            <a:spAutoFit/>
          </a:bodyPr>
          <a:lstStyle/>
          <a:p>
            <a:r>
              <a:rPr lang="en-US" sz="2000" dirty="0" smtClean="0"/>
              <a:t>N</a:t>
            </a:r>
            <a:endParaRPr lang="en-US" dirty="0"/>
          </a:p>
        </p:txBody>
      </p:sp>
      <p:cxnSp>
        <p:nvCxnSpPr>
          <p:cNvPr id="9" name="Straight Connector 8"/>
          <p:cNvCxnSpPr/>
          <p:nvPr/>
        </p:nvCxnSpPr>
        <p:spPr>
          <a:xfrm>
            <a:off x="3581400" y="2438400"/>
            <a:ext cx="304800"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4648200" y="2438400"/>
            <a:ext cx="3048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Calculation of Covariance</a:t>
            </a:r>
            <a:endParaRPr lang="en-US" sz="3200" dirty="0"/>
          </a:p>
        </p:txBody>
      </p:sp>
      <p:graphicFrame>
        <p:nvGraphicFramePr>
          <p:cNvPr id="4" name="Table 3"/>
          <p:cNvGraphicFramePr>
            <a:graphicFrameLocks noGrp="1"/>
          </p:cNvGraphicFramePr>
          <p:nvPr/>
        </p:nvGraphicFramePr>
        <p:xfrm>
          <a:off x="381000" y="2052320"/>
          <a:ext cx="8305800" cy="3723640"/>
        </p:xfrm>
        <a:graphic>
          <a:graphicData uri="http://schemas.openxmlformats.org/drawingml/2006/table">
            <a:tbl>
              <a:tblPr firstRow="1" bandRow="1">
                <a:tableStyleId>{5940675A-B579-460E-94D1-54222C63F5DA}</a:tableStyleId>
              </a:tblPr>
              <a:tblGrid>
                <a:gridCol w="990600"/>
                <a:gridCol w="1338129"/>
                <a:gridCol w="1319613"/>
                <a:gridCol w="1241989"/>
                <a:gridCol w="1319613"/>
                <a:gridCol w="209585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Year</a:t>
                      </a:r>
                      <a:endParaRPr lang="en-US" sz="2000" dirty="0"/>
                    </a:p>
                  </a:txBody>
                  <a:tcPr/>
                </a:tc>
                <a:tc>
                  <a:txBody>
                    <a:bodyPr/>
                    <a:lstStyle/>
                    <a:p>
                      <a:pPr algn="ctr"/>
                      <a:endParaRPr lang="en-US" sz="2000" dirty="0" smtClean="0"/>
                    </a:p>
                    <a:p>
                      <a:pPr algn="ctr"/>
                      <a:r>
                        <a:rPr lang="en-US" sz="2000" dirty="0" smtClean="0"/>
                        <a:t>Rx</a:t>
                      </a:r>
                      <a:endParaRPr lang="en-US" sz="2000" dirty="0"/>
                    </a:p>
                  </a:txBody>
                  <a:tcPr/>
                </a:tc>
                <a:tc>
                  <a:txBody>
                    <a:bodyPr/>
                    <a:lstStyle/>
                    <a:p>
                      <a:pPr algn="ctr"/>
                      <a:endParaRPr lang="en-US" sz="2000" dirty="0" smtClean="0"/>
                    </a:p>
                    <a:p>
                      <a:pPr algn="ctr"/>
                      <a:r>
                        <a:rPr lang="en-US" sz="2000" dirty="0" smtClean="0"/>
                        <a:t>Rx </a:t>
                      </a:r>
                      <a:r>
                        <a:rPr lang="en-US" sz="2000" baseline="0" dirty="0" smtClean="0"/>
                        <a:t> - Rx</a:t>
                      </a:r>
                      <a:endParaRPr lang="en-US" sz="2000" dirty="0"/>
                    </a:p>
                  </a:txBody>
                  <a:tcPr/>
                </a:tc>
                <a:tc>
                  <a:txBody>
                    <a:bodyPr/>
                    <a:lstStyle/>
                    <a:p>
                      <a:pPr algn="ctr"/>
                      <a:endParaRPr lang="en-US" sz="2000" dirty="0" smtClean="0"/>
                    </a:p>
                    <a:p>
                      <a:pPr algn="ctr"/>
                      <a:r>
                        <a:rPr lang="en-US" sz="2000" dirty="0" err="1" smtClean="0"/>
                        <a:t>Ry</a:t>
                      </a:r>
                      <a:endParaRPr lang="en-US" sz="2000" dirty="0"/>
                    </a:p>
                  </a:txBody>
                  <a:tcPr/>
                </a:tc>
                <a:tc>
                  <a:txBody>
                    <a:bodyPr/>
                    <a:lstStyle/>
                    <a:p>
                      <a:pPr algn="ctr"/>
                      <a:endParaRPr lang="en-US" sz="2000" dirty="0" smtClean="0"/>
                    </a:p>
                    <a:p>
                      <a:pPr algn="ctr"/>
                      <a:r>
                        <a:rPr lang="en-US" sz="2000" dirty="0" err="1" smtClean="0"/>
                        <a:t>Ry</a:t>
                      </a:r>
                      <a:r>
                        <a:rPr lang="en-US" sz="2000" dirty="0" smtClean="0"/>
                        <a:t> – </a:t>
                      </a:r>
                      <a:r>
                        <a:rPr lang="en-US" sz="2000" dirty="0" err="1" smtClean="0"/>
                        <a:t>Ry</a:t>
                      </a:r>
                      <a:endParaRPr lang="en-US" sz="2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(Rx </a:t>
                      </a:r>
                      <a:r>
                        <a:rPr lang="en-US" sz="2000" baseline="0" dirty="0" smtClean="0"/>
                        <a:t> - Rx  )</a:t>
                      </a:r>
                      <a:endParaRPr lang="en-US"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a:t>
                      </a:r>
                      <a:r>
                        <a:rPr lang="en-US" sz="2000" dirty="0" err="1" smtClean="0"/>
                        <a:t>Ry</a:t>
                      </a:r>
                      <a:r>
                        <a:rPr lang="en-US" sz="2000" dirty="0" smtClean="0"/>
                        <a:t> – </a:t>
                      </a:r>
                      <a:r>
                        <a:rPr lang="en-US" sz="2000" dirty="0" err="1" smtClean="0"/>
                        <a:t>Ry</a:t>
                      </a:r>
                      <a:r>
                        <a:rPr lang="en-US" sz="2000" dirty="0" smtClean="0"/>
                        <a:t>  )</a:t>
                      </a:r>
                    </a:p>
                    <a:p>
                      <a:pPr algn="ctr"/>
                      <a:endParaRPr lang="en-US" sz="2000" dirty="0"/>
                    </a:p>
                  </a:txBody>
                  <a:tcPr/>
                </a:tc>
              </a:tr>
              <a:tr h="370840">
                <a:tc>
                  <a:txBody>
                    <a:bodyPr/>
                    <a:lstStyle/>
                    <a:p>
                      <a:pPr algn="ctr"/>
                      <a:r>
                        <a:rPr lang="en-US" sz="2000" dirty="0" smtClean="0"/>
                        <a:t>1</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17</a:t>
                      </a:r>
                      <a:endParaRPr lang="en-US" sz="2000" dirty="0"/>
                    </a:p>
                  </a:txBody>
                  <a:tcPr/>
                </a:tc>
                <a:tc>
                  <a:txBody>
                    <a:bodyPr/>
                    <a:lstStyle/>
                    <a:p>
                      <a:pPr algn="ctr"/>
                      <a:r>
                        <a:rPr lang="en-US" sz="2000" dirty="0" smtClean="0"/>
                        <a:t>5</a:t>
                      </a:r>
                      <a:endParaRPr lang="en-US" sz="2000" dirty="0"/>
                    </a:p>
                  </a:txBody>
                  <a:tcPr/>
                </a:tc>
                <a:tc>
                  <a:txBody>
                    <a:bodyPr/>
                    <a:lstStyle/>
                    <a:p>
                      <a:pPr algn="ctr"/>
                      <a:r>
                        <a:rPr lang="en-US" sz="2000" dirty="0" smtClean="0"/>
                        <a:t>-20</a:t>
                      </a:r>
                      <a:endParaRPr lang="en-US" sz="2000" dirty="0"/>
                    </a:p>
                  </a:txBody>
                  <a:tcPr/>
                </a:tc>
              </a:tr>
              <a:tr h="370840">
                <a:tc>
                  <a:txBody>
                    <a:bodyPr/>
                    <a:lstStyle/>
                    <a:p>
                      <a:pPr algn="ctr"/>
                      <a:r>
                        <a:rPr lang="en-US" sz="2000" dirty="0" smtClean="0"/>
                        <a:t>2</a:t>
                      </a:r>
                      <a:endParaRPr lang="en-US" sz="2000" dirty="0"/>
                    </a:p>
                  </a:txBody>
                  <a:tcPr/>
                </a:tc>
                <a:tc>
                  <a:txBody>
                    <a:bodyPr/>
                    <a:lstStyle/>
                    <a:p>
                      <a:pPr algn="ctr"/>
                      <a:r>
                        <a:rPr lang="en-US" sz="2000" dirty="0" smtClean="0"/>
                        <a:t>12</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13</a:t>
                      </a:r>
                      <a:endParaRPr lang="en-US" sz="2000" dirty="0"/>
                    </a:p>
                  </a:txBody>
                  <a:tcPr/>
                </a:tc>
                <a:tc>
                  <a:txBody>
                    <a:bodyPr/>
                    <a:lstStyle/>
                    <a:p>
                      <a:pPr algn="ctr"/>
                      <a:r>
                        <a:rPr lang="en-US" sz="2000" dirty="0" smtClean="0"/>
                        <a:t>1</a:t>
                      </a:r>
                      <a:endParaRPr lang="en-US" sz="2000" dirty="0"/>
                    </a:p>
                  </a:txBody>
                  <a:tcPr/>
                </a:tc>
                <a:tc>
                  <a:txBody>
                    <a:bodyPr/>
                    <a:lstStyle/>
                    <a:p>
                      <a:pPr algn="ctr"/>
                      <a:r>
                        <a:rPr lang="en-US" sz="2000" dirty="0" smtClean="0"/>
                        <a:t>-2</a:t>
                      </a:r>
                      <a:endParaRPr lang="en-US" sz="2000" dirty="0"/>
                    </a:p>
                  </a:txBody>
                  <a:tcPr/>
                </a:tc>
              </a:tr>
              <a:tr h="370840">
                <a:tc>
                  <a:txBody>
                    <a:bodyPr/>
                    <a:lstStyle/>
                    <a:p>
                      <a:pPr algn="ctr"/>
                      <a:r>
                        <a:rPr lang="en-US" sz="2000" dirty="0" smtClean="0"/>
                        <a:t>3</a:t>
                      </a:r>
                      <a:endParaRPr lang="en-US" sz="2000" dirty="0"/>
                    </a:p>
                  </a:txBody>
                  <a:tcPr/>
                </a:tc>
                <a:tc>
                  <a:txBody>
                    <a:bodyPr/>
                    <a:lstStyle/>
                    <a:p>
                      <a:pPr algn="ctr"/>
                      <a:r>
                        <a:rPr lang="en-US" sz="2000" dirty="0" smtClean="0"/>
                        <a:t>16</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-2</a:t>
                      </a:r>
                      <a:endParaRPr lang="en-US" sz="2000" dirty="0"/>
                    </a:p>
                  </a:txBody>
                  <a:tcPr/>
                </a:tc>
                <a:tc>
                  <a:txBody>
                    <a:bodyPr/>
                    <a:lstStyle/>
                    <a:p>
                      <a:pPr algn="ctr"/>
                      <a:r>
                        <a:rPr lang="en-US" sz="2000" dirty="0" smtClean="0"/>
                        <a:t>-4</a:t>
                      </a:r>
                      <a:endParaRPr lang="en-US" sz="2000" dirty="0"/>
                    </a:p>
                  </a:txBody>
                  <a:tcPr/>
                </a:tc>
              </a:tr>
              <a:tr h="370840">
                <a:tc>
                  <a:txBody>
                    <a:bodyPr/>
                    <a:lstStyle/>
                    <a:p>
                      <a:pPr algn="ctr"/>
                      <a:r>
                        <a:rPr lang="en-US" sz="2000" dirty="0" smtClean="0"/>
                        <a:t>4</a:t>
                      </a:r>
                      <a:endParaRPr lang="en-US" sz="2000" dirty="0"/>
                    </a:p>
                  </a:txBody>
                  <a:tcPr/>
                </a:tc>
                <a:tc>
                  <a:txBody>
                    <a:bodyPr/>
                    <a:lstStyle/>
                    <a:p>
                      <a:pPr algn="ctr"/>
                      <a:r>
                        <a:rPr lang="en-US" sz="2000" dirty="0" smtClean="0"/>
                        <a:t>18</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8</a:t>
                      </a:r>
                      <a:endParaRPr lang="en-US" sz="2000" dirty="0"/>
                    </a:p>
                  </a:txBody>
                  <a:tcPr/>
                </a:tc>
                <a:tc>
                  <a:txBody>
                    <a:bodyPr/>
                    <a:lstStyle/>
                    <a:p>
                      <a:pPr algn="ctr"/>
                      <a:r>
                        <a:rPr lang="en-US" sz="2000" dirty="0" smtClean="0"/>
                        <a:t>-4</a:t>
                      </a:r>
                      <a:endParaRPr lang="en-US" sz="2000" dirty="0"/>
                    </a:p>
                  </a:txBody>
                  <a:tcPr/>
                </a:tc>
                <a:tc>
                  <a:txBody>
                    <a:bodyPr/>
                    <a:lstStyle/>
                    <a:p>
                      <a:pPr algn="ctr"/>
                      <a:r>
                        <a:rPr lang="en-US" sz="2000" dirty="0" smtClean="0"/>
                        <a:t>-16</a:t>
                      </a:r>
                      <a:endParaRPr lang="en-US" sz="2000" dirty="0"/>
                    </a:p>
                  </a:txBody>
                  <a:tcPr/>
                </a:tc>
              </a:tr>
              <a:tr h="370840">
                <a:tc>
                  <a:txBody>
                    <a:bodyPr/>
                    <a:lstStyle/>
                    <a:p>
                      <a:endParaRPr lang="en-US" dirty="0"/>
                    </a:p>
                  </a:txBody>
                  <a:tcPr/>
                </a:tc>
                <a:tc>
                  <a:txBody>
                    <a:bodyPr/>
                    <a:lstStyle/>
                    <a:p>
                      <a:r>
                        <a:rPr lang="en-US" dirty="0" smtClean="0"/>
                        <a:t>Sum = 56</a:t>
                      </a:r>
                      <a:endParaRPr lang="en-US" dirty="0"/>
                    </a:p>
                  </a:txBody>
                  <a:tcPr/>
                </a:tc>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Sum = 48</a:t>
                      </a:r>
                      <a:endParaRPr lang="en-US" dirty="0"/>
                    </a:p>
                  </a:txBody>
                  <a:tcPr/>
                </a:tc>
                <a:tc>
                  <a:txBody>
                    <a:bodyPr/>
                    <a:lstStyle/>
                    <a:p>
                      <a:endParaRPr lang="en-US" dirty="0"/>
                    </a:p>
                  </a:txBody>
                  <a:tcPr/>
                </a:tc>
                <a:tc>
                  <a:txBody>
                    <a:bodyPr/>
                    <a:lstStyle/>
                    <a:p>
                      <a:pPr algn="ctr"/>
                      <a:r>
                        <a:rPr lang="en-US" sz="2400" dirty="0" smtClean="0"/>
                        <a:t>Sum</a:t>
                      </a:r>
                      <a:r>
                        <a:rPr lang="en-US" sz="2400" baseline="0" dirty="0" smtClean="0"/>
                        <a:t> = -42</a:t>
                      </a:r>
                      <a:endParaRPr lang="en-US" sz="2400" dirty="0"/>
                    </a:p>
                  </a:txBody>
                  <a:tcPr/>
                </a:tc>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cxnSp>
        <p:nvCxnSpPr>
          <p:cNvPr id="6" name="Straight Connector 5"/>
          <p:cNvCxnSpPr/>
          <p:nvPr/>
        </p:nvCxnSpPr>
        <p:spPr>
          <a:xfrm>
            <a:off x="3505200" y="236220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8" name="Straight Connector 7"/>
          <p:cNvCxnSpPr/>
          <p:nvPr/>
        </p:nvCxnSpPr>
        <p:spPr>
          <a:xfrm>
            <a:off x="6019800" y="236220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7848600" y="236220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7848600" y="2743200"/>
            <a:ext cx="2286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057400" y="914400"/>
            <a:ext cx="4114800" cy="1524000"/>
          </a:xfrm>
          <a:prstGeom prst="rect">
            <a:avLst/>
          </a:prstGeom>
          <a:noFill/>
          <a:ln w="9525">
            <a:noFill/>
            <a:miter lim="800000"/>
            <a:headEnd/>
            <a:tailEnd/>
          </a:ln>
          <a:effectLst/>
        </p:spPr>
      </p:pic>
      <p:cxnSp>
        <p:nvCxnSpPr>
          <p:cNvPr id="4" name="Straight Connector 3"/>
          <p:cNvCxnSpPr/>
          <p:nvPr/>
        </p:nvCxnSpPr>
        <p:spPr>
          <a:xfrm>
            <a:off x="4572000" y="914400"/>
            <a:ext cx="228600" cy="1588"/>
          </a:xfrm>
          <a:prstGeom prst="line">
            <a:avLst/>
          </a:prstGeom>
        </p:spPr>
        <p:style>
          <a:lnRef idx="2">
            <a:schemeClr val="dk1"/>
          </a:lnRef>
          <a:fillRef idx="0">
            <a:schemeClr val="dk1"/>
          </a:fillRef>
          <a:effectRef idx="1">
            <a:schemeClr val="dk1"/>
          </a:effectRef>
          <a:fontRef idx="minor">
            <a:schemeClr val="tx1"/>
          </a:fontRef>
        </p:style>
      </p:cxnSp>
      <p:cxnSp>
        <p:nvCxnSpPr>
          <p:cNvPr id="5" name="Straight Connector 4"/>
          <p:cNvCxnSpPr/>
          <p:nvPr/>
        </p:nvCxnSpPr>
        <p:spPr>
          <a:xfrm>
            <a:off x="5486400" y="838200"/>
            <a:ext cx="228600" cy="158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2060"/>
                </a:solidFill>
              </a:rPr>
              <a:t>Covariance</a:t>
            </a:r>
            <a:endParaRPr lang="en-US" sz="4000" dirty="0">
              <a:solidFill>
                <a:srgbClr val="002060"/>
              </a:solidFill>
            </a:endParaRPr>
          </a:p>
        </p:txBody>
      </p:sp>
      <p:sp>
        <p:nvSpPr>
          <p:cNvPr id="3" name="Content Placeholder 2"/>
          <p:cNvSpPr>
            <a:spLocks noGrp="1"/>
          </p:cNvSpPr>
          <p:nvPr>
            <p:ph idx="1"/>
          </p:nvPr>
        </p:nvSpPr>
        <p:spPr/>
        <p:txBody>
          <a:bodyPr>
            <a:normAutofit/>
          </a:bodyPr>
          <a:lstStyle/>
          <a:p>
            <a:pPr algn="just">
              <a:lnSpc>
                <a:spcPct val="150000"/>
              </a:lnSpc>
            </a:pPr>
            <a:r>
              <a:rPr lang="en-US" sz="2400" dirty="0" smtClean="0"/>
              <a:t>The covariance is a measure of how returns of two securities move together. If the returns of the two securities move in the same direction consistently the covariance would be positive. If the returns of the two securities move in opposite direction consistently the covariance would be negative. If the movements of returns are independent of each other, covariance would be close to zero.</a:t>
            </a:r>
            <a:endParaRPr lang="en-US" sz="24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Covariance</a:t>
            </a:r>
            <a:endParaRPr lang="en-US" dirty="0">
              <a:solidFill>
                <a:srgbClr val="002060"/>
              </a:solidFill>
            </a:endParaRPr>
          </a:p>
        </p:txBody>
      </p:sp>
      <p:sp>
        <p:nvSpPr>
          <p:cNvPr id="3" name="Content Placeholder 2"/>
          <p:cNvSpPr>
            <a:spLocks noGrp="1"/>
          </p:cNvSpPr>
          <p:nvPr>
            <p:ph idx="1"/>
          </p:nvPr>
        </p:nvSpPr>
        <p:spPr/>
        <p:txBody>
          <a:bodyPr>
            <a:normAutofit/>
          </a:bodyPr>
          <a:lstStyle/>
          <a:p>
            <a:pPr algn="just">
              <a:lnSpc>
                <a:spcPct val="150000"/>
              </a:lnSpc>
            </a:pPr>
            <a:r>
              <a:rPr lang="en-US" sz="2400" dirty="0" smtClean="0"/>
              <a:t>Covariance is an absolute measure of interactive risk between two securities. To facilitate comparison, covariance can be standardized. Dividing the covariance between two securities by product of the standard deviation of each security gives such a standardized measure. This measure is called the coefficient of correlation. This may be expressed as:</a:t>
            </a: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381000" y="609600"/>
            <a:ext cx="82296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5636" y="5506940"/>
            <a:ext cx="3063480" cy="947648"/>
          </a:xfrm>
          <a:prstGeom prst="rect">
            <a:avLst/>
          </a:prstGeom>
        </p:spPr>
      </p:pic>
      <p:sp>
        <p:nvSpPr>
          <p:cNvPr id="3" name="object 3"/>
          <p:cNvSpPr txBox="1"/>
          <p:nvPr/>
        </p:nvSpPr>
        <p:spPr>
          <a:xfrm>
            <a:off x="1004038" y="1701951"/>
            <a:ext cx="7587095" cy="4197270"/>
          </a:xfrm>
          <a:prstGeom prst="rect">
            <a:avLst/>
          </a:prstGeom>
        </p:spPr>
        <p:txBody>
          <a:bodyPr vert="horz" wrap="square" lIns="0" tIns="11397" rIns="0" bIns="0" rtlCol="0">
            <a:spAutoFit/>
          </a:bodyPr>
          <a:lstStyle/>
          <a:p>
            <a:pPr marL="241046" marR="4559" indent="-230219" algn="just">
              <a:spcBef>
                <a:spcPts val="90"/>
              </a:spcBef>
              <a:buClr>
                <a:srgbClr val="99CA38"/>
              </a:buClr>
              <a:buSzPct val="67391"/>
              <a:buFont typeface="Georgia"/>
              <a:buChar char="◗"/>
              <a:tabLst>
                <a:tab pos="241616" algn="l"/>
              </a:tabLst>
            </a:pPr>
            <a:r>
              <a:rPr sz="2100" dirty="0">
                <a:latin typeface="Lucida Sans Unicode"/>
                <a:cs typeface="Lucida Sans Unicode"/>
              </a:rPr>
              <a:t>A </a:t>
            </a:r>
            <a:r>
              <a:rPr sz="2100" spc="-4" dirty="0">
                <a:latin typeface="Lucida Sans Unicode"/>
                <a:cs typeface="Lucida Sans Unicode"/>
              </a:rPr>
              <a:t>capital </a:t>
            </a:r>
            <a:r>
              <a:rPr sz="2100" dirty="0">
                <a:latin typeface="Lucida Sans Unicode"/>
                <a:cs typeface="Lucida Sans Unicode"/>
              </a:rPr>
              <a:t>market is a </a:t>
            </a:r>
            <a:r>
              <a:rPr sz="2100" spc="-4" dirty="0">
                <a:latin typeface="Lucida Sans Unicode"/>
                <a:cs typeface="Lucida Sans Unicode"/>
              </a:rPr>
              <a:t>financial </a:t>
            </a:r>
            <a:r>
              <a:rPr sz="2100" dirty="0">
                <a:latin typeface="Lucida Sans Unicode"/>
                <a:cs typeface="Lucida Sans Unicode"/>
              </a:rPr>
              <a:t>market </a:t>
            </a:r>
            <a:r>
              <a:rPr sz="2100" spc="-13" dirty="0">
                <a:latin typeface="Lucida Sans Unicode"/>
                <a:cs typeface="Lucida Sans Unicode"/>
              </a:rPr>
              <a:t>in </a:t>
            </a:r>
            <a:r>
              <a:rPr sz="2100" spc="-4" dirty="0">
                <a:latin typeface="Lucida Sans Unicode"/>
                <a:cs typeface="Lucida Sans Unicode"/>
              </a:rPr>
              <a:t>which </a:t>
            </a:r>
            <a:r>
              <a:rPr sz="2100" dirty="0">
                <a:latin typeface="Lucida Sans Unicode"/>
                <a:cs typeface="Lucida Sans Unicode"/>
              </a:rPr>
              <a:t>long- </a:t>
            </a:r>
            <a:r>
              <a:rPr sz="2100" spc="4" dirty="0">
                <a:latin typeface="Lucida Sans Unicode"/>
                <a:cs typeface="Lucida Sans Unicode"/>
              </a:rPr>
              <a:t> </a:t>
            </a:r>
            <a:r>
              <a:rPr sz="2100" spc="-4" dirty="0">
                <a:latin typeface="Lucida Sans Unicode"/>
                <a:cs typeface="Lucida Sans Unicode"/>
              </a:rPr>
              <a:t>term </a:t>
            </a:r>
            <a:r>
              <a:rPr sz="2100" dirty="0">
                <a:latin typeface="Lucida Sans Unicode"/>
                <a:cs typeface="Lucida Sans Unicode"/>
              </a:rPr>
              <a:t>debt </a:t>
            </a:r>
            <a:r>
              <a:rPr sz="2100" spc="-4" dirty="0">
                <a:latin typeface="Lucida Sans Unicode"/>
                <a:cs typeface="Lucida Sans Unicode"/>
              </a:rPr>
              <a:t>or equity-backed securities are </a:t>
            </a:r>
            <a:r>
              <a:rPr sz="2100" dirty="0">
                <a:latin typeface="Lucida Sans Unicode"/>
                <a:cs typeface="Lucida Sans Unicode"/>
              </a:rPr>
              <a:t>bought </a:t>
            </a:r>
            <a:r>
              <a:rPr sz="2100" spc="-4" dirty="0">
                <a:latin typeface="Lucida Sans Unicode"/>
                <a:cs typeface="Lucida Sans Unicode"/>
              </a:rPr>
              <a:t>and </a:t>
            </a:r>
            <a:r>
              <a:rPr sz="2100" dirty="0">
                <a:latin typeface="Lucida Sans Unicode"/>
                <a:cs typeface="Lucida Sans Unicode"/>
              </a:rPr>
              <a:t> sold;</a:t>
            </a:r>
            <a:endParaRPr sz="2100">
              <a:latin typeface="Lucida Sans Unicode"/>
              <a:cs typeface="Lucida Sans Unicode"/>
            </a:endParaRPr>
          </a:p>
          <a:p>
            <a:pPr marL="241046" marR="5698" indent="-230219" algn="just">
              <a:spcBef>
                <a:spcPts val="367"/>
              </a:spcBef>
              <a:buClr>
                <a:srgbClr val="99CA38"/>
              </a:buClr>
              <a:buSzPct val="67391"/>
              <a:buFont typeface="Georgia"/>
              <a:buChar char="◗"/>
              <a:tabLst>
                <a:tab pos="241616" algn="l"/>
              </a:tabLst>
            </a:pPr>
            <a:r>
              <a:rPr sz="2100" dirty="0">
                <a:latin typeface="Lucida Sans Unicode"/>
                <a:cs typeface="Lucida Sans Unicode"/>
              </a:rPr>
              <a:t>It is </a:t>
            </a:r>
            <a:r>
              <a:rPr sz="2100" spc="-13" dirty="0">
                <a:latin typeface="Lucida Sans Unicode"/>
                <a:cs typeface="Lucida Sans Unicode"/>
              </a:rPr>
              <a:t>in </a:t>
            </a:r>
            <a:r>
              <a:rPr sz="2100" spc="-4" dirty="0">
                <a:latin typeface="Lucida Sans Unicode"/>
                <a:cs typeface="Lucida Sans Unicode"/>
              </a:rPr>
              <a:t>contrast to </a:t>
            </a:r>
            <a:r>
              <a:rPr sz="2100" dirty="0">
                <a:latin typeface="Lucida Sans Unicode"/>
                <a:cs typeface="Lucida Sans Unicode"/>
              </a:rPr>
              <a:t>a </a:t>
            </a:r>
            <a:r>
              <a:rPr sz="2100" spc="-4" dirty="0">
                <a:latin typeface="Lucida Sans Unicode"/>
                <a:cs typeface="Lucida Sans Unicode"/>
              </a:rPr>
              <a:t>money market where short-term </a:t>
            </a:r>
            <a:r>
              <a:rPr sz="2100" dirty="0">
                <a:latin typeface="Lucida Sans Unicode"/>
                <a:cs typeface="Lucida Sans Unicode"/>
              </a:rPr>
              <a:t> debt</a:t>
            </a:r>
            <a:r>
              <a:rPr sz="2100" spc="-27" dirty="0">
                <a:latin typeface="Lucida Sans Unicode"/>
                <a:cs typeface="Lucida Sans Unicode"/>
              </a:rPr>
              <a:t> </a:t>
            </a:r>
            <a:r>
              <a:rPr sz="2100" spc="9" dirty="0">
                <a:latin typeface="Lucida Sans Unicode"/>
                <a:cs typeface="Lucida Sans Unicode"/>
              </a:rPr>
              <a:t>is</a:t>
            </a:r>
            <a:r>
              <a:rPr sz="2100" spc="-13" dirty="0">
                <a:latin typeface="Lucida Sans Unicode"/>
                <a:cs typeface="Lucida Sans Unicode"/>
              </a:rPr>
              <a:t> </a:t>
            </a:r>
            <a:r>
              <a:rPr sz="2100" dirty="0">
                <a:latin typeface="Lucida Sans Unicode"/>
                <a:cs typeface="Lucida Sans Unicode"/>
              </a:rPr>
              <a:t>bought</a:t>
            </a:r>
            <a:r>
              <a:rPr sz="2100" spc="-22" dirty="0">
                <a:latin typeface="Lucida Sans Unicode"/>
                <a:cs typeface="Lucida Sans Unicode"/>
              </a:rPr>
              <a:t> </a:t>
            </a:r>
            <a:r>
              <a:rPr sz="2100" spc="-4" dirty="0">
                <a:latin typeface="Lucida Sans Unicode"/>
                <a:cs typeface="Lucida Sans Unicode"/>
              </a:rPr>
              <a:t>and</a:t>
            </a:r>
            <a:r>
              <a:rPr sz="2100" spc="9" dirty="0">
                <a:latin typeface="Lucida Sans Unicode"/>
                <a:cs typeface="Lucida Sans Unicode"/>
              </a:rPr>
              <a:t> </a:t>
            </a:r>
            <a:r>
              <a:rPr sz="2100" spc="-4" dirty="0">
                <a:latin typeface="Lucida Sans Unicode"/>
                <a:cs typeface="Lucida Sans Unicode"/>
              </a:rPr>
              <a:t>sold;</a:t>
            </a:r>
            <a:endParaRPr sz="2100">
              <a:latin typeface="Lucida Sans Unicode"/>
              <a:cs typeface="Lucida Sans Unicode"/>
            </a:endParaRPr>
          </a:p>
          <a:p>
            <a:pPr marL="241046" marR="5698" indent="-230219" algn="just">
              <a:spcBef>
                <a:spcPts val="354"/>
              </a:spcBef>
              <a:buClr>
                <a:srgbClr val="99CA38"/>
              </a:buClr>
              <a:buSzPct val="67391"/>
              <a:buFont typeface="Georgia"/>
              <a:buChar char="◗"/>
              <a:tabLst>
                <a:tab pos="241616" algn="l"/>
              </a:tabLst>
            </a:pPr>
            <a:r>
              <a:rPr sz="2100" dirty="0">
                <a:latin typeface="Lucida Sans Unicode"/>
                <a:cs typeface="Lucida Sans Unicode"/>
              </a:rPr>
              <a:t>It seeks </a:t>
            </a:r>
            <a:r>
              <a:rPr sz="2100" spc="-4" dirty="0">
                <a:latin typeface="Lucida Sans Unicode"/>
                <a:cs typeface="Lucida Sans Unicode"/>
              </a:rPr>
              <a:t>to improve transactional efficiencies as </a:t>
            </a:r>
            <a:r>
              <a:rPr sz="2100" dirty="0">
                <a:latin typeface="Lucida Sans Unicode"/>
                <a:cs typeface="Lucida Sans Unicode"/>
              </a:rPr>
              <a:t>it </a:t>
            </a:r>
            <a:r>
              <a:rPr sz="2100" spc="-4" dirty="0">
                <a:latin typeface="Lucida Sans Unicode"/>
                <a:cs typeface="Lucida Sans Unicode"/>
              </a:rPr>
              <a:t>brings </a:t>
            </a:r>
            <a:r>
              <a:rPr sz="2100" spc="-642" dirty="0">
                <a:latin typeface="Lucida Sans Unicode"/>
                <a:cs typeface="Lucida Sans Unicode"/>
              </a:rPr>
              <a:t> </a:t>
            </a:r>
            <a:r>
              <a:rPr sz="2100" dirty="0">
                <a:latin typeface="Lucida Sans Unicode"/>
                <a:cs typeface="Lucida Sans Unicode"/>
              </a:rPr>
              <a:t>fund</a:t>
            </a:r>
            <a:r>
              <a:rPr sz="2100" spc="4" dirty="0">
                <a:latin typeface="Lucida Sans Unicode"/>
                <a:cs typeface="Lucida Sans Unicode"/>
              </a:rPr>
              <a:t> </a:t>
            </a:r>
            <a:r>
              <a:rPr sz="2100" spc="-4" dirty="0">
                <a:latin typeface="Lucida Sans Unicode"/>
                <a:cs typeface="Lucida Sans Unicode"/>
              </a:rPr>
              <a:t>suppliers</a:t>
            </a:r>
            <a:r>
              <a:rPr sz="2100" dirty="0">
                <a:latin typeface="Lucida Sans Unicode"/>
                <a:cs typeface="Lucida Sans Unicode"/>
              </a:rPr>
              <a:t> </a:t>
            </a:r>
            <a:r>
              <a:rPr sz="2100" spc="-4" dirty="0">
                <a:latin typeface="Lucida Sans Unicode"/>
                <a:cs typeface="Lucida Sans Unicode"/>
              </a:rPr>
              <a:t>(mainly</a:t>
            </a:r>
            <a:r>
              <a:rPr sz="2100" dirty="0">
                <a:latin typeface="Lucida Sans Unicode"/>
                <a:cs typeface="Lucida Sans Unicode"/>
              </a:rPr>
              <a:t> </a:t>
            </a:r>
            <a:r>
              <a:rPr sz="2100" spc="-4" dirty="0">
                <a:latin typeface="Lucida Sans Unicode"/>
                <a:cs typeface="Lucida Sans Unicode"/>
              </a:rPr>
              <a:t>banks</a:t>
            </a:r>
            <a:r>
              <a:rPr sz="2100" dirty="0">
                <a:latin typeface="Lucida Sans Unicode"/>
                <a:cs typeface="Lucida Sans Unicode"/>
              </a:rPr>
              <a:t> </a:t>
            </a:r>
            <a:r>
              <a:rPr sz="2100" spc="-4" dirty="0">
                <a:latin typeface="Lucida Sans Unicode"/>
                <a:cs typeface="Lucida Sans Unicode"/>
              </a:rPr>
              <a:t>and</a:t>
            </a:r>
            <a:r>
              <a:rPr sz="2100" dirty="0">
                <a:latin typeface="Lucida Sans Unicode"/>
                <a:cs typeface="Lucida Sans Unicode"/>
              </a:rPr>
              <a:t> </a:t>
            </a:r>
            <a:r>
              <a:rPr sz="2100" spc="-4" dirty="0">
                <a:latin typeface="Lucida Sans Unicode"/>
                <a:cs typeface="Lucida Sans Unicode"/>
              </a:rPr>
              <a:t>individual</a:t>
            </a:r>
            <a:r>
              <a:rPr sz="2100" dirty="0">
                <a:latin typeface="Lucida Sans Unicode"/>
                <a:cs typeface="Lucida Sans Unicode"/>
              </a:rPr>
              <a:t> &amp; </a:t>
            </a:r>
            <a:r>
              <a:rPr sz="2100" spc="4" dirty="0">
                <a:latin typeface="Lucida Sans Unicode"/>
                <a:cs typeface="Lucida Sans Unicode"/>
              </a:rPr>
              <a:t> </a:t>
            </a:r>
            <a:r>
              <a:rPr sz="2100" spc="-4" dirty="0">
                <a:latin typeface="Lucida Sans Unicode"/>
                <a:cs typeface="Lucida Sans Unicode"/>
              </a:rPr>
              <a:t>institutional investors, HNIs) </a:t>
            </a:r>
            <a:r>
              <a:rPr sz="2100" dirty="0">
                <a:latin typeface="Lucida Sans Unicode"/>
                <a:cs typeface="Lucida Sans Unicode"/>
              </a:rPr>
              <a:t>together </a:t>
            </a:r>
            <a:r>
              <a:rPr sz="2100" spc="-4" dirty="0">
                <a:latin typeface="Lucida Sans Unicode"/>
                <a:cs typeface="Lucida Sans Unicode"/>
              </a:rPr>
              <a:t>with fund users </a:t>
            </a:r>
            <a:r>
              <a:rPr sz="2100" dirty="0">
                <a:latin typeface="Lucida Sans Unicode"/>
                <a:cs typeface="Lucida Sans Unicode"/>
              </a:rPr>
              <a:t> (businesses,</a:t>
            </a:r>
            <a:r>
              <a:rPr sz="2100" spc="4" dirty="0">
                <a:latin typeface="Lucida Sans Unicode"/>
                <a:cs typeface="Lucida Sans Unicode"/>
              </a:rPr>
              <a:t> </a:t>
            </a:r>
            <a:r>
              <a:rPr sz="2100" spc="-4" dirty="0">
                <a:latin typeface="Lucida Sans Unicode"/>
                <a:cs typeface="Lucida Sans Unicode"/>
              </a:rPr>
              <a:t>governments,</a:t>
            </a:r>
            <a:r>
              <a:rPr sz="2100" dirty="0">
                <a:latin typeface="Lucida Sans Unicode"/>
                <a:cs typeface="Lucida Sans Unicode"/>
              </a:rPr>
              <a:t> </a:t>
            </a:r>
            <a:r>
              <a:rPr sz="2100" spc="-4" dirty="0">
                <a:latin typeface="Lucida Sans Unicode"/>
                <a:cs typeface="Lucida Sans Unicode"/>
              </a:rPr>
              <a:t>individuals)</a:t>
            </a:r>
            <a:r>
              <a:rPr sz="2100" spc="646" dirty="0">
                <a:latin typeface="Lucida Sans Unicode"/>
                <a:cs typeface="Lucida Sans Unicode"/>
              </a:rPr>
              <a:t> </a:t>
            </a:r>
            <a:r>
              <a:rPr sz="2100" dirty="0">
                <a:latin typeface="Lucida Sans Unicode"/>
                <a:cs typeface="Lucida Sans Unicode"/>
              </a:rPr>
              <a:t>thereby </a:t>
            </a:r>
            <a:r>
              <a:rPr sz="2100" spc="-642" dirty="0">
                <a:latin typeface="Lucida Sans Unicode"/>
                <a:cs typeface="Lucida Sans Unicode"/>
              </a:rPr>
              <a:t> </a:t>
            </a:r>
            <a:r>
              <a:rPr sz="2100" dirty="0">
                <a:latin typeface="Lucida Sans Unicode"/>
                <a:cs typeface="Lucida Sans Unicode"/>
              </a:rPr>
              <a:t>providing</a:t>
            </a:r>
            <a:r>
              <a:rPr sz="2100" spc="-27" dirty="0">
                <a:latin typeface="Lucida Sans Unicode"/>
                <a:cs typeface="Lucida Sans Unicode"/>
              </a:rPr>
              <a:t> </a:t>
            </a:r>
            <a:r>
              <a:rPr sz="2100" dirty="0">
                <a:latin typeface="Lucida Sans Unicode"/>
                <a:cs typeface="Lucida Sans Unicode"/>
              </a:rPr>
              <a:t>a</a:t>
            </a:r>
            <a:r>
              <a:rPr sz="2100" spc="-4" dirty="0">
                <a:latin typeface="Lucida Sans Unicode"/>
                <a:cs typeface="Lucida Sans Unicode"/>
              </a:rPr>
              <a:t> </a:t>
            </a:r>
            <a:r>
              <a:rPr sz="2100" dirty="0">
                <a:latin typeface="Lucida Sans Unicode"/>
                <a:cs typeface="Lucida Sans Unicode"/>
              </a:rPr>
              <a:t>basis</a:t>
            </a:r>
            <a:r>
              <a:rPr sz="2100" spc="-13" dirty="0">
                <a:latin typeface="Lucida Sans Unicode"/>
                <a:cs typeface="Lucida Sans Unicode"/>
              </a:rPr>
              <a:t> </a:t>
            </a:r>
            <a:r>
              <a:rPr sz="2100" dirty="0">
                <a:latin typeface="Lucida Sans Unicode"/>
                <a:cs typeface="Lucida Sans Unicode"/>
              </a:rPr>
              <a:t>for</a:t>
            </a:r>
            <a:r>
              <a:rPr sz="2100" spc="-18" dirty="0">
                <a:latin typeface="Lucida Sans Unicode"/>
                <a:cs typeface="Lucida Sans Unicode"/>
              </a:rPr>
              <a:t> </a:t>
            </a:r>
            <a:r>
              <a:rPr sz="2100" dirty="0">
                <a:latin typeface="Lucida Sans Unicode"/>
                <a:cs typeface="Lucida Sans Unicode"/>
              </a:rPr>
              <a:t>both</a:t>
            </a:r>
            <a:r>
              <a:rPr sz="2100" spc="-18" dirty="0">
                <a:latin typeface="Lucida Sans Unicode"/>
                <a:cs typeface="Lucida Sans Unicode"/>
              </a:rPr>
              <a:t> </a:t>
            </a:r>
            <a:r>
              <a:rPr sz="2100" spc="4" dirty="0">
                <a:latin typeface="Lucida Sans Unicode"/>
                <a:cs typeface="Lucida Sans Unicode"/>
              </a:rPr>
              <a:t>to</a:t>
            </a:r>
            <a:r>
              <a:rPr sz="2100" spc="-4" dirty="0">
                <a:latin typeface="Lucida Sans Unicode"/>
                <a:cs typeface="Lucida Sans Unicode"/>
              </a:rPr>
              <a:t> exchange</a:t>
            </a:r>
            <a:r>
              <a:rPr sz="2100" spc="9" dirty="0">
                <a:latin typeface="Lucida Sans Unicode"/>
                <a:cs typeface="Lucida Sans Unicode"/>
              </a:rPr>
              <a:t> </a:t>
            </a:r>
            <a:r>
              <a:rPr sz="2100" dirty="0">
                <a:latin typeface="Lucida Sans Unicode"/>
                <a:cs typeface="Lucida Sans Unicode"/>
              </a:rPr>
              <a:t>securities;</a:t>
            </a:r>
            <a:endParaRPr sz="2100">
              <a:latin typeface="Lucida Sans Unicode"/>
              <a:cs typeface="Lucida Sans Unicode"/>
            </a:endParaRPr>
          </a:p>
          <a:p>
            <a:pPr marL="241046" marR="6838" indent="-230219" algn="just">
              <a:spcBef>
                <a:spcPts val="359"/>
              </a:spcBef>
              <a:buClr>
                <a:srgbClr val="99CA38"/>
              </a:buClr>
              <a:buSzPct val="67391"/>
              <a:buFont typeface="Georgia"/>
              <a:buChar char="◗"/>
              <a:tabLst>
                <a:tab pos="241616" algn="l"/>
              </a:tabLst>
            </a:pPr>
            <a:r>
              <a:rPr sz="2100" spc="-4" dirty="0">
                <a:latin typeface="Lucida Sans Unicode"/>
                <a:cs typeface="Lucida Sans Unicode"/>
              </a:rPr>
              <a:t>Most common capital markets </a:t>
            </a:r>
            <a:r>
              <a:rPr sz="2100" spc="4" dirty="0">
                <a:latin typeface="Lucida Sans Unicode"/>
                <a:cs typeface="Lucida Sans Unicode"/>
              </a:rPr>
              <a:t>are </a:t>
            </a:r>
            <a:r>
              <a:rPr sz="2100" dirty="0">
                <a:latin typeface="Lucida Sans Unicode"/>
                <a:cs typeface="Lucida Sans Unicode"/>
              </a:rPr>
              <a:t>the </a:t>
            </a:r>
            <a:r>
              <a:rPr sz="2100" spc="-4" dirty="0">
                <a:latin typeface="Lucida Sans Unicode"/>
                <a:cs typeface="Lucida Sans Unicode"/>
              </a:rPr>
              <a:t>stock </a:t>
            </a:r>
            <a:r>
              <a:rPr sz="2100" dirty="0">
                <a:latin typeface="Lucida Sans Unicode"/>
                <a:cs typeface="Lucida Sans Unicode"/>
              </a:rPr>
              <a:t>market </a:t>
            </a:r>
            <a:r>
              <a:rPr sz="2100" spc="-4" dirty="0">
                <a:latin typeface="Lucida Sans Unicode"/>
                <a:cs typeface="Lucida Sans Unicode"/>
              </a:rPr>
              <a:t>and </a:t>
            </a:r>
            <a:r>
              <a:rPr sz="2100" dirty="0">
                <a:latin typeface="Lucida Sans Unicode"/>
                <a:cs typeface="Lucida Sans Unicode"/>
              </a:rPr>
              <a:t> </a:t>
            </a:r>
            <a:r>
              <a:rPr sz="2100" spc="-4" dirty="0">
                <a:latin typeface="Lucida Sans Unicode"/>
                <a:cs typeface="Lucida Sans Unicode"/>
              </a:rPr>
              <a:t>the</a:t>
            </a:r>
            <a:r>
              <a:rPr sz="2100" spc="-13" dirty="0">
                <a:latin typeface="Lucida Sans Unicode"/>
                <a:cs typeface="Lucida Sans Unicode"/>
              </a:rPr>
              <a:t> </a:t>
            </a:r>
            <a:r>
              <a:rPr sz="2100" dirty="0">
                <a:latin typeface="Lucida Sans Unicode"/>
                <a:cs typeface="Lucida Sans Unicode"/>
              </a:rPr>
              <a:t>bond</a:t>
            </a:r>
            <a:r>
              <a:rPr sz="2100" spc="-13" dirty="0">
                <a:latin typeface="Lucida Sans Unicode"/>
                <a:cs typeface="Lucida Sans Unicode"/>
              </a:rPr>
              <a:t> </a:t>
            </a:r>
            <a:r>
              <a:rPr sz="2100" dirty="0">
                <a:latin typeface="Lucida Sans Unicode"/>
                <a:cs typeface="Lucida Sans Unicode"/>
              </a:rPr>
              <a:t>market.</a:t>
            </a:r>
            <a:endParaRPr sz="2100">
              <a:latin typeface="Lucida Sans Unicode"/>
              <a:cs typeface="Lucida Sans Unicode"/>
            </a:endParaRPr>
          </a:p>
        </p:txBody>
      </p:sp>
      <p:pic>
        <p:nvPicPr>
          <p:cNvPr id="4" name="object 4"/>
          <p:cNvPicPr/>
          <p:nvPr/>
        </p:nvPicPr>
        <p:blipFill>
          <a:blip r:embed="rId3" cstate="print"/>
          <a:stretch>
            <a:fillRect/>
          </a:stretch>
        </p:blipFill>
        <p:spPr>
          <a:xfrm>
            <a:off x="933796" y="899608"/>
            <a:ext cx="6162501" cy="461233"/>
          </a:xfrm>
          <a:prstGeom prst="rect">
            <a:avLst/>
          </a:prstGeom>
        </p:spPr>
      </p:pic>
      <p:sp>
        <p:nvSpPr>
          <p:cNvPr id="5" name="object 5"/>
          <p:cNvSpPr txBox="1"/>
          <p:nvPr/>
        </p:nvSpPr>
        <p:spPr>
          <a:xfrm>
            <a:off x="5014115" y="391469"/>
            <a:ext cx="3689350" cy="278466"/>
          </a:xfrm>
          <a:prstGeom prst="rect">
            <a:avLst/>
          </a:prstGeom>
        </p:spPr>
        <p:txBody>
          <a:bodyPr vert="horz" wrap="square" lIns="0" tIns="11397" rIns="0" bIns="0" rtlCol="0">
            <a:spAutoFit/>
          </a:bodyPr>
          <a:lstStyle/>
          <a:p>
            <a:pPr marL="11397">
              <a:spcBef>
                <a:spcPts val="90"/>
              </a:spcBef>
            </a:pPr>
            <a:r>
              <a:rPr sz="1700" b="1" i="1" spc="-704" dirty="0">
                <a:solidFill>
                  <a:srgbClr val="C1DF87"/>
                </a:solidFill>
                <a:latin typeface="Trebuchet MS"/>
                <a:cs typeface="Trebuchet MS"/>
              </a:rPr>
              <a:t>IAPM2021-22,AtulStanleyHermit</a:t>
            </a:r>
            <a:endParaRPr sz="1700">
              <a:latin typeface="Trebuchet MS"/>
              <a:cs typeface="Trebuchet MS"/>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Correlation Coefficients</a:t>
            </a:r>
            <a:endParaRPr lang="en-US" sz="3600" dirty="0"/>
          </a:p>
        </p:txBody>
      </p:sp>
      <p:sp>
        <p:nvSpPr>
          <p:cNvPr id="3" name="Content Placeholder 2"/>
          <p:cNvSpPr>
            <a:spLocks noGrp="1"/>
          </p:cNvSpPr>
          <p:nvPr>
            <p:ph idx="1"/>
          </p:nvPr>
        </p:nvSpPr>
        <p:spPr/>
        <p:txBody>
          <a:bodyPr>
            <a:normAutofit/>
          </a:bodyPr>
          <a:lstStyle/>
          <a:p>
            <a:pPr algn="just"/>
            <a:r>
              <a:rPr lang="en-US" sz="2800" dirty="0" smtClean="0"/>
              <a:t>The correlation coefficients may range from - 1 to 1. A value of -1 indicates perfect negative correlation between security returns, while a value of +1 indicates a perfect positive correlation. A value close to zero would indicate that the returns are independent.</a:t>
            </a:r>
            <a:endParaRPr lang="en-US" sz="2800"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of a Portfolio</a:t>
            </a:r>
            <a:endParaRPr lang="en-US" dirty="0"/>
          </a:p>
        </p:txBody>
      </p:sp>
      <p:sp>
        <p:nvSpPr>
          <p:cNvPr id="3" name="Content Placeholder 2"/>
          <p:cNvSpPr>
            <a:spLocks noGrp="1"/>
          </p:cNvSpPr>
          <p:nvPr>
            <p:ph idx="1"/>
          </p:nvPr>
        </p:nvSpPr>
        <p:spPr/>
        <p:txBody>
          <a:bodyPr>
            <a:normAutofit/>
          </a:bodyPr>
          <a:lstStyle/>
          <a:p>
            <a:pPr algn="just"/>
            <a:r>
              <a:rPr lang="en-US" sz="2400" dirty="0" smtClean="0"/>
              <a:t>The variance of a portfolio with only two securities in it may be calculated with the following formula.</a:t>
            </a:r>
            <a:endParaRPr lang="en-US" sz="2400" dirty="0"/>
          </a:p>
        </p:txBody>
      </p:sp>
      <p:pic>
        <p:nvPicPr>
          <p:cNvPr id="8194" name="Picture 2"/>
          <p:cNvPicPr>
            <a:picLocks noChangeAspect="1" noChangeArrowheads="1"/>
          </p:cNvPicPr>
          <p:nvPr/>
        </p:nvPicPr>
        <p:blipFill>
          <a:blip r:embed="rId2">
            <a:lum bright="-20000"/>
          </a:blip>
          <a:srcRect/>
          <a:stretch>
            <a:fillRect/>
          </a:stretch>
        </p:blipFill>
        <p:spPr bwMode="auto">
          <a:xfrm>
            <a:off x="762000" y="2590800"/>
            <a:ext cx="76200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Numerical</a:t>
            </a:r>
            <a:endParaRPr lang="en-US" dirty="0"/>
          </a:p>
        </p:txBody>
      </p:sp>
      <p:sp>
        <p:nvSpPr>
          <p:cNvPr id="3" name="Content Placeholder 2"/>
          <p:cNvSpPr>
            <a:spLocks noGrp="1"/>
          </p:cNvSpPr>
          <p:nvPr>
            <p:ph idx="1"/>
          </p:nvPr>
        </p:nvSpPr>
        <p:spPr/>
        <p:txBody>
          <a:bodyPr/>
          <a:lstStyle/>
          <a:p>
            <a:pPr algn="just"/>
            <a:r>
              <a:rPr lang="en-US" dirty="0" smtClean="0"/>
              <a:t>Two securities P and Q generate the following sets of expected returns, standard deviations and correlation coefficient:</a:t>
            </a:r>
            <a:endParaRPr lang="en-US" dirty="0"/>
          </a:p>
        </p:txBody>
      </p:sp>
      <p:graphicFrame>
        <p:nvGraphicFramePr>
          <p:cNvPr id="4" name="Table 3"/>
          <p:cNvGraphicFramePr>
            <a:graphicFrameLocks noGrp="1"/>
          </p:cNvGraphicFramePr>
          <p:nvPr/>
        </p:nvGraphicFramePr>
        <p:xfrm>
          <a:off x="1524000" y="3215640"/>
          <a:ext cx="6096000" cy="1889760"/>
        </p:xfrm>
        <a:graphic>
          <a:graphicData uri="http://schemas.openxmlformats.org/drawingml/2006/table">
            <a:tbl>
              <a:tblPr firstRow="1" bandRow="1">
                <a:tableStyleId>{5940675A-B579-460E-94D1-54222C63F5DA}</a:tableStyleId>
              </a:tblPr>
              <a:tblGrid>
                <a:gridCol w="3048000"/>
                <a:gridCol w="3048000"/>
              </a:tblGrid>
              <a:tr h="370840">
                <a:tc>
                  <a:txBody>
                    <a:bodyPr/>
                    <a:lstStyle/>
                    <a:p>
                      <a:pPr algn="ctr"/>
                      <a:r>
                        <a:rPr lang="en-US" sz="2000" b="1" dirty="0" smtClean="0"/>
                        <a:t>P</a:t>
                      </a:r>
                      <a:endParaRPr lang="en-US" sz="2000" b="1" dirty="0"/>
                    </a:p>
                  </a:txBody>
                  <a:tcPr/>
                </a:tc>
                <a:tc>
                  <a:txBody>
                    <a:bodyPr/>
                    <a:lstStyle/>
                    <a:p>
                      <a:pPr algn="ctr"/>
                      <a:r>
                        <a:rPr lang="en-US" sz="2000" b="1" dirty="0" smtClean="0"/>
                        <a:t>Q</a:t>
                      </a:r>
                      <a:endParaRPr lang="en-US" sz="2000" b="1" dirty="0"/>
                    </a:p>
                  </a:txBody>
                  <a:tcPr/>
                </a:tc>
              </a:tr>
              <a:tr h="370840">
                <a:tc>
                  <a:txBody>
                    <a:bodyPr/>
                    <a:lstStyle/>
                    <a:p>
                      <a:pPr algn="ctr"/>
                      <a:r>
                        <a:rPr lang="fr-FR" sz="2000" b="1" dirty="0" smtClean="0"/>
                        <a:t>r = 15 percent</a:t>
                      </a:r>
                      <a:endParaRPr lang="en-US" sz="2000" b="1" dirty="0"/>
                    </a:p>
                  </a:txBody>
                  <a:tcPr/>
                </a:tc>
                <a:tc>
                  <a:txBody>
                    <a:bodyPr/>
                    <a:lstStyle/>
                    <a:p>
                      <a:pPr algn="ctr"/>
                      <a:r>
                        <a:rPr lang="fr-FR" sz="2000" b="1" dirty="0" smtClean="0"/>
                        <a:t>20 percent </a:t>
                      </a:r>
                      <a:endParaRPr lang="en-US" sz="2000" b="1" dirty="0"/>
                    </a:p>
                  </a:txBody>
                  <a:tcPr/>
                </a:tc>
              </a:tr>
              <a:tr h="370840">
                <a:tc>
                  <a:txBody>
                    <a:bodyPr/>
                    <a:lstStyle/>
                    <a:p>
                      <a:pPr algn="ctr"/>
                      <a:r>
                        <a:rPr lang="fr-FR" sz="2000" b="1" dirty="0" smtClean="0"/>
                        <a:t>σ = 50 percent </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t>30 percent</a:t>
                      </a:r>
                      <a:endParaRPr lang="en-US" sz="2000" b="1" dirty="0" smtClean="0"/>
                    </a:p>
                    <a:p>
                      <a:pPr algn="ctr"/>
                      <a:endParaRPr lang="en-US" sz="2000" b="1" dirty="0"/>
                    </a:p>
                  </a:txBody>
                  <a:tcPr/>
                </a:tc>
              </a:tr>
              <a:tr h="335280">
                <a:tc gridSpan="2">
                  <a:txBody>
                    <a:bodyPr/>
                    <a:lstStyle/>
                    <a:p>
                      <a:pPr algn="ctr"/>
                      <a:r>
                        <a:rPr lang="en-US" sz="2000" b="1" baseline="0" dirty="0" smtClean="0"/>
                        <a:t>r = -0.60</a:t>
                      </a:r>
                      <a:endParaRPr lang="en-US" sz="2000" b="1" dirty="0"/>
                    </a:p>
                  </a:txBody>
                  <a:tcPr/>
                </a:tc>
                <a:tc hMerge="1">
                  <a:txBody>
                    <a:bodyPr/>
                    <a:lstStyle/>
                    <a:p>
                      <a:pPr algn="ctr"/>
                      <a:endParaRPr lang="en-US" sz="2000" b="1" dirty="0"/>
                    </a:p>
                  </a:txBody>
                  <a:tcPr/>
                </a:tc>
              </a:tr>
            </a:tbl>
          </a:graphicData>
        </a:graphic>
      </p:graphicFrame>
      <p:sp>
        <p:nvSpPr>
          <p:cNvPr id="5" name="TextBox 4"/>
          <p:cNvSpPr txBox="1"/>
          <p:nvPr/>
        </p:nvSpPr>
        <p:spPr>
          <a:xfrm>
            <a:off x="228600" y="5410200"/>
            <a:ext cx="8832033" cy="707886"/>
          </a:xfrm>
          <a:prstGeom prst="rect">
            <a:avLst/>
          </a:prstGeom>
          <a:noFill/>
        </p:spPr>
        <p:txBody>
          <a:bodyPr wrap="none" rtlCol="0">
            <a:spAutoFit/>
          </a:bodyPr>
          <a:lstStyle/>
          <a:p>
            <a:r>
              <a:rPr lang="en-US" sz="2000" dirty="0" smtClean="0"/>
              <a:t>A portfolio is constructed with 40 per cent of funds invested in P and the remaining</a:t>
            </a:r>
          </a:p>
          <a:p>
            <a:r>
              <a:rPr lang="en-US" sz="2000" dirty="0" smtClean="0"/>
              <a:t> 60 per cent of funds in Q.</a:t>
            </a:r>
            <a:endParaRPr lang="en-US" sz="20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371600" y="1752600"/>
            <a:ext cx="6248400" cy="2971800"/>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Numercial</a:t>
            </a:r>
            <a:endParaRPr lang="en-US" dirty="0"/>
          </a:p>
        </p:txBody>
      </p:sp>
      <p:sp>
        <p:nvSpPr>
          <p:cNvPr id="3" name="Content Placeholder 2"/>
          <p:cNvSpPr>
            <a:spLocks noGrp="1"/>
          </p:cNvSpPr>
          <p:nvPr>
            <p:ph idx="1"/>
          </p:nvPr>
        </p:nvSpPr>
        <p:spPr/>
        <p:txBody>
          <a:bodyPr>
            <a:normAutofit/>
          </a:bodyPr>
          <a:lstStyle/>
          <a:p>
            <a:pPr algn="just"/>
            <a:r>
              <a:rPr lang="en-US" sz="2400" dirty="0" smtClean="0"/>
              <a:t>Let us consider a portfolio with four securities having the following characteristics</a:t>
            </a:r>
            <a:endParaRPr lang="en-US" sz="2400" dirty="0"/>
          </a:p>
        </p:txBody>
      </p:sp>
      <p:pic>
        <p:nvPicPr>
          <p:cNvPr id="10242" name="Picture 2"/>
          <p:cNvPicPr>
            <a:picLocks noChangeAspect="1" noChangeArrowheads="1"/>
          </p:cNvPicPr>
          <p:nvPr/>
        </p:nvPicPr>
        <p:blipFill>
          <a:blip r:embed="rId2"/>
          <a:srcRect/>
          <a:stretch>
            <a:fillRect/>
          </a:stretch>
        </p:blipFill>
        <p:spPr bwMode="auto">
          <a:xfrm>
            <a:off x="914400" y="2690813"/>
            <a:ext cx="6705600" cy="2262187"/>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dirty="0" smtClean="0"/>
              <a:t>The expected return of this portfolio may be calculated using the formula:</a:t>
            </a:r>
            <a:endParaRPr lang="en-US" dirty="0"/>
          </a:p>
        </p:txBody>
      </p:sp>
      <p:pic>
        <p:nvPicPr>
          <p:cNvPr id="11266" name="Picture 2"/>
          <p:cNvPicPr>
            <a:picLocks noChangeAspect="1" noChangeArrowheads="1"/>
          </p:cNvPicPr>
          <p:nvPr/>
        </p:nvPicPr>
        <p:blipFill>
          <a:blip r:embed="rId2"/>
          <a:srcRect/>
          <a:stretch>
            <a:fillRect/>
          </a:stretch>
        </p:blipFill>
        <p:spPr bwMode="auto">
          <a:xfrm>
            <a:off x="1143000" y="2819400"/>
            <a:ext cx="6400800" cy="230505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TotalTime>
  <Words>5153</Words>
  <Application>Microsoft Office PowerPoint</Application>
  <PresentationFormat>On-screen Show (4:3)</PresentationFormat>
  <Paragraphs>576</Paragraphs>
  <Slides>95</Slides>
  <Notes>0</Notes>
  <HiddenSlides>0</HiddenSlides>
  <MMClips>0</MMClips>
  <ScaleCrop>false</ScaleCrop>
  <HeadingPairs>
    <vt:vector size="4" baseType="variant">
      <vt:variant>
        <vt:lpstr>Theme</vt:lpstr>
      </vt:variant>
      <vt:variant>
        <vt:i4>1</vt:i4>
      </vt:variant>
      <vt:variant>
        <vt:lpstr>Slide Titles</vt:lpstr>
      </vt:variant>
      <vt:variant>
        <vt:i4>95</vt:i4>
      </vt:variant>
    </vt:vector>
  </HeadingPairs>
  <TitlesOfParts>
    <vt:vector size="96" baseType="lpstr">
      <vt:lpstr>Office Theme</vt:lpstr>
      <vt:lpstr>Unit I Portfolio Management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RETURN…</vt:lpstr>
      <vt:lpstr>Holding Period</vt:lpstr>
      <vt:lpstr>Holding Period Return </vt:lpstr>
      <vt:lpstr>Numerical 1</vt:lpstr>
      <vt:lpstr>RISK</vt:lpstr>
      <vt:lpstr>…RISK</vt:lpstr>
      <vt:lpstr>Risk Vs. Uncertainty</vt:lpstr>
      <vt:lpstr>Systematic/ Market Risk </vt:lpstr>
      <vt:lpstr>Examples</vt:lpstr>
      <vt:lpstr>Unsystematic/Diversifiable Risk</vt:lpstr>
      <vt:lpstr>Examples of Unsystematic Risk</vt:lpstr>
      <vt:lpstr>Examples of Unsystematic Risk</vt:lpstr>
      <vt:lpstr>Examples of Unsystematic Risk</vt:lpstr>
      <vt:lpstr>Examples of Unsystematic Risk</vt:lpstr>
      <vt:lpstr>Slide 41</vt:lpstr>
      <vt:lpstr>Systematic Vs Unsystematic Risk</vt:lpstr>
      <vt:lpstr>Risk</vt:lpstr>
      <vt:lpstr>Slide 44</vt:lpstr>
      <vt:lpstr>Standard Deviation</vt:lpstr>
      <vt:lpstr>Standard deviation</vt:lpstr>
      <vt:lpstr>Slide 47</vt:lpstr>
      <vt:lpstr>Slide 48</vt:lpstr>
      <vt:lpstr>Slide 49</vt:lpstr>
      <vt:lpstr>Slide 50</vt:lpstr>
      <vt:lpstr>Covariance- Importance and Applicability</vt:lpstr>
      <vt:lpstr>Covariance- Importance and Applicability</vt:lpstr>
      <vt:lpstr>Covariance</vt:lpstr>
      <vt:lpstr>Slide 54</vt:lpstr>
      <vt:lpstr>Slide 55</vt:lpstr>
      <vt:lpstr>Karl Pearson Coefficient of Correlation</vt:lpstr>
      <vt:lpstr>Karl Pearson Coefficient of Correlation…</vt:lpstr>
      <vt:lpstr>Slide 58</vt:lpstr>
      <vt:lpstr>Beta – As a Measure of Risk</vt:lpstr>
      <vt:lpstr>Slide 60</vt:lpstr>
      <vt:lpstr>Beta – As a Measure of Risk</vt:lpstr>
      <vt:lpstr>Slide 62</vt:lpstr>
      <vt:lpstr>Beta of a Portfolio</vt:lpstr>
      <vt:lpstr>Slide 64</vt:lpstr>
      <vt:lpstr>Portfolio</vt:lpstr>
      <vt:lpstr>Portfolio Management</vt:lpstr>
      <vt:lpstr>Objectives of Portfolio management</vt:lpstr>
      <vt:lpstr>Importance</vt:lpstr>
      <vt:lpstr>Markowitz Portfolio Theory</vt:lpstr>
      <vt:lpstr>History </vt:lpstr>
      <vt:lpstr>Definition</vt:lpstr>
      <vt:lpstr>How it works</vt:lpstr>
      <vt:lpstr>The Markowitz Model</vt:lpstr>
      <vt:lpstr>Assumptions of the Model</vt:lpstr>
      <vt:lpstr>Diversification </vt:lpstr>
      <vt:lpstr>Expected Return of a Portfolio</vt:lpstr>
      <vt:lpstr>Example</vt:lpstr>
      <vt:lpstr>Formula</vt:lpstr>
      <vt:lpstr>Expected Return for an Individual Asset</vt:lpstr>
      <vt:lpstr>Computation of the Expected Return for a Portfolio of Risky Assets</vt:lpstr>
      <vt:lpstr>Portfolio Risk</vt:lpstr>
      <vt:lpstr>Portfolio Risk</vt:lpstr>
      <vt:lpstr>Portfolio Risk</vt:lpstr>
      <vt:lpstr>Portfolio Risk</vt:lpstr>
      <vt:lpstr>Calculation of Covariance</vt:lpstr>
      <vt:lpstr>Slide 86</vt:lpstr>
      <vt:lpstr>Covariance</vt:lpstr>
      <vt:lpstr>Covariance</vt:lpstr>
      <vt:lpstr>Slide 89</vt:lpstr>
      <vt:lpstr>Correlation Coefficients</vt:lpstr>
      <vt:lpstr>Variance of a Portfolio</vt:lpstr>
      <vt:lpstr>Numerical</vt:lpstr>
      <vt:lpstr>Slide 93</vt:lpstr>
      <vt:lpstr>Numercial</vt:lpstr>
      <vt:lpstr>Solution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407 </dc:title>
  <dc:creator>PRAVIN KUMAR</dc:creator>
  <cp:lastModifiedBy>Dell</cp:lastModifiedBy>
  <cp:revision>117</cp:revision>
  <dcterms:created xsi:type="dcterms:W3CDTF">2022-01-29T05:13:26Z</dcterms:created>
  <dcterms:modified xsi:type="dcterms:W3CDTF">2022-04-24T07:16:12Z</dcterms:modified>
</cp:coreProperties>
</file>