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s/slide139.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13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1"/>
  </p:notesMasterIdLst>
  <p:sldIdLst>
    <p:sldId id="306" r:id="rId2"/>
    <p:sldId id="357" r:id="rId3"/>
    <p:sldId id="343" r:id="rId4"/>
    <p:sldId id="423" r:id="rId5"/>
    <p:sldId id="430" r:id="rId6"/>
    <p:sldId id="431" r:id="rId7"/>
    <p:sldId id="432" r:id="rId8"/>
    <p:sldId id="433" r:id="rId9"/>
    <p:sldId id="434" r:id="rId10"/>
    <p:sldId id="435" r:id="rId11"/>
    <p:sldId id="358" r:id="rId12"/>
    <p:sldId id="345" r:id="rId13"/>
    <p:sldId id="346" r:id="rId14"/>
    <p:sldId id="422" r:id="rId15"/>
    <p:sldId id="424" r:id="rId16"/>
    <p:sldId id="425" r:id="rId17"/>
    <p:sldId id="427" r:id="rId18"/>
    <p:sldId id="426" r:id="rId19"/>
    <p:sldId id="428" r:id="rId20"/>
    <p:sldId id="429" r:id="rId21"/>
    <p:sldId id="347" r:id="rId22"/>
    <p:sldId id="359" r:id="rId23"/>
    <p:sldId id="348" r:id="rId24"/>
    <p:sldId id="349" r:id="rId25"/>
    <p:sldId id="350" r:id="rId26"/>
    <p:sldId id="360" r:id="rId27"/>
    <p:sldId id="361" r:id="rId28"/>
    <p:sldId id="353" r:id="rId29"/>
    <p:sldId id="556" r:id="rId30"/>
    <p:sldId id="578" r:id="rId31"/>
    <p:sldId id="579" r:id="rId32"/>
    <p:sldId id="580" r:id="rId33"/>
    <p:sldId id="581" r:id="rId34"/>
    <p:sldId id="558" r:id="rId35"/>
    <p:sldId id="559" r:id="rId36"/>
    <p:sldId id="560" r:id="rId37"/>
    <p:sldId id="561" r:id="rId38"/>
    <p:sldId id="562" r:id="rId39"/>
    <p:sldId id="362" r:id="rId40"/>
    <p:sldId id="406" r:id="rId41"/>
    <p:sldId id="522" r:id="rId42"/>
    <p:sldId id="436" r:id="rId43"/>
    <p:sldId id="412" r:id="rId44"/>
    <p:sldId id="413" r:id="rId45"/>
    <p:sldId id="414" r:id="rId46"/>
    <p:sldId id="401" r:id="rId47"/>
    <p:sldId id="404" r:id="rId48"/>
    <p:sldId id="405" r:id="rId49"/>
    <p:sldId id="444" r:id="rId50"/>
    <p:sldId id="459" r:id="rId51"/>
    <p:sldId id="363" r:id="rId52"/>
    <p:sldId id="364" r:id="rId53"/>
    <p:sldId id="365" r:id="rId54"/>
    <p:sldId id="366" r:id="rId55"/>
    <p:sldId id="415" r:id="rId56"/>
    <p:sldId id="570" r:id="rId57"/>
    <p:sldId id="573" r:id="rId58"/>
    <p:sldId id="574" r:id="rId59"/>
    <p:sldId id="575" r:id="rId60"/>
    <p:sldId id="576" r:id="rId61"/>
    <p:sldId id="418" r:id="rId62"/>
    <p:sldId id="441" r:id="rId63"/>
    <p:sldId id="582" r:id="rId64"/>
    <p:sldId id="583" r:id="rId65"/>
    <p:sldId id="584" r:id="rId66"/>
    <p:sldId id="585" r:id="rId67"/>
    <p:sldId id="587" r:id="rId68"/>
    <p:sldId id="586" r:id="rId69"/>
    <p:sldId id="442" r:id="rId70"/>
    <p:sldId id="419" r:id="rId71"/>
    <p:sldId id="417" r:id="rId72"/>
    <p:sldId id="420" r:id="rId73"/>
    <p:sldId id="421" r:id="rId74"/>
    <p:sldId id="447" r:id="rId75"/>
    <p:sldId id="448" r:id="rId76"/>
    <p:sldId id="449" r:id="rId77"/>
    <p:sldId id="450" r:id="rId78"/>
    <p:sldId id="456" r:id="rId79"/>
    <p:sldId id="457" r:id="rId80"/>
    <p:sldId id="458" r:id="rId81"/>
    <p:sldId id="355" r:id="rId82"/>
    <p:sldId id="368" r:id="rId83"/>
    <p:sldId id="389" r:id="rId84"/>
    <p:sldId id="390" r:id="rId85"/>
    <p:sldId id="394" r:id="rId86"/>
    <p:sldId id="396" r:id="rId87"/>
    <p:sldId id="397" r:id="rId88"/>
    <p:sldId id="400" r:id="rId89"/>
    <p:sldId id="398" r:id="rId90"/>
    <p:sldId id="467" r:id="rId91"/>
    <p:sldId id="468" r:id="rId92"/>
    <p:sldId id="472" r:id="rId93"/>
    <p:sldId id="473" r:id="rId94"/>
    <p:sldId id="474" r:id="rId95"/>
    <p:sldId id="475" r:id="rId96"/>
    <p:sldId id="476" r:id="rId97"/>
    <p:sldId id="477" r:id="rId98"/>
    <p:sldId id="478" r:id="rId99"/>
    <p:sldId id="491" r:id="rId100"/>
    <p:sldId id="502" r:id="rId101"/>
    <p:sldId id="503" r:id="rId102"/>
    <p:sldId id="504" r:id="rId103"/>
    <p:sldId id="484" r:id="rId104"/>
    <p:sldId id="485" r:id="rId105"/>
    <p:sldId id="486" r:id="rId106"/>
    <p:sldId id="487" r:id="rId107"/>
    <p:sldId id="488" r:id="rId108"/>
    <p:sldId id="489" r:id="rId109"/>
    <p:sldId id="511" r:id="rId110"/>
    <p:sldId id="512" r:id="rId111"/>
    <p:sldId id="513" r:id="rId112"/>
    <p:sldId id="514" r:id="rId113"/>
    <p:sldId id="515" r:id="rId114"/>
    <p:sldId id="516" r:id="rId115"/>
    <p:sldId id="517" r:id="rId116"/>
    <p:sldId id="518" r:id="rId117"/>
    <p:sldId id="519" r:id="rId118"/>
    <p:sldId id="520" r:id="rId119"/>
    <p:sldId id="521" r:id="rId120"/>
    <p:sldId id="588" r:id="rId121"/>
    <p:sldId id="590" r:id="rId122"/>
    <p:sldId id="591" r:id="rId123"/>
    <p:sldId id="592" r:id="rId124"/>
    <p:sldId id="593" r:id="rId125"/>
    <p:sldId id="594" r:id="rId126"/>
    <p:sldId id="595" r:id="rId127"/>
    <p:sldId id="596" r:id="rId128"/>
    <p:sldId id="597" r:id="rId129"/>
    <p:sldId id="605" r:id="rId130"/>
    <p:sldId id="606" r:id="rId131"/>
    <p:sldId id="607" r:id="rId132"/>
    <p:sldId id="608" r:id="rId133"/>
    <p:sldId id="609" r:id="rId134"/>
    <p:sldId id="610" r:id="rId135"/>
    <p:sldId id="611" r:id="rId136"/>
    <p:sldId id="612" r:id="rId137"/>
    <p:sldId id="613" r:id="rId138"/>
    <p:sldId id="614" r:id="rId139"/>
    <p:sldId id="615" r:id="rId1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853" autoAdjust="0"/>
    <p:restoredTop sz="94660"/>
  </p:normalViewPr>
  <p:slideViewPr>
    <p:cSldViewPr>
      <p:cViewPr varScale="1">
        <p:scale>
          <a:sx n="68" d="100"/>
          <a:sy n="68" d="100"/>
        </p:scale>
        <p:origin x="-14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A18E30-68FC-4EAE-8852-69AA8C93D506}" type="datetimeFigureOut">
              <a:rPr lang="en-US" smtClean="0"/>
              <a:pPr/>
              <a:t>4/24/2022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4976FF-C140-4B87-AC0A-D879B788837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https://www.geeksforgeeks.org/transportation-problem-set-1-introduction/</a:t>
            </a:r>
            <a:endParaRPr lang="en-US" dirty="0"/>
          </a:p>
        </p:txBody>
      </p:sp>
      <p:sp>
        <p:nvSpPr>
          <p:cNvPr id="4" name="Slide Number Placeholder 3"/>
          <p:cNvSpPr>
            <a:spLocks noGrp="1"/>
          </p:cNvSpPr>
          <p:nvPr>
            <p:ph type="sldNum" sz="quarter" idx="10"/>
          </p:nvPr>
        </p:nvSpPr>
        <p:spPr/>
        <p:txBody>
          <a:bodyPr/>
          <a:lstStyle/>
          <a:p>
            <a:fld id="{CA4976FF-C140-4B87-AC0A-D879B788837D}"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http://www.hungarianalgorithm.com/examplehungarianalgorithm.php</a:t>
            </a:r>
            <a:endParaRPr lang="en-US" dirty="0"/>
          </a:p>
        </p:txBody>
      </p:sp>
      <p:sp>
        <p:nvSpPr>
          <p:cNvPr id="4" name="Slide Number Placeholder 3"/>
          <p:cNvSpPr>
            <a:spLocks noGrp="1"/>
          </p:cNvSpPr>
          <p:nvPr>
            <p:ph type="sldNum" sz="quarter" idx="10"/>
          </p:nvPr>
        </p:nvSpPr>
        <p:spPr/>
        <p:txBody>
          <a:bodyPr/>
          <a:lstStyle/>
          <a:p>
            <a:fld id="{513F3AE8-E697-4683-8EB0-A113F0960F16}" type="slidenum">
              <a:rPr lang="en-US" smtClean="0"/>
              <a:pPr/>
              <a:t>127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13F3AE8-E697-4683-8EB0-A113F0960F16}" type="slidenum">
              <a:rPr lang="en-US" smtClean="0"/>
              <a:pPr/>
              <a:t>135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19200"/>
            <a:ext cx="7772400" cy="1470025"/>
          </a:xfrm>
        </p:spPr>
        <p:txBody>
          <a:bodyPr>
            <a:normAutofit fontScale="90000"/>
          </a:bodyPr>
          <a:lstStyle/>
          <a:p>
            <a:r>
              <a:rPr lang="en-US" sz="6600" b="1" u="sng" dirty="0" smtClean="0"/>
              <a:t>UNIT </a:t>
            </a:r>
            <a:r>
              <a:rPr lang="en-US" sz="6600" b="1" u="sng" dirty="0" smtClean="0"/>
              <a:t>III</a:t>
            </a:r>
            <a:br>
              <a:rPr lang="en-US" sz="6600" b="1" u="sng" dirty="0" smtClean="0"/>
            </a:br>
            <a:r>
              <a:rPr lang="en-US" sz="6600" b="1" u="sng" dirty="0" smtClean="0"/>
              <a:t/>
            </a:r>
            <a:br>
              <a:rPr lang="en-US" sz="6600" b="1" u="sng" dirty="0" smtClean="0"/>
            </a:br>
            <a:r>
              <a:rPr lang="en-US" sz="3600" u="sng" dirty="0" smtClean="0">
                <a:solidFill>
                  <a:srgbClr val="FF0000"/>
                </a:solidFill>
              </a:rPr>
              <a:t>Assignment and </a:t>
            </a:r>
            <a:r>
              <a:rPr lang="en-US" sz="3600" u="sng" dirty="0" err="1" smtClean="0">
                <a:solidFill>
                  <a:srgbClr val="FF0000"/>
                </a:solidFill>
              </a:rPr>
              <a:t>Transportaion</a:t>
            </a:r>
            <a:r>
              <a:rPr lang="en-US" sz="3600" u="sng" dirty="0" smtClean="0">
                <a:solidFill>
                  <a:srgbClr val="FF0000"/>
                </a:solidFill>
              </a:rPr>
              <a:t> Problem</a:t>
            </a:r>
            <a:endParaRPr lang="en-US" sz="3600" u="sng" dirty="0">
              <a:solidFill>
                <a:srgbClr val="FF0000"/>
              </a:solidFill>
            </a:endParaRPr>
          </a:p>
        </p:txBody>
      </p:sp>
      <p:sp>
        <p:nvSpPr>
          <p:cNvPr id="3" name="Subtitle 2"/>
          <p:cNvSpPr>
            <a:spLocks noGrp="1"/>
          </p:cNvSpPr>
          <p:nvPr>
            <p:ph type="subTitle" idx="1"/>
          </p:nvPr>
        </p:nvSpPr>
        <p:spPr>
          <a:xfrm>
            <a:off x="990600" y="3276600"/>
            <a:ext cx="7086600" cy="2133600"/>
          </a:xfrm>
        </p:spPr>
        <p:txBody>
          <a:bodyPr>
            <a:normAutofit fontScale="92500" lnSpcReduction="10000"/>
          </a:bodyPr>
          <a:lstStyle/>
          <a:p>
            <a:endParaRPr lang="en-US" sz="3600" b="1" dirty="0" smtClean="0">
              <a:solidFill>
                <a:schemeClr val="tx1"/>
              </a:solidFill>
            </a:endParaRPr>
          </a:p>
          <a:p>
            <a:r>
              <a:rPr lang="en-US" sz="2000" dirty="0" smtClean="0">
                <a:solidFill>
                  <a:schemeClr val="tx1"/>
                </a:solidFill>
              </a:rPr>
              <a:t>by:</a:t>
            </a:r>
          </a:p>
          <a:p>
            <a:r>
              <a:rPr lang="en-US" sz="2400" dirty="0" smtClean="0">
                <a:solidFill>
                  <a:schemeClr val="tx1"/>
                </a:solidFill>
              </a:rPr>
              <a:t>Dr. </a:t>
            </a:r>
            <a:r>
              <a:rPr lang="en-US" sz="2400" dirty="0" err="1" smtClean="0">
                <a:solidFill>
                  <a:schemeClr val="tx1"/>
                </a:solidFill>
              </a:rPr>
              <a:t>Pravin</a:t>
            </a:r>
            <a:r>
              <a:rPr lang="en-US" sz="2400" dirty="0" smtClean="0">
                <a:solidFill>
                  <a:schemeClr val="tx1"/>
                </a:solidFill>
              </a:rPr>
              <a:t> Kumar </a:t>
            </a:r>
            <a:r>
              <a:rPr lang="en-US" sz="2400" dirty="0" err="1" smtClean="0">
                <a:solidFill>
                  <a:schemeClr val="tx1"/>
                </a:solidFill>
              </a:rPr>
              <a:t>Agrawal</a:t>
            </a:r>
            <a:endParaRPr lang="en-US" sz="2400" dirty="0" smtClean="0">
              <a:solidFill>
                <a:schemeClr val="tx1"/>
              </a:solidFill>
            </a:endParaRPr>
          </a:p>
          <a:p>
            <a:r>
              <a:rPr lang="en-US" sz="2400" dirty="0" smtClean="0">
                <a:solidFill>
                  <a:schemeClr val="tx1"/>
                </a:solidFill>
              </a:rPr>
              <a:t>Assistant Professor</a:t>
            </a:r>
          </a:p>
          <a:p>
            <a:r>
              <a:rPr lang="en-US" sz="2400" dirty="0" smtClean="0">
                <a:solidFill>
                  <a:schemeClr val="tx1"/>
                </a:solidFill>
              </a:rPr>
              <a:t>CSJMU</a:t>
            </a:r>
            <a:endParaRPr lang="en-US" sz="2400" dirty="0" smtClean="0">
              <a:solidFill>
                <a:schemeClr val="tx1"/>
              </a:solidFill>
            </a:endParaRPr>
          </a:p>
          <a:p>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Allocation</a:t>
            </a:r>
            <a:endParaRPr lang="en-US" dirty="0"/>
          </a:p>
        </p:txBody>
      </p:sp>
      <p:sp>
        <p:nvSpPr>
          <p:cNvPr id="3" name="Content Placeholder 2"/>
          <p:cNvSpPr>
            <a:spLocks noGrp="1"/>
          </p:cNvSpPr>
          <p:nvPr>
            <p:ph idx="1"/>
          </p:nvPr>
        </p:nvSpPr>
        <p:spPr/>
        <p:txBody>
          <a:bodyPr>
            <a:normAutofit/>
          </a:bodyPr>
          <a:lstStyle/>
          <a:p>
            <a:pPr algn="just"/>
            <a:r>
              <a:rPr lang="en-US" sz="2800" dirty="0" smtClean="0"/>
              <a:t>The number of units of items transported from a source to a destination which is recorded in a cell in the transportation tableau. </a:t>
            </a:r>
            <a:endParaRPr lang="en-US" sz="2800"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t>Optimal Solution</a:t>
            </a:r>
            <a:endParaRPr lang="en-US" sz="3600" b="1" u="sng" dirty="0"/>
          </a:p>
        </p:txBody>
      </p:sp>
      <p:sp>
        <p:nvSpPr>
          <p:cNvPr id="3" name="Content Placeholder 2"/>
          <p:cNvSpPr>
            <a:spLocks noGrp="1"/>
          </p:cNvSpPr>
          <p:nvPr>
            <p:ph idx="1"/>
          </p:nvPr>
        </p:nvSpPr>
        <p:spPr/>
        <p:txBody>
          <a:bodyPr/>
          <a:lstStyle/>
          <a:p>
            <a:pPr algn="just"/>
            <a:r>
              <a:rPr lang="en-US" dirty="0" smtClean="0"/>
              <a:t>To obtain an optimal solution by making successive improvements to initial basic feasible solution until no further decrease in the transportation cost is possible. An optimal solution is one where there is no other set of transportation routes that will further reduce the total transportation cost. </a:t>
            </a:r>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Optimal Solution…</a:t>
            </a:r>
            <a:endParaRPr lang="en-US" dirty="0"/>
          </a:p>
        </p:txBody>
      </p:sp>
      <p:sp>
        <p:nvSpPr>
          <p:cNvPr id="3" name="Content Placeholder 2"/>
          <p:cNvSpPr>
            <a:spLocks noGrp="1"/>
          </p:cNvSpPr>
          <p:nvPr>
            <p:ph idx="1"/>
          </p:nvPr>
        </p:nvSpPr>
        <p:spPr/>
        <p:txBody>
          <a:bodyPr>
            <a:noAutofit/>
          </a:bodyPr>
          <a:lstStyle/>
          <a:p>
            <a:pPr algn="just"/>
            <a:r>
              <a:rPr lang="en-US" sz="2400" dirty="0" smtClean="0"/>
              <a:t>Thus, we have to evaluate each unoccupied cell in the transportation table in terms of an opportunity of reducing total transportation cost. </a:t>
            </a:r>
          </a:p>
          <a:p>
            <a:pPr algn="just"/>
            <a:r>
              <a:rPr lang="en-US" sz="2400" dirty="0" smtClean="0"/>
              <a:t>An unoccupied cell with the largest negative opportunity cost is selected to include in the new set of transportation routes (allocations). </a:t>
            </a:r>
          </a:p>
          <a:p>
            <a:pPr algn="just"/>
            <a:r>
              <a:rPr lang="en-US" sz="2400" dirty="0" smtClean="0"/>
              <a:t>This value indicates the per unit cost reduction that can be achieved by raising the shipment allocation in the unoccupied cell from its present level of zero. This is also known as an incoming cell (or variable). </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Optimal Solution…</a:t>
            </a:r>
            <a:endParaRPr lang="en-US" dirty="0"/>
          </a:p>
        </p:txBody>
      </p:sp>
      <p:sp>
        <p:nvSpPr>
          <p:cNvPr id="3" name="Content Placeholder 2"/>
          <p:cNvSpPr>
            <a:spLocks noGrp="1"/>
          </p:cNvSpPr>
          <p:nvPr>
            <p:ph idx="1"/>
          </p:nvPr>
        </p:nvSpPr>
        <p:spPr/>
        <p:txBody>
          <a:bodyPr/>
          <a:lstStyle/>
          <a:p>
            <a:pPr algn="just"/>
            <a:r>
              <a:rPr lang="en-US" dirty="0" smtClean="0"/>
              <a:t>The outgoing cell (or variable) in the current solution is the occupied cell (basic variable) in the unique closed path (loop) whose allocation will become zero first as more units are allocated to the unoccupied cell with largest negative opportunity cost. That is, the current solution cannot be improved further. This is the optimal solution. </a:t>
            </a:r>
          </a:p>
          <a:p>
            <a:pPr algn="just"/>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Numerical 3</a:t>
            </a:r>
            <a:endParaRPr lang="en-US" b="1" u="sng" dirty="0"/>
          </a:p>
        </p:txBody>
      </p:sp>
      <p:graphicFrame>
        <p:nvGraphicFramePr>
          <p:cNvPr id="4" name="Table 3"/>
          <p:cNvGraphicFramePr>
            <a:graphicFrameLocks noGrp="1"/>
          </p:cNvGraphicFramePr>
          <p:nvPr/>
        </p:nvGraphicFramePr>
        <p:xfrm>
          <a:off x="457200" y="1600201"/>
          <a:ext cx="8382000" cy="3642359"/>
        </p:xfrm>
        <a:graphic>
          <a:graphicData uri="http://schemas.openxmlformats.org/drawingml/2006/table">
            <a:tbl>
              <a:tblPr firstRow="1" bandRow="1">
                <a:tableStyleId>{5940675A-B579-460E-94D1-54222C63F5DA}</a:tableStyleId>
              </a:tblPr>
              <a:tblGrid>
                <a:gridCol w="1397000"/>
                <a:gridCol w="1397000"/>
                <a:gridCol w="1397000"/>
                <a:gridCol w="1397000"/>
                <a:gridCol w="1397000"/>
                <a:gridCol w="1397000"/>
              </a:tblGrid>
              <a:tr h="914399">
                <a:tc>
                  <a:txBody>
                    <a:bodyPr/>
                    <a:lstStyle/>
                    <a:p>
                      <a:pPr algn="ctr"/>
                      <a:endParaRPr lang="en-US" sz="2400" dirty="0"/>
                    </a:p>
                  </a:txBody>
                  <a:tcPr/>
                </a:tc>
                <a:tc>
                  <a:txBody>
                    <a:bodyPr/>
                    <a:lstStyle/>
                    <a:p>
                      <a:pPr algn="ctr"/>
                      <a:r>
                        <a:rPr lang="en-US" sz="1800" dirty="0" smtClean="0"/>
                        <a:t>D1 =</a:t>
                      </a:r>
                      <a:r>
                        <a:rPr lang="en-US" sz="1800" dirty="0" err="1" smtClean="0"/>
                        <a:t>lucknow</a:t>
                      </a:r>
                      <a:endParaRPr lang="en-US" sz="1800" dirty="0"/>
                    </a:p>
                  </a:txBody>
                  <a:tcPr/>
                </a:tc>
                <a:tc>
                  <a:txBody>
                    <a:bodyPr/>
                    <a:lstStyle/>
                    <a:p>
                      <a:pPr algn="ctr"/>
                      <a:r>
                        <a:rPr lang="en-US" sz="1800" dirty="0" smtClean="0"/>
                        <a:t>D2=</a:t>
                      </a:r>
                      <a:r>
                        <a:rPr lang="en-US" sz="1800" dirty="0" err="1" smtClean="0"/>
                        <a:t>baliya</a:t>
                      </a:r>
                      <a:endParaRPr lang="en-US" sz="1800" dirty="0"/>
                    </a:p>
                  </a:txBody>
                  <a:tcPr/>
                </a:tc>
                <a:tc>
                  <a:txBody>
                    <a:bodyPr/>
                    <a:lstStyle/>
                    <a:p>
                      <a:pPr algn="ctr"/>
                      <a:r>
                        <a:rPr lang="en-US" sz="1800" dirty="0" smtClean="0"/>
                        <a:t>D3=</a:t>
                      </a:r>
                      <a:r>
                        <a:rPr lang="en-US" sz="1800" dirty="0" err="1" smtClean="0"/>
                        <a:t>kanpur</a:t>
                      </a:r>
                      <a:endParaRPr lang="en-US" sz="1800" dirty="0"/>
                    </a:p>
                  </a:txBody>
                  <a:tcPr/>
                </a:tc>
                <a:tc>
                  <a:txBody>
                    <a:bodyPr/>
                    <a:lstStyle/>
                    <a:p>
                      <a:pPr algn="ctr"/>
                      <a:r>
                        <a:rPr lang="en-US" sz="1800" dirty="0" smtClean="0"/>
                        <a:t>D4=</a:t>
                      </a:r>
                      <a:r>
                        <a:rPr lang="en-US" sz="1800" dirty="0" err="1" smtClean="0"/>
                        <a:t>delhi</a:t>
                      </a:r>
                      <a:endParaRPr lang="en-US" sz="1800" dirty="0"/>
                    </a:p>
                  </a:txBody>
                  <a:tcPr/>
                </a:tc>
                <a:tc>
                  <a:txBody>
                    <a:bodyPr/>
                    <a:lstStyle/>
                    <a:p>
                      <a:pPr algn="ctr"/>
                      <a:r>
                        <a:rPr lang="en-US" sz="2400" dirty="0" smtClean="0"/>
                        <a:t>Supply</a:t>
                      </a:r>
                      <a:endParaRPr lang="en-US" sz="2400" dirty="0"/>
                    </a:p>
                  </a:txBody>
                  <a:tcPr/>
                </a:tc>
              </a:tr>
              <a:tr h="635000">
                <a:tc>
                  <a:txBody>
                    <a:bodyPr/>
                    <a:lstStyle/>
                    <a:p>
                      <a:pPr algn="ctr"/>
                      <a:r>
                        <a:rPr lang="en-US" sz="2400" dirty="0" smtClean="0"/>
                        <a:t>S1</a:t>
                      </a:r>
                      <a:endParaRPr lang="en-US" sz="2400" dirty="0"/>
                    </a:p>
                  </a:txBody>
                  <a:tcPr/>
                </a:tc>
                <a:tc>
                  <a:txBody>
                    <a:bodyPr/>
                    <a:lstStyle/>
                    <a:p>
                      <a:pPr algn="ctr"/>
                      <a:r>
                        <a:rPr lang="en-US" sz="2400" dirty="0" smtClean="0"/>
                        <a:t>21</a:t>
                      </a:r>
                      <a:endParaRPr lang="en-US" sz="2400" dirty="0"/>
                    </a:p>
                  </a:txBody>
                  <a:tcPr/>
                </a:tc>
                <a:tc>
                  <a:txBody>
                    <a:bodyPr/>
                    <a:lstStyle/>
                    <a:p>
                      <a:pPr algn="ctr"/>
                      <a:r>
                        <a:rPr lang="en-US" sz="2400" dirty="0" smtClean="0"/>
                        <a:t>16</a:t>
                      </a:r>
                      <a:endParaRPr lang="en-US" sz="2400" dirty="0"/>
                    </a:p>
                  </a:txBody>
                  <a:tcPr/>
                </a:tc>
                <a:tc>
                  <a:txBody>
                    <a:bodyPr/>
                    <a:lstStyle/>
                    <a:p>
                      <a:pPr algn="ctr"/>
                      <a:r>
                        <a:rPr lang="en-US" sz="2400" dirty="0" smtClean="0"/>
                        <a:t>25</a:t>
                      </a:r>
                      <a:endParaRPr lang="en-US" sz="2400" dirty="0"/>
                    </a:p>
                  </a:txBody>
                  <a:tcPr/>
                </a:tc>
                <a:tc>
                  <a:txBody>
                    <a:bodyPr/>
                    <a:lstStyle/>
                    <a:p>
                      <a:pPr algn="ctr"/>
                      <a:r>
                        <a:rPr lang="en-US" sz="2400" dirty="0" smtClean="0"/>
                        <a:t>13</a:t>
                      </a:r>
                      <a:endParaRPr lang="en-US" sz="2400" dirty="0"/>
                    </a:p>
                  </a:txBody>
                  <a:tcPr/>
                </a:tc>
                <a:tc>
                  <a:txBody>
                    <a:bodyPr/>
                    <a:lstStyle/>
                    <a:p>
                      <a:pPr algn="ctr"/>
                      <a:r>
                        <a:rPr lang="en-US" sz="2400" b="1" dirty="0" smtClean="0">
                          <a:solidFill>
                            <a:srgbClr val="FF0000"/>
                          </a:solidFill>
                        </a:rPr>
                        <a:t>11</a:t>
                      </a:r>
                      <a:endParaRPr lang="en-US" sz="2400" b="1" dirty="0">
                        <a:solidFill>
                          <a:srgbClr val="FF0000"/>
                        </a:solidFill>
                      </a:endParaRPr>
                    </a:p>
                  </a:txBody>
                  <a:tcPr/>
                </a:tc>
              </a:tr>
              <a:tr h="635000">
                <a:tc>
                  <a:txBody>
                    <a:bodyPr/>
                    <a:lstStyle/>
                    <a:p>
                      <a:pPr algn="ctr"/>
                      <a:r>
                        <a:rPr lang="en-US" sz="2400" dirty="0" smtClean="0"/>
                        <a:t>S2</a:t>
                      </a:r>
                      <a:endParaRPr lang="en-US" sz="2400" dirty="0"/>
                    </a:p>
                  </a:txBody>
                  <a:tcPr/>
                </a:tc>
                <a:tc>
                  <a:txBody>
                    <a:bodyPr/>
                    <a:lstStyle/>
                    <a:p>
                      <a:pPr algn="ctr"/>
                      <a:r>
                        <a:rPr lang="en-US" sz="2400" dirty="0" smtClean="0"/>
                        <a:t>17</a:t>
                      </a:r>
                      <a:endParaRPr lang="en-US" sz="2400" dirty="0"/>
                    </a:p>
                  </a:txBody>
                  <a:tcPr/>
                </a:tc>
                <a:tc>
                  <a:txBody>
                    <a:bodyPr/>
                    <a:lstStyle/>
                    <a:p>
                      <a:pPr algn="ctr"/>
                      <a:r>
                        <a:rPr lang="en-US" sz="2400" dirty="0" smtClean="0"/>
                        <a:t>18</a:t>
                      </a:r>
                      <a:endParaRPr lang="en-US" sz="2400" dirty="0"/>
                    </a:p>
                  </a:txBody>
                  <a:tcPr/>
                </a:tc>
                <a:tc>
                  <a:txBody>
                    <a:bodyPr/>
                    <a:lstStyle/>
                    <a:p>
                      <a:pPr algn="ctr"/>
                      <a:r>
                        <a:rPr lang="en-US" sz="2400" dirty="0" smtClean="0"/>
                        <a:t>14</a:t>
                      </a:r>
                      <a:endParaRPr lang="en-US" sz="2400" dirty="0"/>
                    </a:p>
                  </a:txBody>
                  <a:tcPr/>
                </a:tc>
                <a:tc>
                  <a:txBody>
                    <a:bodyPr/>
                    <a:lstStyle/>
                    <a:p>
                      <a:pPr algn="ctr"/>
                      <a:r>
                        <a:rPr lang="en-US" sz="2400" dirty="0" smtClean="0"/>
                        <a:t>23</a:t>
                      </a:r>
                      <a:endParaRPr lang="en-US" sz="2400" dirty="0"/>
                    </a:p>
                  </a:txBody>
                  <a:tcPr/>
                </a:tc>
                <a:tc>
                  <a:txBody>
                    <a:bodyPr/>
                    <a:lstStyle/>
                    <a:p>
                      <a:pPr algn="ctr"/>
                      <a:r>
                        <a:rPr lang="en-US" sz="2400" b="1" dirty="0" smtClean="0">
                          <a:solidFill>
                            <a:srgbClr val="FF0000"/>
                          </a:solidFill>
                        </a:rPr>
                        <a:t>13</a:t>
                      </a:r>
                      <a:endParaRPr lang="en-US" sz="2400" b="1" dirty="0">
                        <a:solidFill>
                          <a:srgbClr val="FF0000"/>
                        </a:solidFill>
                      </a:endParaRPr>
                    </a:p>
                  </a:txBody>
                  <a:tcPr/>
                </a:tc>
              </a:tr>
              <a:tr h="635000">
                <a:tc>
                  <a:txBody>
                    <a:bodyPr/>
                    <a:lstStyle/>
                    <a:p>
                      <a:pPr algn="ctr"/>
                      <a:r>
                        <a:rPr lang="en-US" sz="2400" dirty="0" smtClean="0"/>
                        <a:t>S3</a:t>
                      </a:r>
                      <a:endParaRPr lang="en-US" sz="2400" dirty="0"/>
                    </a:p>
                  </a:txBody>
                  <a:tcPr/>
                </a:tc>
                <a:tc>
                  <a:txBody>
                    <a:bodyPr/>
                    <a:lstStyle/>
                    <a:p>
                      <a:pPr algn="ctr"/>
                      <a:r>
                        <a:rPr lang="en-US" sz="2400" dirty="0" smtClean="0"/>
                        <a:t>32</a:t>
                      </a:r>
                      <a:endParaRPr lang="en-US" sz="2400" dirty="0"/>
                    </a:p>
                  </a:txBody>
                  <a:tcPr/>
                </a:tc>
                <a:tc>
                  <a:txBody>
                    <a:bodyPr/>
                    <a:lstStyle/>
                    <a:p>
                      <a:pPr algn="ctr"/>
                      <a:r>
                        <a:rPr lang="en-US" sz="2400" dirty="0" smtClean="0"/>
                        <a:t>27</a:t>
                      </a:r>
                      <a:endParaRPr lang="en-US" sz="2400" dirty="0"/>
                    </a:p>
                  </a:txBody>
                  <a:tcPr/>
                </a:tc>
                <a:tc>
                  <a:txBody>
                    <a:bodyPr/>
                    <a:lstStyle/>
                    <a:p>
                      <a:pPr algn="ctr"/>
                      <a:r>
                        <a:rPr lang="en-US" sz="2400" dirty="0" smtClean="0"/>
                        <a:t>18</a:t>
                      </a:r>
                      <a:endParaRPr lang="en-US" sz="2400" dirty="0"/>
                    </a:p>
                  </a:txBody>
                  <a:tcPr/>
                </a:tc>
                <a:tc>
                  <a:txBody>
                    <a:bodyPr/>
                    <a:lstStyle/>
                    <a:p>
                      <a:pPr algn="ctr"/>
                      <a:r>
                        <a:rPr lang="en-US" sz="2400" dirty="0" smtClean="0"/>
                        <a:t>41</a:t>
                      </a:r>
                      <a:endParaRPr lang="en-US" sz="2400" dirty="0"/>
                    </a:p>
                  </a:txBody>
                  <a:tcPr/>
                </a:tc>
                <a:tc>
                  <a:txBody>
                    <a:bodyPr/>
                    <a:lstStyle/>
                    <a:p>
                      <a:pPr algn="ctr"/>
                      <a:r>
                        <a:rPr lang="en-US" sz="2400" b="1" dirty="0" smtClean="0">
                          <a:solidFill>
                            <a:srgbClr val="FF0000"/>
                          </a:solidFill>
                        </a:rPr>
                        <a:t>19</a:t>
                      </a:r>
                      <a:endParaRPr lang="en-US" sz="2400" b="1" dirty="0">
                        <a:solidFill>
                          <a:srgbClr val="FF0000"/>
                        </a:solidFill>
                      </a:endParaRPr>
                    </a:p>
                  </a:txBody>
                  <a:tcPr/>
                </a:tc>
              </a:tr>
              <a:tr h="635000">
                <a:tc>
                  <a:txBody>
                    <a:bodyPr/>
                    <a:lstStyle/>
                    <a:p>
                      <a:pPr algn="ctr"/>
                      <a:r>
                        <a:rPr lang="en-US" sz="2400" dirty="0" smtClean="0"/>
                        <a:t>Requirements</a:t>
                      </a:r>
                      <a:endParaRPr lang="en-US" sz="2400" dirty="0"/>
                    </a:p>
                  </a:txBody>
                  <a:tcPr/>
                </a:tc>
                <a:tc>
                  <a:txBody>
                    <a:bodyPr/>
                    <a:lstStyle/>
                    <a:p>
                      <a:pPr algn="ctr"/>
                      <a:r>
                        <a:rPr lang="en-US" sz="2800" b="1" dirty="0" smtClean="0">
                          <a:solidFill>
                            <a:srgbClr val="FF0000"/>
                          </a:solidFill>
                        </a:rPr>
                        <a:t>6</a:t>
                      </a:r>
                      <a:endParaRPr lang="en-US" sz="2800" b="1" dirty="0">
                        <a:solidFill>
                          <a:srgbClr val="FF0000"/>
                        </a:solidFill>
                      </a:endParaRPr>
                    </a:p>
                  </a:txBody>
                  <a:tcPr/>
                </a:tc>
                <a:tc>
                  <a:txBody>
                    <a:bodyPr/>
                    <a:lstStyle/>
                    <a:p>
                      <a:pPr algn="ctr"/>
                      <a:r>
                        <a:rPr lang="en-US" sz="2400" b="1" dirty="0" smtClean="0">
                          <a:solidFill>
                            <a:srgbClr val="FF0000"/>
                          </a:solidFill>
                        </a:rPr>
                        <a:t>10</a:t>
                      </a:r>
                      <a:endParaRPr lang="en-US" sz="2400" b="1" dirty="0">
                        <a:solidFill>
                          <a:srgbClr val="FF0000"/>
                        </a:solidFill>
                      </a:endParaRPr>
                    </a:p>
                  </a:txBody>
                  <a:tcPr/>
                </a:tc>
                <a:tc>
                  <a:txBody>
                    <a:bodyPr/>
                    <a:lstStyle/>
                    <a:p>
                      <a:pPr algn="ctr"/>
                      <a:r>
                        <a:rPr lang="en-US" sz="2400" b="1" dirty="0" smtClean="0">
                          <a:solidFill>
                            <a:srgbClr val="FF0000"/>
                          </a:solidFill>
                        </a:rPr>
                        <a:t>12</a:t>
                      </a:r>
                      <a:endParaRPr lang="en-US" sz="2400" b="1" dirty="0">
                        <a:solidFill>
                          <a:srgbClr val="FF0000"/>
                        </a:solidFill>
                      </a:endParaRPr>
                    </a:p>
                  </a:txBody>
                  <a:tcPr/>
                </a:tc>
                <a:tc>
                  <a:txBody>
                    <a:bodyPr/>
                    <a:lstStyle/>
                    <a:p>
                      <a:pPr algn="ctr"/>
                      <a:r>
                        <a:rPr lang="en-US" sz="2400" b="1" dirty="0" smtClean="0">
                          <a:solidFill>
                            <a:srgbClr val="FF0000"/>
                          </a:solidFill>
                        </a:rPr>
                        <a:t>15</a:t>
                      </a:r>
                      <a:endParaRPr lang="en-US" sz="2400" b="1" dirty="0">
                        <a:solidFill>
                          <a:srgbClr val="FF0000"/>
                        </a:solidFill>
                      </a:endParaRPr>
                    </a:p>
                  </a:txBody>
                  <a:tcPr/>
                </a:tc>
                <a:tc>
                  <a:txBody>
                    <a:bodyPr/>
                    <a:lstStyle/>
                    <a:p>
                      <a:pPr algn="ctr"/>
                      <a:r>
                        <a:rPr lang="en-US" sz="2400" b="1" dirty="0" smtClean="0">
                          <a:solidFill>
                            <a:srgbClr val="FF0000"/>
                          </a:solidFill>
                        </a:rPr>
                        <a:t>43</a:t>
                      </a:r>
                      <a:endParaRPr lang="en-US" sz="2400" b="1" dirty="0">
                        <a:solidFill>
                          <a:srgbClr val="FF0000"/>
                        </a:solidFill>
                      </a:endParaRPr>
                    </a:p>
                  </a:txBody>
                  <a:tcPr/>
                </a:tc>
              </a:tr>
            </a:tbl>
          </a:graphicData>
        </a:graphic>
      </p:graphicFrame>
      <p:sp>
        <p:nvSpPr>
          <p:cNvPr id="5" name="TextBox 4"/>
          <p:cNvSpPr txBox="1"/>
          <p:nvPr/>
        </p:nvSpPr>
        <p:spPr>
          <a:xfrm>
            <a:off x="448188" y="5486400"/>
            <a:ext cx="8529707" cy="830997"/>
          </a:xfrm>
          <a:prstGeom prst="rect">
            <a:avLst/>
          </a:prstGeom>
          <a:noFill/>
        </p:spPr>
        <p:txBody>
          <a:bodyPr wrap="none" rtlCol="0">
            <a:spAutoFit/>
          </a:bodyPr>
          <a:lstStyle/>
          <a:p>
            <a:r>
              <a:rPr lang="en-US" sz="2400" dirty="0" smtClean="0"/>
              <a:t>Solve the above transportation problem with VAM Techniques and </a:t>
            </a:r>
          </a:p>
          <a:p>
            <a:r>
              <a:rPr lang="en-US" sz="2400" dirty="0" smtClean="0"/>
              <a:t>check for optimality.</a:t>
            </a:r>
            <a:endParaRPr lang="en-US" sz="2400"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Answer</a:t>
            </a:r>
            <a:endParaRPr lang="en-US" b="1" u="sng" dirty="0"/>
          </a:p>
        </p:txBody>
      </p:sp>
      <p:graphicFrame>
        <p:nvGraphicFramePr>
          <p:cNvPr id="4" name="Table 3"/>
          <p:cNvGraphicFramePr>
            <a:graphicFrameLocks noGrp="1"/>
          </p:cNvGraphicFramePr>
          <p:nvPr/>
        </p:nvGraphicFramePr>
        <p:xfrm>
          <a:off x="457200" y="1371600"/>
          <a:ext cx="8382000" cy="3642359"/>
        </p:xfrm>
        <a:graphic>
          <a:graphicData uri="http://schemas.openxmlformats.org/drawingml/2006/table">
            <a:tbl>
              <a:tblPr firstRow="1" bandRow="1">
                <a:tableStyleId>{5940675A-B579-460E-94D1-54222C63F5DA}</a:tableStyleId>
              </a:tblPr>
              <a:tblGrid>
                <a:gridCol w="1397000"/>
                <a:gridCol w="1397000"/>
                <a:gridCol w="1397000"/>
                <a:gridCol w="1397000"/>
                <a:gridCol w="1397000"/>
                <a:gridCol w="1397000"/>
              </a:tblGrid>
              <a:tr h="914399">
                <a:tc>
                  <a:txBody>
                    <a:bodyPr/>
                    <a:lstStyle/>
                    <a:p>
                      <a:pPr algn="ctr"/>
                      <a:endParaRPr lang="en-US" sz="2400" dirty="0"/>
                    </a:p>
                  </a:txBody>
                  <a:tcPr/>
                </a:tc>
                <a:tc>
                  <a:txBody>
                    <a:bodyPr/>
                    <a:lstStyle/>
                    <a:p>
                      <a:pPr algn="ctr"/>
                      <a:r>
                        <a:rPr lang="en-US" sz="1800" dirty="0" smtClean="0"/>
                        <a:t>D1 =</a:t>
                      </a:r>
                      <a:r>
                        <a:rPr lang="en-US" sz="1800" dirty="0" err="1" smtClean="0"/>
                        <a:t>lucknow</a:t>
                      </a:r>
                      <a:endParaRPr lang="en-US" sz="1800" dirty="0"/>
                    </a:p>
                  </a:txBody>
                  <a:tcPr/>
                </a:tc>
                <a:tc>
                  <a:txBody>
                    <a:bodyPr/>
                    <a:lstStyle/>
                    <a:p>
                      <a:pPr algn="ctr"/>
                      <a:r>
                        <a:rPr lang="en-US" sz="1800" dirty="0" smtClean="0"/>
                        <a:t>D2=</a:t>
                      </a:r>
                      <a:r>
                        <a:rPr lang="en-US" sz="1800" dirty="0" err="1" smtClean="0"/>
                        <a:t>baliya</a:t>
                      </a:r>
                      <a:endParaRPr lang="en-US" sz="1800" dirty="0"/>
                    </a:p>
                  </a:txBody>
                  <a:tcPr/>
                </a:tc>
                <a:tc>
                  <a:txBody>
                    <a:bodyPr/>
                    <a:lstStyle/>
                    <a:p>
                      <a:pPr algn="ctr"/>
                      <a:r>
                        <a:rPr lang="en-US" sz="1800" dirty="0" smtClean="0"/>
                        <a:t>D3=</a:t>
                      </a:r>
                      <a:r>
                        <a:rPr lang="en-US" sz="1800" dirty="0" err="1" smtClean="0"/>
                        <a:t>kanpur</a:t>
                      </a:r>
                      <a:endParaRPr lang="en-US" sz="1800" dirty="0"/>
                    </a:p>
                  </a:txBody>
                  <a:tcPr/>
                </a:tc>
                <a:tc>
                  <a:txBody>
                    <a:bodyPr/>
                    <a:lstStyle/>
                    <a:p>
                      <a:pPr algn="ctr"/>
                      <a:r>
                        <a:rPr lang="en-US" sz="1800" dirty="0" smtClean="0"/>
                        <a:t>D4=</a:t>
                      </a:r>
                      <a:r>
                        <a:rPr lang="en-US" sz="1800" dirty="0" err="1" smtClean="0"/>
                        <a:t>delhi</a:t>
                      </a:r>
                      <a:endParaRPr lang="en-US" sz="1800" dirty="0"/>
                    </a:p>
                  </a:txBody>
                  <a:tcPr/>
                </a:tc>
                <a:tc>
                  <a:txBody>
                    <a:bodyPr/>
                    <a:lstStyle/>
                    <a:p>
                      <a:pPr algn="ctr"/>
                      <a:r>
                        <a:rPr lang="en-US" sz="2400" dirty="0" smtClean="0"/>
                        <a:t>Supply</a:t>
                      </a:r>
                      <a:endParaRPr lang="en-US" sz="2400" dirty="0"/>
                    </a:p>
                  </a:txBody>
                  <a:tcPr/>
                </a:tc>
              </a:tr>
              <a:tr h="635000">
                <a:tc>
                  <a:txBody>
                    <a:bodyPr/>
                    <a:lstStyle/>
                    <a:p>
                      <a:pPr algn="ctr"/>
                      <a:r>
                        <a:rPr lang="en-US" sz="2400" dirty="0" smtClean="0"/>
                        <a:t>S1</a:t>
                      </a:r>
                      <a:endParaRPr lang="en-US" sz="2400" dirty="0"/>
                    </a:p>
                  </a:txBody>
                  <a:tcPr/>
                </a:tc>
                <a:tc>
                  <a:txBody>
                    <a:bodyPr/>
                    <a:lstStyle/>
                    <a:p>
                      <a:pPr algn="ctr"/>
                      <a:r>
                        <a:rPr lang="en-US" sz="2400" dirty="0" smtClean="0"/>
                        <a:t>21</a:t>
                      </a:r>
                      <a:endParaRPr lang="en-US" sz="2400" dirty="0"/>
                    </a:p>
                  </a:txBody>
                  <a:tcPr/>
                </a:tc>
                <a:tc>
                  <a:txBody>
                    <a:bodyPr/>
                    <a:lstStyle/>
                    <a:p>
                      <a:pPr algn="ctr"/>
                      <a:r>
                        <a:rPr lang="en-US" sz="2400" dirty="0" smtClean="0"/>
                        <a:t>16</a:t>
                      </a:r>
                      <a:endParaRPr lang="en-US" sz="2400" dirty="0"/>
                    </a:p>
                  </a:txBody>
                  <a:tcPr/>
                </a:tc>
                <a:tc>
                  <a:txBody>
                    <a:bodyPr/>
                    <a:lstStyle/>
                    <a:p>
                      <a:pPr algn="ctr"/>
                      <a:r>
                        <a:rPr lang="en-US" sz="2400" dirty="0" smtClean="0"/>
                        <a:t>25</a:t>
                      </a:r>
                      <a:endParaRPr lang="en-US" sz="2400" dirty="0"/>
                    </a:p>
                  </a:txBody>
                  <a:tcPr/>
                </a:tc>
                <a:tc>
                  <a:txBody>
                    <a:bodyPr/>
                    <a:lstStyle/>
                    <a:p>
                      <a:pPr algn="ctr"/>
                      <a:r>
                        <a:rPr lang="en-US" sz="2400" dirty="0" smtClean="0"/>
                        <a:t>13</a:t>
                      </a:r>
                      <a:endParaRPr lang="en-US" sz="2400" dirty="0"/>
                    </a:p>
                  </a:txBody>
                  <a:tcPr/>
                </a:tc>
                <a:tc>
                  <a:txBody>
                    <a:bodyPr/>
                    <a:lstStyle/>
                    <a:p>
                      <a:pPr algn="ctr"/>
                      <a:r>
                        <a:rPr lang="en-US" sz="2400" b="1" dirty="0" smtClean="0">
                          <a:solidFill>
                            <a:srgbClr val="FF0000"/>
                          </a:solidFill>
                        </a:rPr>
                        <a:t>11</a:t>
                      </a:r>
                      <a:endParaRPr lang="en-US" sz="2400" b="1" dirty="0">
                        <a:solidFill>
                          <a:srgbClr val="FF0000"/>
                        </a:solidFill>
                      </a:endParaRPr>
                    </a:p>
                  </a:txBody>
                  <a:tcPr/>
                </a:tc>
              </a:tr>
              <a:tr h="635000">
                <a:tc>
                  <a:txBody>
                    <a:bodyPr/>
                    <a:lstStyle/>
                    <a:p>
                      <a:pPr algn="ctr"/>
                      <a:r>
                        <a:rPr lang="en-US" sz="2400" dirty="0" smtClean="0"/>
                        <a:t>S2</a:t>
                      </a:r>
                      <a:endParaRPr lang="en-US" sz="2400" dirty="0"/>
                    </a:p>
                  </a:txBody>
                  <a:tcPr/>
                </a:tc>
                <a:tc>
                  <a:txBody>
                    <a:bodyPr/>
                    <a:lstStyle/>
                    <a:p>
                      <a:pPr algn="ctr"/>
                      <a:r>
                        <a:rPr lang="en-US" sz="2400" dirty="0" smtClean="0"/>
                        <a:t>17</a:t>
                      </a:r>
                      <a:endParaRPr lang="en-US" sz="2400" dirty="0"/>
                    </a:p>
                  </a:txBody>
                  <a:tcPr/>
                </a:tc>
                <a:tc>
                  <a:txBody>
                    <a:bodyPr/>
                    <a:lstStyle/>
                    <a:p>
                      <a:pPr algn="ctr"/>
                      <a:r>
                        <a:rPr lang="en-US" sz="2400" dirty="0" smtClean="0"/>
                        <a:t>18</a:t>
                      </a:r>
                      <a:endParaRPr lang="en-US" sz="2400" dirty="0"/>
                    </a:p>
                  </a:txBody>
                  <a:tcPr/>
                </a:tc>
                <a:tc>
                  <a:txBody>
                    <a:bodyPr/>
                    <a:lstStyle/>
                    <a:p>
                      <a:pPr algn="ctr"/>
                      <a:r>
                        <a:rPr lang="en-US" sz="2400" dirty="0" smtClean="0"/>
                        <a:t>14</a:t>
                      </a:r>
                      <a:endParaRPr lang="en-US" sz="2400" dirty="0"/>
                    </a:p>
                  </a:txBody>
                  <a:tcPr/>
                </a:tc>
                <a:tc>
                  <a:txBody>
                    <a:bodyPr/>
                    <a:lstStyle/>
                    <a:p>
                      <a:pPr algn="ctr"/>
                      <a:r>
                        <a:rPr lang="en-US" sz="2400" dirty="0" smtClean="0"/>
                        <a:t>23</a:t>
                      </a:r>
                      <a:endParaRPr lang="en-US" sz="2400" dirty="0"/>
                    </a:p>
                  </a:txBody>
                  <a:tcPr/>
                </a:tc>
                <a:tc>
                  <a:txBody>
                    <a:bodyPr/>
                    <a:lstStyle/>
                    <a:p>
                      <a:pPr algn="ctr"/>
                      <a:r>
                        <a:rPr lang="en-US" sz="2400" b="1" dirty="0" smtClean="0">
                          <a:solidFill>
                            <a:srgbClr val="FF0000"/>
                          </a:solidFill>
                        </a:rPr>
                        <a:t>13</a:t>
                      </a:r>
                      <a:endParaRPr lang="en-US" sz="2400" b="1" dirty="0">
                        <a:solidFill>
                          <a:srgbClr val="FF0000"/>
                        </a:solidFill>
                      </a:endParaRPr>
                    </a:p>
                  </a:txBody>
                  <a:tcPr/>
                </a:tc>
              </a:tr>
              <a:tr h="635000">
                <a:tc>
                  <a:txBody>
                    <a:bodyPr/>
                    <a:lstStyle/>
                    <a:p>
                      <a:pPr algn="ctr"/>
                      <a:r>
                        <a:rPr lang="en-US" sz="2400" dirty="0" smtClean="0"/>
                        <a:t>S3</a:t>
                      </a:r>
                      <a:endParaRPr lang="en-US" sz="2400" dirty="0"/>
                    </a:p>
                  </a:txBody>
                  <a:tcPr/>
                </a:tc>
                <a:tc>
                  <a:txBody>
                    <a:bodyPr/>
                    <a:lstStyle/>
                    <a:p>
                      <a:pPr algn="ctr"/>
                      <a:r>
                        <a:rPr lang="en-US" sz="2400" dirty="0" smtClean="0"/>
                        <a:t>32</a:t>
                      </a:r>
                      <a:endParaRPr lang="en-US" sz="2400" dirty="0"/>
                    </a:p>
                  </a:txBody>
                  <a:tcPr/>
                </a:tc>
                <a:tc>
                  <a:txBody>
                    <a:bodyPr/>
                    <a:lstStyle/>
                    <a:p>
                      <a:pPr algn="ctr"/>
                      <a:r>
                        <a:rPr lang="en-US" sz="2400" dirty="0" smtClean="0"/>
                        <a:t>27</a:t>
                      </a:r>
                      <a:endParaRPr lang="en-US" sz="2400" dirty="0"/>
                    </a:p>
                  </a:txBody>
                  <a:tcPr/>
                </a:tc>
                <a:tc>
                  <a:txBody>
                    <a:bodyPr/>
                    <a:lstStyle/>
                    <a:p>
                      <a:pPr algn="ctr"/>
                      <a:r>
                        <a:rPr lang="en-US" sz="2400" dirty="0" smtClean="0"/>
                        <a:t>18</a:t>
                      </a:r>
                      <a:endParaRPr lang="en-US" sz="2400" dirty="0"/>
                    </a:p>
                  </a:txBody>
                  <a:tcPr/>
                </a:tc>
                <a:tc>
                  <a:txBody>
                    <a:bodyPr/>
                    <a:lstStyle/>
                    <a:p>
                      <a:pPr algn="ctr"/>
                      <a:r>
                        <a:rPr lang="en-US" sz="2400" dirty="0" smtClean="0"/>
                        <a:t>41</a:t>
                      </a:r>
                      <a:endParaRPr lang="en-US" sz="2400" dirty="0"/>
                    </a:p>
                  </a:txBody>
                  <a:tcPr/>
                </a:tc>
                <a:tc>
                  <a:txBody>
                    <a:bodyPr/>
                    <a:lstStyle/>
                    <a:p>
                      <a:pPr algn="ctr"/>
                      <a:r>
                        <a:rPr lang="en-US" sz="2400" b="1" dirty="0" smtClean="0">
                          <a:solidFill>
                            <a:srgbClr val="FF0000"/>
                          </a:solidFill>
                        </a:rPr>
                        <a:t>19</a:t>
                      </a:r>
                      <a:endParaRPr lang="en-US" sz="2400" b="1" dirty="0">
                        <a:solidFill>
                          <a:srgbClr val="FF0000"/>
                        </a:solidFill>
                      </a:endParaRPr>
                    </a:p>
                  </a:txBody>
                  <a:tcPr/>
                </a:tc>
              </a:tr>
              <a:tr h="635000">
                <a:tc>
                  <a:txBody>
                    <a:bodyPr/>
                    <a:lstStyle/>
                    <a:p>
                      <a:pPr algn="ctr"/>
                      <a:r>
                        <a:rPr lang="en-US" sz="2400" dirty="0" smtClean="0"/>
                        <a:t>Requirements</a:t>
                      </a:r>
                      <a:endParaRPr lang="en-US" sz="2400" dirty="0"/>
                    </a:p>
                  </a:txBody>
                  <a:tcPr/>
                </a:tc>
                <a:tc>
                  <a:txBody>
                    <a:bodyPr/>
                    <a:lstStyle/>
                    <a:p>
                      <a:pPr algn="ctr"/>
                      <a:r>
                        <a:rPr lang="en-US" sz="2800" b="1" dirty="0" smtClean="0">
                          <a:solidFill>
                            <a:srgbClr val="FF0000"/>
                          </a:solidFill>
                        </a:rPr>
                        <a:t>6</a:t>
                      </a:r>
                      <a:endParaRPr lang="en-US" sz="2800" b="1" dirty="0">
                        <a:solidFill>
                          <a:srgbClr val="FF0000"/>
                        </a:solidFill>
                      </a:endParaRPr>
                    </a:p>
                  </a:txBody>
                  <a:tcPr/>
                </a:tc>
                <a:tc>
                  <a:txBody>
                    <a:bodyPr/>
                    <a:lstStyle/>
                    <a:p>
                      <a:pPr algn="ctr"/>
                      <a:r>
                        <a:rPr lang="en-US" sz="2400" b="1" dirty="0" smtClean="0">
                          <a:solidFill>
                            <a:srgbClr val="FF0000"/>
                          </a:solidFill>
                        </a:rPr>
                        <a:t>10</a:t>
                      </a:r>
                      <a:endParaRPr lang="en-US" sz="2400" b="1" dirty="0">
                        <a:solidFill>
                          <a:srgbClr val="FF0000"/>
                        </a:solidFill>
                      </a:endParaRPr>
                    </a:p>
                  </a:txBody>
                  <a:tcPr/>
                </a:tc>
                <a:tc>
                  <a:txBody>
                    <a:bodyPr/>
                    <a:lstStyle/>
                    <a:p>
                      <a:pPr algn="ctr"/>
                      <a:r>
                        <a:rPr lang="en-US" sz="2400" b="1" dirty="0" smtClean="0">
                          <a:solidFill>
                            <a:srgbClr val="FF0000"/>
                          </a:solidFill>
                        </a:rPr>
                        <a:t>12</a:t>
                      </a:r>
                      <a:endParaRPr lang="en-US" sz="2400" b="1" dirty="0">
                        <a:solidFill>
                          <a:srgbClr val="FF0000"/>
                        </a:solidFill>
                      </a:endParaRPr>
                    </a:p>
                  </a:txBody>
                  <a:tcPr/>
                </a:tc>
                <a:tc>
                  <a:txBody>
                    <a:bodyPr/>
                    <a:lstStyle/>
                    <a:p>
                      <a:pPr algn="ctr"/>
                      <a:r>
                        <a:rPr lang="en-US" sz="2400" b="1" dirty="0" smtClean="0">
                          <a:solidFill>
                            <a:srgbClr val="FF0000"/>
                          </a:solidFill>
                        </a:rPr>
                        <a:t>15</a:t>
                      </a:r>
                      <a:endParaRPr lang="en-US" sz="2400" b="1" dirty="0">
                        <a:solidFill>
                          <a:srgbClr val="FF0000"/>
                        </a:solidFill>
                      </a:endParaRPr>
                    </a:p>
                  </a:txBody>
                  <a:tcPr/>
                </a:tc>
                <a:tc>
                  <a:txBody>
                    <a:bodyPr/>
                    <a:lstStyle/>
                    <a:p>
                      <a:pPr algn="ctr"/>
                      <a:r>
                        <a:rPr lang="en-US" sz="2400" b="1" dirty="0" smtClean="0">
                          <a:solidFill>
                            <a:srgbClr val="FF0000"/>
                          </a:solidFill>
                        </a:rPr>
                        <a:t>43</a:t>
                      </a:r>
                      <a:endParaRPr lang="en-US" sz="2400" b="1" dirty="0">
                        <a:solidFill>
                          <a:srgbClr val="FF0000"/>
                        </a:solidFill>
                      </a:endParaRPr>
                    </a:p>
                  </a:txBody>
                  <a:tcPr/>
                </a:tc>
              </a:tr>
            </a:tbl>
          </a:graphicData>
        </a:graphic>
      </p:graphicFrame>
      <p:sp>
        <p:nvSpPr>
          <p:cNvPr id="5" name="TextBox 4"/>
          <p:cNvSpPr txBox="1"/>
          <p:nvPr/>
        </p:nvSpPr>
        <p:spPr>
          <a:xfrm>
            <a:off x="448188" y="5334000"/>
            <a:ext cx="8314812" cy="1631216"/>
          </a:xfrm>
          <a:prstGeom prst="rect">
            <a:avLst/>
          </a:prstGeom>
          <a:noFill/>
        </p:spPr>
        <p:txBody>
          <a:bodyPr wrap="square" rtlCol="0">
            <a:spAutoFit/>
          </a:bodyPr>
          <a:lstStyle/>
          <a:p>
            <a:pPr algn="just"/>
            <a:r>
              <a:rPr lang="en-US" sz="2000" dirty="0" smtClean="0"/>
              <a:t>Since total supply = total demand, the given transportation problem is </a:t>
            </a:r>
          </a:p>
          <a:p>
            <a:pPr algn="just"/>
            <a:r>
              <a:rPr lang="en-US" sz="2000" dirty="0" smtClean="0"/>
              <a:t>Balanced. Hence there exist a basic feasible solution to the problem.</a:t>
            </a:r>
          </a:p>
          <a:p>
            <a:pPr algn="just"/>
            <a:r>
              <a:rPr lang="en-US" sz="2000" dirty="0" smtClean="0"/>
              <a:t>By VAM Technique the initial basic feasible solution, with all allocations are made is given as  </a:t>
            </a:r>
          </a:p>
          <a:p>
            <a:pPr algn="just"/>
            <a:endParaRPr lang="en-US" sz="2000"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Answer</a:t>
            </a:r>
            <a:endParaRPr lang="en-US" b="1" u="sng" dirty="0"/>
          </a:p>
        </p:txBody>
      </p:sp>
      <p:graphicFrame>
        <p:nvGraphicFramePr>
          <p:cNvPr id="4" name="Table 3"/>
          <p:cNvGraphicFramePr>
            <a:graphicFrameLocks noGrp="1"/>
          </p:cNvGraphicFramePr>
          <p:nvPr/>
        </p:nvGraphicFramePr>
        <p:xfrm>
          <a:off x="457200" y="1371600"/>
          <a:ext cx="8001000" cy="3642359"/>
        </p:xfrm>
        <a:graphic>
          <a:graphicData uri="http://schemas.openxmlformats.org/drawingml/2006/table">
            <a:tbl>
              <a:tblPr firstRow="1" bandRow="1">
                <a:tableStyleId>{5940675A-B579-460E-94D1-54222C63F5DA}</a:tableStyleId>
              </a:tblPr>
              <a:tblGrid>
                <a:gridCol w="1397000"/>
                <a:gridCol w="1397000"/>
                <a:gridCol w="1397000"/>
                <a:gridCol w="1397000"/>
                <a:gridCol w="1397000"/>
                <a:gridCol w="1016000"/>
              </a:tblGrid>
              <a:tr h="914399">
                <a:tc>
                  <a:txBody>
                    <a:bodyPr/>
                    <a:lstStyle/>
                    <a:p>
                      <a:pPr algn="ctr"/>
                      <a:endParaRPr lang="en-US" sz="2400" dirty="0"/>
                    </a:p>
                  </a:txBody>
                  <a:tcPr/>
                </a:tc>
                <a:tc>
                  <a:txBody>
                    <a:bodyPr/>
                    <a:lstStyle/>
                    <a:p>
                      <a:pPr algn="ctr"/>
                      <a:r>
                        <a:rPr lang="en-US" sz="1800" dirty="0" smtClean="0"/>
                        <a:t>D1 =</a:t>
                      </a:r>
                      <a:r>
                        <a:rPr lang="en-US" sz="1800" dirty="0" err="1" smtClean="0"/>
                        <a:t>lucknow</a:t>
                      </a:r>
                      <a:endParaRPr lang="en-US" sz="1800" dirty="0"/>
                    </a:p>
                  </a:txBody>
                  <a:tcPr/>
                </a:tc>
                <a:tc>
                  <a:txBody>
                    <a:bodyPr/>
                    <a:lstStyle/>
                    <a:p>
                      <a:pPr algn="ctr"/>
                      <a:r>
                        <a:rPr lang="en-US" sz="1800" dirty="0" smtClean="0"/>
                        <a:t>D2=</a:t>
                      </a:r>
                      <a:r>
                        <a:rPr lang="en-US" sz="1800" dirty="0" err="1" smtClean="0"/>
                        <a:t>baliya</a:t>
                      </a:r>
                      <a:endParaRPr lang="en-US" sz="1800" dirty="0"/>
                    </a:p>
                  </a:txBody>
                  <a:tcPr/>
                </a:tc>
                <a:tc>
                  <a:txBody>
                    <a:bodyPr/>
                    <a:lstStyle/>
                    <a:p>
                      <a:pPr algn="ctr"/>
                      <a:r>
                        <a:rPr lang="en-US" sz="1800" dirty="0" smtClean="0"/>
                        <a:t>D3=</a:t>
                      </a:r>
                      <a:r>
                        <a:rPr lang="en-US" sz="1800" dirty="0" err="1" smtClean="0"/>
                        <a:t>kanpur</a:t>
                      </a:r>
                      <a:endParaRPr lang="en-US" sz="1800" dirty="0"/>
                    </a:p>
                  </a:txBody>
                  <a:tcPr/>
                </a:tc>
                <a:tc>
                  <a:txBody>
                    <a:bodyPr/>
                    <a:lstStyle/>
                    <a:p>
                      <a:pPr algn="ctr"/>
                      <a:r>
                        <a:rPr lang="en-US" sz="1800" dirty="0" smtClean="0"/>
                        <a:t>D4=</a:t>
                      </a:r>
                      <a:r>
                        <a:rPr lang="en-US" sz="1800" dirty="0" err="1" smtClean="0"/>
                        <a:t>delhi</a:t>
                      </a:r>
                      <a:endParaRPr lang="en-US" sz="1800" dirty="0"/>
                    </a:p>
                  </a:txBody>
                  <a:tcPr/>
                </a:tc>
                <a:tc>
                  <a:txBody>
                    <a:bodyPr/>
                    <a:lstStyle/>
                    <a:p>
                      <a:pPr algn="ctr"/>
                      <a:r>
                        <a:rPr lang="en-US" sz="2400" dirty="0" smtClean="0"/>
                        <a:t>Supply</a:t>
                      </a:r>
                      <a:endParaRPr lang="en-US" sz="2400" dirty="0"/>
                    </a:p>
                  </a:txBody>
                  <a:tcPr/>
                </a:tc>
              </a:tr>
              <a:tr h="635000">
                <a:tc>
                  <a:txBody>
                    <a:bodyPr/>
                    <a:lstStyle/>
                    <a:p>
                      <a:pPr algn="ctr"/>
                      <a:r>
                        <a:rPr lang="en-US" sz="2400" dirty="0" smtClean="0"/>
                        <a:t>S1</a:t>
                      </a:r>
                      <a:endParaRPr lang="en-US" sz="2400" dirty="0"/>
                    </a:p>
                  </a:txBody>
                  <a:tcPr/>
                </a:tc>
                <a:tc>
                  <a:txBody>
                    <a:bodyPr/>
                    <a:lstStyle/>
                    <a:p>
                      <a:pPr algn="ctr"/>
                      <a:r>
                        <a:rPr lang="en-US" sz="2400" dirty="0" smtClean="0"/>
                        <a:t>21 (d11)</a:t>
                      </a:r>
                      <a:endParaRPr lang="en-US" sz="2400" dirty="0"/>
                    </a:p>
                  </a:txBody>
                  <a:tcPr/>
                </a:tc>
                <a:tc>
                  <a:txBody>
                    <a:bodyPr/>
                    <a:lstStyle/>
                    <a:p>
                      <a:pPr algn="ctr"/>
                      <a:r>
                        <a:rPr lang="en-US" sz="2400" dirty="0" smtClean="0"/>
                        <a:t>16 (d12)</a:t>
                      </a:r>
                      <a:endParaRPr lang="en-US" sz="2400" dirty="0"/>
                    </a:p>
                  </a:txBody>
                  <a:tcPr/>
                </a:tc>
                <a:tc>
                  <a:txBody>
                    <a:bodyPr/>
                    <a:lstStyle/>
                    <a:p>
                      <a:pPr algn="ctr"/>
                      <a:r>
                        <a:rPr lang="en-US" sz="2400" dirty="0" smtClean="0"/>
                        <a:t>25 (d13)</a:t>
                      </a:r>
                      <a:endParaRPr lang="en-US" sz="2400" dirty="0"/>
                    </a:p>
                  </a:txBody>
                  <a:tcPr/>
                </a:tc>
                <a:tc>
                  <a:txBody>
                    <a:bodyPr/>
                    <a:lstStyle/>
                    <a:p>
                      <a:pPr algn="ctr"/>
                      <a:r>
                        <a:rPr lang="en-US" sz="2400" dirty="0" smtClean="0"/>
                        <a:t>13</a:t>
                      </a:r>
                      <a:endParaRPr lang="en-US" sz="2400" dirty="0"/>
                    </a:p>
                  </a:txBody>
                  <a:tcPr/>
                </a:tc>
                <a:tc>
                  <a:txBody>
                    <a:bodyPr/>
                    <a:lstStyle/>
                    <a:p>
                      <a:pPr algn="ctr"/>
                      <a:r>
                        <a:rPr lang="en-US" sz="2400" b="1" dirty="0" smtClean="0">
                          <a:solidFill>
                            <a:srgbClr val="FF0000"/>
                          </a:solidFill>
                        </a:rPr>
                        <a:t>11</a:t>
                      </a:r>
                      <a:endParaRPr lang="en-US" sz="2400" b="1" dirty="0">
                        <a:solidFill>
                          <a:srgbClr val="FF0000"/>
                        </a:solidFill>
                      </a:endParaRPr>
                    </a:p>
                  </a:txBody>
                  <a:tcPr/>
                </a:tc>
              </a:tr>
              <a:tr h="635000">
                <a:tc>
                  <a:txBody>
                    <a:bodyPr/>
                    <a:lstStyle/>
                    <a:p>
                      <a:pPr algn="ctr"/>
                      <a:r>
                        <a:rPr lang="en-US" sz="2400" dirty="0" smtClean="0"/>
                        <a:t>S2</a:t>
                      </a:r>
                      <a:endParaRPr lang="en-US" sz="2400" dirty="0"/>
                    </a:p>
                  </a:txBody>
                  <a:tcPr/>
                </a:tc>
                <a:tc>
                  <a:txBody>
                    <a:bodyPr/>
                    <a:lstStyle/>
                    <a:p>
                      <a:pPr algn="ctr"/>
                      <a:r>
                        <a:rPr lang="en-US" sz="2400" dirty="0" smtClean="0"/>
                        <a:t>17</a:t>
                      </a:r>
                      <a:endParaRPr lang="en-US" sz="2400" dirty="0"/>
                    </a:p>
                  </a:txBody>
                  <a:tcPr/>
                </a:tc>
                <a:tc>
                  <a:txBody>
                    <a:bodyPr/>
                    <a:lstStyle/>
                    <a:p>
                      <a:pPr algn="ctr"/>
                      <a:r>
                        <a:rPr lang="en-US" sz="2400" dirty="0" smtClean="0"/>
                        <a:t>18</a:t>
                      </a:r>
                      <a:endParaRPr lang="en-US" sz="2400" dirty="0"/>
                    </a:p>
                  </a:txBody>
                  <a:tcPr/>
                </a:tc>
                <a:tc>
                  <a:txBody>
                    <a:bodyPr/>
                    <a:lstStyle/>
                    <a:p>
                      <a:pPr algn="ctr"/>
                      <a:r>
                        <a:rPr lang="en-US" sz="2400" dirty="0" smtClean="0"/>
                        <a:t>14(d23)</a:t>
                      </a:r>
                      <a:endParaRPr lang="en-US" sz="2400" dirty="0"/>
                    </a:p>
                  </a:txBody>
                  <a:tcPr/>
                </a:tc>
                <a:tc>
                  <a:txBody>
                    <a:bodyPr/>
                    <a:lstStyle/>
                    <a:p>
                      <a:pPr algn="ctr"/>
                      <a:r>
                        <a:rPr lang="en-US" sz="2400" dirty="0" smtClean="0"/>
                        <a:t>23</a:t>
                      </a:r>
                      <a:endParaRPr lang="en-US" sz="2400" dirty="0"/>
                    </a:p>
                  </a:txBody>
                  <a:tcPr/>
                </a:tc>
                <a:tc>
                  <a:txBody>
                    <a:bodyPr/>
                    <a:lstStyle/>
                    <a:p>
                      <a:pPr algn="ctr"/>
                      <a:r>
                        <a:rPr lang="en-US" sz="2400" b="1" dirty="0" smtClean="0">
                          <a:solidFill>
                            <a:srgbClr val="FF0000"/>
                          </a:solidFill>
                        </a:rPr>
                        <a:t>13</a:t>
                      </a:r>
                      <a:endParaRPr lang="en-US" sz="2400" b="1" dirty="0">
                        <a:solidFill>
                          <a:srgbClr val="FF0000"/>
                        </a:solidFill>
                      </a:endParaRPr>
                    </a:p>
                  </a:txBody>
                  <a:tcPr/>
                </a:tc>
              </a:tr>
              <a:tr h="635000">
                <a:tc>
                  <a:txBody>
                    <a:bodyPr/>
                    <a:lstStyle/>
                    <a:p>
                      <a:pPr algn="ctr"/>
                      <a:r>
                        <a:rPr lang="en-US" sz="2400" dirty="0" smtClean="0"/>
                        <a:t>S3</a:t>
                      </a:r>
                      <a:endParaRPr lang="en-US" sz="2400" dirty="0"/>
                    </a:p>
                  </a:txBody>
                  <a:tcPr/>
                </a:tc>
                <a:tc>
                  <a:txBody>
                    <a:bodyPr/>
                    <a:lstStyle/>
                    <a:p>
                      <a:pPr algn="ctr"/>
                      <a:r>
                        <a:rPr lang="en-US" sz="2400" dirty="0" smtClean="0"/>
                        <a:t>32 (d31)</a:t>
                      </a:r>
                      <a:endParaRPr lang="en-US" sz="2400" dirty="0"/>
                    </a:p>
                  </a:txBody>
                  <a:tcPr/>
                </a:tc>
                <a:tc>
                  <a:txBody>
                    <a:bodyPr/>
                    <a:lstStyle/>
                    <a:p>
                      <a:pPr algn="ctr"/>
                      <a:r>
                        <a:rPr lang="en-US" sz="2400" dirty="0" smtClean="0"/>
                        <a:t>27</a:t>
                      </a:r>
                      <a:endParaRPr lang="en-US" sz="2400" dirty="0"/>
                    </a:p>
                  </a:txBody>
                  <a:tcPr/>
                </a:tc>
                <a:tc>
                  <a:txBody>
                    <a:bodyPr/>
                    <a:lstStyle/>
                    <a:p>
                      <a:pPr algn="ctr"/>
                      <a:r>
                        <a:rPr lang="en-US" sz="2400" dirty="0" smtClean="0"/>
                        <a:t>18</a:t>
                      </a:r>
                      <a:endParaRPr lang="en-US" sz="2400" dirty="0"/>
                    </a:p>
                  </a:txBody>
                  <a:tcPr/>
                </a:tc>
                <a:tc>
                  <a:txBody>
                    <a:bodyPr/>
                    <a:lstStyle/>
                    <a:p>
                      <a:pPr algn="ctr"/>
                      <a:r>
                        <a:rPr lang="en-US" sz="2400" dirty="0" smtClean="0"/>
                        <a:t>41 (d34)</a:t>
                      </a:r>
                      <a:endParaRPr lang="en-US" sz="2400" dirty="0"/>
                    </a:p>
                  </a:txBody>
                  <a:tcPr/>
                </a:tc>
                <a:tc>
                  <a:txBody>
                    <a:bodyPr/>
                    <a:lstStyle/>
                    <a:p>
                      <a:pPr algn="ctr"/>
                      <a:r>
                        <a:rPr lang="en-US" sz="2400" b="1" dirty="0" smtClean="0">
                          <a:solidFill>
                            <a:srgbClr val="FF0000"/>
                          </a:solidFill>
                        </a:rPr>
                        <a:t>19</a:t>
                      </a:r>
                      <a:endParaRPr lang="en-US" sz="2400" b="1" dirty="0">
                        <a:solidFill>
                          <a:srgbClr val="FF0000"/>
                        </a:solidFill>
                      </a:endParaRPr>
                    </a:p>
                  </a:txBody>
                  <a:tcPr/>
                </a:tc>
              </a:tr>
              <a:tr h="635000">
                <a:tc>
                  <a:txBody>
                    <a:bodyPr/>
                    <a:lstStyle/>
                    <a:p>
                      <a:pPr algn="ctr"/>
                      <a:r>
                        <a:rPr lang="en-US" sz="2400" dirty="0" smtClean="0"/>
                        <a:t>Requirements</a:t>
                      </a:r>
                      <a:endParaRPr lang="en-US" sz="2400" dirty="0"/>
                    </a:p>
                  </a:txBody>
                  <a:tcPr/>
                </a:tc>
                <a:tc>
                  <a:txBody>
                    <a:bodyPr/>
                    <a:lstStyle/>
                    <a:p>
                      <a:pPr algn="ctr"/>
                      <a:r>
                        <a:rPr lang="en-US" sz="2800" b="1" dirty="0" smtClean="0">
                          <a:solidFill>
                            <a:srgbClr val="FF0000"/>
                          </a:solidFill>
                        </a:rPr>
                        <a:t>6</a:t>
                      </a:r>
                      <a:endParaRPr lang="en-US" sz="2800" b="1" dirty="0">
                        <a:solidFill>
                          <a:srgbClr val="FF0000"/>
                        </a:solidFill>
                      </a:endParaRPr>
                    </a:p>
                  </a:txBody>
                  <a:tcPr/>
                </a:tc>
                <a:tc>
                  <a:txBody>
                    <a:bodyPr/>
                    <a:lstStyle/>
                    <a:p>
                      <a:pPr algn="ctr"/>
                      <a:r>
                        <a:rPr lang="en-US" sz="2400" b="1" dirty="0" smtClean="0">
                          <a:solidFill>
                            <a:srgbClr val="FF0000"/>
                          </a:solidFill>
                        </a:rPr>
                        <a:t>10</a:t>
                      </a:r>
                      <a:endParaRPr lang="en-US" sz="2400" b="1" dirty="0">
                        <a:solidFill>
                          <a:srgbClr val="FF0000"/>
                        </a:solidFill>
                      </a:endParaRPr>
                    </a:p>
                  </a:txBody>
                  <a:tcPr/>
                </a:tc>
                <a:tc>
                  <a:txBody>
                    <a:bodyPr/>
                    <a:lstStyle/>
                    <a:p>
                      <a:pPr algn="ctr"/>
                      <a:r>
                        <a:rPr lang="en-US" sz="2400" b="1" dirty="0" smtClean="0">
                          <a:solidFill>
                            <a:srgbClr val="FF0000"/>
                          </a:solidFill>
                        </a:rPr>
                        <a:t>12</a:t>
                      </a:r>
                      <a:endParaRPr lang="en-US" sz="2400" b="1" dirty="0">
                        <a:solidFill>
                          <a:srgbClr val="FF0000"/>
                        </a:solidFill>
                      </a:endParaRPr>
                    </a:p>
                  </a:txBody>
                  <a:tcPr/>
                </a:tc>
                <a:tc>
                  <a:txBody>
                    <a:bodyPr/>
                    <a:lstStyle/>
                    <a:p>
                      <a:pPr algn="ctr"/>
                      <a:r>
                        <a:rPr lang="en-US" sz="2400" b="1" dirty="0" smtClean="0">
                          <a:solidFill>
                            <a:srgbClr val="FF0000"/>
                          </a:solidFill>
                        </a:rPr>
                        <a:t>15</a:t>
                      </a:r>
                      <a:endParaRPr lang="en-US" sz="2400" b="1" dirty="0">
                        <a:solidFill>
                          <a:srgbClr val="FF0000"/>
                        </a:solidFill>
                      </a:endParaRPr>
                    </a:p>
                  </a:txBody>
                  <a:tcPr/>
                </a:tc>
                <a:tc>
                  <a:txBody>
                    <a:bodyPr/>
                    <a:lstStyle/>
                    <a:p>
                      <a:pPr algn="ctr"/>
                      <a:r>
                        <a:rPr lang="en-US" sz="2400" b="1" dirty="0" smtClean="0">
                          <a:solidFill>
                            <a:srgbClr val="FF0000"/>
                          </a:solidFill>
                        </a:rPr>
                        <a:t>43</a:t>
                      </a:r>
                      <a:endParaRPr lang="en-US" sz="2400" b="1" dirty="0">
                        <a:solidFill>
                          <a:srgbClr val="FF0000"/>
                        </a:solidFill>
                      </a:endParaRPr>
                    </a:p>
                  </a:txBody>
                  <a:tcPr/>
                </a:tc>
              </a:tr>
            </a:tbl>
          </a:graphicData>
        </a:graphic>
      </p:graphicFrame>
      <p:sp>
        <p:nvSpPr>
          <p:cNvPr id="5" name="TextBox 4"/>
          <p:cNvSpPr txBox="1"/>
          <p:nvPr/>
        </p:nvSpPr>
        <p:spPr>
          <a:xfrm>
            <a:off x="448188" y="5334000"/>
            <a:ext cx="8314812" cy="1384995"/>
          </a:xfrm>
          <a:prstGeom prst="rect">
            <a:avLst/>
          </a:prstGeom>
          <a:noFill/>
        </p:spPr>
        <p:txBody>
          <a:bodyPr wrap="square" rtlCol="0">
            <a:spAutoFit/>
          </a:bodyPr>
          <a:lstStyle/>
          <a:p>
            <a:pPr algn="just"/>
            <a:endParaRPr lang="en-US" sz="2800" dirty="0" smtClean="0"/>
          </a:p>
          <a:p>
            <a:pPr algn="just"/>
            <a:endParaRPr lang="en-US" sz="2800" dirty="0" smtClean="0"/>
          </a:p>
          <a:p>
            <a:pPr algn="just"/>
            <a:r>
              <a:rPr lang="en-US" sz="2800" dirty="0" smtClean="0"/>
              <a:t>Total transportation Cost is Rs. 796.</a:t>
            </a:r>
            <a:endParaRPr lang="en-US" sz="2800" dirty="0"/>
          </a:p>
        </p:txBody>
      </p:sp>
      <p:sp>
        <p:nvSpPr>
          <p:cNvPr id="6" name="Oval 5"/>
          <p:cNvSpPr/>
          <p:nvPr/>
        </p:nvSpPr>
        <p:spPr>
          <a:xfrm>
            <a:off x="6858000" y="2438400"/>
            <a:ext cx="6858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11</a:t>
            </a:r>
            <a:endParaRPr lang="en-US" dirty="0"/>
          </a:p>
        </p:txBody>
      </p:sp>
      <p:sp>
        <p:nvSpPr>
          <p:cNvPr id="7" name="Oval 6"/>
          <p:cNvSpPr/>
          <p:nvPr/>
        </p:nvSpPr>
        <p:spPr>
          <a:xfrm>
            <a:off x="4191000" y="2971800"/>
            <a:ext cx="3810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8" name="Oval 7"/>
          <p:cNvSpPr/>
          <p:nvPr/>
        </p:nvSpPr>
        <p:spPr>
          <a:xfrm>
            <a:off x="2743200" y="3048000"/>
            <a:ext cx="3810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sp>
        <p:nvSpPr>
          <p:cNvPr id="9" name="Oval 8"/>
          <p:cNvSpPr/>
          <p:nvPr/>
        </p:nvSpPr>
        <p:spPr>
          <a:xfrm>
            <a:off x="4191000" y="3657600"/>
            <a:ext cx="3810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10" name="Oval 9"/>
          <p:cNvSpPr/>
          <p:nvPr/>
        </p:nvSpPr>
        <p:spPr>
          <a:xfrm>
            <a:off x="5486400" y="3657600"/>
            <a:ext cx="6858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12</a:t>
            </a:r>
            <a:endParaRPr lang="en-US" dirty="0"/>
          </a:p>
        </p:txBody>
      </p:sp>
      <p:sp>
        <p:nvSpPr>
          <p:cNvPr id="11" name="Oval 10"/>
          <p:cNvSpPr/>
          <p:nvPr/>
        </p:nvSpPr>
        <p:spPr>
          <a:xfrm>
            <a:off x="7010400" y="3048000"/>
            <a:ext cx="3810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12" name="TextBox 11"/>
          <p:cNvSpPr txBox="1"/>
          <p:nvPr/>
        </p:nvSpPr>
        <p:spPr>
          <a:xfrm>
            <a:off x="1981200" y="5105400"/>
            <a:ext cx="5234125" cy="523220"/>
          </a:xfrm>
          <a:prstGeom prst="rect">
            <a:avLst/>
          </a:prstGeom>
          <a:noFill/>
        </p:spPr>
        <p:txBody>
          <a:bodyPr wrap="none" rtlCol="0">
            <a:spAutoFit/>
          </a:bodyPr>
          <a:lstStyle/>
          <a:p>
            <a:r>
              <a:rPr lang="en-US" sz="2800" b="1" dirty="0" smtClean="0">
                <a:solidFill>
                  <a:srgbClr val="00B050"/>
                </a:solidFill>
              </a:rPr>
              <a:t>V1                 v2             v3             v4</a:t>
            </a:r>
            <a:endParaRPr lang="en-US" sz="2800" b="1" dirty="0">
              <a:solidFill>
                <a:srgbClr val="00B050"/>
              </a:solidFill>
            </a:endParaRPr>
          </a:p>
        </p:txBody>
      </p:sp>
      <p:sp>
        <p:nvSpPr>
          <p:cNvPr id="14" name="TextBox 13"/>
          <p:cNvSpPr txBox="1"/>
          <p:nvPr/>
        </p:nvSpPr>
        <p:spPr>
          <a:xfrm>
            <a:off x="8458200" y="2436674"/>
            <a:ext cx="479618" cy="1938992"/>
          </a:xfrm>
          <a:prstGeom prst="rect">
            <a:avLst/>
          </a:prstGeom>
          <a:noFill/>
        </p:spPr>
        <p:txBody>
          <a:bodyPr wrap="none" rtlCol="0">
            <a:spAutoFit/>
          </a:bodyPr>
          <a:lstStyle/>
          <a:p>
            <a:r>
              <a:rPr lang="en-US" sz="2000" dirty="0" smtClean="0">
                <a:solidFill>
                  <a:srgbClr val="00B050"/>
                </a:solidFill>
              </a:rPr>
              <a:t>U1</a:t>
            </a:r>
          </a:p>
          <a:p>
            <a:endParaRPr lang="en-US" sz="2000" dirty="0" smtClean="0">
              <a:solidFill>
                <a:srgbClr val="00B050"/>
              </a:solidFill>
            </a:endParaRPr>
          </a:p>
          <a:p>
            <a:r>
              <a:rPr lang="en-US" sz="2000" dirty="0" smtClean="0">
                <a:solidFill>
                  <a:srgbClr val="00B050"/>
                </a:solidFill>
              </a:rPr>
              <a:t>U2</a:t>
            </a:r>
          </a:p>
          <a:p>
            <a:endParaRPr lang="en-US" sz="2000" dirty="0" smtClean="0">
              <a:solidFill>
                <a:srgbClr val="00B050"/>
              </a:solidFill>
            </a:endParaRPr>
          </a:p>
          <a:p>
            <a:endParaRPr lang="en-US" sz="2000" dirty="0" smtClean="0">
              <a:solidFill>
                <a:srgbClr val="00B050"/>
              </a:solidFill>
            </a:endParaRPr>
          </a:p>
          <a:p>
            <a:r>
              <a:rPr lang="en-US" sz="2000" dirty="0" smtClean="0">
                <a:solidFill>
                  <a:srgbClr val="00B050"/>
                </a:solidFill>
              </a:rPr>
              <a:t>u3</a:t>
            </a:r>
            <a:endParaRPr lang="en-US" sz="2000" dirty="0">
              <a:solidFill>
                <a:srgbClr val="00B050"/>
              </a:solidFill>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Calculate </a:t>
            </a:r>
            <a:r>
              <a:rPr lang="en-US" dirty="0" err="1" smtClean="0"/>
              <a:t>ui</a:t>
            </a:r>
            <a:r>
              <a:rPr lang="en-US" dirty="0" smtClean="0"/>
              <a:t> and </a:t>
            </a:r>
            <a:r>
              <a:rPr lang="en-US" dirty="0" err="1" smtClean="0"/>
              <a:t>vj</a:t>
            </a:r>
            <a:r>
              <a:rPr lang="en-US" dirty="0" smtClean="0"/>
              <a:t> using </a:t>
            </a:r>
            <a:r>
              <a:rPr lang="en-US" dirty="0" err="1" smtClean="0"/>
              <a:t>u</a:t>
            </a:r>
            <a:r>
              <a:rPr lang="en-US" baseline="-25000" dirty="0" err="1" smtClean="0"/>
              <a:t>i</a:t>
            </a:r>
            <a:r>
              <a:rPr lang="en-US" dirty="0" smtClean="0"/>
              <a:t> + </a:t>
            </a:r>
            <a:r>
              <a:rPr lang="en-US" dirty="0" err="1" smtClean="0"/>
              <a:t>v</a:t>
            </a:r>
            <a:r>
              <a:rPr lang="en-US" baseline="-25000" dirty="0" err="1" smtClean="0"/>
              <a:t>j</a:t>
            </a:r>
            <a:r>
              <a:rPr lang="en-US" dirty="0" smtClean="0"/>
              <a:t> = </a:t>
            </a:r>
            <a:r>
              <a:rPr lang="en-US" dirty="0" err="1" smtClean="0"/>
              <a:t>c</a:t>
            </a:r>
            <a:r>
              <a:rPr lang="en-US" baseline="-25000" dirty="0" err="1" smtClean="0"/>
              <a:t>ij</a:t>
            </a:r>
            <a:r>
              <a:rPr lang="en-US" baseline="-25000" dirty="0" smtClean="0"/>
              <a:t> </a:t>
            </a:r>
            <a:r>
              <a:rPr lang="en-US" dirty="0" smtClean="0"/>
              <a:t> for occupied cells.</a:t>
            </a:r>
          </a:p>
          <a:p>
            <a:pPr algn="just">
              <a:buNone/>
            </a:pPr>
            <a:r>
              <a:rPr lang="en-US" dirty="0" smtClean="0"/>
              <a:t>		u</a:t>
            </a:r>
            <a:r>
              <a:rPr lang="en-US" baseline="-25000" dirty="0" smtClean="0"/>
              <a:t>1</a:t>
            </a:r>
            <a:r>
              <a:rPr lang="en-US" dirty="0" smtClean="0"/>
              <a:t> + v</a:t>
            </a:r>
            <a:r>
              <a:rPr lang="en-US" baseline="-25000" dirty="0" smtClean="0"/>
              <a:t>4</a:t>
            </a:r>
            <a:r>
              <a:rPr lang="en-US" dirty="0" smtClean="0"/>
              <a:t> = 13</a:t>
            </a:r>
          </a:p>
          <a:p>
            <a:pPr algn="just">
              <a:buNone/>
            </a:pPr>
            <a:r>
              <a:rPr lang="en-US" dirty="0" smtClean="0"/>
              <a:t>		u</a:t>
            </a:r>
            <a:r>
              <a:rPr lang="en-US" baseline="-25000" dirty="0" smtClean="0"/>
              <a:t>2</a:t>
            </a:r>
            <a:r>
              <a:rPr lang="en-US" dirty="0" smtClean="0"/>
              <a:t> + v</a:t>
            </a:r>
            <a:r>
              <a:rPr lang="en-US" baseline="-25000" dirty="0" smtClean="0"/>
              <a:t>1</a:t>
            </a:r>
            <a:r>
              <a:rPr lang="en-US" dirty="0" smtClean="0"/>
              <a:t> = 17</a:t>
            </a:r>
          </a:p>
          <a:p>
            <a:pPr algn="just">
              <a:buNone/>
            </a:pPr>
            <a:r>
              <a:rPr lang="en-US" dirty="0" smtClean="0"/>
              <a:t>		u</a:t>
            </a:r>
            <a:r>
              <a:rPr lang="en-US" baseline="-25000" dirty="0" smtClean="0"/>
              <a:t>2</a:t>
            </a:r>
            <a:r>
              <a:rPr lang="en-US" dirty="0" smtClean="0"/>
              <a:t> + v</a:t>
            </a:r>
            <a:r>
              <a:rPr lang="en-US" baseline="-25000" dirty="0" smtClean="0"/>
              <a:t>2</a:t>
            </a:r>
            <a:r>
              <a:rPr lang="en-US" dirty="0" smtClean="0"/>
              <a:t> = 18</a:t>
            </a:r>
          </a:p>
          <a:p>
            <a:pPr algn="just">
              <a:buNone/>
            </a:pPr>
            <a:r>
              <a:rPr lang="en-US" dirty="0" smtClean="0"/>
              <a:t>		u</a:t>
            </a:r>
            <a:r>
              <a:rPr lang="en-US" baseline="-25000" dirty="0" smtClean="0"/>
              <a:t>2</a:t>
            </a:r>
            <a:r>
              <a:rPr lang="en-US" dirty="0" smtClean="0"/>
              <a:t> + v</a:t>
            </a:r>
            <a:r>
              <a:rPr lang="en-US" baseline="-25000" dirty="0" smtClean="0"/>
              <a:t>4</a:t>
            </a:r>
            <a:r>
              <a:rPr lang="en-US" dirty="0" smtClean="0"/>
              <a:t> = 23</a:t>
            </a:r>
          </a:p>
          <a:p>
            <a:pPr algn="just">
              <a:buNone/>
            </a:pPr>
            <a:r>
              <a:rPr lang="en-US" dirty="0" smtClean="0"/>
              <a:t>		u</a:t>
            </a:r>
            <a:r>
              <a:rPr lang="en-US" baseline="-25000" dirty="0" smtClean="0"/>
              <a:t>3</a:t>
            </a:r>
            <a:r>
              <a:rPr lang="en-US" dirty="0" smtClean="0"/>
              <a:t> + v</a:t>
            </a:r>
            <a:r>
              <a:rPr lang="en-US" baseline="-25000" dirty="0" smtClean="0"/>
              <a:t>2</a:t>
            </a:r>
            <a:r>
              <a:rPr lang="en-US" dirty="0" smtClean="0"/>
              <a:t> = 27</a:t>
            </a:r>
          </a:p>
          <a:p>
            <a:pPr algn="just">
              <a:buNone/>
            </a:pPr>
            <a:r>
              <a:rPr lang="en-US" dirty="0" smtClean="0"/>
              <a:t>		u</a:t>
            </a:r>
            <a:r>
              <a:rPr lang="en-US" baseline="-25000" dirty="0" smtClean="0"/>
              <a:t>3</a:t>
            </a:r>
            <a:r>
              <a:rPr lang="en-US" dirty="0" smtClean="0"/>
              <a:t> + v</a:t>
            </a:r>
            <a:r>
              <a:rPr lang="en-US" baseline="-25000" dirty="0" smtClean="0"/>
              <a:t>3</a:t>
            </a:r>
            <a:r>
              <a:rPr lang="en-US" dirty="0" smtClean="0"/>
              <a:t> = 12</a:t>
            </a:r>
          </a:p>
          <a:p>
            <a:pPr algn="just">
              <a:buNone/>
            </a:pPr>
            <a:endParaRPr lang="en-US" dirty="0" smtClean="0"/>
          </a:p>
          <a:p>
            <a:pPr algn="just"/>
            <a:endParaRPr lang="en-US" dirty="0" smtClean="0"/>
          </a:p>
          <a:p>
            <a:pPr algn="just"/>
            <a:endParaRPr lang="en-US" baseline="-25000" dirty="0" smtClean="0"/>
          </a:p>
        </p:txBody>
      </p:sp>
    </p:spTree>
  </p:cSld>
  <p:clrMapOvr>
    <a:masterClrMapping/>
  </p:clrMapOvr>
  <p:transition/>
</p:sld>
</file>

<file path=ppt/slides/slide1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0037"/>
            <a:ext cx="8229600" cy="4525963"/>
          </a:xfrm>
        </p:spPr>
        <p:txBody>
          <a:bodyPr>
            <a:normAutofit/>
          </a:bodyPr>
          <a:lstStyle/>
          <a:p>
            <a:pPr algn="just">
              <a:buNone/>
            </a:pPr>
            <a:r>
              <a:rPr lang="en-US" dirty="0" smtClean="0"/>
              <a:t>		u</a:t>
            </a:r>
            <a:r>
              <a:rPr lang="en-US" baseline="-25000" dirty="0" smtClean="0"/>
              <a:t>1</a:t>
            </a:r>
            <a:r>
              <a:rPr lang="en-US" dirty="0" smtClean="0"/>
              <a:t> + v</a:t>
            </a:r>
            <a:r>
              <a:rPr lang="en-US" baseline="-25000" dirty="0" smtClean="0"/>
              <a:t>4</a:t>
            </a:r>
            <a:r>
              <a:rPr lang="en-US" dirty="0" smtClean="0"/>
              <a:t> = 13,                       u</a:t>
            </a:r>
            <a:r>
              <a:rPr lang="en-US" baseline="-25000" dirty="0" smtClean="0"/>
              <a:t>1</a:t>
            </a:r>
            <a:r>
              <a:rPr lang="en-US" dirty="0" smtClean="0"/>
              <a:t> = -10</a:t>
            </a:r>
          </a:p>
          <a:p>
            <a:pPr algn="just">
              <a:buNone/>
            </a:pPr>
            <a:r>
              <a:rPr lang="en-US" dirty="0" smtClean="0"/>
              <a:t>		</a:t>
            </a:r>
            <a:r>
              <a:rPr lang="en-US" sz="4000" b="1" dirty="0" smtClean="0">
                <a:solidFill>
                  <a:srgbClr val="00B050"/>
                </a:solidFill>
              </a:rPr>
              <a:t>u</a:t>
            </a:r>
            <a:r>
              <a:rPr lang="en-US" sz="4000" b="1" baseline="-25000" dirty="0" smtClean="0">
                <a:solidFill>
                  <a:srgbClr val="00B050"/>
                </a:solidFill>
              </a:rPr>
              <a:t>2</a:t>
            </a:r>
            <a:r>
              <a:rPr lang="en-US" sz="4000" b="1" dirty="0" smtClean="0">
                <a:solidFill>
                  <a:srgbClr val="00B050"/>
                </a:solidFill>
              </a:rPr>
              <a:t> + v</a:t>
            </a:r>
            <a:r>
              <a:rPr lang="en-US" sz="4000" b="1" baseline="-25000" dirty="0" smtClean="0">
                <a:solidFill>
                  <a:srgbClr val="00B050"/>
                </a:solidFill>
              </a:rPr>
              <a:t>1</a:t>
            </a:r>
            <a:r>
              <a:rPr lang="en-US" sz="4000" b="1" dirty="0" smtClean="0">
                <a:solidFill>
                  <a:srgbClr val="00B050"/>
                </a:solidFill>
              </a:rPr>
              <a:t> = 17,   v1 = 17</a:t>
            </a:r>
          </a:p>
          <a:p>
            <a:pPr algn="just">
              <a:buNone/>
            </a:pPr>
            <a:r>
              <a:rPr lang="en-US" sz="4000" b="1" dirty="0" smtClean="0">
                <a:solidFill>
                  <a:srgbClr val="00B050"/>
                </a:solidFill>
              </a:rPr>
              <a:t>		u</a:t>
            </a:r>
            <a:r>
              <a:rPr lang="en-US" sz="4000" b="1" baseline="-25000" dirty="0" smtClean="0">
                <a:solidFill>
                  <a:srgbClr val="00B050"/>
                </a:solidFill>
              </a:rPr>
              <a:t>2</a:t>
            </a:r>
            <a:r>
              <a:rPr lang="en-US" sz="4000" b="1" dirty="0" smtClean="0">
                <a:solidFill>
                  <a:srgbClr val="00B050"/>
                </a:solidFill>
              </a:rPr>
              <a:t> + v</a:t>
            </a:r>
            <a:r>
              <a:rPr lang="en-US" sz="4000" b="1" baseline="-25000" dirty="0" smtClean="0">
                <a:solidFill>
                  <a:srgbClr val="00B050"/>
                </a:solidFill>
              </a:rPr>
              <a:t>2</a:t>
            </a:r>
            <a:r>
              <a:rPr lang="en-US" sz="4000" b="1" dirty="0" smtClean="0">
                <a:solidFill>
                  <a:srgbClr val="00B050"/>
                </a:solidFill>
              </a:rPr>
              <a:t> = 18,   v2 = 18</a:t>
            </a:r>
          </a:p>
          <a:p>
            <a:pPr algn="just">
              <a:buNone/>
            </a:pPr>
            <a:r>
              <a:rPr lang="en-US" sz="4000" b="1" dirty="0" smtClean="0">
                <a:solidFill>
                  <a:srgbClr val="00B050"/>
                </a:solidFill>
              </a:rPr>
              <a:t>		u</a:t>
            </a:r>
            <a:r>
              <a:rPr lang="en-US" sz="4000" b="1" baseline="-25000" dirty="0" smtClean="0">
                <a:solidFill>
                  <a:srgbClr val="00B050"/>
                </a:solidFill>
              </a:rPr>
              <a:t>2</a:t>
            </a:r>
            <a:r>
              <a:rPr lang="en-US" sz="4000" b="1" dirty="0" smtClean="0">
                <a:solidFill>
                  <a:srgbClr val="00B050"/>
                </a:solidFill>
              </a:rPr>
              <a:t> + v</a:t>
            </a:r>
            <a:r>
              <a:rPr lang="en-US" sz="4000" b="1" baseline="-25000" dirty="0" smtClean="0">
                <a:solidFill>
                  <a:srgbClr val="00B050"/>
                </a:solidFill>
              </a:rPr>
              <a:t>4</a:t>
            </a:r>
            <a:r>
              <a:rPr lang="en-US" sz="4000" b="1" dirty="0" smtClean="0">
                <a:solidFill>
                  <a:srgbClr val="00B050"/>
                </a:solidFill>
              </a:rPr>
              <a:t> = 23,   v4 = 23</a:t>
            </a:r>
          </a:p>
          <a:p>
            <a:pPr algn="just">
              <a:buNone/>
            </a:pPr>
            <a:r>
              <a:rPr lang="en-US" dirty="0" smtClean="0"/>
              <a:t>		u</a:t>
            </a:r>
            <a:r>
              <a:rPr lang="en-US" baseline="-25000" dirty="0" smtClean="0"/>
              <a:t>3</a:t>
            </a:r>
            <a:r>
              <a:rPr lang="en-US" dirty="0" smtClean="0"/>
              <a:t> + v</a:t>
            </a:r>
            <a:r>
              <a:rPr lang="en-US" baseline="-25000" dirty="0" smtClean="0"/>
              <a:t>2</a:t>
            </a:r>
            <a:r>
              <a:rPr lang="en-US" dirty="0" smtClean="0"/>
              <a:t> = 27 ,                         u</a:t>
            </a:r>
            <a:r>
              <a:rPr lang="en-US" baseline="-25000" dirty="0" smtClean="0"/>
              <a:t>3</a:t>
            </a:r>
            <a:r>
              <a:rPr lang="en-US" dirty="0" smtClean="0"/>
              <a:t> = 27-18 = 9</a:t>
            </a:r>
          </a:p>
          <a:p>
            <a:pPr algn="just">
              <a:buNone/>
            </a:pPr>
            <a:r>
              <a:rPr lang="en-US" dirty="0" smtClean="0"/>
              <a:t>		u</a:t>
            </a:r>
            <a:r>
              <a:rPr lang="en-US" baseline="-25000" dirty="0" smtClean="0"/>
              <a:t>3</a:t>
            </a:r>
            <a:r>
              <a:rPr lang="en-US" dirty="0" smtClean="0"/>
              <a:t> + v</a:t>
            </a:r>
            <a:r>
              <a:rPr lang="en-US" baseline="-25000" dirty="0" smtClean="0"/>
              <a:t>3</a:t>
            </a:r>
            <a:r>
              <a:rPr lang="en-US" dirty="0" smtClean="0"/>
              <a:t> = 18,                          v</a:t>
            </a:r>
            <a:r>
              <a:rPr lang="en-US" baseline="-25000" dirty="0" smtClean="0"/>
              <a:t>3</a:t>
            </a:r>
            <a:r>
              <a:rPr lang="en-US" dirty="0" smtClean="0"/>
              <a:t> = 18- 9 = 9</a:t>
            </a:r>
          </a:p>
          <a:p>
            <a:pPr algn="just">
              <a:buNone/>
            </a:pPr>
            <a:endParaRPr lang="en-US" dirty="0" smtClean="0"/>
          </a:p>
          <a:p>
            <a:pPr algn="just"/>
            <a:endParaRPr lang="en-US" dirty="0" smtClean="0"/>
          </a:p>
          <a:p>
            <a:pPr algn="just"/>
            <a:endParaRPr lang="en-US" baseline="-25000" dirty="0" smtClean="0"/>
          </a:p>
        </p:txBody>
      </p:sp>
      <p:sp>
        <p:nvSpPr>
          <p:cNvPr id="4" name="TextBox 3"/>
          <p:cNvSpPr txBox="1"/>
          <p:nvPr/>
        </p:nvSpPr>
        <p:spPr>
          <a:xfrm>
            <a:off x="838200" y="228600"/>
            <a:ext cx="7327647" cy="1384995"/>
          </a:xfrm>
          <a:prstGeom prst="rect">
            <a:avLst/>
          </a:prstGeom>
          <a:noFill/>
        </p:spPr>
        <p:txBody>
          <a:bodyPr wrap="none" rtlCol="0">
            <a:spAutoFit/>
          </a:bodyPr>
          <a:lstStyle/>
          <a:p>
            <a:r>
              <a:rPr lang="en-US" sz="2800" b="1" dirty="0" smtClean="0"/>
              <a:t>Take u2 = 0 as there is 3 no. of allocations hence</a:t>
            </a:r>
          </a:p>
          <a:p>
            <a:endParaRPr lang="en-US" sz="2800" b="1" dirty="0" smtClean="0"/>
          </a:p>
          <a:p>
            <a:endParaRPr lang="en-US" sz="2800" b="1" dirty="0"/>
          </a:p>
        </p:txBody>
      </p:sp>
    </p:spTree>
  </p:cSld>
  <p:clrMapOvr>
    <a:masterClrMapping/>
  </p:clrMapOv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None/>
            </a:pPr>
            <a:r>
              <a:rPr lang="en-US" dirty="0" smtClean="0"/>
              <a:t>Calculate </a:t>
            </a:r>
            <a:r>
              <a:rPr lang="en-US" sz="4400" dirty="0" err="1" smtClean="0"/>
              <a:t>d</a:t>
            </a:r>
            <a:r>
              <a:rPr lang="en-US" sz="4400" baseline="-25000" dirty="0" err="1" smtClean="0"/>
              <a:t>ij</a:t>
            </a:r>
            <a:r>
              <a:rPr lang="en-US" sz="4400" dirty="0" smtClean="0"/>
              <a:t> = </a:t>
            </a:r>
            <a:r>
              <a:rPr lang="en-US" sz="4400" dirty="0" err="1" smtClean="0"/>
              <a:t>c</a:t>
            </a:r>
            <a:r>
              <a:rPr lang="en-US" sz="4400" baseline="-25000" dirty="0" err="1" smtClean="0"/>
              <a:t>ij</a:t>
            </a:r>
            <a:r>
              <a:rPr lang="en-US" sz="4400" dirty="0" smtClean="0"/>
              <a:t> – (</a:t>
            </a:r>
            <a:r>
              <a:rPr lang="en-US" sz="4400" dirty="0" err="1" smtClean="0"/>
              <a:t>u</a:t>
            </a:r>
            <a:r>
              <a:rPr lang="en-US" sz="4400" baseline="-25000" dirty="0" err="1" smtClean="0"/>
              <a:t>i</a:t>
            </a:r>
            <a:r>
              <a:rPr lang="en-US" sz="4400" dirty="0" err="1" smtClean="0"/>
              <a:t>+v</a:t>
            </a:r>
            <a:r>
              <a:rPr lang="en-US" sz="4400" baseline="-25000" dirty="0" err="1" smtClean="0"/>
              <a:t>j</a:t>
            </a:r>
            <a:r>
              <a:rPr lang="en-US" sz="4400" dirty="0" smtClean="0"/>
              <a:t>) </a:t>
            </a:r>
            <a:r>
              <a:rPr lang="en-US" dirty="0" smtClean="0"/>
              <a:t>for non occupied cell</a:t>
            </a:r>
          </a:p>
          <a:p>
            <a:pPr>
              <a:buNone/>
            </a:pPr>
            <a:endParaRPr lang="en-US" dirty="0" smtClean="0"/>
          </a:p>
          <a:p>
            <a:pPr>
              <a:buNone/>
            </a:pPr>
            <a:r>
              <a:rPr lang="en-US" dirty="0" smtClean="0"/>
              <a:t>d</a:t>
            </a:r>
            <a:r>
              <a:rPr lang="en-US" baseline="-25000" dirty="0" smtClean="0"/>
              <a:t>11 </a:t>
            </a:r>
            <a:r>
              <a:rPr lang="en-US" dirty="0" smtClean="0"/>
              <a:t> =  c</a:t>
            </a:r>
            <a:r>
              <a:rPr lang="en-US" baseline="-25000" dirty="0" smtClean="0"/>
              <a:t>11</a:t>
            </a:r>
            <a:r>
              <a:rPr lang="en-US" dirty="0" smtClean="0"/>
              <a:t> – (u</a:t>
            </a:r>
            <a:r>
              <a:rPr lang="en-US" baseline="-25000" dirty="0" smtClean="0"/>
              <a:t>1</a:t>
            </a:r>
            <a:r>
              <a:rPr lang="en-US" dirty="0" smtClean="0"/>
              <a:t>+v</a:t>
            </a:r>
            <a:r>
              <a:rPr lang="en-US" baseline="-25000" dirty="0" smtClean="0"/>
              <a:t>1</a:t>
            </a:r>
            <a:r>
              <a:rPr lang="en-US" dirty="0" smtClean="0"/>
              <a:t>)    =   21 – (-10+17) = 14</a:t>
            </a:r>
          </a:p>
          <a:p>
            <a:pPr>
              <a:buNone/>
            </a:pPr>
            <a:r>
              <a:rPr lang="en-US" dirty="0" smtClean="0"/>
              <a:t>d</a:t>
            </a:r>
            <a:r>
              <a:rPr lang="en-US" baseline="-25000" dirty="0" smtClean="0"/>
              <a:t>12</a:t>
            </a:r>
            <a:r>
              <a:rPr lang="en-US" dirty="0" smtClean="0"/>
              <a:t>  = c</a:t>
            </a:r>
            <a:r>
              <a:rPr lang="en-US" baseline="-25000" dirty="0" smtClean="0"/>
              <a:t>12</a:t>
            </a:r>
            <a:r>
              <a:rPr lang="en-US" dirty="0" smtClean="0"/>
              <a:t> – (u</a:t>
            </a:r>
            <a:r>
              <a:rPr lang="en-US" baseline="-25000" dirty="0" smtClean="0"/>
              <a:t>1</a:t>
            </a:r>
            <a:r>
              <a:rPr lang="en-US" dirty="0" smtClean="0"/>
              <a:t>+v</a:t>
            </a:r>
            <a:r>
              <a:rPr lang="en-US" baseline="-25000" dirty="0" smtClean="0"/>
              <a:t>2</a:t>
            </a:r>
            <a:r>
              <a:rPr lang="en-US" dirty="0" smtClean="0"/>
              <a:t>)     =   16 – (-10 + 18) = 8</a:t>
            </a:r>
          </a:p>
          <a:p>
            <a:pPr>
              <a:buNone/>
            </a:pPr>
            <a:r>
              <a:rPr lang="en-US" dirty="0" smtClean="0"/>
              <a:t>d</a:t>
            </a:r>
            <a:r>
              <a:rPr lang="en-US" baseline="-25000" dirty="0" smtClean="0"/>
              <a:t>13</a:t>
            </a:r>
            <a:r>
              <a:rPr lang="en-US" dirty="0" smtClean="0"/>
              <a:t>  = c</a:t>
            </a:r>
            <a:r>
              <a:rPr lang="en-US" baseline="-25000" dirty="0" smtClean="0"/>
              <a:t>13</a:t>
            </a:r>
            <a:r>
              <a:rPr lang="en-US" dirty="0" smtClean="0"/>
              <a:t> – (u</a:t>
            </a:r>
            <a:r>
              <a:rPr lang="en-US" baseline="-25000" dirty="0" smtClean="0"/>
              <a:t>1</a:t>
            </a:r>
            <a:r>
              <a:rPr lang="en-US" dirty="0" smtClean="0"/>
              <a:t>+v</a:t>
            </a:r>
            <a:r>
              <a:rPr lang="en-US" baseline="-25000" dirty="0" smtClean="0"/>
              <a:t>3</a:t>
            </a:r>
            <a:r>
              <a:rPr lang="en-US" dirty="0" smtClean="0"/>
              <a:t>)     =  25 – (-10 + 9) = 26</a:t>
            </a:r>
          </a:p>
          <a:p>
            <a:pPr>
              <a:buNone/>
            </a:pPr>
            <a:r>
              <a:rPr lang="en-US" dirty="0" smtClean="0"/>
              <a:t>d</a:t>
            </a:r>
            <a:r>
              <a:rPr lang="en-US" baseline="-25000" dirty="0" smtClean="0"/>
              <a:t>23</a:t>
            </a:r>
            <a:r>
              <a:rPr lang="en-US" dirty="0" smtClean="0"/>
              <a:t>  = c</a:t>
            </a:r>
            <a:r>
              <a:rPr lang="en-US" baseline="-25000" dirty="0" smtClean="0"/>
              <a:t>23</a:t>
            </a:r>
            <a:r>
              <a:rPr lang="en-US" dirty="0" smtClean="0"/>
              <a:t> – (u</a:t>
            </a:r>
            <a:r>
              <a:rPr lang="en-US" baseline="-25000" dirty="0" smtClean="0"/>
              <a:t>2</a:t>
            </a:r>
            <a:r>
              <a:rPr lang="en-US" dirty="0" smtClean="0"/>
              <a:t>+v</a:t>
            </a:r>
            <a:r>
              <a:rPr lang="en-US" baseline="-25000" dirty="0" smtClean="0"/>
              <a:t>3</a:t>
            </a:r>
            <a:r>
              <a:rPr lang="en-US" dirty="0" smtClean="0"/>
              <a:t>)     =  14 – ( 0 + 9)  = 5</a:t>
            </a:r>
          </a:p>
          <a:p>
            <a:pPr>
              <a:buNone/>
            </a:pPr>
            <a:r>
              <a:rPr lang="en-US" dirty="0" smtClean="0"/>
              <a:t>d</a:t>
            </a:r>
            <a:r>
              <a:rPr lang="en-US" baseline="-25000" dirty="0" smtClean="0"/>
              <a:t>31</a:t>
            </a:r>
            <a:r>
              <a:rPr lang="en-US" dirty="0" smtClean="0"/>
              <a:t>  = c</a:t>
            </a:r>
            <a:r>
              <a:rPr lang="en-US" baseline="-25000" dirty="0" smtClean="0"/>
              <a:t>31</a:t>
            </a:r>
            <a:r>
              <a:rPr lang="en-US" dirty="0" smtClean="0"/>
              <a:t> – (u</a:t>
            </a:r>
            <a:r>
              <a:rPr lang="en-US" baseline="-25000" dirty="0" smtClean="0"/>
              <a:t>3</a:t>
            </a:r>
            <a:r>
              <a:rPr lang="en-US" dirty="0" smtClean="0"/>
              <a:t>+v</a:t>
            </a:r>
            <a:r>
              <a:rPr lang="en-US" baseline="-25000" dirty="0" smtClean="0"/>
              <a:t>1</a:t>
            </a:r>
            <a:r>
              <a:rPr lang="en-US" dirty="0" smtClean="0"/>
              <a:t>)    = 6</a:t>
            </a:r>
          </a:p>
          <a:p>
            <a:pPr>
              <a:buNone/>
            </a:pPr>
            <a:r>
              <a:rPr lang="en-US" dirty="0" smtClean="0"/>
              <a:t>d</a:t>
            </a:r>
            <a:r>
              <a:rPr lang="en-US" baseline="-25000" dirty="0" smtClean="0"/>
              <a:t>34</a:t>
            </a:r>
            <a:r>
              <a:rPr lang="en-US" dirty="0" smtClean="0"/>
              <a:t>   = c</a:t>
            </a:r>
            <a:r>
              <a:rPr lang="en-US" baseline="-25000" dirty="0" smtClean="0"/>
              <a:t>34</a:t>
            </a:r>
            <a:r>
              <a:rPr lang="en-US" dirty="0" smtClean="0"/>
              <a:t> – (u</a:t>
            </a:r>
            <a:r>
              <a:rPr lang="en-US" baseline="-25000" dirty="0" smtClean="0"/>
              <a:t>3</a:t>
            </a:r>
            <a:r>
              <a:rPr lang="en-US" dirty="0" smtClean="0"/>
              <a:t>+v</a:t>
            </a:r>
            <a:r>
              <a:rPr lang="en-US" baseline="-25000" dirty="0" smtClean="0"/>
              <a:t>4</a:t>
            </a:r>
            <a:r>
              <a:rPr lang="en-US" dirty="0" smtClean="0"/>
              <a:t>)    = 9</a:t>
            </a:r>
            <a:endParaRPr lang="en-US" dirty="0"/>
          </a:p>
        </p:txBody>
      </p:sp>
      <p:sp>
        <p:nvSpPr>
          <p:cNvPr id="4" name="TextBox 3"/>
          <p:cNvSpPr txBox="1"/>
          <p:nvPr/>
        </p:nvSpPr>
        <p:spPr>
          <a:xfrm>
            <a:off x="304800" y="5715000"/>
            <a:ext cx="8292206" cy="461665"/>
          </a:xfrm>
          <a:prstGeom prst="rect">
            <a:avLst/>
          </a:prstGeom>
          <a:noFill/>
        </p:spPr>
        <p:txBody>
          <a:bodyPr wrap="none" rtlCol="0">
            <a:spAutoFit/>
          </a:bodyPr>
          <a:lstStyle/>
          <a:p>
            <a:r>
              <a:rPr lang="en-US" sz="2400" dirty="0" smtClean="0"/>
              <a:t>Since all </a:t>
            </a:r>
            <a:r>
              <a:rPr lang="en-US" sz="2400" dirty="0" err="1" smtClean="0"/>
              <a:t>dij</a:t>
            </a:r>
            <a:r>
              <a:rPr lang="en-US" sz="2400" dirty="0" smtClean="0"/>
              <a:t> &gt; 0, the solution under the text is optimal and unique.</a:t>
            </a:r>
            <a:endParaRPr lang="en-US" sz="2400"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t>MODI Method</a:t>
            </a:r>
            <a:endParaRPr lang="en-US" sz="4000" b="1" u="sng" dirty="0"/>
          </a:p>
        </p:txBody>
      </p:sp>
      <p:sp>
        <p:nvSpPr>
          <p:cNvPr id="3" name="Content Placeholder 2"/>
          <p:cNvSpPr>
            <a:spLocks noGrp="1"/>
          </p:cNvSpPr>
          <p:nvPr>
            <p:ph idx="1"/>
          </p:nvPr>
        </p:nvSpPr>
        <p:spPr/>
        <p:txBody>
          <a:bodyPr/>
          <a:lstStyle/>
          <a:p>
            <a:pPr algn="just"/>
            <a:r>
              <a:rPr lang="en-US" dirty="0" smtClean="0"/>
              <a:t>The following table shows all the necessary information on the available supply to each warehouse, the requirement of each market and the unit transportation cost from each warehouse to each market.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Types of Transportation Problems</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Numerical/MODI METHOD…</a:t>
            </a:r>
            <a:endParaRPr lang="en-US" sz="3600" dirty="0"/>
          </a:p>
        </p:txBody>
      </p:sp>
      <p:graphicFrame>
        <p:nvGraphicFramePr>
          <p:cNvPr id="4" name="Table 3"/>
          <p:cNvGraphicFramePr>
            <a:graphicFrameLocks noGrp="1"/>
          </p:cNvGraphicFramePr>
          <p:nvPr/>
        </p:nvGraphicFramePr>
        <p:xfrm>
          <a:off x="990600" y="1752600"/>
          <a:ext cx="7620000" cy="3241040"/>
        </p:xfrm>
        <a:graphic>
          <a:graphicData uri="http://schemas.openxmlformats.org/drawingml/2006/table">
            <a:tbl>
              <a:tblPr firstRow="1" bandRow="1">
                <a:tableStyleId>{5940675A-B579-460E-94D1-54222C63F5DA}</a:tableStyleId>
              </a:tblPr>
              <a:tblGrid>
                <a:gridCol w="1270000"/>
                <a:gridCol w="1270000"/>
                <a:gridCol w="1270000"/>
                <a:gridCol w="1270000"/>
                <a:gridCol w="1270000"/>
                <a:gridCol w="1270000"/>
              </a:tblGrid>
              <a:tr h="635000">
                <a:tc>
                  <a:txBody>
                    <a:bodyPr/>
                    <a:lstStyle/>
                    <a:p>
                      <a:pPr algn="ctr"/>
                      <a:endParaRPr lang="en-US" sz="2400" dirty="0"/>
                    </a:p>
                  </a:txBody>
                  <a:tcPr/>
                </a:tc>
                <a:tc>
                  <a:txBody>
                    <a:bodyPr/>
                    <a:lstStyle/>
                    <a:p>
                      <a:pPr algn="ctr"/>
                      <a:r>
                        <a:rPr lang="en-US" sz="2400" dirty="0" smtClean="0"/>
                        <a:t>I</a:t>
                      </a:r>
                      <a:endParaRPr lang="en-US" sz="2400" dirty="0"/>
                    </a:p>
                  </a:txBody>
                  <a:tcPr/>
                </a:tc>
                <a:tc>
                  <a:txBody>
                    <a:bodyPr/>
                    <a:lstStyle/>
                    <a:p>
                      <a:pPr algn="ctr"/>
                      <a:r>
                        <a:rPr lang="en-US" sz="2400" dirty="0" smtClean="0"/>
                        <a:t>II</a:t>
                      </a:r>
                      <a:endParaRPr lang="en-US" sz="2400" dirty="0"/>
                    </a:p>
                  </a:txBody>
                  <a:tcPr/>
                </a:tc>
                <a:tc>
                  <a:txBody>
                    <a:bodyPr/>
                    <a:lstStyle/>
                    <a:p>
                      <a:pPr algn="ctr"/>
                      <a:r>
                        <a:rPr lang="en-US" sz="2400" dirty="0" smtClean="0"/>
                        <a:t>III</a:t>
                      </a:r>
                      <a:endParaRPr lang="en-US" sz="2400" dirty="0"/>
                    </a:p>
                  </a:txBody>
                  <a:tcPr/>
                </a:tc>
                <a:tc>
                  <a:txBody>
                    <a:bodyPr/>
                    <a:lstStyle/>
                    <a:p>
                      <a:pPr algn="ctr"/>
                      <a:r>
                        <a:rPr lang="en-US" sz="2400" dirty="0" smtClean="0"/>
                        <a:t>IV</a:t>
                      </a:r>
                      <a:endParaRPr lang="en-US" sz="2400" dirty="0"/>
                    </a:p>
                  </a:txBody>
                  <a:tcPr/>
                </a:tc>
                <a:tc>
                  <a:txBody>
                    <a:bodyPr/>
                    <a:lstStyle/>
                    <a:p>
                      <a:pPr algn="ctr"/>
                      <a:r>
                        <a:rPr lang="en-US" sz="2400" dirty="0" smtClean="0"/>
                        <a:t>SUPPLY</a:t>
                      </a:r>
                      <a:endParaRPr lang="en-US" sz="2400" dirty="0"/>
                    </a:p>
                  </a:txBody>
                  <a:tcPr/>
                </a:tc>
              </a:tr>
              <a:tr h="635000">
                <a:tc>
                  <a:txBody>
                    <a:bodyPr/>
                    <a:lstStyle/>
                    <a:p>
                      <a:pPr algn="ctr"/>
                      <a:r>
                        <a:rPr lang="en-US" sz="2400" dirty="0" smtClean="0"/>
                        <a:t>A</a:t>
                      </a:r>
                      <a:endParaRPr lang="en-US" sz="2400" dirty="0"/>
                    </a:p>
                  </a:txBody>
                  <a:tcPr/>
                </a:tc>
                <a:tc>
                  <a:txBody>
                    <a:bodyPr/>
                    <a:lstStyle/>
                    <a:p>
                      <a:pPr algn="ctr"/>
                      <a:r>
                        <a:rPr lang="en-US" sz="2400" b="1" dirty="0" smtClean="0"/>
                        <a:t>5</a:t>
                      </a:r>
                      <a:endParaRPr lang="en-US" sz="2400" b="1" dirty="0"/>
                    </a:p>
                  </a:txBody>
                  <a:tcPr/>
                </a:tc>
                <a:tc>
                  <a:txBody>
                    <a:bodyPr/>
                    <a:lstStyle/>
                    <a:p>
                      <a:pPr algn="ctr"/>
                      <a:r>
                        <a:rPr lang="en-US" sz="2400" b="1" dirty="0" smtClean="0"/>
                        <a:t>2</a:t>
                      </a:r>
                      <a:endParaRPr lang="en-US" sz="2400" b="1" dirty="0"/>
                    </a:p>
                  </a:txBody>
                  <a:tcPr/>
                </a:tc>
                <a:tc>
                  <a:txBody>
                    <a:bodyPr/>
                    <a:lstStyle/>
                    <a:p>
                      <a:pPr algn="ctr"/>
                      <a:r>
                        <a:rPr lang="en-US" sz="2400" b="1" dirty="0" smtClean="0"/>
                        <a:t>4</a:t>
                      </a:r>
                      <a:endParaRPr lang="en-US" sz="2400" b="1" dirty="0"/>
                    </a:p>
                  </a:txBody>
                  <a:tcPr/>
                </a:tc>
                <a:tc>
                  <a:txBody>
                    <a:bodyPr/>
                    <a:lstStyle/>
                    <a:p>
                      <a:pPr algn="ctr"/>
                      <a:r>
                        <a:rPr lang="en-US" sz="2400" b="1" dirty="0" smtClean="0"/>
                        <a:t>3</a:t>
                      </a:r>
                      <a:endParaRPr lang="en-US" sz="2400" b="1" dirty="0"/>
                    </a:p>
                  </a:txBody>
                  <a:tcPr/>
                </a:tc>
                <a:tc>
                  <a:txBody>
                    <a:bodyPr/>
                    <a:lstStyle/>
                    <a:p>
                      <a:pPr algn="ctr"/>
                      <a:r>
                        <a:rPr lang="en-US" sz="2400" dirty="0" smtClean="0"/>
                        <a:t>22</a:t>
                      </a:r>
                      <a:endParaRPr lang="en-US" sz="2400" dirty="0"/>
                    </a:p>
                  </a:txBody>
                  <a:tcPr/>
                </a:tc>
              </a:tr>
              <a:tr h="635000">
                <a:tc>
                  <a:txBody>
                    <a:bodyPr/>
                    <a:lstStyle/>
                    <a:p>
                      <a:pPr algn="ctr"/>
                      <a:r>
                        <a:rPr lang="en-US" sz="2400" dirty="0" smtClean="0"/>
                        <a:t>B</a:t>
                      </a:r>
                      <a:endParaRPr lang="en-US" sz="2400" dirty="0"/>
                    </a:p>
                  </a:txBody>
                  <a:tcPr/>
                </a:tc>
                <a:tc>
                  <a:txBody>
                    <a:bodyPr/>
                    <a:lstStyle/>
                    <a:p>
                      <a:pPr algn="ctr"/>
                      <a:r>
                        <a:rPr lang="en-US" sz="2400" b="1" dirty="0" smtClean="0"/>
                        <a:t>4</a:t>
                      </a:r>
                      <a:endParaRPr lang="en-US" sz="2400" b="1" dirty="0"/>
                    </a:p>
                  </a:txBody>
                  <a:tcPr/>
                </a:tc>
                <a:tc>
                  <a:txBody>
                    <a:bodyPr/>
                    <a:lstStyle/>
                    <a:p>
                      <a:pPr algn="ctr"/>
                      <a:r>
                        <a:rPr lang="en-US" sz="2400" b="1" dirty="0" smtClean="0"/>
                        <a:t>8</a:t>
                      </a:r>
                      <a:endParaRPr lang="en-US" sz="2400" b="1" dirty="0"/>
                    </a:p>
                  </a:txBody>
                  <a:tcPr/>
                </a:tc>
                <a:tc>
                  <a:txBody>
                    <a:bodyPr/>
                    <a:lstStyle/>
                    <a:p>
                      <a:pPr algn="ctr"/>
                      <a:r>
                        <a:rPr lang="en-US" sz="2400" b="1" dirty="0" smtClean="0"/>
                        <a:t>1</a:t>
                      </a:r>
                      <a:endParaRPr lang="en-US" sz="2400" b="1" dirty="0"/>
                    </a:p>
                  </a:txBody>
                  <a:tcPr/>
                </a:tc>
                <a:tc>
                  <a:txBody>
                    <a:bodyPr/>
                    <a:lstStyle/>
                    <a:p>
                      <a:pPr algn="ctr"/>
                      <a:r>
                        <a:rPr lang="en-US" sz="2400" b="1" dirty="0" smtClean="0"/>
                        <a:t>6</a:t>
                      </a:r>
                      <a:endParaRPr lang="en-US" sz="2400" b="1" dirty="0"/>
                    </a:p>
                  </a:txBody>
                  <a:tcPr/>
                </a:tc>
                <a:tc>
                  <a:txBody>
                    <a:bodyPr/>
                    <a:lstStyle/>
                    <a:p>
                      <a:pPr algn="ctr"/>
                      <a:r>
                        <a:rPr lang="en-US" sz="2400" dirty="0" smtClean="0"/>
                        <a:t>15</a:t>
                      </a:r>
                      <a:endParaRPr lang="en-US" sz="2400" dirty="0"/>
                    </a:p>
                  </a:txBody>
                  <a:tcPr/>
                </a:tc>
              </a:tr>
              <a:tr h="635000">
                <a:tc>
                  <a:txBody>
                    <a:bodyPr/>
                    <a:lstStyle/>
                    <a:p>
                      <a:pPr algn="ctr"/>
                      <a:r>
                        <a:rPr lang="en-US" sz="2400" dirty="0" smtClean="0"/>
                        <a:t>C</a:t>
                      </a:r>
                      <a:endParaRPr lang="en-US" sz="2400" dirty="0"/>
                    </a:p>
                  </a:txBody>
                  <a:tcPr/>
                </a:tc>
                <a:tc>
                  <a:txBody>
                    <a:bodyPr/>
                    <a:lstStyle/>
                    <a:p>
                      <a:pPr algn="ctr"/>
                      <a:r>
                        <a:rPr lang="en-US" sz="2400" b="1" dirty="0" smtClean="0"/>
                        <a:t>4</a:t>
                      </a:r>
                      <a:endParaRPr lang="en-US" sz="2400" b="1" dirty="0"/>
                    </a:p>
                  </a:txBody>
                  <a:tcPr/>
                </a:tc>
                <a:tc>
                  <a:txBody>
                    <a:bodyPr/>
                    <a:lstStyle/>
                    <a:p>
                      <a:pPr algn="ctr"/>
                      <a:r>
                        <a:rPr lang="en-US" sz="4000" b="1" dirty="0" smtClean="0"/>
                        <a:t>6</a:t>
                      </a:r>
                      <a:endParaRPr lang="en-US" sz="4000" b="1" dirty="0"/>
                    </a:p>
                  </a:txBody>
                  <a:tcPr/>
                </a:tc>
                <a:tc>
                  <a:txBody>
                    <a:bodyPr/>
                    <a:lstStyle/>
                    <a:p>
                      <a:pPr algn="ctr"/>
                      <a:r>
                        <a:rPr lang="en-US" sz="2400" b="1" dirty="0" smtClean="0"/>
                        <a:t>7</a:t>
                      </a:r>
                      <a:endParaRPr lang="en-US" sz="2400" b="1" dirty="0"/>
                    </a:p>
                  </a:txBody>
                  <a:tcPr/>
                </a:tc>
                <a:tc>
                  <a:txBody>
                    <a:bodyPr/>
                    <a:lstStyle/>
                    <a:p>
                      <a:pPr algn="ctr"/>
                      <a:r>
                        <a:rPr lang="en-US" sz="2400" b="1" dirty="0" smtClean="0"/>
                        <a:t>5</a:t>
                      </a:r>
                      <a:endParaRPr lang="en-US" sz="2400" b="1" dirty="0"/>
                    </a:p>
                  </a:txBody>
                  <a:tcPr/>
                </a:tc>
                <a:tc>
                  <a:txBody>
                    <a:bodyPr/>
                    <a:lstStyle/>
                    <a:p>
                      <a:pPr algn="ctr"/>
                      <a:r>
                        <a:rPr lang="en-US" sz="2400" dirty="0" smtClean="0"/>
                        <a:t>8</a:t>
                      </a:r>
                      <a:endParaRPr lang="en-US" sz="2400" dirty="0"/>
                    </a:p>
                  </a:txBody>
                  <a:tcPr/>
                </a:tc>
              </a:tr>
              <a:tr h="635000">
                <a:tc>
                  <a:txBody>
                    <a:bodyPr/>
                    <a:lstStyle/>
                    <a:p>
                      <a:pPr algn="ctr"/>
                      <a:r>
                        <a:rPr lang="en-US" sz="2400" dirty="0" smtClean="0"/>
                        <a:t>Demand</a:t>
                      </a:r>
                      <a:endParaRPr lang="en-US" sz="2400" dirty="0"/>
                    </a:p>
                  </a:txBody>
                  <a:tcPr/>
                </a:tc>
                <a:tc>
                  <a:txBody>
                    <a:bodyPr/>
                    <a:lstStyle/>
                    <a:p>
                      <a:pPr algn="ctr"/>
                      <a:r>
                        <a:rPr lang="en-US" sz="2400" dirty="0" smtClean="0"/>
                        <a:t>7</a:t>
                      </a:r>
                      <a:endParaRPr lang="en-US" sz="2400" dirty="0"/>
                    </a:p>
                  </a:txBody>
                  <a:tcPr/>
                </a:tc>
                <a:tc>
                  <a:txBody>
                    <a:bodyPr/>
                    <a:lstStyle/>
                    <a:p>
                      <a:pPr algn="ctr"/>
                      <a:r>
                        <a:rPr lang="en-US" sz="2400" dirty="0" smtClean="0"/>
                        <a:t>12</a:t>
                      </a:r>
                      <a:endParaRPr lang="en-US" sz="2400" dirty="0"/>
                    </a:p>
                  </a:txBody>
                  <a:tcPr/>
                </a:tc>
                <a:tc>
                  <a:txBody>
                    <a:bodyPr/>
                    <a:lstStyle/>
                    <a:p>
                      <a:pPr algn="ctr"/>
                      <a:r>
                        <a:rPr lang="en-US" sz="2400" dirty="0" smtClean="0"/>
                        <a:t>17</a:t>
                      </a:r>
                      <a:endParaRPr lang="en-US" sz="2400" dirty="0"/>
                    </a:p>
                  </a:txBody>
                  <a:tcPr/>
                </a:tc>
                <a:tc>
                  <a:txBody>
                    <a:bodyPr/>
                    <a:lstStyle/>
                    <a:p>
                      <a:pPr algn="ctr"/>
                      <a:r>
                        <a:rPr lang="en-US" sz="2400" dirty="0" smtClean="0"/>
                        <a:t>9</a:t>
                      </a:r>
                      <a:endParaRPr lang="en-US" sz="2400" dirty="0"/>
                    </a:p>
                  </a:txBody>
                  <a:tcPr/>
                </a:tc>
                <a:tc>
                  <a:txBody>
                    <a:bodyPr/>
                    <a:lstStyle/>
                    <a:p>
                      <a:pPr algn="ctr"/>
                      <a:r>
                        <a:rPr lang="en-US" sz="3200" b="1" dirty="0" smtClean="0"/>
                        <a:t>45</a:t>
                      </a:r>
                      <a:endParaRPr lang="en-US" sz="3200" b="1" dirty="0"/>
                    </a:p>
                  </a:txBody>
                  <a:tcPr/>
                </a:tc>
              </a:tr>
            </a:tbl>
          </a:graphicData>
        </a:graphic>
      </p:graphicFrame>
      <p:sp>
        <p:nvSpPr>
          <p:cNvPr id="5" name="TextBox 4"/>
          <p:cNvSpPr txBox="1"/>
          <p:nvPr/>
        </p:nvSpPr>
        <p:spPr>
          <a:xfrm>
            <a:off x="4232416" y="1295400"/>
            <a:ext cx="1101584" cy="400110"/>
          </a:xfrm>
          <a:prstGeom prst="rect">
            <a:avLst/>
          </a:prstGeom>
          <a:noFill/>
        </p:spPr>
        <p:txBody>
          <a:bodyPr wrap="none" rtlCol="0">
            <a:spAutoFit/>
          </a:bodyPr>
          <a:lstStyle/>
          <a:p>
            <a:r>
              <a:rPr lang="en-US" sz="2000" b="1" dirty="0" smtClean="0"/>
              <a:t>MARKET</a:t>
            </a:r>
            <a:endParaRPr lang="en-US" sz="2000" b="1" dirty="0"/>
          </a:p>
        </p:txBody>
      </p:sp>
      <p:sp>
        <p:nvSpPr>
          <p:cNvPr id="7" name="TextBox 6"/>
          <p:cNvSpPr txBox="1"/>
          <p:nvPr/>
        </p:nvSpPr>
        <p:spPr>
          <a:xfrm>
            <a:off x="76200" y="3011269"/>
            <a:ext cx="857927" cy="646331"/>
          </a:xfrm>
          <a:prstGeom prst="rect">
            <a:avLst/>
          </a:prstGeom>
          <a:noFill/>
        </p:spPr>
        <p:txBody>
          <a:bodyPr wrap="none" rtlCol="0">
            <a:spAutoFit/>
          </a:bodyPr>
          <a:lstStyle/>
          <a:p>
            <a:r>
              <a:rPr lang="en-US" b="1" dirty="0" smtClean="0"/>
              <a:t>WARE</a:t>
            </a:r>
          </a:p>
          <a:p>
            <a:r>
              <a:rPr lang="en-US" b="1" dirty="0" smtClean="0"/>
              <a:t>HOUSE</a:t>
            </a:r>
            <a:endParaRPr lang="en-US" b="1"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Numerical..</a:t>
            </a:r>
            <a:endParaRPr lang="en-US" sz="3600" dirty="0"/>
          </a:p>
        </p:txBody>
      </p:sp>
      <p:sp>
        <p:nvSpPr>
          <p:cNvPr id="3" name="Content Placeholder 2"/>
          <p:cNvSpPr>
            <a:spLocks noGrp="1"/>
          </p:cNvSpPr>
          <p:nvPr>
            <p:ph idx="1"/>
          </p:nvPr>
        </p:nvSpPr>
        <p:spPr/>
        <p:txBody>
          <a:bodyPr>
            <a:normAutofit fontScale="85000" lnSpcReduction="20000"/>
          </a:bodyPr>
          <a:lstStyle/>
          <a:p>
            <a:pPr algn="just"/>
            <a:r>
              <a:rPr lang="en-US" sz="2800" dirty="0" smtClean="0"/>
              <a:t>The shipping clerk has worked out the following schedule from experience: </a:t>
            </a:r>
          </a:p>
          <a:p>
            <a:pPr algn="just"/>
            <a:endParaRPr lang="en-US" sz="2800" dirty="0"/>
          </a:p>
          <a:p>
            <a:pPr algn="ctr">
              <a:buNone/>
            </a:pPr>
            <a:r>
              <a:rPr lang="en-US" sz="2800" dirty="0" smtClean="0"/>
              <a:t>12 units from A to II</a:t>
            </a:r>
          </a:p>
          <a:p>
            <a:pPr algn="ctr">
              <a:buNone/>
            </a:pPr>
            <a:r>
              <a:rPr lang="en-US" sz="2800" dirty="0" smtClean="0"/>
              <a:t>1 units from A to III</a:t>
            </a:r>
          </a:p>
          <a:p>
            <a:pPr algn="ctr">
              <a:buNone/>
            </a:pPr>
            <a:r>
              <a:rPr lang="en-US" sz="2800" dirty="0"/>
              <a:t>9</a:t>
            </a:r>
            <a:r>
              <a:rPr lang="en-US" sz="2800" dirty="0" smtClean="0"/>
              <a:t> units from A to IV</a:t>
            </a:r>
          </a:p>
          <a:p>
            <a:pPr algn="ctr">
              <a:buNone/>
            </a:pPr>
            <a:r>
              <a:rPr lang="en-US" sz="2800" dirty="0" smtClean="0"/>
              <a:t>15 units from B to III</a:t>
            </a:r>
          </a:p>
          <a:p>
            <a:pPr algn="ctr">
              <a:buNone/>
            </a:pPr>
            <a:r>
              <a:rPr lang="en-US" sz="2800" dirty="0"/>
              <a:t>7</a:t>
            </a:r>
            <a:r>
              <a:rPr lang="en-US" sz="2800" dirty="0" smtClean="0"/>
              <a:t> units from C to I</a:t>
            </a:r>
          </a:p>
          <a:p>
            <a:pPr algn="ctr">
              <a:buNone/>
            </a:pPr>
            <a:r>
              <a:rPr lang="en-US" sz="2800" dirty="0" smtClean="0"/>
              <a:t>1 units from C to III</a:t>
            </a:r>
          </a:p>
          <a:p>
            <a:pPr algn="just"/>
            <a:endParaRPr lang="en-US" sz="2800" dirty="0" smtClean="0"/>
          </a:p>
          <a:p>
            <a:pPr algn="just"/>
            <a:r>
              <a:rPr lang="en-US" sz="2800" dirty="0" smtClean="0"/>
              <a:t>Check whether the clerk has optimal schedule and find the optimal schedule and cost</a:t>
            </a:r>
            <a:endParaRPr lang="en-US" sz="2800" dirty="0"/>
          </a:p>
          <a:p>
            <a:pPr algn="just"/>
            <a:endParaRPr lang="en-US" sz="2800" dirty="0" smtClean="0"/>
          </a:p>
          <a:p>
            <a:pPr algn="just"/>
            <a:endParaRPr lang="en-US" sz="2800" dirty="0" smtClean="0"/>
          </a:p>
          <a:p>
            <a:pPr algn="just"/>
            <a:endParaRPr lang="en-US" sz="2800" dirty="0" smtClean="0"/>
          </a:p>
          <a:p>
            <a:pPr algn="just"/>
            <a:endParaRPr lang="en-US" sz="2800"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MODI METHOD…</a:t>
            </a:r>
            <a:endParaRPr lang="en-US" sz="3600" dirty="0"/>
          </a:p>
        </p:txBody>
      </p:sp>
      <p:graphicFrame>
        <p:nvGraphicFramePr>
          <p:cNvPr id="4" name="Table 3"/>
          <p:cNvGraphicFramePr>
            <a:graphicFrameLocks noGrp="1"/>
          </p:cNvGraphicFramePr>
          <p:nvPr/>
        </p:nvGraphicFramePr>
        <p:xfrm>
          <a:off x="914400" y="1752600"/>
          <a:ext cx="7620000" cy="3241040"/>
        </p:xfrm>
        <a:graphic>
          <a:graphicData uri="http://schemas.openxmlformats.org/drawingml/2006/table">
            <a:tbl>
              <a:tblPr firstRow="1" bandRow="1">
                <a:tableStyleId>{5940675A-B579-460E-94D1-54222C63F5DA}</a:tableStyleId>
              </a:tblPr>
              <a:tblGrid>
                <a:gridCol w="1270000"/>
                <a:gridCol w="1270000"/>
                <a:gridCol w="1270000"/>
                <a:gridCol w="1447800"/>
                <a:gridCol w="1092200"/>
                <a:gridCol w="1270000"/>
              </a:tblGrid>
              <a:tr h="635000">
                <a:tc>
                  <a:txBody>
                    <a:bodyPr/>
                    <a:lstStyle/>
                    <a:p>
                      <a:pPr algn="ctr"/>
                      <a:endParaRPr lang="en-US" sz="2400" dirty="0"/>
                    </a:p>
                  </a:txBody>
                  <a:tcPr/>
                </a:tc>
                <a:tc>
                  <a:txBody>
                    <a:bodyPr/>
                    <a:lstStyle/>
                    <a:p>
                      <a:pPr algn="ctr"/>
                      <a:r>
                        <a:rPr lang="en-US" sz="2400" dirty="0" smtClean="0"/>
                        <a:t>I</a:t>
                      </a:r>
                      <a:endParaRPr lang="en-US" sz="2400" dirty="0"/>
                    </a:p>
                  </a:txBody>
                  <a:tcPr/>
                </a:tc>
                <a:tc>
                  <a:txBody>
                    <a:bodyPr/>
                    <a:lstStyle/>
                    <a:p>
                      <a:pPr algn="ctr"/>
                      <a:r>
                        <a:rPr lang="en-US" sz="2400" dirty="0" smtClean="0"/>
                        <a:t>II</a:t>
                      </a:r>
                      <a:endParaRPr lang="en-US" sz="2400" dirty="0"/>
                    </a:p>
                  </a:txBody>
                  <a:tcPr/>
                </a:tc>
                <a:tc>
                  <a:txBody>
                    <a:bodyPr/>
                    <a:lstStyle/>
                    <a:p>
                      <a:pPr algn="ctr"/>
                      <a:r>
                        <a:rPr lang="en-US" sz="2400" dirty="0" smtClean="0"/>
                        <a:t>III</a:t>
                      </a:r>
                      <a:endParaRPr lang="en-US" sz="2400" dirty="0"/>
                    </a:p>
                  </a:txBody>
                  <a:tcPr/>
                </a:tc>
                <a:tc>
                  <a:txBody>
                    <a:bodyPr/>
                    <a:lstStyle/>
                    <a:p>
                      <a:pPr algn="ctr"/>
                      <a:r>
                        <a:rPr lang="en-US" sz="2400" dirty="0" smtClean="0"/>
                        <a:t>IV</a:t>
                      </a:r>
                      <a:endParaRPr lang="en-US" sz="2400" dirty="0"/>
                    </a:p>
                  </a:txBody>
                  <a:tcPr/>
                </a:tc>
                <a:tc>
                  <a:txBody>
                    <a:bodyPr/>
                    <a:lstStyle/>
                    <a:p>
                      <a:pPr algn="ctr"/>
                      <a:r>
                        <a:rPr lang="en-US" sz="2400" dirty="0" smtClean="0"/>
                        <a:t>SUPPLY</a:t>
                      </a:r>
                      <a:endParaRPr lang="en-US" sz="2400" dirty="0"/>
                    </a:p>
                  </a:txBody>
                  <a:tcPr/>
                </a:tc>
              </a:tr>
              <a:tr h="635000">
                <a:tc>
                  <a:txBody>
                    <a:bodyPr/>
                    <a:lstStyle/>
                    <a:p>
                      <a:pPr algn="ctr"/>
                      <a:r>
                        <a:rPr lang="en-US" sz="2400" dirty="0" smtClean="0"/>
                        <a:t>A</a:t>
                      </a:r>
                      <a:endParaRPr lang="en-US" sz="2400" dirty="0"/>
                    </a:p>
                  </a:txBody>
                  <a:tcPr/>
                </a:tc>
                <a:tc>
                  <a:txBody>
                    <a:bodyPr/>
                    <a:lstStyle/>
                    <a:p>
                      <a:pPr algn="ctr"/>
                      <a:r>
                        <a:rPr lang="en-US" sz="2400" b="1" dirty="0" smtClean="0"/>
                        <a:t>5</a:t>
                      </a:r>
                      <a:endParaRPr lang="en-US" sz="2400" b="1" dirty="0"/>
                    </a:p>
                  </a:txBody>
                  <a:tcPr/>
                </a:tc>
                <a:tc>
                  <a:txBody>
                    <a:bodyPr/>
                    <a:lstStyle/>
                    <a:p>
                      <a:pPr algn="ctr"/>
                      <a:r>
                        <a:rPr lang="en-US" sz="2400" b="1" dirty="0" smtClean="0"/>
                        <a:t>2</a:t>
                      </a:r>
                      <a:endParaRPr lang="en-US" sz="2400" b="1" dirty="0"/>
                    </a:p>
                  </a:txBody>
                  <a:tcPr/>
                </a:tc>
                <a:tc>
                  <a:txBody>
                    <a:bodyPr/>
                    <a:lstStyle/>
                    <a:p>
                      <a:pPr algn="ctr"/>
                      <a:r>
                        <a:rPr lang="en-US" sz="2400" b="1" dirty="0" smtClean="0"/>
                        <a:t>4</a:t>
                      </a:r>
                      <a:endParaRPr lang="en-US" sz="2400" b="1" dirty="0"/>
                    </a:p>
                  </a:txBody>
                  <a:tcPr/>
                </a:tc>
                <a:tc>
                  <a:txBody>
                    <a:bodyPr/>
                    <a:lstStyle/>
                    <a:p>
                      <a:pPr algn="ctr"/>
                      <a:r>
                        <a:rPr lang="en-US" sz="2400" b="1" dirty="0" smtClean="0"/>
                        <a:t>3</a:t>
                      </a:r>
                      <a:endParaRPr lang="en-US" sz="2400" b="1" dirty="0"/>
                    </a:p>
                  </a:txBody>
                  <a:tcPr/>
                </a:tc>
                <a:tc>
                  <a:txBody>
                    <a:bodyPr/>
                    <a:lstStyle/>
                    <a:p>
                      <a:pPr algn="ctr"/>
                      <a:r>
                        <a:rPr lang="en-US" sz="2400" dirty="0" smtClean="0"/>
                        <a:t>22</a:t>
                      </a:r>
                      <a:endParaRPr lang="en-US" sz="2400" dirty="0"/>
                    </a:p>
                  </a:txBody>
                  <a:tcPr/>
                </a:tc>
              </a:tr>
              <a:tr h="635000">
                <a:tc>
                  <a:txBody>
                    <a:bodyPr/>
                    <a:lstStyle/>
                    <a:p>
                      <a:pPr algn="ctr"/>
                      <a:r>
                        <a:rPr lang="en-US" sz="2400" dirty="0" smtClean="0"/>
                        <a:t>B</a:t>
                      </a:r>
                      <a:endParaRPr lang="en-US" sz="2400" dirty="0"/>
                    </a:p>
                  </a:txBody>
                  <a:tcPr/>
                </a:tc>
                <a:tc>
                  <a:txBody>
                    <a:bodyPr/>
                    <a:lstStyle/>
                    <a:p>
                      <a:pPr algn="ctr"/>
                      <a:r>
                        <a:rPr lang="en-US" sz="2400" b="1" dirty="0" smtClean="0"/>
                        <a:t>4</a:t>
                      </a:r>
                      <a:endParaRPr lang="en-US" sz="2400" b="1" dirty="0"/>
                    </a:p>
                  </a:txBody>
                  <a:tcPr/>
                </a:tc>
                <a:tc>
                  <a:txBody>
                    <a:bodyPr/>
                    <a:lstStyle/>
                    <a:p>
                      <a:pPr algn="ctr"/>
                      <a:r>
                        <a:rPr lang="en-US" sz="2400" b="1" dirty="0" smtClean="0"/>
                        <a:t>8</a:t>
                      </a:r>
                      <a:endParaRPr lang="en-US" sz="2400" b="1" dirty="0"/>
                    </a:p>
                  </a:txBody>
                  <a:tcPr/>
                </a:tc>
                <a:tc>
                  <a:txBody>
                    <a:bodyPr/>
                    <a:lstStyle/>
                    <a:p>
                      <a:pPr algn="ctr"/>
                      <a:r>
                        <a:rPr lang="en-US" sz="2400" b="1" dirty="0" smtClean="0"/>
                        <a:t>1</a:t>
                      </a:r>
                      <a:endParaRPr lang="en-US" sz="2400" b="1" dirty="0"/>
                    </a:p>
                  </a:txBody>
                  <a:tcPr/>
                </a:tc>
                <a:tc>
                  <a:txBody>
                    <a:bodyPr/>
                    <a:lstStyle/>
                    <a:p>
                      <a:pPr algn="ctr"/>
                      <a:r>
                        <a:rPr lang="en-US" sz="2400" b="1" dirty="0" smtClean="0"/>
                        <a:t>6</a:t>
                      </a:r>
                      <a:endParaRPr lang="en-US" sz="2400" b="1" dirty="0"/>
                    </a:p>
                  </a:txBody>
                  <a:tcPr/>
                </a:tc>
                <a:tc>
                  <a:txBody>
                    <a:bodyPr/>
                    <a:lstStyle/>
                    <a:p>
                      <a:pPr algn="ctr"/>
                      <a:r>
                        <a:rPr lang="en-US" sz="2400" dirty="0" smtClean="0"/>
                        <a:t>15</a:t>
                      </a:r>
                      <a:endParaRPr lang="en-US" sz="2400" dirty="0"/>
                    </a:p>
                  </a:txBody>
                  <a:tcPr/>
                </a:tc>
              </a:tr>
              <a:tr h="635000">
                <a:tc>
                  <a:txBody>
                    <a:bodyPr/>
                    <a:lstStyle/>
                    <a:p>
                      <a:pPr algn="ctr"/>
                      <a:r>
                        <a:rPr lang="en-US" sz="2400" dirty="0" smtClean="0"/>
                        <a:t>C</a:t>
                      </a:r>
                      <a:endParaRPr lang="en-US" sz="2400" dirty="0"/>
                    </a:p>
                  </a:txBody>
                  <a:tcPr/>
                </a:tc>
                <a:tc>
                  <a:txBody>
                    <a:bodyPr/>
                    <a:lstStyle/>
                    <a:p>
                      <a:pPr algn="ctr"/>
                      <a:r>
                        <a:rPr lang="en-US" sz="2400" b="1" dirty="0" smtClean="0"/>
                        <a:t>4</a:t>
                      </a:r>
                      <a:endParaRPr lang="en-US" sz="2400" b="1" dirty="0"/>
                    </a:p>
                  </a:txBody>
                  <a:tcPr/>
                </a:tc>
                <a:tc>
                  <a:txBody>
                    <a:bodyPr/>
                    <a:lstStyle/>
                    <a:p>
                      <a:pPr algn="ctr"/>
                      <a:r>
                        <a:rPr lang="en-US" sz="4000" b="1" dirty="0" smtClean="0"/>
                        <a:t>6</a:t>
                      </a:r>
                      <a:endParaRPr lang="en-US" sz="4000" b="1" dirty="0"/>
                    </a:p>
                  </a:txBody>
                  <a:tcPr/>
                </a:tc>
                <a:tc>
                  <a:txBody>
                    <a:bodyPr/>
                    <a:lstStyle/>
                    <a:p>
                      <a:pPr algn="ctr"/>
                      <a:r>
                        <a:rPr lang="en-US" sz="2400" b="1" dirty="0" smtClean="0"/>
                        <a:t>7</a:t>
                      </a:r>
                      <a:endParaRPr lang="en-US" sz="2400" b="1" dirty="0"/>
                    </a:p>
                  </a:txBody>
                  <a:tcPr/>
                </a:tc>
                <a:tc>
                  <a:txBody>
                    <a:bodyPr/>
                    <a:lstStyle/>
                    <a:p>
                      <a:pPr algn="ctr"/>
                      <a:r>
                        <a:rPr lang="en-US" sz="2400" b="1" dirty="0" smtClean="0"/>
                        <a:t>5</a:t>
                      </a:r>
                      <a:endParaRPr lang="en-US" sz="2400" b="1" dirty="0"/>
                    </a:p>
                  </a:txBody>
                  <a:tcPr/>
                </a:tc>
                <a:tc>
                  <a:txBody>
                    <a:bodyPr/>
                    <a:lstStyle/>
                    <a:p>
                      <a:pPr algn="ctr"/>
                      <a:r>
                        <a:rPr lang="en-US" sz="2400" dirty="0" smtClean="0"/>
                        <a:t>8</a:t>
                      </a:r>
                      <a:endParaRPr lang="en-US" sz="2400" dirty="0"/>
                    </a:p>
                  </a:txBody>
                  <a:tcPr/>
                </a:tc>
              </a:tr>
              <a:tr h="635000">
                <a:tc>
                  <a:txBody>
                    <a:bodyPr/>
                    <a:lstStyle/>
                    <a:p>
                      <a:pPr algn="ctr"/>
                      <a:r>
                        <a:rPr lang="en-US" sz="2400" dirty="0" smtClean="0"/>
                        <a:t>Demand</a:t>
                      </a:r>
                      <a:endParaRPr lang="en-US" sz="2400" dirty="0"/>
                    </a:p>
                  </a:txBody>
                  <a:tcPr/>
                </a:tc>
                <a:tc>
                  <a:txBody>
                    <a:bodyPr/>
                    <a:lstStyle/>
                    <a:p>
                      <a:pPr algn="ctr"/>
                      <a:r>
                        <a:rPr lang="en-US" sz="2400" dirty="0" smtClean="0"/>
                        <a:t>7</a:t>
                      </a:r>
                      <a:endParaRPr lang="en-US" sz="2400" dirty="0"/>
                    </a:p>
                  </a:txBody>
                  <a:tcPr/>
                </a:tc>
                <a:tc>
                  <a:txBody>
                    <a:bodyPr/>
                    <a:lstStyle/>
                    <a:p>
                      <a:pPr algn="ctr"/>
                      <a:r>
                        <a:rPr lang="en-US" sz="2400" dirty="0" smtClean="0"/>
                        <a:t>12</a:t>
                      </a:r>
                      <a:endParaRPr lang="en-US" sz="2400" dirty="0"/>
                    </a:p>
                  </a:txBody>
                  <a:tcPr/>
                </a:tc>
                <a:tc>
                  <a:txBody>
                    <a:bodyPr/>
                    <a:lstStyle/>
                    <a:p>
                      <a:pPr algn="ctr"/>
                      <a:r>
                        <a:rPr lang="en-US" sz="2400" dirty="0" smtClean="0"/>
                        <a:t>17</a:t>
                      </a:r>
                      <a:endParaRPr lang="en-US" sz="2400" dirty="0"/>
                    </a:p>
                  </a:txBody>
                  <a:tcPr/>
                </a:tc>
                <a:tc>
                  <a:txBody>
                    <a:bodyPr/>
                    <a:lstStyle/>
                    <a:p>
                      <a:pPr algn="ctr"/>
                      <a:r>
                        <a:rPr lang="en-US" sz="2400" dirty="0" smtClean="0"/>
                        <a:t>9</a:t>
                      </a:r>
                      <a:endParaRPr lang="en-US" sz="2400" dirty="0"/>
                    </a:p>
                  </a:txBody>
                  <a:tcPr/>
                </a:tc>
                <a:tc>
                  <a:txBody>
                    <a:bodyPr/>
                    <a:lstStyle/>
                    <a:p>
                      <a:pPr algn="ctr"/>
                      <a:r>
                        <a:rPr lang="en-US" sz="3200" b="1" dirty="0" smtClean="0"/>
                        <a:t>45</a:t>
                      </a:r>
                      <a:endParaRPr lang="en-US" sz="3200" b="1" dirty="0"/>
                    </a:p>
                  </a:txBody>
                  <a:tcPr/>
                </a:tc>
              </a:tr>
            </a:tbl>
          </a:graphicData>
        </a:graphic>
      </p:graphicFrame>
      <p:sp>
        <p:nvSpPr>
          <p:cNvPr id="5" name="TextBox 4"/>
          <p:cNvSpPr txBox="1"/>
          <p:nvPr/>
        </p:nvSpPr>
        <p:spPr>
          <a:xfrm>
            <a:off x="4232416" y="1295400"/>
            <a:ext cx="1101584" cy="400110"/>
          </a:xfrm>
          <a:prstGeom prst="rect">
            <a:avLst/>
          </a:prstGeom>
          <a:noFill/>
        </p:spPr>
        <p:txBody>
          <a:bodyPr wrap="none" rtlCol="0">
            <a:spAutoFit/>
          </a:bodyPr>
          <a:lstStyle/>
          <a:p>
            <a:r>
              <a:rPr lang="en-US" sz="2000" b="1" dirty="0" smtClean="0"/>
              <a:t>MARKET</a:t>
            </a:r>
            <a:endParaRPr lang="en-US" sz="2000" b="1" dirty="0"/>
          </a:p>
        </p:txBody>
      </p:sp>
      <p:sp>
        <p:nvSpPr>
          <p:cNvPr id="7" name="TextBox 6"/>
          <p:cNvSpPr txBox="1"/>
          <p:nvPr/>
        </p:nvSpPr>
        <p:spPr>
          <a:xfrm>
            <a:off x="76200" y="3011269"/>
            <a:ext cx="857927" cy="646331"/>
          </a:xfrm>
          <a:prstGeom prst="rect">
            <a:avLst/>
          </a:prstGeom>
          <a:noFill/>
        </p:spPr>
        <p:txBody>
          <a:bodyPr wrap="none" rtlCol="0">
            <a:spAutoFit/>
          </a:bodyPr>
          <a:lstStyle/>
          <a:p>
            <a:r>
              <a:rPr lang="en-US" b="1" dirty="0" smtClean="0"/>
              <a:t>WARE</a:t>
            </a:r>
          </a:p>
          <a:p>
            <a:r>
              <a:rPr lang="en-US" b="1" dirty="0" smtClean="0"/>
              <a:t>HOUSE</a:t>
            </a:r>
            <a:endParaRPr lang="en-US" b="1" dirty="0"/>
          </a:p>
        </p:txBody>
      </p:sp>
      <p:sp>
        <p:nvSpPr>
          <p:cNvPr id="6" name="Oval 5"/>
          <p:cNvSpPr/>
          <p:nvPr/>
        </p:nvSpPr>
        <p:spPr>
          <a:xfrm>
            <a:off x="4267200" y="24384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12</a:t>
            </a:r>
            <a:endParaRPr lang="en-US" dirty="0"/>
          </a:p>
        </p:txBody>
      </p:sp>
      <p:sp>
        <p:nvSpPr>
          <p:cNvPr id="8" name="Oval 7"/>
          <p:cNvSpPr/>
          <p:nvPr/>
        </p:nvSpPr>
        <p:spPr>
          <a:xfrm>
            <a:off x="6858000" y="2438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9</a:t>
            </a:r>
            <a:endParaRPr lang="en-US" dirty="0"/>
          </a:p>
        </p:txBody>
      </p:sp>
      <p:sp>
        <p:nvSpPr>
          <p:cNvPr id="9" name="Oval 8"/>
          <p:cNvSpPr/>
          <p:nvPr/>
        </p:nvSpPr>
        <p:spPr>
          <a:xfrm>
            <a:off x="5562600" y="2514600"/>
            <a:ext cx="457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10" name="Oval 9"/>
          <p:cNvSpPr/>
          <p:nvPr/>
        </p:nvSpPr>
        <p:spPr>
          <a:xfrm>
            <a:off x="5562600" y="3124200"/>
            <a:ext cx="6858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15</a:t>
            </a:r>
            <a:endParaRPr lang="en-US" dirty="0"/>
          </a:p>
        </p:txBody>
      </p:sp>
      <p:sp>
        <p:nvSpPr>
          <p:cNvPr id="11" name="Oval 10"/>
          <p:cNvSpPr/>
          <p:nvPr/>
        </p:nvSpPr>
        <p:spPr>
          <a:xfrm>
            <a:off x="5638800" y="3962400"/>
            <a:ext cx="457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12" name="Oval 11"/>
          <p:cNvSpPr/>
          <p:nvPr/>
        </p:nvSpPr>
        <p:spPr>
          <a:xfrm>
            <a:off x="3048000" y="3962400"/>
            <a:ext cx="457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13" name="TextBox 12"/>
          <p:cNvSpPr txBox="1"/>
          <p:nvPr/>
        </p:nvSpPr>
        <p:spPr>
          <a:xfrm>
            <a:off x="8610600" y="2514600"/>
            <a:ext cx="481222" cy="1938992"/>
          </a:xfrm>
          <a:prstGeom prst="rect">
            <a:avLst/>
          </a:prstGeom>
          <a:noFill/>
        </p:spPr>
        <p:txBody>
          <a:bodyPr wrap="none" rtlCol="0">
            <a:spAutoFit/>
          </a:bodyPr>
          <a:lstStyle/>
          <a:p>
            <a:r>
              <a:rPr lang="en-US" sz="2000" b="1" dirty="0" smtClean="0">
                <a:solidFill>
                  <a:srgbClr val="FF0000"/>
                </a:solidFill>
              </a:rPr>
              <a:t>U1</a:t>
            </a:r>
          </a:p>
          <a:p>
            <a:endParaRPr lang="en-US" sz="2000" b="1" dirty="0">
              <a:solidFill>
                <a:srgbClr val="FF0000"/>
              </a:solidFill>
            </a:endParaRPr>
          </a:p>
          <a:p>
            <a:r>
              <a:rPr lang="en-US" sz="2000" b="1" dirty="0" smtClean="0">
                <a:solidFill>
                  <a:srgbClr val="FF0000"/>
                </a:solidFill>
              </a:rPr>
              <a:t>U2</a:t>
            </a:r>
          </a:p>
          <a:p>
            <a:endParaRPr lang="en-US" sz="2000" b="1" dirty="0">
              <a:solidFill>
                <a:srgbClr val="FF0000"/>
              </a:solidFill>
            </a:endParaRPr>
          </a:p>
          <a:p>
            <a:endParaRPr lang="en-US" sz="2000" b="1" dirty="0" smtClean="0">
              <a:solidFill>
                <a:srgbClr val="FF0000"/>
              </a:solidFill>
            </a:endParaRPr>
          </a:p>
          <a:p>
            <a:r>
              <a:rPr lang="en-US" sz="2000" b="1" dirty="0" smtClean="0">
                <a:solidFill>
                  <a:srgbClr val="FF0000"/>
                </a:solidFill>
              </a:rPr>
              <a:t>U3</a:t>
            </a:r>
            <a:endParaRPr lang="en-US" sz="2000" b="1" dirty="0">
              <a:solidFill>
                <a:srgbClr val="FF0000"/>
              </a:solidFill>
            </a:endParaRPr>
          </a:p>
        </p:txBody>
      </p:sp>
      <p:sp>
        <p:nvSpPr>
          <p:cNvPr id="14" name="TextBox 13"/>
          <p:cNvSpPr txBox="1"/>
          <p:nvPr/>
        </p:nvSpPr>
        <p:spPr>
          <a:xfrm>
            <a:off x="2552128" y="5181600"/>
            <a:ext cx="4458272" cy="369332"/>
          </a:xfrm>
          <a:prstGeom prst="rect">
            <a:avLst/>
          </a:prstGeom>
          <a:noFill/>
        </p:spPr>
        <p:txBody>
          <a:bodyPr wrap="none" rtlCol="0">
            <a:spAutoFit/>
          </a:bodyPr>
          <a:lstStyle/>
          <a:p>
            <a:r>
              <a:rPr lang="en-US" b="1" dirty="0" smtClean="0">
                <a:solidFill>
                  <a:srgbClr val="FF0000"/>
                </a:solidFill>
              </a:rPr>
              <a:t>V1                  V2                       V3                     V4</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Calculate </a:t>
            </a:r>
            <a:r>
              <a:rPr lang="en-US" dirty="0" err="1" smtClean="0"/>
              <a:t>ui</a:t>
            </a:r>
            <a:r>
              <a:rPr lang="en-US" dirty="0" smtClean="0"/>
              <a:t> and </a:t>
            </a:r>
            <a:r>
              <a:rPr lang="en-US" dirty="0" err="1" smtClean="0"/>
              <a:t>vj</a:t>
            </a:r>
            <a:r>
              <a:rPr lang="en-US" dirty="0" smtClean="0"/>
              <a:t> using </a:t>
            </a:r>
            <a:r>
              <a:rPr lang="en-US" dirty="0" err="1" smtClean="0"/>
              <a:t>u</a:t>
            </a:r>
            <a:r>
              <a:rPr lang="en-US" baseline="-25000" dirty="0" err="1" smtClean="0"/>
              <a:t>i</a:t>
            </a:r>
            <a:r>
              <a:rPr lang="en-US" dirty="0" smtClean="0"/>
              <a:t> + </a:t>
            </a:r>
            <a:r>
              <a:rPr lang="en-US" dirty="0" err="1" smtClean="0"/>
              <a:t>v</a:t>
            </a:r>
            <a:r>
              <a:rPr lang="en-US" baseline="-25000" dirty="0" err="1" smtClean="0"/>
              <a:t>j</a:t>
            </a:r>
            <a:r>
              <a:rPr lang="en-US" dirty="0" smtClean="0"/>
              <a:t> = </a:t>
            </a:r>
            <a:r>
              <a:rPr lang="en-US" dirty="0" err="1" smtClean="0"/>
              <a:t>c</a:t>
            </a:r>
            <a:r>
              <a:rPr lang="en-US" baseline="-25000" dirty="0" err="1" smtClean="0"/>
              <a:t>ij</a:t>
            </a:r>
            <a:r>
              <a:rPr lang="en-US" baseline="-25000" dirty="0" smtClean="0"/>
              <a:t> </a:t>
            </a:r>
            <a:r>
              <a:rPr lang="en-US" dirty="0" smtClean="0"/>
              <a:t> for occupied cells.</a:t>
            </a:r>
          </a:p>
          <a:p>
            <a:pPr algn="just">
              <a:buNone/>
            </a:pPr>
            <a:r>
              <a:rPr lang="en-US" dirty="0" smtClean="0"/>
              <a:t>		u</a:t>
            </a:r>
            <a:r>
              <a:rPr lang="en-US" baseline="-25000" dirty="0" smtClean="0"/>
              <a:t>1</a:t>
            </a:r>
            <a:r>
              <a:rPr lang="en-US" dirty="0" smtClean="0"/>
              <a:t> + v</a:t>
            </a:r>
            <a:r>
              <a:rPr lang="en-US" baseline="-25000" dirty="0"/>
              <a:t>2</a:t>
            </a:r>
            <a:r>
              <a:rPr lang="en-US" dirty="0" smtClean="0"/>
              <a:t> = </a:t>
            </a:r>
            <a:r>
              <a:rPr lang="en-US" dirty="0"/>
              <a:t>2</a:t>
            </a:r>
            <a:endParaRPr lang="en-US" dirty="0" smtClean="0"/>
          </a:p>
          <a:p>
            <a:pPr algn="just">
              <a:buNone/>
            </a:pPr>
            <a:r>
              <a:rPr lang="en-US" dirty="0" smtClean="0"/>
              <a:t>		u</a:t>
            </a:r>
            <a:r>
              <a:rPr lang="en-US" baseline="-25000" dirty="0"/>
              <a:t>1</a:t>
            </a:r>
            <a:r>
              <a:rPr lang="en-US" dirty="0" smtClean="0"/>
              <a:t> + v</a:t>
            </a:r>
            <a:r>
              <a:rPr lang="en-US" baseline="-25000" dirty="0"/>
              <a:t>3</a:t>
            </a:r>
            <a:r>
              <a:rPr lang="en-US" dirty="0" smtClean="0"/>
              <a:t> = </a:t>
            </a:r>
            <a:r>
              <a:rPr lang="en-US" dirty="0"/>
              <a:t>4</a:t>
            </a:r>
            <a:endParaRPr lang="en-US" dirty="0" smtClean="0"/>
          </a:p>
          <a:p>
            <a:pPr algn="just">
              <a:buNone/>
            </a:pPr>
            <a:r>
              <a:rPr lang="en-US" dirty="0" smtClean="0"/>
              <a:t>		u</a:t>
            </a:r>
            <a:r>
              <a:rPr lang="en-US" baseline="-25000" dirty="0"/>
              <a:t>1</a:t>
            </a:r>
            <a:r>
              <a:rPr lang="en-US" dirty="0" smtClean="0"/>
              <a:t> + v</a:t>
            </a:r>
            <a:r>
              <a:rPr lang="en-US" baseline="-25000" dirty="0"/>
              <a:t>4</a:t>
            </a:r>
            <a:r>
              <a:rPr lang="en-US" dirty="0" smtClean="0"/>
              <a:t> = </a:t>
            </a:r>
            <a:r>
              <a:rPr lang="en-US" dirty="0"/>
              <a:t>3</a:t>
            </a:r>
            <a:endParaRPr lang="en-US" dirty="0" smtClean="0"/>
          </a:p>
          <a:p>
            <a:pPr algn="just">
              <a:buNone/>
            </a:pPr>
            <a:r>
              <a:rPr lang="en-US" dirty="0" smtClean="0"/>
              <a:t>		u</a:t>
            </a:r>
            <a:r>
              <a:rPr lang="en-US" baseline="-25000" dirty="0" smtClean="0"/>
              <a:t>2</a:t>
            </a:r>
            <a:r>
              <a:rPr lang="en-US" dirty="0" smtClean="0"/>
              <a:t> + v</a:t>
            </a:r>
            <a:r>
              <a:rPr lang="en-US" baseline="-25000" dirty="0"/>
              <a:t>3</a:t>
            </a:r>
            <a:r>
              <a:rPr lang="en-US" dirty="0" smtClean="0"/>
              <a:t> = </a:t>
            </a:r>
            <a:r>
              <a:rPr lang="en-US" dirty="0"/>
              <a:t>1</a:t>
            </a:r>
            <a:endParaRPr lang="en-US" dirty="0" smtClean="0"/>
          </a:p>
          <a:p>
            <a:pPr algn="just">
              <a:buNone/>
            </a:pPr>
            <a:r>
              <a:rPr lang="en-US" dirty="0" smtClean="0"/>
              <a:t>		u</a:t>
            </a:r>
            <a:r>
              <a:rPr lang="en-US" baseline="-25000" dirty="0" smtClean="0"/>
              <a:t>3</a:t>
            </a:r>
            <a:r>
              <a:rPr lang="en-US" dirty="0" smtClean="0"/>
              <a:t> + v</a:t>
            </a:r>
            <a:r>
              <a:rPr lang="en-US" baseline="-25000" dirty="0"/>
              <a:t>1</a:t>
            </a:r>
            <a:r>
              <a:rPr lang="en-US" dirty="0" smtClean="0"/>
              <a:t> = </a:t>
            </a:r>
            <a:r>
              <a:rPr lang="en-US" dirty="0"/>
              <a:t>4</a:t>
            </a:r>
            <a:endParaRPr lang="en-US" dirty="0" smtClean="0"/>
          </a:p>
          <a:p>
            <a:pPr algn="just">
              <a:buNone/>
            </a:pPr>
            <a:r>
              <a:rPr lang="en-US" dirty="0" smtClean="0"/>
              <a:t>		u</a:t>
            </a:r>
            <a:r>
              <a:rPr lang="en-US" baseline="-25000" dirty="0" smtClean="0"/>
              <a:t>3</a:t>
            </a:r>
            <a:r>
              <a:rPr lang="en-US" dirty="0" smtClean="0"/>
              <a:t> + v</a:t>
            </a:r>
            <a:r>
              <a:rPr lang="en-US" baseline="-25000" dirty="0" smtClean="0"/>
              <a:t>3</a:t>
            </a:r>
            <a:r>
              <a:rPr lang="en-US" dirty="0" smtClean="0"/>
              <a:t> = </a:t>
            </a:r>
            <a:r>
              <a:rPr lang="en-US" dirty="0"/>
              <a:t>7</a:t>
            </a:r>
            <a:endParaRPr lang="en-US" dirty="0" smtClean="0"/>
          </a:p>
          <a:p>
            <a:pPr algn="just">
              <a:buNone/>
            </a:pPr>
            <a:endParaRPr lang="en-US" dirty="0" smtClean="0"/>
          </a:p>
          <a:p>
            <a:pPr algn="just"/>
            <a:endParaRPr lang="en-US" dirty="0" smtClean="0"/>
          </a:p>
          <a:p>
            <a:pPr algn="just"/>
            <a:endParaRPr lang="en-US" baseline="-25000" dirty="0" smtClean="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0037"/>
            <a:ext cx="8229600" cy="4525963"/>
          </a:xfrm>
        </p:spPr>
        <p:txBody>
          <a:bodyPr>
            <a:normAutofit/>
          </a:bodyPr>
          <a:lstStyle/>
          <a:p>
            <a:pPr algn="just">
              <a:buNone/>
            </a:pPr>
            <a:r>
              <a:rPr lang="en-US" dirty="0" smtClean="0"/>
              <a:t>		u</a:t>
            </a:r>
            <a:r>
              <a:rPr lang="en-US" baseline="-25000" dirty="0" smtClean="0"/>
              <a:t>1</a:t>
            </a:r>
            <a:r>
              <a:rPr lang="en-US" dirty="0" smtClean="0"/>
              <a:t> + v</a:t>
            </a:r>
            <a:r>
              <a:rPr lang="en-US" baseline="-25000" dirty="0" smtClean="0"/>
              <a:t>2</a:t>
            </a:r>
            <a:r>
              <a:rPr lang="en-US" dirty="0" smtClean="0"/>
              <a:t> = 2,              v</a:t>
            </a:r>
            <a:r>
              <a:rPr lang="en-US" baseline="-25000" dirty="0" smtClean="0"/>
              <a:t>2  =  2</a:t>
            </a:r>
          </a:p>
          <a:p>
            <a:pPr algn="just">
              <a:buNone/>
            </a:pPr>
            <a:r>
              <a:rPr lang="en-US" dirty="0" smtClean="0"/>
              <a:t>		u</a:t>
            </a:r>
            <a:r>
              <a:rPr lang="en-US" baseline="-25000" dirty="0" smtClean="0"/>
              <a:t>1</a:t>
            </a:r>
            <a:r>
              <a:rPr lang="en-US" dirty="0" smtClean="0"/>
              <a:t> + v</a:t>
            </a:r>
            <a:r>
              <a:rPr lang="en-US" baseline="-25000" dirty="0" smtClean="0"/>
              <a:t>3</a:t>
            </a:r>
            <a:r>
              <a:rPr lang="en-US" dirty="0" smtClean="0"/>
              <a:t> = 4               v</a:t>
            </a:r>
            <a:r>
              <a:rPr lang="en-US" baseline="-25000" dirty="0" smtClean="0"/>
              <a:t>3   =  4</a:t>
            </a:r>
            <a:endParaRPr lang="en-US" dirty="0" smtClean="0"/>
          </a:p>
          <a:p>
            <a:pPr algn="just">
              <a:buNone/>
            </a:pPr>
            <a:r>
              <a:rPr lang="en-US" dirty="0" smtClean="0"/>
              <a:t>		u</a:t>
            </a:r>
            <a:r>
              <a:rPr lang="en-US" baseline="-25000" dirty="0" smtClean="0"/>
              <a:t>1</a:t>
            </a:r>
            <a:r>
              <a:rPr lang="en-US" dirty="0" smtClean="0"/>
              <a:t> + v</a:t>
            </a:r>
            <a:r>
              <a:rPr lang="en-US" baseline="-25000" dirty="0" smtClean="0"/>
              <a:t>4</a:t>
            </a:r>
            <a:r>
              <a:rPr lang="en-US" dirty="0" smtClean="0"/>
              <a:t> = 3               v</a:t>
            </a:r>
            <a:r>
              <a:rPr lang="en-US" baseline="-25000" dirty="0" smtClean="0"/>
              <a:t>4   =  3</a:t>
            </a:r>
            <a:endParaRPr lang="en-US" dirty="0" smtClean="0"/>
          </a:p>
          <a:p>
            <a:pPr algn="just">
              <a:buNone/>
            </a:pPr>
            <a:r>
              <a:rPr lang="en-US" dirty="0" smtClean="0"/>
              <a:t>		</a:t>
            </a:r>
            <a:r>
              <a:rPr lang="en-US" sz="4400" b="1" dirty="0" smtClean="0">
                <a:solidFill>
                  <a:srgbClr val="FF0000"/>
                </a:solidFill>
              </a:rPr>
              <a:t>u</a:t>
            </a:r>
            <a:r>
              <a:rPr lang="en-US" sz="4400" b="1" baseline="-25000" dirty="0" smtClean="0">
                <a:solidFill>
                  <a:srgbClr val="FF0000"/>
                </a:solidFill>
              </a:rPr>
              <a:t>2</a:t>
            </a:r>
            <a:r>
              <a:rPr lang="en-US" sz="4400" b="1" dirty="0" smtClean="0">
                <a:solidFill>
                  <a:srgbClr val="FF0000"/>
                </a:solidFill>
              </a:rPr>
              <a:t> + v</a:t>
            </a:r>
            <a:r>
              <a:rPr lang="en-US" sz="4400" b="1" baseline="-25000" dirty="0" smtClean="0">
                <a:solidFill>
                  <a:srgbClr val="FF0000"/>
                </a:solidFill>
              </a:rPr>
              <a:t>3</a:t>
            </a:r>
            <a:r>
              <a:rPr lang="en-US" sz="4400" b="1" dirty="0" smtClean="0">
                <a:solidFill>
                  <a:srgbClr val="FF0000"/>
                </a:solidFill>
              </a:rPr>
              <a:t> = 1                u2 = -3</a:t>
            </a:r>
            <a:endParaRPr lang="en-US" b="1" dirty="0" smtClean="0">
              <a:solidFill>
                <a:srgbClr val="FF0000"/>
              </a:solidFill>
            </a:endParaRPr>
          </a:p>
          <a:p>
            <a:pPr algn="just">
              <a:buNone/>
            </a:pPr>
            <a:r>
              <a:rPr lang="en-US" dirty="0" smtClean="0"/>
              <a:t>		</a:t>
            </a:r>
            <a:r>
              <a:rPr lang="en-US" sz="7200" baseline="-25000" dirty="0" smtClean="0"/>
              <a:t>u3 + v1 = 4,                 v1= 1</a:t>
            </a:r>
            <a:endParaRPr lang="en-US" baseline="-25000" dirty="0" smtClean="0"/>
          </a:p>
          <a:p>
            <a:pPr algn="just">
              <a:buNone/>
            </a:pPr>
            <a:r>
              <a:rPr lang="en-US" dirty="0" smtClean="0"/>
              <a:t> 		</a:t>
            </a:r>
            <a:r>
              <a:rPr lang="en-US" sz="5400" baseline="-25000" dirty="0" smtClean="0"/>
              <a:t>u3 + v3 = 7             </a:t>
            </a:r>
            <a:r>
              <a:rPr lang="en-US" sz="5400" dirty="0" smtClean="0"/>
              <a:t>u</a:t>
            </a:r>
            <a:r>
              <a:rPr lang="en-US" sz="5400" baseline="-25000" dirty="0" smtClean="0"/>
              <a:t>3  =   3        </a:t>
            </a:r>
          </a:p>
          <a:p>
            <a:pPr algn="just">
              <a:buNone/>
            </a:pPr>
            <a:endParaRPr lang="en-US" dirty="0" smtClean="0"/>
          </a:p>
          <a:p>
            <a:pPr algn="just"/>
            <a:endParaRPr lang="en-US" dirty="0" smtClean="0"/>
          </a:p>
          <a:p>
            <a:pPr algn="just"/>
            <a:endParaRPr lang="en-US" baseline="-25000" dirty="0" smtClean="0"/>
          </a:p>
        </p:txBody>
      </p:sp>
      <p:sp>
        <p:nvSpPr>
          <p:cNvPr id="4" name="TextBox 3"/>
          <p:cNvSpPr txBox="1"/>
          <p:nvPr/>
        </p:nvSpPr>
        <p:spPr>
          <a:xfrm>
            <a:off x="838200" y="228600"/>
            <a:ext cx="7327647" cy="1384995"/>
          </a:xfrm>
          <a:prstGeom prst="rect">
            <a:avLst/>
          </a:prstGeom>
          <a:noFill/>
        </p:spPr>
        <p:txBody>
          <a:bodyPr wrap="none" rtlCol="0">
            <a:spAutoFit/>
          </a:bodyPr>
          <a:lstStyle/>
          <a:p>
            <a:r>
              <a:rPr lang="en-US" sz="2800" b="1" dirty="0" smtClean="0"/>
              <a:t>Take u1 = 0 as there is 3 no. of allocations hence</a:t>
            </a:r>
          </a:p>
          <a:p>
            <a:endParaRPr lang="en-US" sz="2800" b="1" dirty="0" smtClean="0"/>
          </a:p>
          <a:p>
            <a:endParaRPr lang="en-US" sz="2800" b="1"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None/>
            </a:pPr>
            <a:r>
              <a:rPr lang="en-US" dirty="0" smtClean="0"/>
              <a:t>Calculate </a:t>
            </a:r>
            <a:r>
              <a:rPr lang="en-US" dirty="0" err="1" smtClean="0"/>
              <a:t>d</a:t>
            </a:r>
            <a:r>
              <a:rPr lang="en-US" baseline="-25000" dirty="0" err="1" smtClean="0"/>
              <a:t>ij</a:t>
            </a:r>
            <a:r>
              <a:rPr lang="en-US" dirty="0" smtClean="0"/>
              <a:t> = </a:t>
            </a:r>
            <a:r>
              <a:rPr lang="en-US" dirty="0" err="1" smtClean="0"/>
              <a:t>c</a:t>
            </a:r>
            <a:r>
              <a:rPr lang="en-US" baseline="-25000" dirty="0" err="1" smtClean="0"/>
              <a:t>ij</a:t>
            </a:r>
            <a:r>
              <a:rPr lang="en-US" dirty="0" smtClean="0"/>
              <a:t> – (</a:t>
            </a:r>
            <a:r>
              <a:rPr lang="en-US" dirty="0" err="1" smtClean="0"/>
              <a:t>u</a:t>
            </a:r>
            <a:r>
              <a:rPr lang="en-US" baseline="-25000" dirty="0" err="1" smtClean="0"/>
              <a:t>i</a:t>
            </a:r>
            <a:r>
              <a:rPr lang="en-US" dirty="0" err="1" smtClean="0"/>
              <a:t>+v</a:t>
            </a:r>
            <a:r>
              <a:rPr lang="en-US" baseline="-25000" dirty="0" err="1" smtClean="0"/>
              <a:t>j</a:t>
            </a:r>
            <a:r>
              <a:rPr lang="en-US" dirty="0" smtClean="0"/>
              <a:t>) for non occupied cell</a:t>
            </a:r>
          </a:p>
          <a:p>
            <a:pPr>
              <a:buNone/>
            </a:pPr>
            <a:endParaRPr lang="en-US" dirty="0" smtClean="0"/>
          </a:p>
          <a:p>
            <a:pPr>
              <a:buNone/>
            </a:pPr>
            <a:r>
              <a:rPr lang="en-US" dirty="0" smtClean="0"/>
              <a:t>d</a:t>
            </a:r>
            <a:r>
              <a:rPr lang="en-US" baseline="-25000" dirty="0" smtClean="0"/>
              <a:t>11 </a:t>
            </a:r>
            <a:r>
              <a:rPr lang="en-US" dirty="0" smtClean="0"/>
              <a:t> =  c</a:t>
            </a:r>
            <a:r>
              <a:rPr lang="en-US" baseline="-25000" dirty="0" smtClean="0"/>
              <a:t>11</a:t>
            </a:r>
            <a:r>
              <a:rPr lang="en-US" dirty="0" smtClean="0"/>
              <a:t> – (u</a:t>
            </a:r>
            <a:r>
              <a:rPr lang="en-US" baseline="-25000" dirty="0" smtClean="0"/>
              <a:t>1</a:t>
            </a:r>
            <a:r>
              <a:rPr lang="en-US" dirty="0" smtClean="0"/>
              <a:t>+v</a:t>
            </a:r>
            <a:r>
              <a:rPr lang="en-US" baseline="-25000" dirty="0" smtClean="0"/>
              <a:t>1</a:t>
            </a:r>
            <a:r>
              <a:rPr lang="en-US" dirty="0" smtClean="0"/>
              <a:t>)    =   </a:t>
            </a:r>
            <a:r>
              <a:rPr lang="en-US" dirty="0"/>
              <a:t>5</a:t>
            </a:r>
            <a:r>
              <a:rPr lang="en-US" dirty="0" smtClean="0"/>
              <a:t> – (0+1) = 4</a:t>
            </a:r>
          </a:p>
          <a:p>
            <a:pPr>
              <a:buNone/>
            </a:pPr>
            <a:r>
              <a:rPr lang="en-US" dirty="0" smtClean="0"/>
              <a:t>d</a:t>
            </a:r>
            <a:r>
              <a:rPr lang="en-US" baseline="-25000" dirty="0" smtClean="0"/>
              <a:t>21</a:t>
            </a:r>
            <a:r>
              <a:rPr lang="en-US" dirty="0" smtClean="0"/>
              <a:t>  = c</a:t>
            </a:r>
            <a:r>
              <a:rPr lang="en-US" baseline="-25000" dirty="0" smtClean="0"/>
              <a:t>21</a:t>
            </a:r>
            <a:r>
              <a:rPr lang="en-US" dirty="0" smtClean="0"/>
              <a:t> – (u</a:t>
            </a:r>
            <a:r>
              <a:rPr lang="en-US" baseline="-25000" dirty="0" smtClean="0"/>
              <a:t>2</a:t>
            </a:r>
            <a:r>
              <a:rPr lang="en-US" dirty="0" smtClean="0"/>
              <a:t>+v</a:t>
            </a:r>
            <a:r>
              <a:rPr lang="en-US" baseline="-25000" dirty="0"/>
              <a:t>1</a:t>
            </a:r>
            <a:r>
              <a:rPr lang="en-US" dirty="0" smtClean="0"/>
              <a:t>)     =   4 – (-</a:t>
            </a:r>
            <a:r>
              <a:rPr lang="en-US" dirty="0"/>
              <a:t>3</a:t>
            </a:r>
            <a:r>
              <a:rPr lang="en-US" dirty="0" smtClean="0"/>
              <a:t> + 1) = 6</a:t>
            </a:r>
          </a:p>
          <a:p>
            <a:pPr>
              <a:buNone/>
            </a:pPr>
            <a:r>
              <a:rPr lang="en-US" dirty="0" smtClean="0"/>
              <a:t>d</a:t>
            </a:r>
            <a:r>
              <a:rPr lang="en-US" baseline="-25000" dirty="0" smtClean="0"/>
              <a:t>22</a:t>
            </a:r>
            <a:r>
              <a:rPr lang="en-US" dirty="0" smtClean="0"/>
              <a:t>  = c</a:t>
            </a:r>
            <a:r>
              <a:rPr lang="en-US" baseline="-25000" dirty="0" smtClean="0"/>
              <a:t>2</a:t>
            </a:r>
            <a:r>
              <a:rPr lang="en-US" baseline="-25000" dirty="0"/>
              <a:t>2</a:t>
            </a:r>
            <a:r>
              <a:rPr lang="en-US" dirty="0" smtClean="0"/>
              <a:t> – (u</a:t>
            </a:r>
            <a:r>
              <a:rPr lang="en-US" baseline="-25000" dirty="0" smtClean="0"/>
              <a:t>2</a:t>
            </a:r>
            <a:r>
              <a:rPr lang="en-US" dirty="0" smtClean="0"/>
              <a:t>+v</a:t>
            </a:r>
            <a:r>
              <a:rPr lang="en-US" baseline="-25000" dirty="0"/>
              <a:t>2</a:t>
            </a:r>
            <a:r>
              <a:rPr lang="en-US" dirty="0" smtClean="0"/>
              <a:t>)     =  </a:t>
            </a:r>
            <a:r>
              <a:rPr lang="en-US" dirty="0"/>
              <a:t>8</a:t>
            </a:r>
            <a:r>
              <a:rPr lang="en-US" dirty="0" smtClean="0"/>
              <a:t>– (-3 + 2) = 9</a:t>
            </a:r>
          </a:p>
          <a:p>
            <a:pPr>
              <a:buNone/>
            </a:pPr>
            <a:r>
              <a:rPr lang="en-US" dirty="0" smtClean="0"/>
              <a:t>d</a:t>
            </a:r>
            <a:r>
              <a:rPr lang="en-US" baseline="-25000" dirty="0" smtClean="0"/>
              <a:t>24</a:t>
            </a:r>
            <a:r>
              <a:rPr lang="en-US" dirty="0" smtClean="0"/>
              <a:t>  = c</a:t>
            </a:r>
            <a:r>
              <a:rPr lang="en-US" baseline="-25000" dirty="0" smtClean="0"/>
              <a:t>24</a:t>
            </a:r>
            <a:r>
              <a:rPr lang="en-US" dirty="0" smtClean="0"/>
              <a:t> – (u</a:t>
            </a:r>
            <a:r>
              <a:rPr lang="en-US" baseline="-25000" dirty="0" smtClean="0"/>
              <a:t>2</a:t>
            </a:r>
            <a:r>
              <a:rPr lang="en-US" dirty="0" smtClean="0"/>
              <a:t>+v</a:t>
            </a:r>
            <a:r>
              <a:rPr lang="en-US" baseline="-25000" dirty="0"/>
              <a:t>4</a:t>
            </a:r>
            <a:r>
              <a:rPr lang="en-US" dirty="0" smtClean="0"/>
              <a:t>)     =  </a:t>
            </a:r>
            <a:r>
              <a:rPr lang="en-US" dirty="0"/>
              <a:t>6</a:t>
            </a:r>
            <a:r>
              <a:rPr lang="en-US" dirty="0" smtClean="0"/>
              <a:t> – ( -3 + 3)  = 6</a:t>
            </a:r>
          </a:p>
          <a:p>
            <a:pPr>
              <a:buNone/>
            </a:pPr>
            <a:r>
              <a:rPr lang="en-US" dirty="0" smtClean="0"/>
              <a:t>d</a:t>
            </a:r>
            <a:r>
              <a:rPr lang="en-US" baseline="-25000" dirty="0" smtClean="0"/>
              <a:t>32</a:t>
            </a:r>
            <a:r>
              <a:rPr lang="en-US" dirty="0" smtClean="0"/>
              <a:t>  = c</a:t>
            </a:r>
            <a:r>
              <a:rPr lang="en-US" baseline="-25000" dirty="0" smtClean="0"/>
              <a:t>32</a:t>
            </a:r>
            <a:r>
              <a:rPr lang="en-US" dirty="0" smtClean="0"/>
              <a:t> – (u</a:t>
            </a:r>
            <a:r>
              <a:rPr lang="en-US" baseline="-25000" dirty="0" smtClean="0"/>
              <a:t>3</a:t>
            </a:r>
            <a:r>
              <a:rPr lang="en-US" dirty="0" smtClean="0"/>
              <a:t>+v</a:t>
            </a:r>
            <a:r>
              <a:rPr lang="en-US" baseline="-25000" dirty="0"/>
              <a:t>2</a:t>
            </a:r>
            <a:r>
              <a:rPr lang="en-US" dirty="0" smtClean="0"/>
              <a:t>)    = 6 – (3+2) = 1</a:t>
            </a:r>
          </a:p>
          <a:p>
            <a:pPr>
              <a:buNone/>
            </a:pPr>
            <a:r>
              <a:rPr lang="en-US" b="1" dirty="0" smtClean="0">
                <a:solidFill>
                  <a:srgbClr val="FF0000"/>
                </a:solidFill>
              </a:rPr>
              <a:t>d</a:t>
            </a:r>
            <a:r>
              <a:rPr lang="en-US" b="1" baseline="-25000" dirty="0" smtClean="0">
                <a:solidFill>
                  <a:srgbClr val="FF0000"/>
                </a:solidFill>
              </a:rPr>
              <a:t>34</a:t>
            </a:r>
            <a:r>
              <a:rPr lang="en-US" b="1" dirty="0" smtClean="0">
                <a:solidFill>
                  <a:srgbClr val="FF0000"/>
                </a:solidFill>
              </a:rPr>
              <a:t>   = c</a:t>
            </a:r>
            <a:r>
              <a:rPr lang="en-US" b="1" baseline="-25000" dirty="0" smtClean="0">
                <a:solidFill>
                  <a:srgbClr val="FF0000"/>
                </a:solidFill>
              </a:rPr>
              <a:t>34</a:t>
            </a:r>
            <a:r>
              <a:rPr lang="en-US" b="1" dirty="0" smtClean="0">
                <a:solidFill>
                  <a:srgbClr val="FF0000"/>
                </a:solidFill>
              </a:rPr>
              <a:t> – (u</a:t>
            </a:r>
            <a:r>
              <a:rPr lang="en-US" b="1" baseline="-25000" dirty="0" smtClean="0">
                <a:solidFill>
                  <a:srgbClr val="FF0000"/>
                </a:solidFill>
              </a:rPr>
              <a:t>3</a:t>
            </a:r>
            <a:r>
              <a:rPr lang="en-US" b="1" dirty="0" smtClean="0">
                <a:solidFill>
                  <a:srgbClr val="FF0000"/>
                </a:solidFill>
              </a:rPr>
              <a:t>+v</a:t>
            </a:r>
            <a:r>
              <a:rPr lang="en-US" b="1" baseline="-25000" dirty="0" smtClean="0">
                <a:solidFill>
                  <a:srgbClr val="FF0000"/>
                </a:solidFill>
              </a:rPr>
              <a:t>4</a:t>
            </a:r>
            <a:r>
              <a:rPr lang="en-US" b="1" dirty="0" smtClean="0">
                <a:solidFill>
                  <a:srgbClr val="FF0000"/>
                </a:solidFill>
              </a:rPr>
              <a:t>)    = 5 – (3+3) = -1</a:t>
            </a:r>
            <a:endParaRPr lang="en-US" b="1" dirty="0">
              <a:solidFill>
                <a:srgbClr val="FF0000"/>
              </a:solidFill>
            </a:endParaRPr>
          </a:p>
        </p:txBody>
      </p:sp>
      <p:sp>
        <p:nvSpPr>
          <p:cNvPr id="4" name="TextBox 3"/>
          <p:cNvSpPr txBox="1"/>
          <p:nvPr/>
        </p:nvSpPr>
        <p:spPr>
          <a:xfrm>
            <a:off x="304800" y="5715000"/>
            <a:ext cx="9238235" cy="461665"/>
          </a:xfrm>
          <a:prstGeom prst="rect">
            <a:avLst/>
          </a:prstGeom>
          <a:noFill/>
        </p:spPr>
        <p:txBody>
          <a:bodyPr wrap="none" rtlCol="0">
            <a:spAutoFit/>
          </a:bodyPr>
          <a:lstStyle/>
          <a:p>
            <a:r>
              <a:rPr lang="en-US" sz="2400" dirty="0" smtClean="0"/>
              <a:t>Since </a:t>
            </a:r>
            <a:r>
              <a:rPr lang="en-US" sz="2400" b="1" dirty="0" smtClean="0"/>
              <a:t>one </a:t>
            </a:r>
            <a:r>
              <a:rPr lang="en-US" sz="2400" b="1" dirty="0" err="1" smtClean="0"/>
              <a:t>dij</a:t>
            </a:r>
            <a:r>
              <a:rPr lang="en-US" sz="2400" b="1" dirty="0" smtClean="0"/>
              <a:t> &lt; 0, the solution under the text is not optimal and unique</a:t>
            </a:r>
            <a:r>
              <a:rPr lang="en-US" sz="2400" dirty="0" smtClean="0"/>
              <a:t>.</a:t>
            </a:r>
            <a:endParaRPr lang="en-US" sz="2400"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800" dirty="0" smtClean="0"/>
              <a:t>Trace the path and assign +</a:t>
            </a:r>
            <a:r>
              <a:rPr lang="el-GR" sz="2800" dirty="0" smtClean="0"/>
              <a:t>ϴ</a:t>
            </a:r>
            <a:r>
              <a:rPr lang="en-US" sz="2800" dirty="0" smtClean="0"/>
              <a:t>   , -</a:t>
            </a:r>
            <a:r>
              <a:rPr lang="el-GR" sz="2800" dirty="0" smtClean="0"/>
              <a:t>ϴ</a:t>
            </a:r>
            <a:r>
              <a:rPr lang="en-US" sz="2800" dirty="0" smtClean="0"/>
              <a:t> alternatively to each occupied cell at the corners of the path. Here </a:t>
            </a:r>
            <a:r>
              <a:rPr lang="el-GR" sz="2800" dirty="0" smtClean="0"/>
              <a:t>ϴ</a:t>
            </a:r>
            <a:r>
              <a:rPr lang="en-US" sz="2800" dirty="0" smtClean="0"/>
              <a:t> = min (9,1) = 1, Following table gives the result of second iteration</a:t>
            </a:r>
            <a:endParaRPr lang="en-US" sz="2800"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914400" y="533400"/>
          <a:ext cx="7620000" cy="5908311"/>
        </p:xfrm>
        <a:graphic>
          <a:graphicData uri="http://schemas.openxmlformats.org/drawingml/2006/table">
            <a:tbl>
              <a:tblPr firstRow="1" bandRow="1">
                <a:tableStyleId>{5940675A-B579-460E-94D1-54222C63F5DA}</a:tableStyleId>
              </a:tblPr>
              <a:tblGrid>
                <a:gridCol w="1270000"/>
                <a:gridCol w="1270000"/>
                <a:gridCol w="1270000"/>
                <a:gridCol w="1447800"/>
                <a:gridCol w="1092200"/>
                <a:gridCol w="1270000"/>
              </a:tblGrid>
              <a:tr h="678658">
                <a:tc>
                  <a:txBody>
                    <a:bodyPr/>
                    <a:lstStyle/>
                    <a:p>
                      <a:pPr algn="ctr"/>
                      <a:endParaRPr lang="en-US" sz="2400" dirty="0"/>
                    </a:p>
                  </a:txBody>
                  <a:tcPr/>
                </a:tc>
                <a:tc>
                  <a:txBody>
                    <a:bodyPr/>
                    <a:lstStyle/>
                    <a:p>
                      <a:pPr algn="ctr"/>
                      <a:r>
                        <a:rPr lang="en-US" sz="2400" dirty="0" smtClean="0"/>
                        <a:t>I</a:t>
                      </a:r>
                      <a:endParaRPr lang="en-US" sz="2400" dirty="0"/>
                    </a:p>
                  </a:txBody>
                  <a:tcPr/>
                </a:tc>
                <a:tc>
                  <a:txBody>
                    <a:bodyPr/>
                    <a:lstStyle/>
                    <a:p>
                      <a:pPr algn="ctr"/>
                      <a:r>
                        <a:rPr lang="en-US" sz="2400" dirty="0" smtClean="0"/>
                        <a:t>II</a:t>
                      </a:r>
                      <a:endParaRPr lang="en-US" sz="2400" dirty="0"/>
                    </a:p>
                  </a:txBody>
                  <a:tcPr/>
                </a:tc>
                <a:tc>
                  <a:txBody>
                    <a:bodyPr/>
                    <a:lstStyle/>
                    <a:p>
                      <a:pPr algn="ctr"/>
                      <a:r>
                        <a:rPr lang="en-US" sz="2400" dirty="0" smtClean="0"/>
                        <a:t>III</a:t>
                      </a:r>
                      <a:endParaRPr lang="en-US" sz="2400" dirty="0"/>
                    </a:p>
                  </a:txBody>
                  <a:tcPr/>
                </a:tc>
                <a:tc>
                  <a:txBody>
                    <a:bodyPr/>
                    <a:lstStyle/>
                    <a:p>
                      <a:pPr algn="ctr"/>
                      <a:r>
                        <a:rPr lang="en-US" sz="2400" dirty="0" smtClean="0"/>
                        <a:t>IV</a:t>
                      </a:r>
                      <a:endParaRPr lang="en-US" sz="2400" dirty="0"/>
                    </a:p>
                  </a:txBody>
                  <a:tcPr/>
                </a:tc>
                <a:tc>
                  <a:txBody>
                    <a:bodyPr/>
                    <a:lstStyle/>
                    <a:p>
                      <a:pPr algn="ctr"/>
                      <a:r>
                        <a:rPr lang="en-US" sz="2400" dirty="0" smtClean="0"/>
                        <a:t>SUPPLY</a:t>
                      </a:r>
                      <a:endParaRPr lang="en-US" sz="2400" dirty="0"/>
                    </a:p>
                  </a:txBody>
                  <a:tcPr/>
                </a:tc>
              </a:tr>
              <a:tr h="942582">
                <a:tc>
                  <a:txBody>
                    <a:bodyPr/>
                    <a:lstStyle/>
                    <a:p>
                      <a:pPr algn="ctr"/>
                      <a:r>
                        <a:rPr lang="en-US" sz="2400" dirty="0" smtClean="0"/>
                        <a:t>A</a:t>
                      </a:r>
                      <a:endParaRPr lang="en-US" sz="2400" dirty="0"/>
                    </a:p>
                  </a:txBody>
                  <a:tcPr/>
                </a:tc>
                <a:tc>
                  <a:txBody>
                    <a:bodyPr/>
                    <a:lstStyle/>
                    <a:p>
                      <a:pPr algn="ctr"/>
                      <a:r>
                        <a:rPr lang="en-US" sz="2400" b="1" dirty="0" smtClean="0"/>
                        <a:t>5</a:t>
                      </a:r>
                      <a:endParaRPr lang="en-US" sz="2400" b="1" dirty="0"/>
                    </a:p>
                  </a:txBody>
                  <a:tcPr/>
                </a:tc>
                <a:tc>
                  <a:txBody>
                    <a:bodyPr/>
                    <a:lstStyle/>
                    <a:p>
                      <a:pPr algn="ctr"/>
                      <a:r>
                        <a:rPr lang="en-US" sz="2400" b="1" dirty="0" smtClean="0"/>
                        <a:t>2</a:t>
                      </a:r>
                      <a:endParaRPr lang="en-US" sz="2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t>(+</a:t>
                      </a:r>
                      <a:r>
                        <a:rPr lang="el-GR" sz="2400" b="1" dirty="0" smtClean="0"/>
                        <a:t>ϴ</a:t>
                      </a:r>
                      <a:r>
                        <a:rPr lang="en-US" sz="2400" b="1" dirty="0" smtClean="0"/>
                        <a:t>)</a:t>
                      </a:r>
                    </a:p>
                    <a:p>
                      <a:pPr algn="ctr"/>
                      <a:r>
                        <a:rPr lang="en-US" sz="2400" b="1" dirty="0" smtClean="0"/>
                        <a:t>4</a:t>
                      </a:r>
                      <a:endParaRPr lang="en-US" sz="2400" b="1" dirty="0"/>
                    </a:p>
                  </a:txBody>
                  <a:tcPr/>
                </a:tc>
                <a:tc>
                  <a:txBody>
                    <a:bodyPr/>
                    <a:lstStyle/>
                    <a:p>
                      <a:pPr algn="ctr"/>
                      <a:r>
                        <a:rPr lang="en-US" sz="2400" b="1" dirty="0" smtClean="0"/>
                        <a:t>3 (-</a:t>
                      </a:r>
                      <a:r>
                        <a:rPr lang="el-GR" sz="2400" b="1" dirty="0" smtClean="0"/>
                        <a:t>ϴ</a:t>
                      </a:r>
                      <a:r>
                        <a:rPr lang="en-US" sz="2400" b="1" dirty="0" smtClean="0"/>
                        <a:t>)</a:t>
                      </a:r>
                      <a:endParaRPr lang="en-US" sz="2400" b="1" dirty="0"/>
                    </a:p>
                  </a:txBody>
                  <a:tcPr/>
                </a:tc>
                <a:tc>
                  <a:txBody>
                    <a:bodyPr/>
                    <a:lstStyle/>
                    <a:p>
                      <a:pPr algn="ctr"/>
                      <a:r>
                        <a:rPr lang="en-US" sz="2400" dirty="0" smtClean="0"/>
                        <a:t>22</a:t>
                      </a:r>
                      <a:endParaRPr lang="en-US" sz="2400" dirty="0"/>
                    </a:p>
                  </a:txBody>
                  <a:tcPr/>
                </a:tc>
              </a:tr>
              <a:tr h="1184364">
                <a:tc>
                  <a:txBody>
                    <a:bodyPr/>
                    <a:lstStyle/>
                    <a:p>
                      <a:pPr algn="ctr"/>
                      <a:r>
                        <a:rPr lang="en-US" sz="2400" dirty="0" smtClean="0"/>
                        <a:t>B</a:t>
                      </a:r>
                      <a:endParaRPr lang="en-US" sz="2400" dirty="0"/>
                    </a:p>
                  </a:txBody>
                  <a:tcPr/>
                </a:tc>
                <a:tc>
                  <a:txBody>
                    <a:bodyPr/>
                    <a:lstStyle/>
                    <a:p>
                      <a:pPr algn="ctr"/>
                      <a:r>
                        <a:rPr lang="en-US" sz="2400" b="1" dirty="0" smtClean="0"/>
                        <a:t>4</a:t>
                      </a:r>
                      <a:endParaRPr lang="en-US" sz="2400" b="1" dirty="0"/>
                    </a:p>
                  </a:txBody>
                  <a:tcPr/>
                </a:tc>
                <a:tc>
                  <a:txBody>
                    <a:bodyPr/>
                    <a:lstStyle/>
                    <a:p>
                      <a:pPr algn="ctr"/>
                      <a:r>
                        <a:rPr lang="en-US" sz="2400" b="1" dirty="0" smtClean="0"/>
                        <a:t>8</a:t>
                      </a:r>
                      <a:endParaRPr lang="en-US" sz="2400" b="1" dirty="0"/>
                    </a:p>
                  </a:txBody>
                  <a:tcPr/>
                </a:tc>
                <a:tc>
                  <a:txBody>
                    <a:bodyPr/>
                    <a:lstStyle/>
                    <a:p>
                      <a:pPr algn="ctr"/>
                      <a:r>
                        <a:rPr lang="en-US" sz="2400" b="1" dirty="0" smtClean="0"/>
                        <a:t>1</a:t>
                      </a:r>
                      <a:endParaRPr lang="en-US" sz="2400" b="1" dirty="0"/>
                    </a:p>
                  </a:txBody>
                  <a:tcPr/>
                </a:tc>
                <a:tc>
                  <a:txBody>
                    <a:bodyPr/>
                    <a:lstStyle/>
                    <a:p>
                      <a:pPr algn="ctr"/>
                      <a:r>
                        <a:rPr lang="en-US" sz="2400" b="1" dirty="0" smtClean="0"/>
                        <a:t>6</a:t>
                      </a:r>
                      <a:endParaRPr lang="en-US" sz="2400" b="1" dirty="0"/>
                    </a:p>
                  </a:txBody>
                  <a:tcPr/>
                </a:tc>
                <a:tc>
                  <a:txBody>
                    <a:bodyPr/>
                    <a:lstStyle/>
                    <a:p>
                      <a:pPr algn="ctr"/>
                      <a:r>
                        <a:rPr lang="en-US" sz="2400" dirty="0" smtClean="0"/>
                        <a:t>15</a:t>
                      </a:r>
                      <a:endParaRPr lang="en-US" sz="2400" dirty="0"/>
                    </a:p>
                  </a:txBody>
                  <a:tcPr/>
                </a:tc>
              </a:tr>
              <a:tr h="1509222">
                <a:tc>
                  <a:txBody>
                    <a:bodyPr/>
                    <a:lstStyle/>
                    <a:p>
                      <a:pPr algn="ctr"/>
                      <a:r>
                        <a:rPr lang="en-US" sz="2400" dirty="0" smtClean="0"/>
                        <a:t>C</a:t>
                      </a:r>
                      <a:endParaRPr lang="en-US" sz="2400" dirty="0"/>
                    </a:p>
                  </a:txBody>
                  <a:tcPr/>
                </a:tc>
                <a:tc>
                  <a:txBody>
                    <a:bodyPr/>
                    <a:lstStyle/>
                    <a:p>
                      <a:pPr algn="ctr"/>
                      <a:r>
                        <a:rPr lang="en-US" sz="2400" b="1" dirty="0" smtClean="0"/>
                        <a:t>4</a:t>
                      </a:r>
                      <a:endParaRPr lang="en-US" sz="2400" b="1" dirty="0"/>
                    </a:p>
                  </a:txBody>
                  <a:tcPr/>
                </a:tc>
                <a:tc>
                  <a:txBody>
                    <a:bodyPr/>
                    <a:lstStyle/>
                    <a:p>
                      <a:pPr algn="ctr"/>
                      <a:r>
                        <a:rPr lang="en-US" sz="4000" b="1" dirty="0" smtClean="0"/>
                        <a:t>6</a:t>
                      </a:r>
                      <a:endParaRPr lang="en-US" sz="4000" b="1" dirty="0"/>
                    </a:p>
                  </a:txBody>
                  <a:tcPr/>
                </a:tc>
                <a:tc>
                  <a:txBody>
                    <a:bodyPr/>
                    <a:lstStyle/>
                    <a:p>
                      <a:pPr algn="ctr"/>
                      <a:r>
                        <a:rPr lang="en-US" sz="2400" b="1" dirty="0" smtClean="0"/>
                        <a:t>7</a:t>
                      </a:r>
                    </a:p>
                    <a:p>
                      <a:pPr algn="ctr"/>
                      <a:endParaRPr lang="en-US" sz="2400" b="1" dirty="0" smtClean="0"/>
                    </a:p>
                    <a:p>
                      <a:pPr algn="ctr"/>
                      <a:endParaRPr lang="en-US" sz="2400" b="1" dirty="0" smtClean="0"/>
                    </a:p>
                    <a:p>
                      <a:pPr algn="ctr"/>
                      <a:r>
                        <a:rPr lang="en-US" sz="2400" b="1" dirty="0" smtClean="0"/>
                        <a:t>(-</a:t>
                      </a:r>
                      <a:r>
                        <a:rPr lang="el-GR" sz="2400" b="1" dirty="0" smtClean="0"/>
                        <a:t>ϴ</a:t>
                      </a:r>
                      <a:r>
                        <a:rPr lang="en-US" sz="2400" b="1" dirty="0" smtClean="0"/>
                        <a:t>) </a:t>
                      </a:r>
                      <a:endParaRPr lang="en-US" sz="2400" b="1" dirty="0"/>
                    </a:p>
                  </a:txBody>
                  <a:tcPr/>
                </a:tc>
                <a:tc>
                  <a:txBody>
                    <a:bodyPr/>
                    <a:lstStyle/>
                    <a:p>
                      <a:pPr algn="ctr"/>
                      <a:r>
                        <a:rPr lang="en-US" sz="3200" b="1" dirty="0" smtClean="0">
                          <a:solidFill>
                            <a:srgbClr val="FF0000"/>
                          </a:solidFill>
                        </a:rPr>
                        <a:t>5   </a:t>
                      </a:r>
                    </a:p>
                    <a:p>
                      <a:pPr algn="ctr"/>
                      <a:endParaRPr lang="en-US" sz="2400" b="1" dirty="0" smtClean="0"/>
                    </a:p>
                    <a:p>
                      <a:pPr algn="ctr"/>
                      <a:endParaRPr lang="en-US" sz="2400" b="1" dirty="0" smtClean="0"/>
                    </a:p>
                    <a:p>
                      <a:pPr algn="ctr"/>
                      <a:r>
                        <a:rPr lang="en-US" sz="2400" b="1" dirty="0" smtClean="0"/>
                        <a:t>(+</a:t>
                      </a:r>
                      <a:r>
                        <a:rPr lang="el-GR" sz="2400" b="1" dirty="0" smtClean="0"/>
                        <a:t>ϴ</a:t>
                      </a:r>
                      <a:r>
                        <a:rPr lang="en-US" sz="2400" b="1" dirty="0" smtClean="0"/>
                        <a:t>)</a:t>
                      </a:r>
                      <a:endParaRPr lang="en-US" sz="2400" b="1" dirty="0"/>
                    </a:p>
                  </a:txBody>
                  <a:tcPr/>
                </a:tc>
                <a:tc>
                  <a:txBody>
                    <a:bodyPr/>
                    <a:lstStyle/>
                    <a:p>
                      <a:pPr algn="ctr"/>
                      <a:r>
                        <a:rPr lang="en-US" sz="2400" dirty="0" smtClean="0"/>
                        <a:t>8</a:t>
                      </a:r>
                      <a:endParaRPr lang="en-US" sz="2400" dirty="0"/>
                    </a:p>
                  </a:txBody>
                  <a:tcPr/>
                </a:tc>
              </a:tr>
              <a:tr h="1426307">
                <a:tc>
                  <a:txBody>
                    <a:bodyPr/>
                    <a:lstStyle/>
                    <a:p>
                      <a:pPr algn="ctr"/>
                      <a:r>
                        <a:rPr lang="en-US" sz="2400" dirty="0" smtClean="0"/>
                        <a:t>Demand</a:t>
                      </a:r>
                      <a:endParaRPr lang="en-US" sz="2400" dirty="0"/>
                    </a:p>
                  </a:txBody>
                  <a:tcPr/>
                </a:tc>
                <a:tc>
                  <a:txBody>
                    <a:bodyPr/>
                    <a:lstStyle/>
                    <a:p>
                      <a:pPr algn="ctr"/>
                      <a:r>
                        <a:rPr lang="en-US" sz="2400" dirty="0" smtClean="0"/>
                        <a:t>7</a:t>
                      </a:r>
                      <a:endParaRPr lang="en-US" sz="2400" dirty="0"/>
                    </a:p>
                  </a:txBody>
                  <a:tcPr/>
                </a:tc>
                <a:tc>
                  <a:txBody>
                    <a:bodyPr/>
                    <a:lstStyle/>
                    <a:p>
                      <a:pPr algn="ctr"/>
                      <a:r>
                        <a:rPr lang="en-US" sz="2400" dirty="0" smtClean="0"/>
                        <a:t>12</a:t>
                      </a:r>
                      <a:endParaRPr lang="en-US" sz="2400" dirty="0"/>
                    </a:p>
                  </a:txBody>
                  <a:tcPr/>
                </a:tc>
                <a:tc>
                  <a:txBody>
                    <a:bodyPr/>
                    <a:lstStyle/>
                    <a:p>
                      <a:pPr algn="ctr"/>
                      <a:r>
                        <a:rPr lang="en-US" sz="2400" dirty="0" smtClean="0"/>
                        <a:t>17</a:t>
                      </a:r>
                      <a:endParaRPr lang="en-US" sz="2400" dirty="0"/>
                    </a:p>
                  </a:txBody>
                  <a:tcPr/>
                </a:tc>
                <a:tc>
                  <a:txBody>
                    <a:bodyPr/>
                    <a:lstStyle/>
                    <a:p>
                      <a:pPr algn="ctr"/>
                      <a:r>
                        <a:rPr lang="en-US" sz="2400" dirty="0" smtClean="0"/>
                        <a:t>9</a:t>
                      </a:r>
                      <a:endParaRPr lang="en-US" sz="2400" dirty="0"/>
                    </a:p>
                  </a:txBody>
                  <a:tcPr/>
                </a:tc>
                <a:tc>
                  <a:txBody>
                    <a:bodyPr/>
                    <a:lstStyle/>
                    <a:p>
                      <a:pPr algn="ctr"/>
                      <a:r>
                        <a:rPr lang="en-US" sz="3200" b="1" dirty="0" smtClean="0"/>
                        <a:t>45</a:t>
                      </a:r>
                      <a:endParaRPr lang="en-US" sz="3200" b="1" dirty="0"/>
                    </a:p>
                  </a:txBody>
                  <a:tcPr/>
                </a:tc>
              </a:tr>
            </a:tbl>
          </a:graphicData>
        </a:graphic>
      </p:graphicFrame>
      <p:sp>
        <p:nvSpPr>
          <p:cNvPr id="7" name="TextBox 6"/>
          <p:cNvSpPr txBox="1"/>
          <p:nvPr/>
        </p:nvSpPr>
        <p:spPr>
          <a:xfrm>
            <a:off x="76200" y="3011269"/>
            <a:ext cx="857927" cy="646331"/>
          </a:xfrm>
          <a:prstGeom prst="rect">
            <a:avLst/>
          </a:prstGeom>
          <a:noFill/>
        </p:spPr>
        <p:txBody>
          <a:bodyPr wrap="none" rtlCol="0">
            <a:spAutoFit/>
          </a:bodyPr>
          <a:lstStyle/>
          <a:p>
            <a:r>
              <a:rPr lang="en-US" b="1" dirty="0" smtClean="0"/>
              <a:t>WARE</a:t>
            </a:r>
          </a:p>
          <a:p>
            <a:r>
              <a:rPr lang="en-US" b="1" dirty="0" smtClean="0"/>
              <a:t>HOUSE</a:t>
            </a:r>
            <a:endParaRPr lang="en-US" b="1" dirty="0"/>
          </a:p>
        </p:txBody>
      </p:sp>
      <p:sp>
        <p:nvSpPr>
          <p:cNvPr id="6" name="Oval 5"/>
          <p:cNvSpPr/>
          <p:nvPr/>
        </p:nvSpPr>
        <p:spPr>
          <a:xfrm>
            <a:off x="4267200" y="1371600"/>
            <a:ext cx="3810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12</a:t>
            </a:r>
            <a:endParaRPr lang="en-US" dirty="0"/>
          </a:p>
        </p:txBody>
      </p:sp>
      <p:sp>
        <p:nvSpPr>
          <p:cNvPr id="8" name="Oval 7"/>
          <p:cNvSpPr/>
          <p:nvPr/>
        </p:nvSpPr>
        <p:spPr>
          <a:xfrm>
            <a:off x="6781800" y="16002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9</a:t>
            </a:r>
            <a:endParaRPr lang="en-US" dirty="0"/>
          </a:p>
        </p:txBody>
      </p:sp>
      <p:sp>
        <p:nvSpPr>
          <p:cNvPr id="9" name="Oval 8"/>
          <p:cNvSpPr/>
          <p:nvPr/>
        </p:nvSpPr>
        <p:spPr>
          <a:xfrm>
            <a:off x="5562600" y="1295400"/>
            <a:ext cx="457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10" name="Oval 9"/>
          <p:cNvSpPr/>
          <p:nvPr/>
        </p:nvSpPr>
        <p:spPr>
          <a:xfrm>
            <a:off x="5562600" y="2667000"/>
            <a:ext cx="5334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15</a:t>
            </a:r>
            <a:endParaRPr lang="en-US" dirty="0"/>
          </a:p>
        </p:txBody>
      </p:sp>
      <p:sp>
        <p:nvSpPr>
          <p:cNvPr id="11" name="Oval 10"/>
          <p:cNvSpPr/>
          <p:nvPr/>
        </p:nvSpPr>
        <p:spPr>
          <a:xfrm>
            <a:off x="5410200" y="3733800"/>
            <a:ext cx="457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12" name="Oval 11"/>
          <p:cNvSpPr/>
          <p:nvPr/>
        </p:nvSpPr>
        <p:spPr>
          <a:xfrm>
            <a:off x="3048000" y="3962400"/>
            <a:ext cx="457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13" name="TextBox 12"/>
          <p:cNvSpPr txBox="1"/>
          <p:nvPr/>
        </p:nvSpPr>
        <p:spPr>
          <a:xfrm>
            <a:off x="8610600" y="2514600"/>
            <a:ext cx="449162" cy="1754326"/>
          </a:xfrm>
          <a:prstGeom prst="rect">
            <a:avLst/>
          </a:prstGeom>
          <a:noFill/>
        </p:spPr>
        <p:txBody>
          <a:bodyPr wrap="none" rtlCol="0">
            <a:spAutoFit/>
          </a:bodyPr>
          <a:lstStyle/>
          <a:p>
            <a:r>
              <a:rPr lang="en-US" dirty="0" smtClean="0"/>
              <a:t>U1</a:t>
            </a:r>
          </a:p>
          <a:p>
            <a:endParaRPr lang="en-US" dirty="0"/>
          </a:p>
          <a:p>
            <a:r>
              <a:rPr lang="en-US" dirty="0" smtClean="0"/>
              <a:t>U2</a:t>
            </a:r>
          </a:p>
          <a:p>
            <a:endParaRPr lang="en-US" dirty="0"/>
          </a:p>
          <a:p>
            <a:endParaRPr lang="en-US" dirty="0" smtClean="0"/>
          </a:p>
          <a:p>
            <a:r>
              <a:rPr lang="en-US" dirty="0" smtClean="0"/>
              <a:t>U3</a:t>
            </a:r>
            <a:endParaRPr lang="en-US" dirty="0"/>
          </a:p>
        </p:txBody>
      </p:sp>
      <p:sp>
        <p:nvSpPr>
          <p:cNvPr id="14" name="TextBox 13"/>
          <p:cNvSpPr txBox="1"/>
          <p:nvPr/>
        </p:nvSpPr>
        <p:spPr>
          <a:xfrm>
            <a:off x="2667000" y="6019800"/>
            <a:ext cx="4458272" cy="369332"/>
          </a:xfrm>
          <a:prstGeom prst="rect">
            <a:avLst/>
          </a:prstGeom>
          <a:noFill/>
        </p:spPr>
        <p:txBody>
          <a:bodyPr wrap="none" rtlCol="0">
            <a:spAutoFit/>
          </a:bodyPr>
          <a:lstStyle/>
          <a:p>
            <a:r>
              <a:rPr lang="en-US" dirty="0" smtClean="0"/>
              <a:t>V1                  V2                       V3                     V4</a:t>
            </a:r>
            <a:endParaRPr lang="en-US" dirty="0"/>
          </a:p>
        </p:txBody>
      </p:sp>
      <p:cxnSp>
        <p:nvCxnSpPr>
          <p:cNvPr id="16" name="Straight Arrow Connector 15"/>
          <p:cNvCxnSpPr/>
          <p:nvPr/>
        </p:nvCxnSpPr>
        <p:spPr>
          <a:xfrm rot="5400000" flipH="1" flipV="1">
            <a:off x="5447506" y="3009900"/>
            <a:ext cx="2210594"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 name="Straight Arrow Connector 17"/>
          <p:cNvCxnSpPr/>
          <p:nvPr/>
        </p:nvCxnSpPr>
        <p:spPr>
          <a:xfrm rot="10800000">
            <a:off x="5029200" y="1905000"/>
            <a:ext cx="15240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Straight Arrow Connector 19"/>
          <p:cNvCxnSpPr/>
          <p:nvPr/>
        </p:nvCxnSpPr>
        <p:spPr>
          <a:xfrm rot="5400000">
            <a:off x="3999706" y="3086100"/>
            <a:ext cx="2058194"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Straight Arrow Connector 21"/>
          <p:cNvCxnSpPr/>
          <p:nvPr/>
        </p:nvCxnSpPr>
        <p:spPr>
          <a:xfrm>
            <a:off x="5029200" y="4114800"/>
            <a:ext cx="1600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MODI METHOD…</a:t>
            </a:r>
            <a:endParaRPr lang="en-US" sz="3600" dirty="0"/>
          </a:p>
        </p:txBody>
      </p:sp>
      <p:graphicFrame>
        <p:nvGraphicFramePr>
          <p:cNvPr id="4" name="Table 3"/>
          <p:cNvGraphicFramePr>
            <a:graphicFrameLocks noGrp="1"/>
          </p:cNvGraphicFramePr>
          <p:nvPr/>
        </p:nvGraphicFramePr>
        <p:xfrm>
          <a:off x="914400" y="1752600"/>
          <a:ext cx="7620000" cy="3241040"/>
        </p:xfrm>
        <a:graphic>
          <a:graphicData uri="http://schemas.openxmlformats.org/drawingml/2006/table">
            <a:tbl>
              <a:tblPr firstRow="1" bandRow="1">
                <a:tableStyleId>{5940675A-B579-460E-94D1-54222C63F5DA}</a:tableStyleId>
              </a:tblPr>
              <a:tblGrid>
                <a:gridCol w="1270000"/>
                <a:gridCol w="1270000"/>
                <a:gridCol w="1270000"/>
                <a:gridCol w="1447800"/>
                <a:gridCol w="1092200"/>
                <a:gridCol w="1270000"/>
              </a:tblGrid>
              <a:tr h="635000">
                <a:tc>
                  <a:txBody>
                    <a:bodyPr/>
                    <a:lstStyle/>
                    <a:p>
                      <a:pPr algn="ctr"/>
                      <a:endParaRPr lang="en-US" sz="2400" dirty="0"/>
                    </a:p>
                  </a:txBody>
                  <a:tcPr/>
                </a:tc>
                <a:tc>
                  <a:txBody>
                    <a:bodyPr/>
                    <a:lstStyle/>
                    <a:p>
                      <a:pPr algn="ctr"/>
                      <a:r>
                        <a:rPr lang="en-US" sz="2400" dirty="0" smtClean="0"/>
                        <a:t>I</a:t>
                      </a:r>
                      <a:endParaRPr lang="en-US" sz="2400" dirty="0"/>
                    </a:p>
                  </a:txBody>
                  <a:tcPr/>
                </a:tc>
                <a:tc>
                  <a:txBody>
                    <a:bodyPr/>
                    <a:lstStyle/>
                    <a:p>
                      <a:pPr algn="ctr"/>
                      <a:r>
                        <a:rPr lang="en-US" sz="2400" dirty="0" smtClean="0"/>
                        <a:t>II</a:t>
                      </a:r>
                      <a:endParaRPr lang="en-US" sz="2400" dirty="0"/>
                    </a:p>
                  </a:txBody>
                  <a:tcPr/>
                </a:tc>
                <a:tc>
                  <a:txBody>
                    <a:bodyPr/>
                    <a:lstStyle/>
                    <a:p>
                      <a:pPr algn="ctr"/>
                      <a:r>
                        <a:rPr lang="en-US" sz="2400" dirty="0" smtClean="0"/>
                        <a:t>III</a:t>
                      </a:r>
                      <a:endParaRPr lang="en-US" sz="2400" dirty="0"/>
                    </a:p>
                  </a:txBody>
                  <a:tcPr/>
                </a:tc>
                <a:tc>
                  <a:txBody>
                    <a:bodyPr/>
                    <a:lstStyle/>
                    <a:p>
                      <a:pPr algn="ctr"/>
                      <a:r>
                        <a:rPr lang="en-US" sz="2400" dirty="0" smtClean="0"/>
                        <a:t>IV</a:t>
                      </a:r>
                      <a:endParaRPr lang="en-US" sz="2400" dirty="0"/>
                    </a:p>
                  </a:txBody>
                  <a:tcPr/>
                </a:tc>
                <a:tc>
                  <a:txBody>
                    <a:bodyPr/>
                    <a:lstStyle/>
                    <a:p>
                      <a:pPr algn="ctr"/>
                      <a:r>
                        <a:rPr lang="en-US" sz="2400" dirty="0" smtClean="0"/>
                        <a:t>SUPPLY</a:t>
                      </a:r>
                      <a:endParaRPr lang="en-US" sz="2400" dirty="0"/>
                    </a:p>
                  </a:txBody>
                  <a:tcPr/>
                </a:tc>
              </a:tr>
              <a:tr h="635000">
                <a:tc>
                  <a:txBody>
                    <a:bodyPr/>
                    <a:lstStyle/>
                    <a:p>
                      <a:pPr algn="ctr"/>
                      <a:r>
                        <a:rPr lang="en-US" sz="2400" dirty="0" smtClean="0"/>
                        <a:t>A</a:t>
                      </a:r>
                      <a:endParaRPr lang="en-US" sz="2400" dirty="0"/>
                    </a:p>
                  </a:txBody>
                  <a:tcPr/>
                </a:tc>
                <a:tc>
                  <a:txBody>
                    <a:bodyPr/>
                    <a:lstStyle/>
                    <a:p>
                      <a:pPr algn="ctr"/>
                      <a:r>
                        <a:rPr lang="en-US" sz="2400" b="1" dirty="0" smtClean="0"/>
                        <a:t>5</a:t>
                      </a:r>
                      <a:endParaRPr lang="en-US" sz="2400" b="1" dirty="0"/>
                    </a:p>
                  </a:txBody>
                  <a:tcPr/>
                </a:tc>
                <a:tc>
                  <a:txBody>
                    <a:bodyPr/>
                    <a:lstStyle/>
                    <a:p>
                      <a:pPr algn="ctr"/>
                      <a:r>
                        <a:rPr lang="en-US" sz="2400" b="1" dirty="0" smtClean="0"/>
                        <a:t>2</a:t>
                      </a:r>
                      <a:endParaRPr lang="en-US" sz="2400" b="1" dirty="0"/>
                    </a:p>
                  </a:txBody>
                  <a:tcPr/>
                </a:tc>
                <a:tc>
                  <a:txBody>
                    <a:bodyPr/>
                    <a:lstStyle/>
                    <a:p>
                      <a:pPr algn="ctr"/>
                      <a:r>
                        <a:rPr lang="en-US" sz="2400" b="1" dirty="0" smtClean="0"/>
                        <a:t>4</a:t>
                      </a:r>
                      <a:endParaRPr lang="en-US" sz="2400" b="1" dirty="0"/>
                    </a:p>
                  </a:txBody>
                  <a:tcPr/>
                </a:tc>
                <a:tc>
                  <a:txBody>
                    <a:bodyPr/>
                    <a:lstStyle/>
                    <a:p>
                      <a:pPr algn="ctr"/>
                      <a:r>
                        <a:rPr lang="en-US" sz="2400" b="1" dirty="0" smtClean="0"/>
                        <a:t>3</a:t>
                      </a:r>
                      <a:endParaRPr lang="en-US" sz="2400" b="1" dirty="0"/>
                    </a:p>
                  </a:txBody>
                  <a:tcPr/>
                </a:tc>
                <a:tc>
                  <a:txBody>
                    <a:bodyPr/>
                    <a:lstStyle/>
                    <a:p>
                      <a:pPr algn="ctr"/>
                      <a:r>
                        <a:rPr lang="en-US" sz="2400" dirty="0" smtClean="0"/>
                        <a:t>22</a:t>
                      </a:r>
                      <a:endParaRPr lang="en-US" sz="2400" dirty="0"/>
                    </a:p>
                  </a:txBody>
                  <a:tcPr/>
                </a:tc>
              </a:tr>
              <a:tr h="635000">
                <a:tc>
                  <a:txBody>
                    <a:bodyPr/>
                    <a:lstStyle/>
                    <a:p>
                      <a:pPr algn="ctr"/>
                      <a:r>
                        <a:rPr lang="en-US" sz="2400" dirty="0" smtClean="0"/>
                        <a:t>B</a:t>
                      </a:r>
                      <a:endParaRPr lang="en-US" sz="2400" dirty="0"/>
                    </a:p>
                  </a:txBody>
                  <a:tcPr/>
                </a:tc>
                <a:tc>
                  <a:txBody>
                    <a:bodyPr/>
                    <a:lstStyle/>
                    <a:p>
                      <a:pPr algn="ctr"/>
                      <a:r>
                        <a:rPr lang="en-US" sz="2400" b="1" dirty="0" smtClean="0"/>
                        <a:t>4</a:t>
                      </a:r>
                      <a:endParaRPr lang="en-US" sz="2400" b="1" dirty="0"/>
                    </a:p>
                  </a:txBody>
                  <a:tcPr/>
                </a:tc>
                <a:tc>
                  <a:txBody>
                    <a:bodyPr/>
                    <a:lstStyle/>
                    <a:p>
                      <a:pPr algn="ctr"/>
                      <a:r>
                        <a:rPr lang="en-US" sz="2400" b="1" dirty="0" smtClean="0"/>
                        <a:t>8</a:t>
                      </a:r>
                      <a:endParaRPr lang="en-US" sz="2400" b="1" dirty="0"/>
                    </a:p>
                  </a:txBody>
                  <a:tcPr/>
                </a:tc>
                <a:tc>
                  <a:txBody>
                    <a:bodyPr/>
                    <a:lstStyle/>
                    <a:p>
                      <a:pPr algn="ctr"/>
                      <a:r>
                        <a:rPr lang="en-US" sz="2400" b="1" dirty="0" smtClean="0"/>
                        <a:t>1</a:t>
                      </a:r>
                      <a:endParaRPr lang="en-US" sz="2400" b="1" dirty="0"/>
                    </a:p>
                  </a:txBody>
                  <a:tcPr/>
                </a:tc>
                <a:tc>
                  <a:txBody>
                    <a:bodyPr/>
                    <a:lstStyle/>
                    <a:p>
                      <a:pPr algn="ctr"/>
                      <a:r>
                        <a:rPr lang="en-US" sz="2400" b="1" dirty="0" smtClean="0"/>
                        <a:t>6</a:t>
                      </a:r>
                      <a:endParaRPr lang="en-US" sz="2400" b="1" dirty="0"/>
                    </a:p>
                  </a:txBody>
                  <a:tcPr/>
                </a:tc>
                <a:tc>
                  <a:txBody>
                    <a:bodyPr/>
                    <a:lstStyle/>
                    <a:p>
                      <a:pPr algn="ctr"/>
                      <a:r>
                        <a:rPr lang="en-US" sz="2400" dirty="0" smtClean="0"/>
                        <a:t>15</a:t>
                      </a:r>
                      <a:endParaRPr lang="en-US" sz="2400" dirty="0"/>
                    </a:p>
                  </a:txBody>
                  <a:tcPr/>
                </a:tc>
              </a:tr>
              <a:tr h="635000">
                <a:tc>
                  <a:txBody>
                    <a:bodyPr/>
                    <a:lstStyle/>
                    <a:p>
                      <a:pPr algn="ctr"/>
                      <a:r>
                        <a:rPr lang="en-US" sz="2400" dirty="0" smtClean="0"/>
                        <a:t>C</a:t>
                      </a:r>
                      <a:endParaRPr lang="en-US" sz="2400" dirty="0"/>
                    </a:p>
                  </a:txBody>
                  <a:tcPr/>
                </a:tc>
                <a:tc>
                  <a:txBody>
                    <a:bodyPr/>
                    <a:lstStyle/>
                    <a:p>
                      <a:pPr algn="ctr"/>
                      <a:r>
                        <a:rPr lang="en-US" sz="2400" b="1" dirty="0" smtClean="0"/>
                        <a:t>4</a:t>
                      </a:r>
                      <a:endParaRPr lang="en-US" sz="2400" b="1" dirty="0"/>
                    </a:p>
                  </a:txBody>
                  <a:tcPr/>
                </a:tc>
                <a:tc>
                  <a:txBody>
                    <a:bodyPr/>
                    <a:lstStyle/>
                    <a:p>
                      <a:pPr algn="ctr"/>
                      <a:r>
                        <a:rPr lang="en-US" sz="4000" b="1" dirty="0" smtClean="0"/>
                        <a:t>6</a:t>
                      </a:r>
                      <a:endParaRPr lang="en-US" sz="4000" b="1" dirty="0"/>
                    </a:p>
                  </a:txBody>
                  <a:tcPr/>
                </a:tc>
                <a:tc>
                  <a:txBody>
                    <a:bodyPr/>
                    <a:lstStyle/>
                    <a:p>
                      <a:pPr algn="ctr"/>
                      <a:r>
                        <a:rPr lang="en-US" sz="2400" b="1" dirty="0" smtClean="0"/>
                        <a:t>7</a:t>
                      </a:r>
                      <a:endParaRPr lang="en-US" sz="2400" b="1" dirty="0"/>
                    </a:p>
                  </a:txBody>
                  <a:tcPr/>
                </a:tc>
                <a:tc>
                  <a:txBody>
                    <a:bodyPr/>
                    <a:lstStyle/>
                    <a:p>
                      <a:pPr algn="ctr"/>
                      <a:r>
                        <a:rPr lang="en-US" sz="2400" b="1" dirty="0" smtClean="0"/>
                        <a:t>5</a:t>
                      </a:r>
                      <a:endParaRPr lang="en-US" sz="2400" b="1" dirty="0"/>
                    </a:p>
                  </a:txBody>
                  <a:tcPr/>
                </a:tc>
                <a:tc>
                  <a:txBody>
                    <a:bodyPr/>
                    <a:lstStyle/>
                    <a:p>
                      <a:pPr algn="ctr"/>
                      <a:r>
                        <a:rPr lang="en-US" sz="2400" dirty="0" smtClean="0"/>
                        <a:t>8</a:t>
                      </a:r>
                      <a:endParaRPr lang="en-US" sz="2400" dirty="0"/>
                    </a:p>
                  </a:txBody>
                  <a:tcPr/>
                </a:tc>
              </a:tr>
              <a:tr h="635000">
                <a:tc>
                  <a:txBody>
                    <a:bodyPr/>
                    <a:lstStyle/>
                    <a:p>
                      <a:pPr algn="ctr"/>
                      <a:r>
                        <a:rPr lang="en-US" sz="2400" dirty="0" smtClean="0"/>
                        <a:t>Demand</a:t>
                      </a:r>
                      <a:endParaRPr lang="en-US" sz="2400" dirty="0"/>
                    </a:p>
                  </a:txBody>
                  <a:tcPr/>
                </a:tc>
                <a:tc>
                  <a:txBody>
                    <a:bodyPr/>
                    <a:lstStyle/>
                    <a:p>
                      <a:pPr algn="ctr"/>
                      <a:r>
                        <a:rPr lang="en-US" sz="2400" dirty="0" smtClean="0"/>
                        <a:t>7</a:t>
                      </a:r>
                      <a:endParaRPr lang="en-US" sz="2400" dirty="0"/>
                    </a:p>
                  </a:txBody>
                  <a:tcPr/>
                </a:tc>
                <a:tc>
                  <a:txBody>
                    <a:bodyPr/>
                    <a:lstStyle/>
                    <a:p>
                      <a:pPr algn="ctr"/>
                      <a:r>
                        <a:rPr lang="en-US" sz="2400" dirty="0" smtClean="0"/>
                        <a:t>12</a:t>
                      </a:r>
                      <a:endParaRPr lang="en-US" sz="2400" dirty="0"/>
                    </a:p>
                  </a:txBody>
                  <a:tcPr/>
                </a:tc>
                <a:tc>
                  <a:txBody>
                    <a:bodyPr/>
                    <a:lstStyle/>
                    <a:p>
                      <a:pPr algn="ctr"/>
                      <a:r>
                        <a:rPr lang="en-US" sz="2400" dirty="0" smtClean="0"/>
                        <a:t>17</a:t>
                      </a:r>
                      <a:endParaRPr lang="en-US" sz="2400" dirty="0"/>
                    </a:p>
                  </a:txBody>
                  <a:tcPr/>
                </a:tc>
                <a:tc>
                  <a:txBody>
                    <a:bodyPr/>
                    <a:lstStyle/>
                    <a:p>
                      <a:pPr algn="ctr"/>
                      <a:r>
                        <a:rPr lang="en-US" sz="2400" dirty="0" smtClean="0"/>
                        <a:t>9</a:t>
                      </a:r>
                      <a:endParaRPr lang="en-US" sz="2400" dirty="0"/>
                    </a:p>
                  </a:txBody>
                  <a:tcPr/>
                </a:tc>
                <a:tc>
                  <a:txBody>
                    <a:bodyPr/>
                    <a:lstStyle/>
                    <a:p>
                      <a:pPr algn="ctr"/>
                      <a:r>
                        <a:rPr lang="en-US" sz="3200" b="1" dirty="0" smtClean="0"/>
                        <a:t>45</a:t>
                      </a:r>
                      <a:endParaRPr lang="en-US" sz="3200" b="1" dirty="0"/>
                    </a:p>
                  </a:txBody>
                  <a:tcPr/>
                </a:tc>
              </a:tr>
            </a:tbl>
          </a:graphicData>
        </a:graphic>
      </p:graphicFrame>
      <p:sp>
        <p:nvSpPr>
          <p:cNvPr id="5" name="TextBox 4"/>
          <p:cNvSpPr txBox="1"/>
          <p:nvPr/>
        </p:nvSpPr>
        <p:spPr>
          <a:xfrm>
            <a:off x="4232416" y="1295400"/>
            <a:ext cx="1101584" cy="400110"/>
          </a:xfrm>
          <a:prstGeom prst="rect">
            <a:avLst/>
          </a:prstGeom>
          <a:noFill/>
        </p:spPr>
        <p:txBody>
          <a:bodyPr wrap="none" rtlCol="0">
            <a:spAutoFit/>
          </a:bodyPr>
          <a:lstStyle/>
          <a:p>
            <a:r>
              <a:rPr lang="en-US" sz="2000" b="1" dirty="0" smtClean="0"/>
              <a:t>MARKET</a:t>
            </a:r>
            <a:endParaRPr lang="en-US" sz="2000" b="1" dirty="0"/>
          </a:p>
        </p:txBody>
      </p:sp>
      <p:sp>
        <p:nvSpPr>
          <p:cNvPr id="7" name="TextBox 6"/>
          <p:cNvSpPr txBox="1"/>
          <p:nvPr/>
        </p:nvSpPr>
        <p:spPr>
          <a:xfrm>
            <a:off x="76200" y="3011269"/>
            <a:ext cx="857927" cy="646331"/>
          </a:xfrm>
          <a:prstGeom prst="rect">
            <a:avLst/>
          </a:prstGeom>
          <a:noFill/>
        </p:spPr>
        <p:txBody>
          <a:bodyPr wrap="none" rtlCol="0">
            <a:spAutoFit/>
          </a:bodyPr>
          <a:lstStyle/>
          <a:p>
            <a:r>
              <a:rPr lang="en-US" b="1" dirty="0" smtClean="0"/>
              <a:t>WARE</a:t>
            </a:r>
          </a:p>
          <a:p>
            <a:r>
              <a:rPr lang="en-US" b="1" dirty="0" smtClean="0"/>
              <a:t>HOUSE</a:t>
            </a:r>
            <a:endParaRPr lang="en-US" b="1" dirty="0"/>
          </a:p>
        </p:txBody>
      </p:sp>
      <p:sp>
        <p:nvSpPr>
          <p:cNvPr id="6" name="Oval 5"/>
          <p:cNvSpPr/>
          <p:nvPr/>
        </p:nvSpPr>
        <p:spPr>
          <a:xfrm>
            <a:off x="4267200" y="24384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12</a:t>
            </a:r>
            <a:endParaRPr lang="en-US" dirty="0"/>
          </a:p>
        </p:txBody>
      </p:sp>
      <p:sp>
        <p:nvSpPr>
          <p:cNvPr id="8" name="Oval 7"/>
          <p:cNvSpPr/>
          <p:nvPr/>
        </p:nvSpPr>
        <p:spPr>
          <a:xfrm>
            <a:off x="6858000" y="2438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sp>
        <p:nvSpPr>
          <p:cNvPr id="9" name="Oval 8"/>
          <p:cNvSpPr/>
          <p:nvPr/>
        </p:nvSpPr>
        <p:spPr>
          <a:xfrm>
            <a:off x="5562600" y="2514600"/>
            <a:ext cx="457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10" name="Oval 9"/>
          <p:cNvSpPr/>
          <p:nvPr/>
        </p:nvSpPr>
        <p:spPr>
          <a:xfrm>
            <a:off x="5562600" y="3124200"/>
            <a:ext cx="6858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15</a:t>
            </a:r>
            <a:endParaRPr lang="en-US" dirty="0"/>
          </a:p>
        </p:txBody>
      </p:sp>
      <p:sp>
        <p:nvSpPr>
          <p:cNvPr id="11" name="Oval 10"/>
          <p:cNvSpPr/>
          <p:nvPr/>
        </p:nvSpPr>
        <p:spPr>
          <a:xfrm>
            <a:off x="6781800" y="4038600"/>
            <a:ext cx="4572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12" name="Oval 11"/>
          <p:cNvSpPr/>
          <p:nvPr/>
        </p:nvSpPr>
        <p:spPr>
          <a:xfrm>
            <a:off x="3048000" y="3962400"/>
            <a:ext cx="457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13" name="TextBox 12"/>
          <p:cNvSpPr txBox="1"/>
          <p:nvPr/>
        </p:nvSpPr>
        <p:spPr>
          <a:xfrm>
            <a:off x="8610600" y="2514600"/>
            <a:ext cx="449162" cy="1754326"/>
          </a:xfrm>
          <a:prstGeom prst="rect">
            <a:avLst/>
          </a:prstGeom>
          <a:noFill/>
        </p:spPr>
        <p:txBody>
          <a:bodyPr wrap="none" rtlCol="0">
            <a:spAutoFit/>
          </a:bodyPr>
          <a:lstStyle/>
          <a:p>
            <a:r>
              <a:rPr lang="en-US" dirty="0" smtClean="0"/>
              <a:t>U1</a:t>
            </a:r>
          </a:p>
          <a:p>
            <a:endParaRPr lang="en-US" dirty="0"/>
          </a:p>
          <a:p>
            <a:r>
              <a:rPr lang="en-US" dirty="0" smtClean="0"/>
              <a:t>U2</a:t>
            </a:r>
          </a:p>
          <a:p>
            <a:endParaRPr lang="en-US" dirty="0"/>
          </a:p>
          <a:p>
            <a:endParaRPr lang="en-US" dirty="0" smtClean="0"/>
          </a:p>
          <a:p>
            <a:r>
              <a:rPr lang="en-US" dirty="0" smtClean="0"/>
              <a:t>U3</a:t>
            </a:r>
            <a:endParaRPr lang="en-US" dirty="0"/>
          </a:p>
        </p:txBody>
      </p:sp>
      <p:sp>
        <p:nvSpPr>
          <p:cNvPr id="14" name="TextBox 13"/>
          <p:cNvSpPr txBox="1"/>
          <p:nvPr/>
        </p:nvSpPr>
        <p:spPr>
          <a:xfrm>
            <a:off x="2667000" y="5257800"/>
            <a:ext cx="4458272" cy="369332"/>
          </a:xfrm>
          <a:prstGeom prst="rect">
            <a:avLst/>
          </a:prstGeom>
          <a:noFill/>
        </p:spPr>
        <p:txBody>
          <a:bodyPr wrap="none" rtlCol="0">
            <a:spAutoFit/>
          </a:bodyPr>
          <a:lstStyle/>
          <a:p>
            <a:r>
              <a:rPr lang="en-US" dirty="0" smtClean="0"/>
              <a:t>V1                  V2                       V3                     V4</a:t>
            </a:r>
            <a:endParaRPr lang="en-US"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Since all </a:t>
            </a:r>
            <a:r>
              <a:rPr lang="en-US" dirty="0" err="1" smtClean="0"/>
              <a:t>dij</a:t>
            </a:r>
            <a:r>
              <a:rPr lang="en-US" dirty="0" smtClean="0"/>
              <a:t> &gt;0 hence the current solution is optimal</a:t>
            </a:r>
          </a:p>
          <a:p>
            <a:endParaRPr lang="en-US" dirty="0"/>
          </a:p>
          <a:p>
            <a:r>
              <a:rPr lang="en-US" dirty="0" smtClean="0"/>
              <a:t>Minimum Total Shipping Cost is Rs. 104.</a:t>
            </a:r>
          </a:p>
          <a:p>
            <a:endParaRPr lang="en-US" dirty="0"/>
          </a:p>
          <a:p>
            <a:r>
              <a:rPr lang="en-US" dirty="0" smtClean="0"/>
              <a:t>(12x2 + 2x4  +  8x3  +  15X1   +  7x4   +  1x5  = Rs. 104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0000"/>
                </a:solidFill>
              </a:rPr>
              <a:t>Balanced Transportation Problems</a:t>
            </a:r>
            <a:endParaRPr lang="en-US" sz="3200" dirty="0">
              <a:solidFill>
                <a:srgbClr val="FF0000"/>
              </a:solidFill>
            </a:endParaRPr>
          </a:p>
        </p:txBody>
      </p:sp>
      <p:sp>
        <p:nvSpPr>
          <p:cNvPr id="3" name="Content Placeholder 2"/>
          <p:cNvSpPr>
            <a:spLocks noGrp="1"/>
          </p:cNvSpPr>
          <p:nvPr>
            <p:ph idx="1"/>
          </p:nvPr>
        </p:nvSpPr>
        <p:spPr/>
        <p:txBody>
          <a:bodyPr/>
          <a:lstStyle/>
          <a:p>
            <a:r>
              <a:rPr lang="en-US" dirty="0" smtClean="0"/>
              <a:t>Cases where the total supply is equal to the total demand.</a:t>
            </a:r>
            <a:endParaRPr lang="en-US"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70025"/>
          </a:xfrm>
        </p:spPr>
        <p:txBody>
          <a:bodyPr/>
          <a:lstStyle/>
          <a:p>
            <a:r>
              <a:rPr lang="en-US" dirty="0" smtClean="0"/>
              <a:t>UNIT III</a:t>
            </a:r>
            <a:endParaRPr lang="en-US" dirty="0"/>
          </a:p>
        </p:txBody>
      </p:sp>
      <p:sp>
        <p:nvSpPr>
          <p:cNvPr id="3" name="Subtitle 2"/>
          <p:cNvSpPr>
            <a:spLocks noGrp="1"/>
          </p:cNvSpPr>
          <p:nvPr>
            <p:ph type="subTitle" idx="1"/>
          </p:nvPr>
        </p:nvSpPr>
        <p:spPr>
          <a:xfrm>
            <a:off x="609600" y="1905000"/>
            <a:ext cx="8001000" cy="1447800"/>
          </a:xfrm>
        </p:spPr>
        <p:txBody>
          <a:bodyPr>
            <a:noAutofit/>
          </a:bodyPr>
          <a:lstStyle/>
          <a:p>
            <a:r>
              <a:rPr lang="en-US" sz="3600" b="1" dirty="0" smtClean="0">
                <a:solidFill>
                  <a:srgbClr val="FF0000"/>
                </a:solidFill>
              </a:rPr>
              <a:t>Assignment </a:t>
            </a:r>
            <a:r>
              <a:rPr lang="en-US" sz="3600" b="1" dirty="0" smtClean="0">
                <a:solidFill>
                  <a:srgbClr val="FF0000"/>
                </a:solidFill>
              </a:rPr>
              <a:t>Model</a:t>
            </a:r>
            <a:endParaRPr lang="en-US" sz="3600" b="1" dirty="0" smtClean="0">
              <a:solidFill>
                <a:srgbClr val="FF0000"/>
              </a:solidFill>
            </a:endParaRPr>
          </a:p>
          <a:p>
            <a:endParaRPr lang="en-US" sz="3600" b="1" dirty="0" smtClean="0">
              <a:solidFill>
                <a:srgbClr val="FF0000"/>
              </a:solidFill>
            </a:endParaRPr>
          </a:p>
          <a:p>
            <a:endParaRPr lang="en-US" sz="3600" b="1" dirty="0" smtClean="0">
              <a:solidFill>
                <a:srgbClr val="FF0000"/>
              </a:solidFill>
            </a:endParaRPr>
          </a:p>
          <a:p>
            <a:endParaRPr lang="en-US" sz="3600" b="1" dirty="0" smtClean="0">
              <a:solidFill>
                <a:srgbClr val="FF0000"/>
              </a:solidFill>
            </a:endParaRPr>
          </a:p>
          <a:p>
            <a:endParaRPr lang="en-US" sz="3600" b="1" dirty="0" smtClean="0">
              <a:solidFill>
                <a:srgbClr val="FF0000"/>
              </a:solidFill>
            </a:endParaRPr>
          </a:p>
          <a:p>
            <a:pPr algn="r"/>
            <a:r>
              <a:rPr lang="en-US" sz="2400" b="1" dirty="0" smtClean="0">
                <a:solidFill>
                  <a:srgbClr val="FF0000"/>
                </a:solidFill>
              </a:rPr>
              <a:t>by:</a:t>
            </a:r>
          </a:p>
          <a:p>
            <a:pPr algn="r"/>
            <a:r>
              <a:rPr lang="en-US" sz="2400" b="1" dirty="0" smtClean="0">
                <a:solidFill>
                  <a:srgbClr val="FF0000"/>
                </a:solidFill>
              </a:rPr>
              <a:t>Dr. </a:t>
            </a:r>
            <a:r>
              <a:rPr lang="en-US" sz="2400" b="1" dirty="0" err="1" smtClean="0">
                <a:solidFill>
                  <a:srgbClr val="FF0000"/>
                </a:solidFill>
              </a:rPr>
              <a:t>Pravin</a:t>
            </a:r>
            <a:r>
              <a:rPr lang="en-US" sz="2400" b="1" dirty="0" smtClean="0">
                <a:solidFill>
                  <a:srgbClr val="FF0000"/>
                </a:solidFill>
              </a:rPr>
              <a:t> Kumar </a:t>
            </a:r>
            <a:r>
              <a:rPr lang="en-US" sz="2400" b="1" dirty="0" err="1" smtClean="0">
                <a:solidFill>
                  <a:srgbClr val="FF0000"/>
                </a:solidFill>
              </a:rPr>
              <a:t>Agrawal</a:t>
            </a:r>
            <a:endParaRPr lang="en-US" sz="2400" b="1" dirty="0" smtClean="0">
              <a:solidFill>
                <a:srgbClr val="FF0000"/>
              </a:solidFill>
            </a:endParaRPr>
          </a:p>
          <a:p>
            <a:pPr algn="r"/>
            <a:r>
              <a:rPr lang="en-US" sz="2400" b="1" dirty="0" smtClean="0">
                <a:solidFill>
                  <a:srgbClr val="FF0000"/>
                </a:solidFill>
              </a:rPr>
              <a:t>Ph.D. (Finance)</a:t>
            </a:r>
          </a:p>
          <a:p>
            <a:endParaRPr lang="en-US" sz="3600" b="1"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t>ASSIGNMENT PROBLEM</a:t>
            </a:r>
            <a:endParaRPr lang="en-US" sz="2800" u="sng" dirty="0"/>
          </a:p>
        </p:txBody>
      </p:sp>
      <p:sp>
        <p:nvSpPr>
          <p:cNvPr id="3" name="Content Placeholder 2"/>
          <p:cNvSpPr>
            <a:spLocks noGrp="1"/>
          </p:cNvSpPr>
          <p:nvPr>
            <p:ph idx="1"/>
          </p:nvPr>
        </p:nvSpPr>
        <p:spPr/>
        <p:txBody>
          <a:bodyPr/>
          <a:lstStyle/>
          <a:p>
            <a:pPr algn="just"/>
            <a:r>
              <a:rPr lang="en-US" dirty="0" smtClean="0"/>
              <a:t>This is a special case of the transportation problem in which the objective is to assign a number of origins to the equal number of destinations at a minimum cost or a maximum</a:t>
            </a:r>
          </a:p>
          <a:p>
            <a:pPr algn="just">
              <a:buNone/>
            </a:pPr>
            <a:r>
              <a:rPr lang="en-US" dirty="0" smtClean="0"/>
              <a:t>	profit.</a:t>
            </a:r>
            <a:endParaRPr 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t>ASSIGNMENT PROBLEM….</a:t>
            </a:r>
            <a:endParaRPr lang="en-US" sz="2800" dirty="0"/>
          </a:p>
        </p:txBody>
      </p:sp>
      <p:sp>
        <p:nvSpPr>
          <p:cNvPr id="3" name="Content Placeholder 2"/>
          <p:cNvSpPr>
            <a:spLocks noGrp="1"/>
          </p:cNvSpPr>
          <p:nvPr>
            <p:ph idx="1"/>
          </p:nvPr>
        </p:nvSpPr>
        <p:spPr/>
        <p:txBody>
          <a:bodyPr>
            <a:normAutofit/>
          </a:bodyPr>
          <a:lstStyle/>
          <a:p>
            <a:pPr algn="just"/>
            <a:r>
              <a:rPr lang="en-US" dirty="0" smtClean="0"/>
              <a:t>Let there are n jobs in a factory and the factory has n machines to process the jobs. Let </a:t>
            </a:r>
            <a:r>
              <a:rPr lang="en-US" dirty="0" err="1" smtClean="0"/>
              <a:t>c</a:t>
            </a:r>
            <a:r>
              <a:rPr lang="en-US" baseline="-25000" dirty="0" err="1" smtClean="0"/>
              <a:t>ij</a:t>
            </a:r>
            <a:r>
              <a:rPr lang="en-US" baseline="-25000" dirty="0" smtClean="0"/>
              <a:t> </a:t>
            </a:r>
            <a:r>
              <a:rPr lang="en-US" dirty="0" smtClean="0"/>
              <a:t> be the cost of assignment when the job </a:t>
            </a:r>
            <a:r>
              <a:rPr lang="en-US" dirty="0" err="1" smtClean="0"/>
              <a:t>i</a:t>
            </a:r>
            <a:r>
              <a:rPr lang="en-US" dirty="0" smtClean="0"/>
              <a:t> (</a:t>
            </a:r>
            <a:r>
              <a:rPr lang="en-US" dirty="0" err="1" smtClean="0"/>
              <a:t>i</a:t>
            </a:r>
            <a:r>
              <a:rPr lang="en-US" dirty="0" smtClean="0"/>
              <a:t> = 1,2...n) is processed by the machine j (j = 1,2...n). The assignment is to be made in such a way that each job can associate with one and only one machined. </a:t>
            </a:r>
          </a:p>
          <a:p>
            <a:pPr algn="just"/>
            <a:r>
              <a:rPr lang="en-US" dirty="0" smtClean="0"/>
              <a:t>Let </a:t>
            </a:r>
            <a:r>
              <a:rPr lang="en-US" dirty="0" err="1" smtClean="0"/>
              <a:t>x</a:t>
            </a:r>
            <a:r>
              <a:rPr lang="en-US" baseline="-25000" dirty="0" err="1" smtClean="0"/>
              <a:t>ij</a:t>
            </a:r>
            <a:r>
              <a:rPr lang="en-US" dirty="0" smtClean="0"/>
              <a:t>  be the variable defined by</a:t>
            </a:r>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t>ASSIGNMENT PROBLEM</a:t>
            </a:r>
            <a:endParaRPr lang="en-US" sz="2800" dirty="0"/>
          </a:p>
        </p:txBody>
      </p:sp>
      <p:pic>
        <p:nvPicPr>
          <p:cNvPr id="1026" name="Picture 2"/>
          <p:cNvPicPr>
            <a:picLocks noChangeAspect="1" noChangeArrowheads="1"/>
          </p:cNvPicPr>
          <p:nvPr/>
        </p:nvPicPr>
        <p:blipFill>
          <a:blip r:embed="rId2"/>
          <a:srcRect/>
          <a:stretch>
            <a:fillRect/>
          </a:stretch>
        </p:blipFill>
        <p:spPr bwMode="auto">
          <a:xfrm>
            <a:off x="609600" y="2590801"/>
            <a:ext cx="7924800" cy="2133600"/>
          </a:xfrm>
          <a:prstGeom prst="rect">
            <a:avLst/>
          </a:prstGeom>
          <a:noFill/>
          <a:ln w="9525">
            <a:noFill/>
            <a:miter lim="800000"/>
            <a:headEnd/>
            <a:tailEnd/>
          </a:ln>
          <a:effectLst/>
        </p:spPr>
      </p:pic>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PRAVIN KUMAR\Desktop\assigment-model-intro_CFHp3VRJN.png"/>
          <p:cNvPicPr>
            <a:picLocks noChangeAspect="1" noChangeArrowheads="1"/>
          </p:cNvPicPr>
          <p:nvPr/>
        </p:nvPicPr>
        <p:blipFill>
          <a:blip r:embed="rId2"/>
          <a:srcRect/>
          <a:stretch>
            <a:fillRect/>
          </a:stretch>
        </p:blipFill>
        <p:spPr bwMode="auto">
          <a:xfrm>
            <a:off x="1039823" y="990600"/>
            <a:ext cx="7064353" cy="3985394"/>
          </a:xfrm>
          <a:prstGeom prst="rect">
            <a:avLst/>
          </a:prstGeom>
          <a:noFill/>
        </p:spPr>
      </p:pic>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PRAVIN KUMAR\Desktop\unnamed (1).gif"/>
          <p:cNvPicPr>
            <a:picLocks noChangeAspect="1" noChangeArrowheads="1"/>
          </p:cNvPicPr>
          <p:nvPr/>
        </p:nvPicPr>
        <p:blipFill>
          <a:blip r:embed="rId2"/>
          <a:srcRect/>
          <a:stretch>
            <a:fillRect/>
          </a:stretch>
        </p:blipFill>
        <p:spPr bwMode="auto">
          <a:xfrm>
            <a:off x="533400" y="609600"/>
            <a:ext cx="8229600" cy="5715000"/>
          </a:xfrm>
          <a:prstGeom prst="rect">
            <a:avLst/>
          </a:prstGeom>
          <a:noFill/>
        </p:spPr>
      </p:pic>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t>Hungarian Method</a:t>
            </a:r>
            <a:endParaRPr lang="en-US" sz="4000" b="1" u="sng" dirty="0"/>
          </a:p>
        </p:txBody>
      </p:sp>
      <p:sp>
        <p:nvSpPr>
          <p:cNvPr id="3" name="Content Placeholder 2"/>
          <p:cNvSpPr>
            <a:spLocks noGrp="1"/>
          </p:cNvSpPr>
          <p:nvPr>
            <p:ph idx="1"/>
          </p:nvPr>
        </p:nvSpPr>
        <p:spPr/>
        <p:txBody>
          <a:bodyPr/>
          <a:lstStyle/>
          <a:p>
            <a:pPr algn="just"/>
            <a:r>
              <a:rPr lang="en-US" dirty="0" smtClean="0"/>
              <a:t>The Hungarian Method is based on the principle that if a constant is added to every element of a row and/or a column of cost matrix, the optimum solution of the resulting assignment problem is the same as the original problem and vice versa. </a:t>
            </a:r>
            <a:endParaRPr lang="en-US"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t>Hungarian Method</a:t>
            </a:r>
            <a:endParaRPr lang="en-US" sz="3600" dirty="0"/>
          </a:p>
        </p:txBody>
      </p:sp>
      <p:sp>
        <p:nvSpPr>
          <p:cNvPr id="3" name="Content Placeholder 2"/>
          <p:cNvSpPr>
            <a:spLocks noGrp="1"/>
          </p:cNvSpPr>
          <p:nvPr>
            <p:ph idx="1"/>
          </p:nvPr>
        </p:nvSpPr>
        <p:spPr/>
        <p:txBody>
          <a:bodyPr>
            <a:normAutofit/>
          </a:bodyPr>
          <a:lstStyle/>
          <a:p>
            <a:pPr algn="just">
              <a:buNone/>
            </a:pPr>
            <a:r>
              <a:rPr lang="en-US" dirty="0" smtClean="0"/>
              <a:t>	Consider an example where four jobs (J1, J2, J3, and J4) need to be executed by four workers (W1, W2, W3, and W4), one job per worker. The matrix below shows the cost of assigning a certain worker to a certain job. The objective is to minimize the total cost of the assignment.</a:t>
            </a:r>
          </a:p>
          <a:p>
            <a:pPr algn="just"/>
            <a:endParaRPr lang="en-US"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u="sng" dirty="0" smtClean="0"/>
              <a:t>Hungarian method for Assignment Problem</a:t>
            </a:r>
            <a:br>
              <a:rPr lang="en-US" sz="3200" b="1" u="sng" dirty="0" smtClean="0"/>
            </a:br>
            <a:r>
              <a:rPr lang="en-US" sz="3200" b="1" u="sng" dirty="0" smtClean="0"/>
              <a:t>STEP I</a:t>
            </a:r>
            <a:endParaRPr lang="en-US" sz="3200" b="1" u="sng" dirty="0"/>
          </a:p>
        </p:txBody>
      </p:sp>
      <p:sp>
        <p:nvSpPr>
          <p:cNvPr id="3" name="Content Placeholder 2"/>
          <p:cNvSpPr>
            <a:spLocks noGrp="1"/>
          </p:cNvSpPr>
          <p:nvPr>
            <p:ph idx="1"/>
          </p:nvPr>
        </p:nvSpPr>
        <p:spPr/>
        <p:txBody>
          <a:bodyPr/>
          <a:lstStyle/>
          <a:p>
            <a:pPr marL="514350" indent="-514350" algn="just">
              <a:buAutoNum type="arabicPeriod"/>
            </a:pPr>
            <a:r>
              <a:rPr lang="en-US" dirty="0" smtClean="0"/>
              <a:t>If number of rows is not equal to number of columns, then add dummy rows or columns with cost 0, to make it a square matrix.</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0000"/>
                </a:solidFill>
              </a:rPr>
              <a:t>Unbalanced Transportation Problems</a:t>
            </a:r>
            <a:endParaRPr lang="en-US" sz="3200"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lgn="just">
              <a:buNone/>
            </a:pPr>
            <a:r>
              <a:rPr lang="en-US" b="1" dirty="0" smtClean="0"/>
              <a:t>	C</a:t>
            </a:r>
            <a:r>
              <a:rPr lang="en-US" dirty="0" smtClean="0"/>
              <a:t>ases where the total supply is not equal to the total demand. When the supply is higher than the demand, a </a:t>
            </a:r>
            <a:r>
              <a:rPr lang="en-US" i="1" dirty="0" smtClean="0"/>
              <a:t>dummy </a:t>
            </a:r>
            <a:r>
              <a:rPr lang="en-US" dirty="0" smtClean="0"/>
              <a:t>destination is introduced in the equation to make it equal to the supply (with shipping costs of </a:t>
            </a:r>
            <a:r>
              <a:rPr lang="en-US" dirty="0" err="1" smtClean="0"/>
              <a:t>rs</a:t>
            </a:r>
            <a:r>
              <a:rPr lang="en-US" dirty="0" smtClean="0"/>
              <a:t>. 0); the excess supply is assumed to go to inventory. On the other hand, when the demand is higher than the supply, a </a:t>
            </a:r>
            <a:r>
              <a:rPr lang="en-US" i="1" dirty="0" smtClean="0"/>
              <a:t>dummy</a:t>
            </a:r>
            <a:r>
              <a:rPr lang="en-US" dirty="0" smtClean="0"/>
              <a:t> source is introduced in the equation to make it equal to the demand (in these cases there is usually a penalty cost associated for not fulfilling the demand).</a:t>
            </a:r>
          </a:p>
          <a:p>
            <a:pPr algn="just"/>
            <a:endParaRPr lang="en-US"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….Hungarian method for Assignment Problem</a:t>
            </a:r>
            <a:br>
              <a:rPr lang="en-US" sz="2800" dirty="0" smtClean="0"/>
            </a:br>
            <a:r>
              <a:rPr lang="en-US" sz="2800" dirty="0" smtClean="0"/>
              <a:t>STEP II</a:t>
            </a:r>
            <a:endParaRPr lang="en-US" sz="2800" dirty="0"/>
          </a:p>
        </p:txBody>
      </p:sp>
      <p:sp>
        <p:nvSpPr>
          <p:cNvPr id="3" name="Content Placeholder 2"/>
          <p:cNvSpPr>
            <a:spLocks noGrp="1"/>
          </p:cNvSpPr>
          <p:nvPr>
            <p:ph idx="1"/>
          </p:nvPr>
        </p:nvSpPr>
        <p:spPr/>
        <p:txBody>
          <a:bodyPr/>
          <a:lstStyle/>
          <a:p>
            <a:pPr algn="just">
              <a:buNone/>
            </a:pPr>
            <a:r>
              <a:rPr lang="en-US" dirty="0" smtClean="0"/>
              <a:t>2.	 a. Identify the minimum element in each row and subtract it from each element of that row.</a:t>
            </a:r>
          </a:p>
          <a:p>
            <a:pPr algn="just"/>
            <a:endParaRPr lang="en-US" dirty="0" smtClean="0"/>
          </a:p>
          <a:p>
            <a:pPr algn="just">
              <a:buNone/>
            </a:pPr>
            <a:r>
              <a:rPr lang="en-US" dirty="0" smtClean="0"/>
              <a:t>	b. Identify the minimum element in each column and subtract it from every element of that column.</a:t>
            </a:r>
            <a:endParaRPr lang="en-US"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u="sng" dirty="0" smtClean="0"/>
              <a:t>….Hungarian method for Assignment Problem</a:t>
            </a:r>
            <a:br>
              <a:rPr lang="en-US" sz="2400" b="1" u="sng" dirty="0" smtClean="0"/>
            </a:br>
            <a:r>
              <a:rPr lang="en-US" sz="2400" b="1" u="sng" dirty="0" smtClean="0"/>
              <a:t>STEP III</a:t>
            </a:r>
            <a:endParaRPr lang="en-US" sz="2400" b="1" u="sng" dirty="0"/>
          </a:p>
        </p:txBody>
      </p:sp>
      <p:sp>
        <p:nvSpPr>
          <p:cNvPr id="3" name="Content Placeholder 2"/>
          <p:cNvSpPr>
            <a:spLocks noGrp="1"/>
          </p:cNvSpPr>
          <p:nvPr>
            <p:ph idx="1"/>
          </p:nvPr>
        </p:nvSpPr>
        <p:spPr>
          <a:xfrm>
            <a:off x="457200" y="1371600"/>
            <a:ext cx="8229600" cy="4525963"/>
          </a:xfrm>
        </p:spPr>
        <p:txBody>
          <a:bodyPr>
            <a:noAutofit/>
          </a:bodyPr>
          <a:lstStyle/>
          <a:p>
            <a:pPr algn="just"/>
            <a:r>
              <a:rPr lang="en-US" sz="2600" dirty="0" smtClean="0"/>
              <a:t>Make assignment in the opportunity cost table</a:t>
            </a:r>
            <a:br>
              <a:rPr lang="en-US" sz="2600" dirty="0" smtClean="0"/>
            </a:br>
            <a:endParaRPr lang="en-US" sz="2600" dirty="0" smtClean="0"/>
          </a:p>
          <a:p>
            <a:pPr algn="just"/>
            <a:r>
              <a:rPr lang="en-US" sz="2600" dirty="0" smtClean="0"/>
              <a:t>Identify rows successively from top to bottom until a row with exactly  one zero element is found.  Make an assignment to single zero by making a square [0] around it. Then cross of all other zeros in the corresponding column.</a:t>
            </a:r>
          </a:p>
          <a:p>
            <a:pPr algn="just"/>
            <a:endParaRPr lang="en-US" sz="2600" dirty="0" smtClean="0"/>
          </a:p>
          <a:p>
            <a:pPr algn="just"/>
            <a:r>
              <a:rPr lang="en-US" sz="2600" dirty="0" smtClean="0"/>
              <a:t> Identify columns from  left to right until a column with exactly  one  unmarked zero element is found.  Make an assignment to this single zero by making a square [0] around it. Then cross of all other  zeros in the corresponding row.</a:t>
            </a:r>
          </a:p>
          <a:p>
            <a:pPr algn="just"/>
            <a:r>
              <a:rPr lang="en-US" sz="2600" dirty="0" smtClean="0"/>
              <a:t/>
            </a:r>
            <a:br>
              <a:rPr lang="en-US" sz="2600" dirty="0" smtClean="0"/>
            </a:br>
            <a:endParaRPr lang="en-US" sz="2600"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u="sng" dirty="0" smtClean="0"/>
              <a:t>….Hungarian method for Assignment Problem</a:t>
            </a:r>
            <a:br>
              <a:rPr lang="en-US" sz="2800" b="1" u="sng" dirty="0" smtClean="0"/>
            </a:br>
            <a:r>
              <a:rPr lang="en-US" sz="2800" b="1" u="sng" dirty="0" smtClean="0"/>
              <a:t>STEP IV</a:t>
            </a:r>
            <a:endParaRPr lang="en-US" sz="2800" dirty="0"/>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t>(a) If the number of assigned cells = the number of rows, then an optimal assignment is found and In case If a row and/or column has two or more unmarked 0 and one cannot be chosen by inspection, then choose the cell arbitrarily.</a:t>
            </a:r>
          </a:p>
          <a:p>
            <a:pPr algn="just">
              <a:buNone/>
            </a:pPr>
            <a:r>
              <a:rPr lang="en-US" dirty="0" smtClean="0"/>
              <a:t/>
            </a:r>
            <a:br>
              <a:rPr lang="en-US" dirty="0" smtClean="0"/>
            </a:br>
            <a:r>
              <a:rPr lang="en-US" dirty="0" smtClean="0"/>
              <a:t>	Continue this process until all 0 in rows/columns are either assigned or cross off.</a:t>
            </a:r>
          </a:p>
          <a:p>
            <a:pPr algn="just">
              <a:buNone/>
            </a:pPr>
            <a:endParaRPr lang="en-US" dirty="0" smtClean="0"/>
          </a:p>
          <a:p>
            <a:pPr algn="just">
              <a:buNone/>
            </a:pPr>
            <a:r>
              <a:rPr lang="en-US" dirty="0" smtClean="0"/>
              <a:t>(b) If optimal solution is not optimal, then </a:t>
            </a:r>
            <a:r>
              <a:rPr lang="en-US" dirty="0" err="1" smtClean="0"/>
              <a:t>goto</a:t>
            </a:r>
            <a:r>
              <a:rPr lang="en-US" dirty="0" smtClean="0"/>
              <a:t> Step-5.</a:t>
            </a:r>
            <a:endParaRPr lang="en-US"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V</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Draw a set of horizontal and vertical lines to cover all the 0</a:t>
            </a:r>
            <a:br>
              <a:rPr lang="en-US" dirty="0" smtClean="0"/>
            </a:br>
            <a:r>
              <a:rPr lang="en-US" dirty="0" smtClean="0"/>
              <a:t/>
            </a:r>
            <a:br>
              <a:rPr lang="en-US" dirty="0" smtClean="0"/>
            </a:br>
            <a:r>
              <a:rPr lang="en-US" dirty="0" smtClean="0"/>
              <a:t>a. Tick(✓) mark all the rows in which no assigned 0.</a:t>
            </a:r>
            <a:br>
              <a:rPr lang="en-US" dirty="0" smtClean="0"/>
            </a:br>
            <a:r>
              <a:rPr lang="en-US" dirty="0" smtClean="0"/>
              <a:t/>
            </a:r>
            <a:br>
              <a:rPr lang="en-US" dirty="0" smtClean="0"/>
            </a:br>
            <a:r>
              <a:rPr lang="en-US" dirty="0" smtClean="0"/>
              <a:t>b. Examine Tick(✓) marked rows, If any 0 cell occurs in that row, then tick(✓) mark that column.</a:t>
            </a:r>
            <a:br>
              <a:rPr lang="en-US" dirty="0" smtClean="0"/>
            </a:br>
            <a:r>
              <a:rPr lang="en-US" dirty="0" smtClean="0"/>
              <a:t/>
            </a:r>
            <a:br>
              <a:rPr lang="en-US" dirty="0" smtClean="0"/>
            </a:br>
            <a:r>
              <a:rPr lang="en-US" dirty="0" smtClean="0"/>
              <a:t>c. Examine Tick(✓) marked columns, If any assigned 0 exists in that columns, then tick(✓) mark that row.</a:t>
            </a:r>
            <a:br>
              <a:rPr lang="en-US" dirty="0" smtClean="0"/>
            </a:br>
            <a:r>
              <a:rPr lang="en-US" dirty="0" smtClean="0"/>
              <a:t/>
            </a:r>
            <a:br>
              <a:rPr lang="en-US" dirty="0" smtClean="0"/>
            </a:br>
            <a:r>
              <a:rPr lang="en-US" dirty="0" smtClean="0"/>
              <a:t>d. Repeat this process until no more rows or columns can be marked.</a:t>
            </a:r>
            <a:br>
              <a:rPr lang="en-US" dirty="0" smtClean="0"/>
            </a:br>
            <a:r>
              <a:rPr lang="en-US" dirty="0" smtClean="0"/>
              <a:t/>
            </a:r>
            <a:br>
              <a:rPr lang="en-US" dirty="0" smtClean="0"/>
            </a:br>
            <a:r>
              <a:rPr lang="en-US" dirty="0" smtClean="0"/>
              <a:t>e. Draw a straight line for each unmarked rows and marked columns.</a:t>
            </a:r>
            <a:br>
              <a:rPr lang="en-US" dirty="0" smtClean="0"/>
            </a:br>
            <a:r>
              <a:rPr lang="en-US" dirty="0" smtClean="0"/>
              <a:t/>
            </a:r>
            <a:br>
              <a:rPr lang="en-US" dirty="0" smtClean="0"/>
            </a:br>
            <a:r>
              <a:rPr lang="en-US" dirty="0" smtClean="0"/>
              <a:t>f. If the number of lines is equal to the number of rows then the current solution is the optimal, otherwise </a:t>
            </a:r>
            <a:r>
              <a:rPr lang="en-US" dirty="0" err="1" smtClean="0"/>
              <a:t>goto</a:t>
            </a:r>
            <a:r>
              <a:rPr lang="en-US" dirty="0" smtClean="0"/>
              <a:t> step-6</a:t>
            </a:r>
            <a:endParaRPr lang="en-US"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VI</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Develop the new revised opportunity cost table</a:t>
            </a:r>
            <a:br>
              <a:rPr lang="en-US" dirty="0" smtClean="0"/>
            </a:br>
            <a:r>
              <a:rPr lang="en-US" dirty="0" smtClean="0"/>
              <a:t/>
            </a:r>
            <a:br>
              <a:rPr lang="en-US" dirty="0" smtClean="0"/>
            </a:br>
            <a:r>
              <a:rPr lang="en-US" dirty="0" smtClean="0"/>
              <a:t>a. Select the minimum element, say k, from the cells not covered by any line,</a:t>
            </a:r>
            <a:br>
              <a:rPr lang="en-US" dirty="0" smtClean="0"/>
            </a:br>
            <a:r>
              <a:rPr lang="en-US" dirty="0" smtClean="0"/>
              <a:t/>
            </a:r>
            <a:br>
              <a:rPr lang="en-US" dirty="0" smtClean="0"/>
            </a:br>
            <a:r>
              <a:rPr lang="en-US" dirty="0" smtClean="0"/>
              <a:t>b. Subtract k from each element not covered by a line.</a:t>
            </a:r>
            <a:br>
              <a:rPr lang="en-US" dirty="0" smtClean="0"/>
            </a:br>
            <a:r>
              <a:rPr lang="en-US" dirty="0" smtClean="0"/>
              <a:t/>
            </a:r>
            <a:br>
              <a:rPr lang="en-US" dirty="0" smtClean="0"/>
            </a:br>
            <a:r>
              <a:rPr lang="en-US" dirty="0" smtClean="0"/>
              <a:t>c. Add k to each intersection element of two lines.</a:t>
            </a:r>
            <a:endParaRPr lang="en-US"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VII</a:t>
            </a:r>
            <a:endParaRPr lang="en-US" dirty="0"/>
          </a:p>
        </p:txBody>
      </p:sp>
      <p:sp>
        <p:nvSpPr>
          <p:cNvPr id="3" name="Content Placeholder 2"/>
          <p:cNvSpPr>
            <a:spLocks noGrp="1"/>
          </p:cNvSpPr>
          <p:nvPr>
            <p:ph idx="1"/>
          </p:nvPr>
        </p:nvSpPr>
        <p:spPr/>
        <p:txBody>
          <a:bodyPr/>
          <a:lstStyle/>
          <a:p>
            <a:r>
              <a:rPr lang="en-US" dirty="0" smtClean="0"/>
              <a:t>Repeat steps 3 to 6 until an optimal solution is arrived.</a:t>
            </a:r>
            <a:endParaRPr lang="en-US"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pPr marL="0" indent="0" algn="just">
              <a:buNone/>
            </a:pPr>
            <a:endParaRPr lang="en-IN" b="1" dirty="0" smtClean="0">
              <a:latin typeface="Times New Roman" pitchFamily="18" charset="0"/>
              <a:cs typeface="Times New Roman" pitchFamily="18" charset="0"/>
            </a:endParaRPr>
          </a:p>
          <a:p>
            <a:pPr marL="0" indent="0" algn="just">
              <a:buNone/>
            </a:pPr>
            <a:r>
              <a:rPr lang="en-IN" b="1" dirty="0" smtClean="0">
                <a:latin typeface="Times New Roman" pitchFamily="18" charset="0"/>
                <a:cs typeface="Times New Roman" pitchFamily="18" charset="0"/>
              </a:rPr>
              <a:t>Q. </a:t>
            </a:r>
            <a:r>
              <a:rPr lang="en-IN" dirty="0" smtClean="0">
                <a:latin typeface="Times New Roman" pitchFamily="18" charset="0"/>
                <a:cs typeface="Times New Roman" pitchFamily="18" charset="0"/>
              </a:rPr>
              <a:t>Assignment </a:t>
            </a:r>
            <a:r>
              <a:rPr lang="en-IN" dirty="0">
                <a:latin typeface="Times New Roman" pitchFamily="18" charset="0"/>
                <a:cs typeface="Times New Roman" pitchFamily="18" charset="0"/>
              </a:rPr>
              <a:t>cost of siding anyone operator to anyone machine is given in the following </a:t>
            </a:r>
            <a:r>
              <a:rPr lang="en-IN" dirty="0" smtClean="0">
                <a:latin typeface="Times New Roman" pitchFamily="18" charset="0"/>
                <a:cs typeface="Times New Roman" pitchFamily="18" charset="0"/>
              </a:rPr>
              <a:t>table:</a:t>
            </a:r>
          </a:p>
          <a:p>
            <a:pPr marL="0" indent="0" algn="just">
              <a:buNone/>
            </a:pPr>
            <a:endParaRPr lang="en-IN" dirty="0">
              <a:latin typeface="Times New Roman" pitchFamily="18" charset="0"/>
              <a:cs typeface="Times New Roman" pitchFamily="18" charset="0"/>
            </a:endParaRPr>
          </a:p>
          <a:p>
            <a:pPr algn="just"/>
            <a:endParaRPr lang="en-IN" dirty="0">
              <a:latin typeface="Times New Roman" pitchFamily="18" charset="0"/>
              <a:cs typeface="Times New Roman" pitchFamily="18" charset="0"/>
            </a:endParaRPr>
          </a:p>
          <a:p>
            <a:endParaRPr lang="en-IN" dirty="0" smtClean="0"/>
          </a:p>
          <a:p>
            <a:endParaRPr lang="en-IN" dirty="0"/>
          </a:p>
          <a:p>
            <a:endParaRPr lang="en-IN" dirty="0" smtClean="0"/>
          </a:p>
          <a:p>
            <a:endParaRPr lang="en-IN" dirty="0" smtClean="0"/>
          </a:p>
          <a:p>
            <a:pPr marL="0" indent="0">
              <a:buNone/>
            </a:pPr>
            <a:r>
              <a:rPr lang="en-IN" dirty="0" smtClean="0">
                <a:latin typeface="Times New Roman" pitchFamily="18" charset="0"/>
                <a:cs typeface="Times New Roman" pitchFamily="18" charset="0"/>
              </a:rPr>
              <a:t>Find </a:t>
            </a:r>
            <a:r>
              <a:rPr lang="en-IN" dirty="0">
                <a:latin typeface="Times New Roman" pitchFamily="18" charset="0"/>
                <a:cs typeface="Times New Roman" pitchFamily="18" charset="0"/>
              </a:rPr>
              <a:t>the optimal </a:t>
            </a:r>
            <a:r>
              <a:rPr lang="en-IN" dirty="0" smtClean="0">
                <a:latin typeface="Times New Roman" pitchFamily="18" charset="0"/>
                <a:cs typeface="Times New Roman" pitchFamily="18" charset="0"/>
              </a:rPr>
              <a:t>assignment.</a:t>
            </a:r>
            <a:endParaRPr lang="en-IN" dirty="0">
              <a:latin typeface="Times New Roman" pitchFamily="18" charset="0"/>
              <a:cs typeface="Times New Roman" pitchFamily="18" charset="0"/>
            </a:endParaRPr>
          </a:p>
          <a:p>
            <a:endParaRPr lang="en-IN" dirty="0"/>
          </a:p>
        </p:txBody>
      </p:sp>
      <p:graphicFrame>
        <p:nvGraphicFramePr>
          <p:cNvPr id="4" name="Table 3"/>
          <p:cNvGraphicFramePr>
            <a:graphicFrameLocks noGrp="1"/>
          </p:cNvGraphicFramePr>
          <p:nvPr>
            <p:extLst>
              <p:ext uri="{D42A27DB-BD31-4B8C-83A1-F6EECF244321}">
                <p14:modId xmlns="" xmlns:p14="http://schemas.microsoft.com/office/powerpoint/2010/main" val="1833913094"/>
              </p:ext>
            </p:extLst>
          </p:nvPr>
        </p:nvGraphicFramePr>
        <p:xfrm>
          <a:off x="228600" y="2667000"/>
          <a:ext cx="8686800" cy="2377440"/>
        </p:xfrm>
        <a:graphic>
          <a:graphicData uri="http://schemas.openxmlformats.org/drawingml/2006/table">
            <a:tbl>
              <a:tblPr firstRow="1" bandRow="1">
                <a:tableStyleId>{5C22544A-7EE6-4342-B048-85BDC9FD1C3A}</a:tableStyleId>
              </a:tblPr>
              <a:tblGrid>
                <a:gridCol w="1447800"/>
                <a:gridCol w="1447800"/>
                <a:gridCol w="1447800"/>
                <a:gridCol w="1447800"/>
                <a:gridCol w="1447800"/>
                <a:gridCol w="1447800"/>
              </a:tblGrid>
              <a:tr h="393700">
                <a:tc gridSpan="6">
                  <a:txBody>
                    <a:bodyPr/>
                    <a:lstStyle/>
                    <a:p>
                      <a:pPr algn="ctr"/>
                      <a:r>
                        <a:rPr lang="en-IN" sz="2000" dirty="0" smtClean="0">
                          <a:latin typeface="Times New Roman" pitchFamily="18" charset="0"/>
                          <a:cs typeface="Times New Roman" pitchFamily="18" charset="0"/>
                        </a:rPr>
                        <a:t>Operators</a:t>
                      </a:r>
                      <a:endParaRPr lang="en-IN" sz="2000" dirty="0">
                        <a:latin typeface="Times New Roman" pitchFamily="18" charset="0"/>
                        <a:cs typeface="Times New Roman" pitchFamily="18" charset="0"/>
                      </a:endParaRPr>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r>
              <a:tr h="393700">
                <a:tc rowSpan="5">
                  <a:txBody>
                    <a:bodyPr/>
                    <a:lstStyle/>
                    <a:p>
                      <a:pPr algn="ctr"/>
                      <a:endParaRPr lang="en-IN" dirty="0" smtClean="0">
                        <a:latin typeface="Times New Roman" pitchFamily="18" charset="0"/>
                        <a:cs typeface="Times New Roman" pitchFamily="18" charset="0"/>
                      </a:endParaRPr>
                    </a:p>
                    <a:p>
                      <a:pPr algn="ctr"/>
                      <a:endParaRPr lang="en-IN" dirty="0" smtClean="0">
                        <a:latin typeface="Times New Roman" pitchFamily="18" charset="0"/>
                        <a:cs typeface="Times New Roman" pitchFamily="18" charset="0"/>
                      </a:endParaRPr>
                    </a:p>
                    <a:p>
                      <a:pPr algn="ctr"/>
                      <a:endParaRPr lang="en-IN" dirty="0" smtClean="0">
                        <a:latin typeface="Times New Roman" pitchFamily="18" charset="0"/>
                        <a:cs typeface="Times New Roman" pitchFamily="18" charset="0"/>
                      </a:endParaRPr>
                    </a:p>
                    <a:p>
                      <a:pPr algn="ctr"/>
                      <a:r>
                        <a:rPr lang="en-IN" dirty="0" smtClean="0">
                          <a:latin typeface="Times New Roman" pitchFamily="18" charset="0"/>
                          <a:cs typeface="Times New Roman" pitchFamily="18" charset="0"/>
                        </a:rPr>
                        <a:t>Machine</a:t>
                      </a:r>
                      <a:endParaRPr lang="en-IN" dirty="0">
                        <a:latin typeface="Times New Roman" pitchFamily="18" charset="0"/>
                        <a:cs typeface="Times New Roman" pitchFamily="18" charset="0"/>
                      </a:endParaRPr>
                    </a:p>
                  </a:txBody>
                  <a:tcPr/>
                </a:tc>
                <a:tc>
                  <a:txBody>
                    <a:bodyPr/>
                    <a:lstStyle/>
                    <a:p>
                      <a:pPr algn="ctr"/>
                      <a:endParaRPr lang="en-IN" sz="2000" dirty="0">
                        <a:latin typeface="Times New Roman" pitchFamily="18" charset="0"/>
                        <a:cs typeface="Times New Roman" pitchFamily="18" charset="0"/>
                      </a:endParaRPr>
                    </a:p>
                  </a:txBody>
                  <a:tcPr/>
                </a:tc>
                <a:tc>
                  <a:txBody>
                    <a:bodyPr/>
                    <a:lstStyle/>
                    <a:p>
                      <a:pPr algn="ctr"/>
                      <a:r>
                        <a:rPr lang="en-IN" sz="2000" dirty="0" smtClean="0">
                          <a:latin typeface="Times New Roman" pitchFamily="18" charset="0"/>
                          <a:cs typeface="Times New Roman" pitchFamily="18" charset="0"/>
                        </a:rPr>
                        <a:t>I</a:t>
                      </a:r>
                      <a:endParaRPr lang="en-IN" sz="2000" dirty="0">
                        <a:latin typeface="Times New Roman" pitchFamily="18" charset="0"/>
                        <a:cs typeface="Times New Roman" pitchFamily="18" charset="0"/>
                      </a:endParaRPr>
                    </a:p>
                  </a:txBody>
                  <a:tcPr/>
                </a:tc>
                <a:tc>
                  <a:txBody>
                    <a:bodyPr/>
                    <a:lstStyle/>
                    <a:p>
                      <a:pPr algn="ctr"/>
                      <a:r>
                        <a:rPr lang="en-IN" sz="2000" dirty="0" smtClean="0">
                          <a:latin typeface="Times New Roman" pitchFamily="18" charset="0"/>
                          <a:cs typeface="Times New Roman" pitchFamily="18" charset="0"/>
                        </a:rPr>
                        <a:t>II</a:t>
                      </a:r>
                      <a:endParaRPr lang="en-IN" sz="2000" dirty="0">
                        <a:latin typeface="Times New Roman" pitchFamily="18" charset="0"/>
                        <a:cs typeface="Times New Roman" pitchFamily="18" charset="0"/>
                      </a:endParaRPr>
                    </a:p>
                  </a:txBody>
                  <a:tcPr/>
                </a:tc>
                <a:tc>
                  <a:txBody>
                    <a:bodyPr/>
                    <a:lstStyle/>
                    <a:p>
                      <a:pPr algn="ctr"/>
                      <a:r>
                        <a:rPr lang="en-IN" sz="2000" dirty="0" smtClean="0">
                          <a:latin typeface="Times New Roman" pitchFamily="18" charset="0"/>
                          <a:cs typeface="Times New Roman" pitchFamily="18" charset="0"/>
                        </a:rPr>
                        <a:t>III</a:t>
                      </a:r>
                      <a:endParaRPr lang="en-IN" sz="2000" dirty="0">
                        <a:latin typeface="Times New Roman" pitchFamily="18" charset="0"/>
                        <a:cs typeface="Times New Roman" pitchFamily="18" charset="0"/>
                      </a:endParaRPr>
                    </a:p>
                  </a:txBody>
                  <a:tcPr/>
                </a:tc>
                <a:tc>
                  <a:txBody>
                    <a:bodyPr/>
                    <a:lstStyle/>
                    <a:p>
                      <a:pPr algn="ctr"/>
                      <a:r>
                        <a:rPr lang="en-IN" sz="2000" dirty="0" smtClean="0">
                          <a:latin typeface="Times New Roman" pitchFamily="18" charset="0"/>
                          <a:cs typeface="Times New Roman" pitchFamily="18" charset="0"/>
                        </a:rPr>
                        <a:t>IV</a:t>
                      </a:r>
                      <a:endParaRPr lang="en-IN" sz="2000" dirty="0">
                        <a:latin typeface="Times New Roman" pitchFamily="18" charset="0"/>
                        <a:cs typeface="Times New Roman" pitchFamily="18" charset="0"/>
                      </a:endParaRPr>
                    </a:p>
                  </a:txBody>
                  <a:tcPr/>
                </a:tc>
              </a:tr>
              <a:tr h="393700">
                <a:tc vMerge="1">
                  <a:txBody>
                    <a:bodyPr/>
                    <a:lstStyle/>
                    <a:p>
                      <a:endParaRPr lang="en-IN" dirty="0"/>
                    </a:p>
                  </a:txBody>
                  <a:tcPr/>
                </a:tc>
                <a:tc>
                  <a:txBody>
                    <a:bodyPr/>
                    <a:lstStyle/>
                    <a:p>
                      <a:pPr algn="ctr"/>
                      <a:r>
                        <a:rPr lang="en-IN" sz="2000" dirty="0" smtClean="0">
                          <a:latin typeface="Times New Roman" pitchFamily="18" charset="0"/>
                          <a:cs typeface="Times New Roman" pitchFamily="18" charset="0"/>
                        </a:rPr>
                        <a:t>A</a:t>
                      </a:r>
                      <a:endParaRPr lang="en-IN" sz="2000" dirty="0">
                        <a:latin typeface="Times New Roman" pitchFamily="18" charset="0"/>
                        <a:cs typeface="Times New Roman" pitchFamily="18" charset="0"/>
                      </a:endParaRPr>
                    </a:p>
                  </a:txBody>
                  <a:tcPr/>
                </a:tc>
                <a:tc>
                  <a:txBody>
                    <a:bodyPr/>
                    <a:lstStyle/>
                    <a:p>
                      <a:pPr algn="ctr"/>
                      <a:r>
                        <a:rPr lang="en-IN" sz="2000" dirty="0" smtClean="0">
                          <a:latin typeface="Times New Roman" pitchFamily="18" charset="0"/>
                          <a:cs typeface="Times New Roman" pitchFamily="18" charset="0"/>
                        </a:rPr>
                        <a:t>10</a:t>
                      </a:r>
                      <a:endParaRPr lang="en-IN" sz="2000" dirty="0">
                        <a:latin typeface="Times New Roman" pitchFamily="18" charset="0"/>
                        <a:cs typeface="Times New Roman" pitchFamily="18" charset="0"/>
                      </a:endParaRPr>
                    </a:p>
                  </a:txBody>
                  <a:tcPr/>
                </a:tc>
                <a:tc>
                  <a:txBody>
                    <a:bodyPr/>
                    <a:lstStyle/>
                    <a:p>
                      <a:pPr algn="ctr"/>
                      <a:r>
                        <a:rPr lang="en-IN" sz="2000" dirty="0" smtClean="0">
                          <a:latin typeface="Times New Roman" pitchFamily="18" charset="0"/>
                          <a:cs typeface="Times New Roman" pitchFamily="18" charset="0"/>
                        </a:rPr>
                        <a:t>5</a:t>
                      </a:r>
                      <a:endParaRPr lang="en-IN" sz="2000" dirty="0">
                        <a:latin typeface="Times New Roman" pitchFamily="18" charset="0"/>
                        <a:cs typeface="Times New Roman" pitchFamily="18" charset="0"/>
                      </a:endParaRPr>
                    </a:p>
                  </a:txBody>
                  <a:tcPr/>
                </a:tc>
                <a:tc>
                  <a:txBody>
                    <a:bodyPr/>
                    <a:lstStyle/>
                    <a:p>
                      <a:pPr algn="ctr"/>
                      <a:r>
                        <a:rPr lang="en-IN" sz="2000" dirty="0" smtClean="0">
                          <a:latin typeface="Times New Roman" pitchFamily="18" charset="0"/>
                          <a:cs typeface="Times New Roman" pitchFamily="18" charset="0"/>
                        </a:rPr>
                        <a:t>13</a:t>
                      </a:r>
                      <a:endParaRPr lang="en-IN" sz="2000" dirty="0">
                        <a:latin typeface="Times New Roman" pitchFamily="18" charset="0"/>
                        <a:cs typeface="Times New Roman" pitchFamily="18" charset="0"/>
                      </a:endParaRPr>
                    </a:p>
                  </a:txBody>
                  <a:tcPr/>
                </a:tc>
                <a:tc>
                  <a:txBody>
                    <a:bodyPr/>
                    <a:lstStyle/>
                    <a:p>
                      <a:pPr algn="ctr"/>
                      <a:r>
                        <a:rPr lang="en-IN" sz="2000" dirty="0" smtClean="0">
                          <a:latin typeface="Times New Roman" pitchFamily="18" charset="0"/>
                          <a:cs typeface="Times New Roman" pitchFamily="18" charset="0"/>
                        </a:rPr>
                        <a:t>15</a:t>
                      </a:r>
                      <a:endParaRPr lang="en-IN" sz="2000" dirty="0">
                        <a:latin typeface="Times New Roman" pitchFamily="18" charset="0"/>
                        <a:cs typeface="Times New Roman" pitchFamily="18" charset="0"/>
                      </a:endParaRPr>
                    </a:p>
                  </a:txBody>
                  <a:tcPr/>
                </a:tc>
              </a:tr>
              <a:tr h="393700">
                <a:tc vMerge="1">
                  <a:txBody>
                    <a:bodyPr/>
                    <a:lstStyle/>
                    <a:p>
                      <a:endParaRPr lang="en-IN" dirty="0"/>
                    </a:p>
                  </a:txBody>
                  <a:tcPr/>
                </a:tc>
                <a:tc>
                  <a:txBody>
                    <a:bodyPr/>
                    <a:lstStyle/>
                    <a:p>
                      <a:pPr algn="ctr"/>
                      <a:r>
                        <a:rPr lang="en-IN" sz="2000" dirty="0" smtClean="0">
                          <a:latin typeface="Times New Roman" pitchFamily="18" charset="0"/>
                          <a:cs typeface="Times New Roman" pitchFamily="18" charset="0"/>
                        </a:rPr>
                        <a:t>B</a:t>
                      </a:r>
                      <a:endParaRPr lang="en-IN" sz="2000" dirty="0">
                        <a:latin typeface="Times New Roman" pitchFamily="18" charset="0"/>
                        <a:cs typeface="Times New Roman" pitchFamily="18" charset="0"/>
                      </a:endParaRPr>
                    </a:p>
                  </a:txBody>
                  <a:tcPr/>
                </a:tc>
                <a:tc>
                  <a:txBody>
                    <a:bodyPr/>
                    <a:lstStyle/>
                    <a:p>
                      <a:pPr algn="ctr"/>
                      <a:r>
                        <a:rPr lang="en-IN" sz="2000" dirty="0" smtClean="0">
                          <a:latin typeface="Times New Roman" pitchFamily="18" charset="0"/>
                          <a:cs typeface="Times New Roman" pitchFamily="18" charset="0"/>
                        </a:rPr>
                        <a:t>3</a:t>
                      </a:r>
                      <a:endParaRPr lang="en-IN" sz="2000" dirty="0">
                        <a:latin typeface="Times New Roman" pitchFamily="18" charset="0"/>
                        <a:cs typeface="Times New Roman" pitchFamily="18" charset="0"/>
                      </a:endParaRPr>
                    </a:p>
                  </a:txBody>
                  <a:tcPr/>
                </a:tc>
                <a:tc>
                  <a:txBody>
                    <a:bodyPr/>
                    <a:lstStyle/>
                    <a:p>
                      <a:pPr algn="ctr"/>
                      <a:r>
                        <a:rPr lang="en-IN" sz="2000" dirty="0" smtClean="0">
                          <a:latin typeface="Times New Roman" pitchFamily="18" charset="0"/>
                          <a:cs typeface="Times New Roman" pitchFamily="18" charset="0"/>
                        </a:rPr>
                        <a:t>9</a:t>
                      </a:r>
                      <a:endParaRPr lang="en-IN" sz="2000" dirty="0">
                        <a:latin typeface="Times New Roman" pitchFamily="18" charset="0"/>
                        <a:cs typeface="Times New Roman" pitchFamily="18" charset="0"/>
                      </a:endParaRPr>
                    </a:p>
                  </a:txBody>
                  <a:tcPr/>
                </a:tc>
                <a:tc>
                  <a:txBody>
                    <a:bodyPr/>
                    <a:lstStyle/>
                    <a:p>
                      <a:pPr algn="ctr"/>
                      <a:r>
                        <a:rPr lang="en-IN" sz="2000" dirty="0" smtClean="0">
                          <a:latin typeface="Times New Roman" pitchFamily="18" charset="0"/>
                          <a:cs typeface="Times New Roman" pitchFamily="18" charset="0"/>
                        </a:rPr>
                        <a:t>18</a:t>
                      </a:r>
                      <a:endParaRPr lang="en-IN" sz="2000" dirty="0">
                        <a:latin typeface="Times New Roman" pitchFamily="18" charset="0"/>
                        <a:cs typeface="Times New Roman" pitchFamily="18" charset="0"/>
                      </a:endParaRPr>
                    </a:p>
                  </a:txBody>
                  <a:tcPr/>
                </a:tc>
                <a:tc>
                  <a:txBody>
                    <a:bodyPr/>
                    <a:lstStyle/>
                    <a:p>
                      <a:pPr algn="ctr"/>
                      <a:r>
                        <a:rPr lang="en-IN" sz="2000" dirty="0" smtClean="0">
                          <a:latin typeface="Times New Roman" pitchFamily="18" charset="0"/>
                          <a:cs typeface="Times New Roman" pitchFamily="18" charset="0"/>
                        </a:rPr>
                        <a:t>3</a:t>
                      </a:r>
                      <a:endParaRPr lang="en-IN" sz="2000" dirty="0">
                        <a:latin typeface="Times New Roman" pitchFamily="18" charset="0"/>
                        <a:cs typeface="Times New Roman" pitchFamily="18" charset="0"/>
                      </a:endParaRPr>
                    </a:p>
                  </a:txBody>
                  <a:tcPr/>
                </a:tc>
              </a:tr>
              <a:tr h="393700">
                <a:tc vMerge="1">
                  <a:txBody>
                    <a:bodyPr/>
                    <a:lstStyle/>
                    <a:p>
                      <a:endParaRPr lang="en-IN" dirty="0"/>
                    </a:p>
                  </a:txBody>
                  <a:tcPr/>
                </a:tc>
                <a:tc>
                  <a:txBody>
                    <a:bodyPr/>
                    <a:lstStyle/>
                    <a:p>
                      <a:pPr algn="ctr"/>
                      <a:r>
                        <a:rPr lang="en-IN" sz="2000" dirty="0" smtClean="0">
                          <a:latin typeface="Times New Roman" pitchFamily="18" charset="0"/>
                          <a:cs typeface="Times New Roman" pitchFamily="18" charset="0"/>
                        </a:rPr>
                        <a:t>C</a:t>
                      </a:r>
                      <a:endParaRPr lang="en-IN" sz="2000" dirty="0">
                        <a:latin typeface="Times New Roman" pitchFamily="18" charset="0"/>
                        <a:cs typeface="Times New Roman" pitchFamily="18" charset="0"/>
                      </a:endParaRPr>
                    </a:p>
                  </a:txBody>
                  <a:tcPr/>
                </a:tc>
                <a:tc>
                  <a:txBody>
                    <a:bodyPr/>
                    <a:lstStyle/>
                    <a:p>
                      <a:pPr algn="ctr"/>
                      <a:r>
                        <a:rPr lang="en-IN" sz="2000" dirty="0" smtClean="0">
                          <a:latin typeface="Times New Roman" pitchFamily="18" charset="0"/>
                          <a:cs typeface="Times New Roman" pitchFamily="18" charset="0"/>
                        </a:rPr>
                        <a:t>10</a:t>
                      </a:r>
                      <a:endParaRPr lang="en-IN" sz="2000" dirty="0">
                        <a:latin typeface="Times New Roman" pitchFamily="18" charset="0"/>
                        <a:cs typeface="Times New Roman" pitchFamily="18" charset="0"/>
                      </a:endParaRPr>
                    </a:p>
                  </a:txBody>
                  <a:tcPr/>
                </a:tc>
                <a:tc>
                  <a:txBody>
                    <a:bodyPr/>
                    <a:lstStyle/>
                    <a:p>
                      <a:pPr algn="ctr"/>
                      <a:r>
                        <a:rPr lang="en-IN" sz="2000" dirty="0" smtClean="0">
                          <a:latin typeface="Times New Roman" pitchFamily="18" charset="0"/>
                          <a:cs typeface="Times New Roman" pitchFamily="18" charset="0"/>
                        </a:rPr>
                        <a:t>7</a:t>
                      </a:r>
                      <a:endParaRPr lang="en-IN" sz="2000" dirty="0">
                        <a:latin typeface="Times New Roman" pitchFamily="18" charset="0"/>
                        <a:cs typeface="Times New Roman" pitchFamily="18" charset="0"/>
                      </a:endParaRPr>
                    </a:p>
                  </a:txBody>
                  <a:tcPr/>
                </a:tc>
                <a:tc>
                  <a:txBody>
                    <a:bodyPr/>
                    <a:lstStyle/>
                    <a:p>
                      <a:pPr algn="ctr"/>
                      <a:r>
                        <a:rPr lang="en-IN" sz="2000" dirty="0" smtClean="0">
                          <a:latin typeface="Times New Roman" pitchFamily="18" charset="0"/>
                          <a:cs typeface="Times New Roman" pitchFamily="18" charset="0"/>
                        </a:rPr>
                        <a:t>3</a:t>
                      </a:r>
                      <a:endParaRPr lang="en-IN" sz="2000" dirty="0">
                        <a:latin typeface="Times New Roman" pitchFamily="18" charset="0"/>
                        <a:cs typeface="Times New Roman" pitchFamily="18" charset="0"/>
                      </a:endParaRPr>
                    </a:p>
                  </a:txBody>
                  <a:tcPr/>
                </a:tc>
                <a:tc>
                  <a:txBody>
                    <a:bodyPr/>
                    <a:lstStyle/>
                    <a:p>
                      <a:pPr algn="ctr"/>
                      <a:r>
                        <a:rPr lang="en-IN" sz="2000" dirty="0" smtClean="0">
                          <a:latin typeface="Times New Roman" pitchFamily="18" charset="0"/>
                          <a:cs typeface="Times New Roman" pitchFamily="18" charset="0"/>
                        </a:rPr>
                        <a:t>2</a:t>
                      </a:r>
                      <a:endParaRPr lang="en-IN" sz="2000" dirty="0">
                        <a:latin typeface="Times New Roman" pitchFamily="18" charset="0"/>
                        <a:cs typeface="Times New Roman" pitchFamily="18" charset="0"/>
                      </a:endParaRPr>
                    </a:p>
                  </a:txBody>
                  <a:tcPr/>
                </a:tc>
              </a:tr>
              <a:tr h="393700">
                <a:tc vMerge="1">
                  <a:txBody>
                    <a:bodyPr/>
                    <a:lstStyle/>
                    <a:p>
                      <a:endParaRPr lang="en-IN" dirty="0"/>
                    </a:p>
                  </a:txBody>
                  <a:tcPr/>
                </a:tc>
                <a:tc>
                  <a:txBody>
                    <a:bodyPr/>
                    <a:lstStyle/>
                    <a:p>
                      <a:pPr algn="ctr"/>
                      <a:r>
                        <a:rPr lang="en-IN" sz="2000" dirty="0" smtClean="0">
                          <a:latin typeface="Times New Roman" pitchFamily="18" charset="0"/>
                          <a:cs typeface="Times New Roman" pitchFamily="18" charset="0"/>
                        </a:rPr>
                        <a:t>D</a:t>
                      </a:r>
                      <a:endParaRPr lang="en-IN" sz="2000" dirty="0">
                        <a:latin typeface="Times New Roman" pitchFamily="18" charset="0"/>
                        <a:cs typeface="Times New Roman" pitchFamily="18" charset="0"/>
                      </a:endParaRPr>
                    </a:p>
                  </a:txBody>
                  <a:tcPr/>
                </a:tc>
                <a:tc>
                  <a:txBody>
                    <a:bodyPr/>
                    <a:lstStyle/>
                    <a:p>
                      <a:pPr algn="ctr"/>
                      <a:r>
                        <a:rPr lang="en-IN" sz="2000" dirty="0" smtClean="0">
                          <a:latin typeface="Times New Roman" pitchFamily="18" charset="0"/>
                          <a:cs typeface="Times New Roman" pitchFamily="18" charset="0"/>
                        </a:rPr>
                        <a:t>5</a:t>
                      </a:r>
                      <a:endParaRPr lang="en-IN" sz="2000" dirty="0">
                        <a:latin typeface="Times New Roman" pitchFamily="18" charset="0"/>
                        <a:cs typeface="Times New Roman" pitchFamily="18" charset="0"/>
                      </a:endParaRPr>
                    </a:p>
                  </a:txBody>
                  <a:tcPr/>
                </a:tc>
                <a:tc>
                  <a:txBody>
                    <a:bodyPr/>
                    <a:lstStyle/>
                    <a:p>
                      <a:pPr algn="ctr"/>
                      <a:r>
                        <a:rPr lang="en-IN" sz="2000" dirty="0" smtClean="0">
                          <a:latin typeface="Times New Roman" pitchFamily="18" charset="0"/>
                          <a:cs typeface="Times New Roman" pitchFamily="18" charset="0"/>
                        </a:rPr>
                        <a:t>11</a:t>
                      </a:r>
                      <a:endParaRPr lang="en-IN" sz="2000" dirty="0">
                        <a:latin typeface="Times New Roman" pitchFamily="18" charset="0"/>
                        <a:cs typeface="Times New Roman" pitchFamily="18" charset="0"/>
                      </a:endParaRPr>
                    </a:p>
                  </a:txBody>
                  <a:tcPr/>
                </a:tc>
                <a:tc>
                  <a:txBody>
                    <a:bodyPr/>
                    <a:lstStyle/>
                    <a:p>
                      <a:pPr algn="ctr"/>
                      <a:r>
                        <a:rPr lang="en-IN" sz="2000" dirty="0" smtClean="0">
                          <a:latin typeface="Times New Roman" pitchFamily="18" charset="0"/>
                          <a:cs typeface="Times New Roman" pitchFamily="18" charset="0"/>
                        </a:rPr>
                        <a:t>9</a:t>
                      </a:r>
                      <a:endParaRPr lang="en-IN" sz="2000" dirty="0">
                        <a:latin typeface="Times New Roman" pitchFamily="18" charset="0"/>
                        <a:cs typeface="Times New Roman" pitchFamily="18" charset="0"/>
                      </a:endParaRPr>
                    </a:p>
                  </a:txBody>
                  <a:tcPr/>
                </a:tc>
                <a:tc>
                  <a:txBody>
                    <a:bodyPr/>
                    <a:lstStyle/>
                    <a:p>
                      <a:pPr algn="ctr"/>
                      <a:r>
                        <a:rPr lang="en-IN" sz="2000" dirty="0" smtClean="0">
                          <a:latin typeface="Times New Roman" pitchFamily="18" charset="0"/>
                          <a:cs typeface="Times New Roman" pitchFamily="18" charset="0"/>
                        </a:rPr>
                        <a:t>7</a:t>
                      </a:r>
                      <a:endParaRPr lang="en-IN" sz="2000" dirty="0">
                        <a:latin typeface="Times New Roman" pitchFamily="18" charset="0"/>
                        <a:cs typeface="Times New Roman" pitchFamily="18" charset="0"/>
                      </a:endParaRPr>
                    </a:p>
                  </a:txBody>
                  <a:tcPr/>
                </a:tc>
              </a:tr>
            </a:tbl>
          </a:graphicData>
        </a:graphic>
      </p:graphicFrame>
    </p:spTree>
    <p:extLst>
      <p:ext uri="{BB962C8B-B14F-4D97-AF65-F5344CB8AC3E}">
        <p14:creationId xmlns="" xmlns:p14="http://schemas.microsoft.com/office/powerpoint/2010/main" val="530540760"/>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Autofit/>
          </a:bodyPr>
          <a:lstStyle/>
          <a:p>
            <a:pPr marL="0" indent="0" algn="just">
              <a:buNone/>
            </a:pPr>
            <a:r>
              <a:rPr lang="en-IN" sz="2000" b="1" dirty="0" smtClean="0">
                <a:latin typeface="Times New Roman" pitchFamily="18" charset="0"/>
                <a:cs typeface="Times New Roman" pitchFamily="18" charset="0"/>
              </a:rPr>
              <a:t>Solution:</a:t>
            </a:r>
          </a:p>
          <a:p>
            <a:pPr marL="0" indent="0" algn="just">
              <a:buNone/>
            </a:pPr>
            <a:endParaRPr lang="en-IN" sz="2000" b="1" dirty="0">
              <a:latin typeface="Times New Roman" pitchFamily="18" charset="0"/>
              <a:cs typeface="Times New Roman" pitchFamily="18" charset="0"/>
            </a:endParaRPr>
          </a:p>
          <a:p>
            <a:pPr marL="0" indent="0" algn="just">
              <a:buNone/>
            </a:pPr>
            <a:r>
              <a:rPr lang="en-IN" sz="2000" b="1" dirty="0" smtClean="0">
                <a:latin typeface="Times New Roman" pitchFamily="18" charset="0"/>
                <a:cs typeface="Times New Roman" pitchFamily="18" charset="0"/>
              </a:rPr>
              <a:t>Step 1: </a:t>
            </a:r>
            <a:r>
              <a:rPr lang="en-IN" sz="2000" dirty="0" smtClean="0">
                <a:latin typeface="Times New Roman" pitchFamily="18" charset="0"/>
                <a:cs typeface="Times New Roman" pitchFamily="18" charset="0"/>
              </a:rPr>
              <a:t>Subtracting the </a:t>
            </a:r>
            <a:r>
              <a:rPr lang="en-IN" sz="2000" dirty="0">
                <a:latin typeface="Times New Roman" pitchFamily="18" charset="0"/>
                <a:cs typeface="Times New Roman" pitchFamily="18" charset="0"/>
              </a:rPr>
              <a:t>smallest element of each row from every element of the corresponding </a:t>
            </a:r>
            <a:r>
              <a:rPr lang="en-IN" sz="2000" dirty="0" smtClean="0">
                <a:latin typeface="Times New Roman" pitchFamily="18" charset="0"/>
                <a:cs typeface="Times New Roman" pitchFamily="18" charset="0"/>
              </a:rPr>
              <a:t>row, </a:t>
            </a:r>
            <a:r>
              <a:rPr lang="en-IN" sz="2000" dirty="0">
                <a:latin typeface="Times New Roman" pitchFamily="18" charset="0"/>
                <a:cs typeface="Times New Roman" pitchFamily="18" charset="0"/>
              </a:rPr>
              <a:t>we get the reduce matrix as</a:t>
            </a:r>
            <a:r>
              <a:rPr lang="en-IN" sz="2000" dirty="0" smtClean="0">
                <a:latin typeface="Times New Roman" pitchFamily="18" charset="0"/>
                <a:cs typeface="Times New Roman" pitchFamily="18" charset="0"/>
              </a:rPr>
              <a:t>:</a:t>
            </a:r>
          </a:p>
          <a:p>
            <a:pPr marL="0" indent="0" algn="just">
              <a:buNone/>
            </a:pPr>
            <a:endParaRPr lang="en-IN" sz="2000" dirty="0">
              <a:latin typeface="Times New Roman" pitchFamily="18" charset="0"/>
              <a:cs typeface="Times New Roman" pitchFamily="18" charset="0"/>
            </a:endParaRPr>
          </a:p>
          <a:p>
            <a:pPr marL="0" indent="0" algn="just">
              <a:buNone/>
            </a:pPr>
            <a:r>
              <a:rPr lang="en-IN" sz="2000" dirty="0" smtClean="0">
                <a:latin typeface="Times New Roman" pitchFamily="18" charset="0"/>
                <a:cs typeface="Times New Roman" pitchFamily="18" charset="0"/>
              </a:rPr>
              <a:t>			5	0	8	10</a:t>
            </a:r>
          </a:p>
          <a:p>
            <a:pPr marL="0" indent="0" algn="just">
              <a:buNone/>
            </a:pPr>
            <a:r>
              <a:rPr lang="en-IN" sz="2000" dirty="0">
                <a:latin typeface="Times New Roman" pitchFamily="18" charset="0"/>
                <a:cs typeface="Times New Roman" pitchFamily="18" charset="0"/>
              </a:rPr>
              <a:t>	</a:t>
            </a:r>
            <a:r>
              <a:rPr lang="en-IN" sz="2000" dirty="0" smtClean="0">
                <a:latin typeface="Times New Roman" pitchFamily="18" charset="0"/>
                <a:cs typeface="Times New Roman" pitchFamily="18" charset="0"/>
              </a:rPr>
              <a:t>		0	6	15	0</a:t>
            </a:r>
          </a:p>
          <a:p>
            <a:pPr marL="0" indent="0" algn="just">
              <a:buNone/>
            </a:pPr>
            <a:r>
              <a:rPr lang="en-IN" sz="2000" dirty="0">
                <a:latin typeface="Times New Roman" pitchFamily="18" charset="0"/>
                <a:cs typeface="Times New Roman" pitchFamily="18" charset="0"/>
              </a:rPr>
              <a:t>	</a:t>
            </a:r>
            <a:r>
              <a:rPr lang="en-IN" sz="2000" dirty="0" smtClean="0">
                <a:latin typeface="Times New Roman" pitchFamily="18" charset="0"/>
                <a:cs typeface="Times New Roman" pitchFamily="18" charset="0"/>
              </a:rPr>
              <a:t>		8	5	1	0	</a:t>
            </a:r>
          </a:p>
          <a:p>
            <a:pPr marL="0" indent="0" algn="just">
              <a:buNone/>
            </a:pPr>
            <a:r>
              <a:rPr lang="en-IN" sz="2000" dirty="0">
                <a:latin typeface="Times New Roman" pitchFamily="18" charset="0"/>
                <a:cs typeface="Times New Roman" pitchFamily="18" charset="0"/>
              </a:rPr>
              <a:t>	</a:t>
            </a:r>
            <a:r>
              <a:rPr lang="en-IN" sz="2000" dirty="0" smtClean="0">
                <a:latin typeface="Times New Roman" pitchFamily="18" charset="0"/>
                <a:cs typeface="Times New Roman" pitchFamily="18" charset="0"/>
              </a:rPr>
              <a:t>		0	6	4	2	</a:t>
            </a:r>
          </a:p>
          <a:p>
            <a:pPr marL="0" indent="0" algn="just">
              <a:buNone/>
            </a:pPr>
            <a:endParaRPr lang="en-IN" sz="2000" dirty="0">
              <a:latin typeface="Times New Roman" pitchFamily="18" charset="0"/>
              <a:cs typeface="Times New Roman" pitchFamily="18" charset="0"/>
            </a:endParaRPr>
          </a:p>
          <a:p>
            <a:pPr marL="0" indent="0" algn="just">
              <a:buNone/>
            </a:pPr>
            <a:r>
              <a:rPr lang="en-IN" sz="2000" b="1" dirty="0" smtClean="0">
                <a:latin typeface="Times New Roman" pitchFamily="18" charset="0"/>
                <a:cs typeface="Times New Roman" pitchFamily="18" charset="0"/>
              </a:rPr>
              <a:t>Step 2: </a:t>
            </a:r>
            <a:r>
              <a:rPr lang="en-IN" sz="2000" dirty="0" smtClean="0">
                <a:latin typeface="Times New Roman" pitchFamily="18" charset="0"/>
                <a:cs typeface="Times New Roman" pitchFamily="18" charset="0"/>
              </a:rPr>
              <a:t>Subtracting </a:t>
            </a:r>
            <a:r>
              <a:rPr lang="en-IN" sz="2000" dirty="0">
                <a:latin typeface="Times New Roman" pitchFamily="18" charset="0"/>
                <a:cs typeface="Times New Roman" pitchFamily="18" charset="0"/>
              </a:rPr>
              <a:t>the smallest element of each column of the reduced matrix from every element of the corresponding column, we get the following reduced </a:t>
            </a:r>
            <a:r>
              <a:rPr lang="en-IN" sz="2000" dirty="0" smtClean="0">
                <a:latin typeface="Times New Roman" pitchFamily="18" charset="0"/>
                <a:cs typeface="Times New Roman" pitchFamily="18" charset="0"/>
              </a:rPr>
              <a:t>matrix:</a:t>
            </a:r>
          </a:p>
          <a:p>
            <a:pPr marL="0" indent="0" algn="just">
              <a:buNone/>
            </a:pPr>
            <a:endParaRPr lang="en-IN" sz="2000" dirty="0" smtClean="0">
              <a:latin typeface="Times New Roman" pitchFamily="18" charset="0"/>
              <a:cs typeface="Times New Roman" pitchFamily="18" charset="0"/>
            </a:endParaRPr>
          </a:p>
          <a:p>
            <a:pPr marL="0" indent="0" algn="just">
              <a:buNone/>
            </a:pPr>
            <a:r>
              <a:rPr lang="en-IN" sz="2000" dirty="0" smtClean="0">
                <a:latin typeface="Times New Roman" pitchFamily="18" charset="0"/>
                <a:cs typeface="Times New Roman" pitchFamily="18" charset="0"/>
              </a:rPr>
              <a:t>	</a:t>
            </a:r>
            <a:r>
              <a:rPr lang="en-IN" sz="2000" dirty="0">
                <a:latin typeface="Times New Roman" pitchFamily="18" charset="0"/>
                <a:cs typeface="Times New Roman" pitchFamily="18" charset="0"/>
              </a:rPr>
              <a:t>		5	0	</a:t>
            </a:r>
            <a:r>
              <a:rPr lang="en-IN" sz="2000" dirty="0" smtClean="0">
                <a:latin typeface="Times New Roman" pitchFamily="18" charset="0"/>
                <a:cs typeface="Times New Roman" pitchFamily="18" charset="0"/>
              </a:rPr>
              <a:t>7</a:t>
            </a:r>
            <a:r>
              <a:rPr lang="en-IN" sz="2000" dirty="0">
                <a:latin typeface="Times New Roman" pitchFamily="18" charset="0"/>
                <a:cs typeface="Times New Roman" pitchFamily="18" charset="0"/>
              </a:rPr>
              <a:t>	10</a:t>
            </a:r>
          </a:p>
          <a:p>
            <a:pPr marL="0" indent="0" algn="just">
              <a:buNone/>
            </a:pPr>
            <a:r>
              <a:rPr lang="en-IN" sz="2000" dirty="0">
                <a:latin typeface="Times New Roman" pitchFamily="18" charset="0"/>
                <a:cs typeface="Times New Roman" pitchFamily="18" charset="0"/>
              </a:rPr>
              <a:t>			0	6	</a:t>
            </a:r>
            <a:r>
              <a:rPr lang="en-IN" sz="2000" dirty="0" smtClean="0">
                <a:latin typeface="Times New Roman" pitchFamily="18" charset="0"/>
                <a:cs typeface="Times New Roman" pitchFamily="18" charset="0"/>
              </a:rPr>
              <a:t>14</a:t>
            </a:r>
            <a:r>
              <a:rPr lang="en-IN" sz="2000" dirty="0">
                <a:latin typeface="Times New Roman" pitchFamily="18" charset="0"/>
                <a:cs typeface="Times New Roman" pitchFamily="18" charset="0"/>
              </a:rPr>
              <a:t>	0</a:t>
            </a:r>
          </a:p>
          <a:p>
            <a:pPr marL="0" indent="0" algn="just">
              <a:buNone/>
            </a:pPr>
            <a:r>
              <a:rPr lang="en-IN" sz="2000" dirty="0">
                <a:latin typeface="Times New Roman" pitchFamily="18" charset="0"/>
                <a:cs typeface="Times New Roman" pitchFamily="18" charset="0"/>
              </a:rPr>
              <a:t>			8	5	</a:t>
            </a:r>
            <a:r>
              <a:rPr lang="en-IN" sz="2000" dirty="0" smtClean="0">
                <a:latin typeface="Times New Roman" pitchFamily="18" charset="0"/>
                <a:cs typeface="Times New Roman" pitchFamily="18" charset="0"/>
              </a:rPr>
              <a:t>0</a:t>
            </a:r>
            <a:r>
              <a:rPr lang="en-IN" sz="2000" dirty="0">
                <a:latin typeface="Times New Roman" pitchFamily="18" charset="0"/>
                <a:cs typeface="Times New Roman" pitchFamily="18" charset="0"/>
              </a:rPr>
              <a:t>	0	</a:t>
            </a:r>
          </a:p>
          <a:p>
            <a:pPr marL="0" indent="0" algn="just">
              <a:buNone/>
            </a:pPr>
            <a:r>
              <a:rPr lang="en-IN" sz="2000" dirty="0">
                <a:latin typeface="Times New Roman" pitchFamily="18" charset="0"/>
                <a:cs typeface="Times New Roman" pitchFamily="18" charset="0"/>
              </a:rPr>
              <a:t>			0	6	</a:t>
            </a:r>
            <a:r>
              <a:rPr lang="en-IN" sz="2000" dirty="0" smtClean="0">
                <a:latin typeface="Times New Roman" pitchFamily="18" charset="0"/>
                <a:cs typeface="Times New Roman" pitchFamily="18" charset="0"/>
              </a:rPr>
              <a:t>3</a:t>
            </a:r>
            <a:r>
              <a:rPr lang="en-IN" sz="2000" dirty="0">
                <a:latin typeface="Times New Roman" pitchFamily="18" charset="0"/>
                <a:cs typeface="Times New Roman" pitchFamily="18" charset="0"/>
              </a:rPr>
              <a:t>	2	</a:t>
            </a:r>
          </a:p>
          <a:p>
            <a:pPr marL="0" indent="0" algn="just">
              <a:buNone/>
            </a:pPr>
            <a:endParaRPr lang="en-IN" sz="2000" dirty="0">
              <a:latin typeface="Times New Roman" pitchFamily="18" charset="0"/>
              <a:cs typeface="Times New Roman" pitchFamily="18" charset="0"/>
            </a:endParaRPr>
          </a:p>
          <a:p>
            <a:pPr marL="0" indent="0" algn="just">
              <a:buNone/>
            </a:pPr>
            <a:endParaRPr lang="en-IN" sz="2000" dirty="0">
              <a:latin typeface="Times New Roman" pitchFamily="18" charset="0"/>
              <a:cs typeface="Times New Roman" pitchFamily="18" charset="0"/>
            </a:endParaRPr>
          </a:p>
          <a:p>
            <a:pPr marL="0" indent="0" algn="just">
              <a:buNone/>
            </a:pPr>
            <a:r>
              <a:rPr lang="en-IN" sz="2000" dirty="0">
                <a:latin typeface="Times New Roman" pitchFamily="18" charset="0"/>
                <a:cs typeface="Times New Roman" pitchFamily="18" charset="0"/>
              </a:rPr>
              <a:t/>
            </a:r>
            <a:br>
              <a:rPr lang="en-IN" sz="2000" dirty="0">
                <a:latin typeface="Times New Roman" pitchFamily="18" charset="0"/>
                <a:cs typeface="Times New Roman" pitchFamily="18" charset="0"/>
              </a:rPr>
            </a:br>
            <a:endParaRPr lang="en-IN" sz="2000" dirty="0">
              <a:latin typeface="Times New Roman" pitchFamily="18" charset="0"/>
              <a:cs typeface="Times New Roman" pitchFamily="18" charset="0"/>
            </a:endParaRPr>
          </a:p>
          <a:p>
            <a:endParaRPr lang="en-IN" sz="2000" dirty="0">
              <a:latin typeface="Times New Roman" pitchFamily="18" charset="0"/>
              <a:cs typeface="Times New Roman" pitchFamily="18" charset="0"/>
            </a:endParaRPr>
          </a:p>
        </p:txBody>
      </p:sp>
      <p:sp>
        <p:nvSpPr>
          <p:cNvPr id="4" name="Left Brace 3"/>
          <p:cNvSpPr/>
          <p:nvPr/>
        </p:nvSpPr>
        <p:spPr>
          <a:xfrm>
            <a:off x="2819400" y="2057400"/>
            <a:ext cx="76200" cy="137160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a:p>
        </p:txBody>
      </p:sp>
      <p:sp>
        <p:nvSpPr>
          <p:cNvPr id="5" name="Right Brace 4"/>
          <p:cNvSpPr/>
          <p:nvPr/>
        </p:nvSpPr>
        <p:spPr>
          <a:xfrm>
            <a:off x="6019800" y="1905000"/>
            <a:ext cx="152400" cy="16002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a:p>
        </p:txBody>
      </p:sp>
      <p:sp>
        <p:nvSpPr>
          <p:cNvPr id="6" name="Left Brace 5"/>
          <p:cNvSpPr/>
          <p:nvPr/>
        </p:nvSpPr>
        <p:spPr>
          <a:xfrm>
            <a:off x="2781300" y="4953000"/>
            <a:ext cx="76200" cy="137160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a:p>
        </p:txBody>
      </p:sp>
      <p:sp>
        <p:nvSpPr>
          <p:cNvPr id="7" name="Right Brace 6"/>
          <p:cNvSpPr/>
          <p:nvPr/>
        </p:nvSpPr>
        <p:spPr>
          <a:xfrm>
            <a:off x="6096000" y="4953000"/>
            <a:ext cx="152400" cy="16002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a:p>
        </p:txBody>
      </p:sp>
    </p:spTree>
    <p:extLst>
      <p:ext uri="{BB962C8B-B14F-4D97-AF65-F5344CB8AC3E}">
        <p14:creationId xmlns="" xmlns:p14="http://schemas.microsoft.com/office/powerpoint/2010/main" val="1022317464"/>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Autofit/>
          </a:bodyPr>
          <a:lstStyle/>
          <a:p>
            <a:pPr marL="0" indent="0" algn="just">
              <a:buNone/>
            </a:pPr>
            <a:r>
              <a:rPr lang="en-IN" sz="2000" b="1" dirty="0" smtClean="0">
                <a:latin typeface="Times New Roman" pitchFamily="18" charset="0"/>
                <a:cs typeface="Times New Roman" pitchFamily="18" charset="0"/>
              </a:rPr>
              <a:t>Solution:</a:t>
            </a:r>
          </a:p>
          <a:p>
            <a:pPr marL="0" indent="0" algn="just">
              <a:buNone/>
            </a:pPr>
            <a:endParaRPr lang="en-IN" sz="2000" b="1" dirty="0">
              <a:latin typeface="Times New Roman" pitchFamily="18" charset="0"/>
              <a:cs typeface="Times New Roman" pitchFamily="18" charset="0"/>
            </a:endParaRPr>
          </a:p>
          <a:p>
            <a:pPr marL="0" indent="0" algn="just">
              <a:buNone/>
            </a:pPr>
            <a:r>
              <a:rPr lang="en-IN" sz="2000" b="1" dirty="0" smtClean="0">
                <a:latin typeface="Times New Roman" pitchFamily="18" charset="0"/>
                <a:cs typeface="Times New Roman" pitchFamily="18" charset="0"/>
              </a:rPr>
              <a:t>Step 1: </a:t>
            </a:r>
            <a:r>
              <a:rPr lang="en-IN" sz="2000" dirty="0" smtClean="0">
                <a:latin typeface="Times New Roman" pitchFamily="18" charset="0"/>
                <a:cs typeface="Times New Roman" pitchFamily="18" charset="0"/>
              </a:rPr>
              <a:t>Subtracting the </a:t>
            </a:r>
            <a:r>
              <a:rPr lang="en-IN" sz="2000" dirty="0">
                <a:latin typeface="Times New Roman" pitchFamily="18" charset="0"/>
                <a:cs typeface="Times New Roman" pitchFamily="18" charset="0"/>
              </a:rPr>
              <a:t>smallest element of each row from every element of the corresponding </a:t>
            </a:r>
            <a:r>
              <a:rPr lang="en-IN" sz="2000" dirty="0" smtClean="0">
                <a:latin typeface="Times New Roman" pitchFamily="18" charset="0"/>
                <a:cs typeface="Times New Roman" pitchFamily="18" charset="0"/>
              </a:rPr>
              <a:t>row, </a:t>
            </a:r>
            <a:r>
              <a:rPr lang="en-IN" sz="2000" dirty="0">
                <a:latin typeface="Times New Roman" pitchFamily="18" charset="0"/>
                <a:cs typeface="Times New Roman" pitchFamily="18" charset="0"/>
              </a:rPr>
              <a:t>we get the reduce matrix as</a:t>
            </a:r>
            <a:r>
              <a:rPr lang="en-IN" sz="2000" dirty="0" smtClean="0">
                <a:latin typeface="Times New Roman" pitchFamily="18" charset="0"/>
                <a:cs typeface="Times New Roman" pitchFamily="18" charset="0"/>
              </a:rPr>
              <a:t>:</a:t>
            </a:r>
          </a:p>
          <a:p>
            <a:pPr marL="0" indent="0" algn="just">
              <a:buNone/>
            </a:pPr>
            <a:endParaRPr lang="en-IN" sz="2000" dirty="0">
              <a:latin typeface="Times New Roman" pitchFamily="18" charset="0"/>
              <a:cs typeface="Times New Roman" pitchFamily="18" charset="0"/>
            </a:endParaRPr>
          </a:p>
          <a:p>
            <a:pPr marL="0" indent="0" algn="just">
              <a:buNone/>
            </a:pPr>
            <a:r>
              <a:rPr lang="en-IN" sz="2000" dirty="0" smtClean="0">
                <a:latin typeface="Times New Roman" pitchFamily="18" charset="0"/>
                <a:cs typeface="Times New Roman" pitchFamily="18" charset="0"/>
              </a:rPr>
              <a:t>			5	0	8	10</a:t>
            </a:r>
          </a:p>
          <a:p>
            <a:pPr marL="0" indent="0" algn="just">
              <a:buNone/>
            </a:pPr>
            <a:r>
              <a:rPr lang="en-IN" sz="2000" dirty="0">
                <a:latin typeface="Times New Roman" pitchFamily="18" charset="0"/>
                <a:cs typeface="Times New Roman" pitchFamily="18" charset="0"/>
              </a:rPr>
              <a:t>	</a:t>
            </a:r>
            <a:r>
              <a:rPr lang="en-IN" sz="2000" dirty="0" smtClean="0">
                <a:latin typeface="Times New Roman" pitchFamily="18" charset="0"/>
                <a:cs typeface="Times New Roman" pitchFamily="18" charset="0"/>
              </a:rPr>
              <a:t>		0	6	15	0</a:t>
            </a:r>
          </a:p>
          <a:p>
            <a:pPr marL="0" indent="0" algn="just">
              <a:buNone/>
            </a:pPr>
            <a:r>
              <a:rPr lang="en-IN" sz="2000" dirty="0">
                <a:latin typeface="Times New Roman" pitchFamily="18" charset="0"/>
                <a:cs typeface="Times New Roman" pitchFamily="18" charset="0"/>
              </a:rPr>
              <a:t>	</a:t>
            </a:r>
            <a:r>
              <a:rPr lang="en-IN" sz="2000" dirty="0" smtClean="0">
                <a:latin typeface="Times New Roman" pitchFamily="18" charset="0"/>
                <a:cs typeface="Times New Roman" pitchFamily="18" charset="0"/>
              </a:rPr>
              <a:t>		8	5	1	0	</a:t>
            </a:r>
          </a:p>
          <a:p>
            <a:pPr marL="0" indent="0" algn="just">
              <a:buNone/>
            </a:pPr>
            <a:r>
              <a:rPr lang="en-IN" sz="2000" dirty="0">
                <a:latin typeface="Times New Roman" pitchFamily="18" charset="0"/>
                <a:cs typeface="Times New Roman" pitchFamily="18" charset="0"/>
              </a:rPr>
              <a:t>	</a:t>
            </a:r>
            <a:r>
              <a:rPr lang="en-IN" sz="2000" dirty="0" smtClean="0">
                <a:latin typeface="Times New Roman" pitchFamily="18" charset="0"/>
                <a:cs typeface="Times New Roman" pitchFamily="18" charset="0"/>
              </a:rPr>
              <a:t>		0	6	4	2	</a:t>
            </a:r>
          </a:p>
          <a:p>
            <a:pPr marL="0" indent="0" algn="just">
              <a:buNone/>
            </a:pPr>
            <a:endParaRPr lang="en-IN" sz="2000" dirty="0">
              <a:latin typeface="Times New Roman" pitchFamily="18" charset="0"/>
              <a:cs typeface="Times New Roman" pitchFamily="18" charset="0"/>
            </a:endParaRPr>
          </a:p>
          <a:p>
            <a:pPr marL="0" indent="0" algn="just">
              <a:buNone/>
            </a:pPr>
            <a:r>
              <a:rPr lang="en-IN" sz="2000" b="1" dirty="0" smtClean="0">
                <a:latin typeface="Times New Roman" pitchFamily="18" charset="0"/>
                <a:cs typeface="Times New Roman" pitchFamily="18" charset="0"/>
              </a:rPr>
              <a:t>Step 2: </a:t>
            </a:r>
            <a:r>
              <a:rPr lang="en-IN" sz="2000" dirty="0" smtClean="0">
                <a:latin typeface="Times New Roman" pitchFamily="18" charset="0"/>
                <a:cs typeface="Times New Roman" pitchFamily="18" charset="0"/>
              </a:rPr>
              <a:t>Subtracting </a:t>
            </a:r>
            <a:r>
              <a:rPr lang="en-IN" sz="2000" dirty="0">
                <a:latin typeface="Times New Roman" pitchFamily="18" charset="0"/>
                <a:cs typeface="Times New Roman" pitchFamily="18" charset="0"/>
              </a:rPr>
              <a:t>the smallest element of each column of the reduced matrix from every element of the corresponding column, we get the following reduced </a:t>
            </a:r>
            <a:r>
              <a:rPr lang="en-IN" sz="2000" dirty="0" smtClean="0">
                <a:latin typeface="Times New Roman" pitchFamily="18" charset="0"/>
                <a:cs typeface="Times New Roman" pitchFamily="18" charset="0"/>
              </a:rPr>
              <a:t>matrix:</a:t>
            </a:r>
          </a:p>
          <a:p>
            <a:pPr marL="0" indent="0" algn="just">
              <a:buNone/>
            </a:pPr>
            <a:endParaRPr lang="en-IN" sz="2000" dirty="0" smtClean="0">
              <a:latin typeface="Times New Roman" pitchFamily="18" charset="0"/>
              <a:cs typeface="Times New Roman" pitchFamily="18" charset="0"/>
            </a:endParaRPr>
          </a:p>
          <a:p>
            <a:pPr marL="0" indent="0" algn="just">
              <a:buNone/>
            </a:pPr>
            <a:r>
              <a:rPr lang="en-IN" sz="2000" dirty="0" smtClean="0">
                <a:latin typeface="Times New Roman" pitchFamily="18" charset="0"/>
                <a:cs typeface="Times New Roman" pitchFamily="18" charset="0"/>
              </a:rPr>
              <a:t>	</a:t>
            </a:r>
            <a:r>
              <a:rPr lang="en-IN" sz="2000" dirty="0">
                <a:latin typeface="Times New Roman" pitchFamily="18" charset="0"/>
                <a:cs typeface="Times New Roman" pitchFamily="18" charset="0"/>
              </a:rPr>
              <a:t>		5	0	</a:t>
            </a:r>
            <a:r>
              <a:rPr lang="en-IN" sz="2000" dirty="0" smtClean="0">
                <a:latin typeface="Times New Roman" pitchFamily="18" charset="0"/>
                <a:cs typeface="Times New Roman" pitchFamily="18" charset="0"/>
              </a:rPr>
              <a:t>7</a:t>
            </a:r>
            <a:r>
              <a:rPr lang="en-IN" sz="2000" dirty="0">
                <a:latin typeface="Times New Roman" pitchFamily="18" charset="0"/>
                <a:cs typeface="Times New Roman" pitchFamily="18" charset="0"/>
              </a:rPr>
              <a:t>	10</a:t>
            </a:r>
          </a:p>
          <a:p>
            <a:pPr marL="0" indent="0" algn="just">
              <a:buNone/>
            </a:pPr>
            <a:r>
              <a:rPr lang="en-IN" sz="2000" dirty="0">
                <a:latin typeface="Times New Roman" pitchFamily="18" charset="0"/>
                <a:cs typeface="Times New Roman" pitchFamily="18" charset="0"/>
              </a:rPr>
              <a:t>			0	6	</a:t>
            </a:r>
            <a:r>
              <a:rPr lang="en-IN" sz="2000" dirty="0" smtClean="0">
                <a:latin typeface="Times New Roman" pitchFamily="18" charset="0"/>
                <a:cs typeface="Times New Roman" pitchFamily="18" charset="0"/>
              </a:rPr>
              <a:t>14</a:t>
            </a:r>
            <a:r>
              <a:rPr lang="en-IN" sz="2000" dirty="0">
                <a:latin typeface="Times New Roman" pitchFamily="18" charset="0"/>
                <a:cs typeface="Times New Roman" pitchFamily="18" charset="0"/>
              </a:rPr>
              <a:t>	0</a:t>
            </a:r>
          </a:p>
          <a:p>
            <a:pPr marL="0" indent="0" algn="just">
              <a:buNone/>
            </a:pPr>
            <a:r>
              <a:rPr lang="en-IN" sz="2000" dirty="0">
                <a:latin typeface="Times New Roman" pitchFamily="18" charset="0"/>
                <a:cs typeface="Times New Roman" pitchFamily="18" charset="0"/>
              </a:rPr>
              <a:t>			8	5	</a:t>
            </a:r>
            <a:r>
              <a:rPr lang="en-IN" sz="2000" dirty="0" smtClean="0">
                <a:latin typeface="Times New Roman" pitchFamily="18" charset="0"/>
                <a:cs typeface="Times New Roman" pitchFamily="18" charset="0"/>
              </a:rPr>
              <a:t>0</a:t>
            </a:r>
            <a:r>
              <a:rPr lang="en-IN" sz="2000" dirty="0">
                <a:latin typeface="Times New Roman" pitchFamily="18" charset="0"/>
                <a:cs typeface="Times New Roman" pitchFamily="18" charset="0"/>
              </a:rPr>
              <a:t>	0	</a:t>
            </a:r>
          </a:p>
          <a:p>
            <a:pPr marL="0" indent="0" algn="just">
              <a:buNone/>
            </a:pPr>
            <a:r>
              <a:rPr lang="en-IN" sz="2000" dirty="0">
                <a:latin typeface="Times New Roman" pitchFamily="18" charset="0"/>
                <a:cs typeface="Times New Roman" pitchFamily="18" charset="0"/>
              </a:rPr>
              <a:t>			0	6	</a:t>
            </a:r>
            <a:r>
              <a:rPr lang="en-IN" sz="2000" dirty="0" smtClean="0">
                <a:latin typeface="Times New Roman" pitchFamily="18" charset="0"/>
                <a:cs typeface="Times New Roman" pitchFamily="18" charset="0"/>
              </a:rPr>
              <a:t>3</a:t>
            </a:r>
            <a:r>
              <a:rPr lang="en-IN" sz="2000" dirty="0">
                <a:latin typeface="Times New Roman" pitchFamily="18" charset="0"/>
                <a:cs typeface="Times New Roman" pitchFamily="18" charset="0"/>
              </a:rPr>
              <a:t>	2	</a:t>
            </a:r>
          </a:p>
          <a:p>
            <a:pPr marL="0" indent="0" algn="just">
              <a:buNone/>
            </a:pPr>
            <a:endParaRPr lang="en-IN" sz="2000" dirty="0">
              <a:latin typeface="Times New Roman" pitchFamily="18" charset="0"/>
              <a:cs typeface="Times New Roman" pitchFamily="18" charset="0"/>
            </a:endParaRPr>
          </a:p>
          <a:p>
            <a:pPr marL="0" indent="0" algn="just">
              <a:buNone/>
            </a:pPr>
            <a:endParaRPr lang="en-IN" sz="2000" dirty="0">
              <a:latin typeface="Times New Roman" pitchFamily="18" charset="0"/>
              <a:cs typeface="Times New Roman" pitchFamily="18" charset="0"/>
            </a:endParaRPr>
          </a:p>
          <a:p>
            <a:pPr marL="0" indent="0" algn="just">
              <a:buNone/>
            </a:pPr>
            <a:r>
              <a:rPr lang="en-IN" sz="2000" dirty="0">
                <a:latin typeface="Times New Roman" pitchFamily="18" charset="0"/>
                <a:cs typeface="Times New Roman" pitchFamily="18" charset="0"/>
              </a:rPr>
              <a:t/>
            </a:r>
            <a:br>
              <a:rPr lang="en-IN" sz="2000" dirty="0">
                <a:latin typeface="Times New Roman" pitchFamily="18" charset="0"/>
                <a:cs typeface="Times New Roman" pitchFamily="18" charset="0"/>
              </a:rPr>
            </a:br>
            <a:endParaRPr lang="en-IN" sz="2000" dirty="0">
              <a:latin typeface="Times New Roman" pitchFamily="18" charset="0"/>
              <a:cs typeface="Times New Roman" pitchFamily="18" charset="0"/>
            </a:endParaRPr>
          </a:p>
          <a:p>
            <a:endParaRPr lang="en-IN" sz="2000" dirty="0">
              <a:latin typeface="Times New Roman" pitchFamily="18" charset="0"/>
              <a:cs typeface="Times New Roman" pitchFamily="18" charset="0"/>
            </a:endParaRPr>
          </a:p>
        </p:txBody>
      </p:sp>
      <p:sp>
        <p:nvSpPr>
          <p:cNvPr id="4" name="Left Brace 3"/>
          <p:cNvSpPr/>
          <p:nvPr/>
        </p:nvSpPr>
        <p:spPr>
          <a:xfrm>
            <a:off x="2819400" y="2057400"/>
            <a:ext cx="76200" cy="137160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a:p>
        </p:txBody>
      </p:sp>
      <p:sp>
        <p:nvSpPr>
          <p:cNvPr id="5" name="Right Brace 4"/>
          <p:cNvSpPr/>
          <p:nvPr/>
        </p:nvSpPr>
        <p:spPr>
          <a:xfrm>
            <a:off x="6019800" y="1905000"/>
            <a:ext cx="152400" cy="16002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a:p>
        </p:txBody>
      </p:sp>
      <p:sp>
        <p:nvSpPr>
          <p:cNvPr id="6" name="Left Brace 5"/>
          <p:cNvSpPr/>
          <p:nvPr/>
        </p:nvSpPr>
        <p:spPr>
          <a:xfrm>
            <a:off x="2781300" y="4953000"/>
            <a:ext cx="76200" cy="137160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a:p>
        </p:txBody>
      </p:sp>
      <p:sp>
        <p:nvSpPr>
          <p:cNvPr id="7" name="Right Brace 6"/>
          <p:cNvSpPr/>
          <p:nvPr/>
        </p:nvSpPr>
        <p:spPr>
          <a:xfrm>
            <a:off x="6096000" y="4953000"/>
            <a:ext cx="152400" cy="16002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a:p>
        </p:txBody>
      </p:sp>
      <p:sp>
        <p:nvSpPr>
          <p:cNvPr id="8" name="Rectangle 7"/>
          <p:cNvSpPr/>
          <p:nvPr/>
        </p:nvSpPr>
        <p:spPr>
          <a:xfrm>
            <a:off x="3733800" y="4953000"/>
            <a:ext cx="4572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a:stCxn id="8" idx="2"/>
          </p:cNvCxnSpPr>
          <p:nvPr/>
        </p:nvCxnSpPr>
        <p:spPr>
          <a:xfrm rot="5400000">
            <a:off x="3390900" y="5753100"/>
            <a:ext cx="1143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895600" y="6019800"/>
            <a:ext cx="3810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rot="5400000">
            <a:off x="2477294" y="5447506"/>
            <a:ext cx="1143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648200" y="5638800"/>
            <a:ext cx="5334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p:nvPr/>
        </p:nvCxnSpPr>
        <p:spPr>
          <a:xfrm>
            <a:off x="2819400" y="5791200"/>
            <a:ext cx="3429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5562600" y="5334000"/>
            <a:ext cx="4572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1022317464"/>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5638800" y="1981200"/>
            <a:ext cx="457200" cy="533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IN"/>
          </a:p>
        </p:txBody>
      </p:sp>
      <p:sp>
        <p:nvSpPr>
          <p:cNvPr id="12" name="Rounded Rectangle 11"/>
          <p:cNvSpPr/>
          <p:nvPr/>
        </p:nvSpPr>
        <p:spPr>
          <a:xfrm>
            <a:off x="4724400" y="2514600"/>
            <a:ext cx="533400" cy="457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IN"/>
          </a:p>
        </p:txBody>
      </p:sp>
      <p:sp>
        <p:nvSpPr>
          <p:cNvPr id="11" name="Rounded Rectangle 10"/>
          <p:cNvSpPr/>
          <p:nvPr/>
        </p:nvSpPr>
        <p:spPr>
          <a:xfrm>
            <a:off x="3810000" y="1600200"/>
            <a:ext cx="457200" cy="381000"/>
          </a:xfrm>
          <a:prstGeom prst="roundRect">
            <a:avLst>
              <a:gd name="adj" fmla="val 8925"/>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IN"/>
          </a:p>
        </p:txBody>
      </p:sp>
      <p:sp>
        <p:nvSpPr>
          <p:cNvPr id="10" name="Rounded Rectangle 9"/>
          <p:cNvSpPr/>
          <p:nvPr/>
        </p:nvSpPr>
        <p:spPr>
          <a:xfrm>
            <a:off x="2890684" y="3197942"/>
            <a:ext cx="457200" cy="381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IN"/>
          </a:p>
        </p:txBody>
      </p:sp>
      <p:sp>
        <p:nvSpPr>
          <p:cNvPr id="3" name="Content Placeholder 2"/>
          <p:cNvSpPr>
            <a:spLocks noGrp="1"/>
          </p:cNvSpPr>
          <p:nvPr>
            <p:ph idx="1"/>
          </p:nvPr>
        </p:nvSpPr>
        <p:spPr>
          <a:xfrm>
            <a:off x="152400" y="152400"/>
            <a:ext cx="8915400" cy="6553200"/>
          </a:xfrm>
        </p:spPr>
        <p:txBody>
          <a:bodyPr>
            <a:normAutofit lnSpcReduction="10000"/>
          </a:bodyPr>
          <a:lstStyle/>
          <a:p>
            <a:r>
              <a:rPr lang="en-IN" sz="3000" dirty="0">
                <a:latin typeface="Times New Roman" pitchFamily="18" charset="0"/>
                <a:cs typeface="Times New Roman" pitchFamily="18" charset="0"/>
              </a:rPr>
              <a:t>Step 3: Starting with Row 1, we box a single zero (i.e. make assignment), and cross (x) all other zeros in its column. Thus we </a:t>
            </a:r>
            <a:r>
              <a:rPr lang="en-IN" sz="3000" dirty="0" smtClean="0">
                <a:latin typeface="Times New Roman" pitchFamily="18" charset="0"/>
                <a:cs typeface="Times New Roman" pitchFamily="18" charset="0"/>
              </a:rPr>
              <a:t>get</a:t>
            </a:r>
          </a:p>
          <a:p>
            <a:pPr marL="0" indent="0" algn="just">
              <a:buNone/>
            </a:pPr>
            <a:r>
              <a:rPr lang="en-IN" dirty="0" smtClean="0">
                <a:latin typeface="Times New Roman" pitchFamily="18" charset="0"/>
                <a:cs typeface="Times New Roman" pitchFamily="18" charset="0"/>
              </a:rPr>
              <a:t>			5</a:t>
            </a:r>
            <a:r>
              <a:rPr lang="en-IN" dirty="0">
                <a:latin typeface="Times New Roman" pitchFamily="18" charset="0"/>
                <a:cs typeface="Times New Roman" pitchFamily="18" charset="0"/>
              </a:rPr>
              <a:t>	0	7	10</a:t>
            </a:r>
          </a:p>
          <a:p>
            <a:pPr marL="0" indent="0" algn="just">
              <a:buNone/>
            </a:pPr>
            <a:r>
              <a:rPr lang="en-IN" dirty="0">
                <a:latin typeface="Times New Roman" pitchFamily="18" charset="0"/>
                <a:cs typeface="Times New Roman" pitchFamily="18" charset="0"/>
              </a:rPr>
              <a:t>			0	6	14	0</a:t>
            </a:r>
          </a:p>
          <a:p>
            <a:pPr marL="0" indent="0" algn="just">
              <a:buNone/>
            </a:pPr>
            <a:r>
              <a:rPr lang="en-IN" dirty="0">
                <a:latin typeface="Times New Roman" pitchFamily="18" charset="0"/>
                <a:cs typeface="Times New Roman" pitchFamily="18" charset="0"/>
              </a:rPr>
              <a:t>			8	5	0	0	</a:t>
            </a:r>
          </a:p>
          <a:p>
            <a:pPr marL="0" indent="0" algn="just">
              <a:buNone/>
            </a:pPr>
            <a:r>
              <a:rPr lang="en-IN" dirty="0">
                <a:latin typeface="Times New Roman" pitchFamily="18" charset="0"/>
                <a:cs typeface="Times New Roman" pitchFamily="18" charset="0"/>
              </a:rPr>
              <a:t>			0	6	3	2</a:t>
            </a:r>
          </a:p>
          <a:p>
            <a:pPr marL="0" indent="0" algn="just">
              <a:buNone/>
            </a:pPr>
            <a:r>
              <a:rPr lang="en-IN" sz="2800" dirty="0" smtClean="0">
                <a:latin typeface="Times New Roman" pitchFamily="18" charset="0"/>
                <a:cs typeface="Times New Roman" pitchFamily="18" charset="0"/>
              </a:rPr>
              <a:t>Since </a:t>
            </a:r>
            <a:r>
              <a:rPr lang="en-IN" sz="2800" dirty="0">
                <a:latin typeface="Times New Roman" pitchFamily="18" charset="0"/>
                <a:cs typeface="Times New Roman" pitchFamily="18" charset="0"/>
              </a:rPr>
              <a:t>each row and each column contains exactly one assignment, the current assignment is optimal. The optimal schedule is </a:t>
            </a:r>
            <a:endParaRPr lang="en-IN" sz="2800" dirty="0" smtClean="0">
              <a:latin typeface="Times New Roman" pitchFamily="18" charset="0"/>
              <a:cs typeface="Times New Roman" pitchFamily="18" charset="0"/>
            </a:endParaRPr>
          </a:p>
          <a:p>
            <a:pPr marL="0" indent="0" algn="just">
              <a:buNone/>
            </a:pPr>
            <a:r>
              <a:rPr lang="en-IN" dirty="0" smtClean="0">
                <a:latin typeface="Times New Roman" pitchFamily="18" charset="0"/>
                <a:cs typeface="Times New Roman" pitchFamily="18" charset="0"/>
              </a:rPr>
              <a:t>		A	 II,   B     IV, C      III, D     I</a:t>
            </a:r>
            <a:endParaRPr lang="en-IN" dirty="0">
              <a:latin typeface="Times New Roman" pitchFamily="18" charset="0"/>
              <a:cs typeface="Times New Roman" pitchFamily="18" charset="0"/>
            </a:endParaRPr>
          </a:p>
          <a:p>
            <a:pPr marL="0" indent="0" algn="just">
              <a:buNone/>
            </a:pPr>
            <a:r>
              <a:rPr lang="en-IN" sz="2800" dirty="0" smtClean="0">
                <a:latin typeface="Times New Roman" pitchFamily="18" charset="0"/>
                <a:cs typeface="Times New Roman" pitchFamily="18" charset="0"/>
              </a:rPr>
              <a:t>And </a:t>
            </a:r>
            <a:r>
              <a:rPr lang="en-IN" sz="2800" dirty="0">
                <a:latin typeface="Times New Roman" pitchFamily="18" charset="0"/>
                <a:cs typeface="Times New Roman" pitchFamily="18" charset="0"/>
              </a:rPr>
              <a:t>the optimum assignment cost </a:t>
            </a:r>
            <a:r>
              <a:rPr lang="en-IN" sz="2800" dirty="0" smtClean="0">
                <a:latin typeface="Times New Roman" pitchFamily="18" charset="0"/>
                <a:cs typeface="Times New Roman" pitchFamily="18" charset="0"/>
              </a:rPr>
              <a:t>is</a:t>
            </a:r>
          </a:p>
          <a:p>
            <a:pPr marL="0" indent="0" algn="just">
              <a:buNone/>
            </a:pPr>
            <a:r>
              <a:rPr lang="en-IN" sz="2800" dirty="0" smtClean="0">
                <a:latin typeface="Times New Roman" pitchFamily="18" charset="0"/>
                <a:cs typeface="Times New Roman" pitchFamily="18" charset="0"/>
              </a:rPr>
              <a:t>					</a:t>
            </a:r>
            <a:r>
              <a:rPr lang="en-IN" sz="2800" dirty="0" err="1" smtClean="0">
                <a:latin typeface="Times New Roman" pitchFamily="18" charset="0"/>
                <a:cs typeface="Times New Roman" pitchFamily="18" charset="0"/>
              </a:rPr>
              <a:t>Rs</a:t>
            </a:r>
            <a:r>
              <a:rPr lang="en-IN" sz="2800" dirty="0" smtClean="0">
                <a:latin typeface="Times New Roman" pitchFamily="18" charset="0"/>
                <a:cs typeface="Times New Roman" pitchFamily="18" charset="0"/>
              </a:rPr>
              <a:t> [5+3+3+5]=</a:t>
            </a:r>
            <a:r>
              <a:rPr lang="en-IN" sz="2800" dirty="0" err="1" smtClean="0">
                <a:latin typeface="Times New Roman" pitchFamily="18" charset="0"/>
                <a:cs typeface="Times New Roman" pitchFamily="18" charset="0"/>
              </a:rPr>
              <a:t>Rs</a:t>
            </a:r>
            <a:r>
              <a:rPr lang="en-IN" sz="2800" dirty="0" smtClean="0">
                <a:latin typeface="Times New Roman" pitchFamily="18" charset="0"/>
                <a:cs typeface="Times New Roman" pitchFamily="18" charset="0"/>
              </a:rPr>
              <a:t> 16.</a:t>
            </a:r>
            <a:endParaRPr lang="en-IN" sz="2800" dirty="0">
              <a:latin typeface="Times New Roman" pitchFamily="18" charset="0"/>
              <a:cs typeface="Times New Roman" pitchFamily="18" charset="0"/>
            </a:endParaRPr>
          </a:p>
          <a:p>
            <a:endParaRPr lang="en-IN" dirty="0">
              <a:latin typeface="Times New Roman" pitchFamily="18" charset="0"/>
              <a:cs typeface="Times New Roman" pitchFamily="18" charset="0"/>
            </a:endParaRPr>
          </a:p>
          <a:p>
            <a:endParaRPr lang="en-IN" dirty="0"/>
          </a:p>
        </p:txBody>
      </p:sp>
      <p:cxnSp>
        <p:nvCxnSpPr>
          <p:cNvPr id="6" name="Straight Arrow Connector 5"/>
          <p:cNvCxnSpPr/>
          <p:nvPr/>
        </p:nvCxnSpPr>
        <p:spPr>
          <a:xfrm>
            <a:off x="2514600" y="5105400"/>
            <a:ext cx="4572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a:off x="4038600" y="5105400"/>
            <a:ext cx="4572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 name="Straight Arrow Connector 7"/>
          <p:cNvCxnSpPr/>
          <p:nvPr/>
        </p:nvCxnSpPr>
        <p:spPr>
          <a:xfrm>
            <a:off x="5410200" y="5105400"/>
            <a:ext cx="4572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Straight Arrow Connector 8"/>
          <p:cNvCxnSpPr/>
          <p:nvPr/>
        </p:nvCxnSpPr>
        <p:spPr>
          <a:xfrm>
            <a:off x="6934200" y="5154561"/>
            <a:ext cx="4572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a:off x="2890684" y="1981200"/>
            <a:ext cx="457200" cy="533400"/>
          </a:xfrm>
          <a:prstGeom prst="line">
            <a:avLst/>
          </a:prstGeom>
        </p:spPr>
        <p:style>
          <a:lnRef idx="2">
            <a:schemeClr val="dk1"/>
          </a:lnRef>
          <a:fillRef idx="0">
            <a:schemeClr val="dk1"/>
          </a:fillRef>
          <a:effectRef idx="1">
            <a:schemeClr val="dk1"/>
          </a:effectRef>
          <a:fontRef idx="minor">
            <a:schemeClr val="tx1"/>
          </a:fontRef>
        </p:style>
      </p:cxnSp>
      <p:cxnSp>
        <p:nvCxnSpPr>
          <p:cNvPr id="19" name="Straight Connector 18"/>
          <p:cNvCxnSpPr/>
          <p:nvPr/>
        </p:nvCxnSpPr>
        <p:spPr>
          <a:xfrm flipH="1">
            <a:off x="2971800" y="1981200"/>
            <a:ext cx="228600" cy="533400"/>
          </a:xfrm>
          <a:prstGeom prst="line">
            <a:avLst/>
          </a:prstGeom>
        </p:spPr>
        <p:style>
          <a:lnRef idx="2">
            <a:schemeClr val="dk1"/>
          </a:lnRef>
          <a:fillRef idx="0">
            <a:schemeClr val="dk1"/>
          </a:fillRef>
          <a:effectRef idx="1">
            <a:schemeClr val="dk1"/>
          </a:effectRef>
          <a:fontRef idx="minor">
            <a:schemeClr val="tx1"/>
          </a:fontRef>
        </p:style>
      </p:cxnSp>
      <p:cxnSp>
        <p:nvCxnSpPr>
          <p:cNvPr id="20" name="Straight Connector 19"/>
          <p:cNvCxnSpPr/>
          <p:nvPr/>
        </p:nvCxnSpPr>
        <p:spPr>
          <a:xfrm>
            <a:off x="5676900" y="2544097"/>
            <a:ext cx="342900" cy="420329"/>
          </a:xfrm>
          <a:prstGeom prst="line">
            <a:avLst/>
          </a:prstGeom>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a:xfrm flipH="1">
            <a:off x="5753100" y="2551471"/>
            <a:ext cx="228600" cy="533400"/>
          </a:xfrm>
          <a:prstGeom prst="line">
            <a:avLst/>
          </a:prstGeom>
        </p:spPr>
        <p:style>
          <a:lnRef idx="2">
            <a:schemeClr val="dk1"/>
          </a:lnRef>
          <a:fillRef idx="0">
            <a:schemeClr val="dk1"/>
          </a:fillRef>
          <a:effectRef idx="1">
            <a:schemeClr val="dk1"/>
          </a:effectRef>
          <a:fontRef idx="minor">
            <a:schemeClr val="tx1"/>
          </a:fontRef>
        </p:style>
      </p:cxnSp>
      <p:sp>
        <p:nvSpPr>
          <p:cNvPr id="23" name="Left Brace 22"/>
          <p:cNvSpPr/>
          <p:nvPr/>
        </p:nvSpPr>
        <p:spPr>
          <a:xfrm>
            <a:off x="2514600" y="1600200"/>
            <a:ext cx="228600" cy="1978742"/>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a:p>
        </p:txBody>
      </p:sp>
      <p:sp>
        <p:nvSpPr>
          <p:cNvPr id="24" name="Right Brace 23"/>
          <p:cNvSpPr/>
          <p:nvPr/>
        </p:nvSpPr>
        <p:spPr>
          <a:xfrm>
            <a:off x="6324600" y="1600200"/>
            <a:ext cx="76200" cy="1978742"/>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a:p>
        </p:txBody>
      </p:sp>
    </p:spTree>
    <p:extLst>
      <p:ext uri="{BB962C8B-B14F-4D97-AF65-F5344CB8AC3E}">
        <p14:creationId xmlns="" xmlns:p14="http://schemas.microsoft.com/office/powerpoint/2010/main" val="3077496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FF0000"/>
                </a:solidFill>
              </a:rPr>
              <a:t>Unbalanced Transportation Problems</a:t>
            </a:r>
            <a:endParaRPr lang="en-US" sz="2800" dirty="0"/>
          </a:p>
        </p:txBody>
      </p:sp>
      <p:sp>
        <p:nvSpPr>
          <p:cNvPr id="3" name="Content Placeholder 2"/>
          <p:cNvSpPr>
            <a:spLocks noGrp="1"/>
          </p:cNvSpPr>
          <p:nvPr>
            <p:ph idx="1"/>
          </p:nvPr>
        </p:nvSpPr>
        <p:spPr/>
        <p:txBody>
          <a:bodyPr/>
          <a:lstStyle/>
          <a:p>
            <a:pPr algn="just"/>
            <a:r>
              <a:rPr lang="en-US" dirty="0" smtClean="0"/>
              <a:t>When the number of positive allocations (values of decision variable) at any stage of the feasible solution is less than the required number (rows+columns-1) </a:t>
            </a:r>
            <a:r>
              <a:rPr lang="en-US" dirty="0" err="1" smtClean="0"/>
              <a:t>i.e</a:t>
            </a:r>
            <a:r>
              <a:rPr lang="en-US" dirty="0" smtClean="0"/>
              <a:t> number of independent constraints equations, the solution is said to be degenerate, otherwise non-degenerate.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u="sng" dirty="0" smtClean="0"/>
              <a:t>General Mathematical Model of Transportation Problem</a:t>
            </a:r>
            <a:endParaRPr lang="en-US" sz="3600" b="1" u="sng"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pPr algn="just"/>
            <a:r>
              <a:rPr lang="en-US" dirty="0" smtClean="0"/>
              <a:t>Let there be </a:t>
            </a:r>
            <a:r>
              <a:rPr lang="en-US" i="1" dirty="0" smtClean="0"/>
              <a:t>m </a:t>
            </a:r>
            <a:r>
              <a:rPr lang="en-US" dirty="0" smtClean="0"/>
              <a:t>sources of supply s</a:t>
            </a:r>
            <a:r>
              <a:rPr lang="en-US" baseline="-25000" dirty="0" smtClean="0"/>
              <a:t>1</a:t>
            </a:r>
            <a:r>
              <a:rPr lang="en-US" dirty="0" smtClean="0"/>
              <a:t>, s</a:t>
            </a:r>
            <a:r>
              <a:rPr lang="en-US" baseline="-25000" dirty="0" smtClean="0"/>
              <a:t>2</a:t>
            </a:r>
            <a:r>
              <a:rPr lang="en-US" dirty="0" smtClean="0"/>
              <a:t>, .…..............</a:t>
            </a:r>
            <a:r>
              <a:rPr lang="en-US" dirty="0" err="1" smtClean="0"/>
              <a:t>s</a:t>
            </a:r>
            <a:r>
              <a:rPr lang="en-US" baseline="-25000" dirty="0" err="1" smtClean="0"/>
              <a:t>m</a:t>
            </a:r>
            <a:r>
              <a:rPr lang="en-US" dirty="0" smtClean="0"/>
              <a:t> having </a:t>
            </a:r>
            <a:r>
              <a:rPr lang="en-US" dirty="0" err="1" smtClean="0"/>
              <a:t>a</a:t>
            </a:r>
            <a:r>
              <a:rPr lang="en-US" baseline="-25000" dirty="0" err="1" smtClean="0"/>
              <a:t>i</a:t>
            </a:r>
            <a:r>
              <a:rPr lang="en-US" dirty="0" smtClean="0"/>
              <a:t> ( </a:t>
            </a:r>
            <a:r>
              <a:rPr lang="en-US" dirty="0" err="1" smtClean="0"/>
              <a:t>i</a:t>
            </a:r>
            <a:r>
              <a:rPr lang="en-US" dirty="0" smtClean="0"/>
              <a:t> = 1,2,......m) units of supplies respectively to be transported among </a:t>
            </a:r>
            <a:r>
              <a:rPr lang="en-US" i="1" dirty="0" smtClean="0"/>
              <a:t>n </a:t>
            </a:r>
            <a:r>
              <a:rPr lang="en-US" dirty="0" smtClean="0"/>
              <a:t>destinations d</a:t>
            </a:r>
            <a:r>
              <a:rPr lang="en-US" baseline="-25000" dirty="0" smtClean="0"/>
              <a:t>1</a:t>
            </a:r>
            <a:r>
              <a:rPr lang="en-US" dirty="0" smtClean="0"/>
              <a:t>, d</a:t>
            </a:r>
            <a:r>
              <a:rPr lang="en-US" baseline="-25000" dirty="0" smtClean="0"/>
              <a:t>2</a:t>
            </a:r>
            <a:r>
              <a:rPr lang="en-US" dirty="0" smtClean="0"/>
              <a:t>………</a:t>
            </a:r>
            <a:r>
              <a:rPr lang="en-US" dirty="0" err="1" smtClean="0"/>
              <a:t>d</a:t>
            </a:r>
            <a:r>
              <a:rPr lang="en-US" baseline="-25000" dirty="0" err="1" smtClean="0"/>
              <a:t>n</a:t>
            </a:r>
            <a:r>
              <a:rPr lang="en-US" dirty="0" smtClean="0"/>
              <a:t> with </a:t>
            </a:r>
            <a:r>
              <a:rPr lang="en-US" dirty="0" err="1" smtClean="0"/>
              <a:t>b</a:t>
            </a:r>
            <a:r>
              <a:rPr lang="en-US" baseline="-25000" dirty="0" err="1" smtClean="0"/>
              <a:t>j</a:t>
            </a:r>
            <a:r>
              <a:rPr lang="en-US" dirty="0" smtClean="0"/>
              <a:t> ( j = 1,2…..n) units of requirements respectively.</a:t>
            </a:r>
          </a:p>
          <a:p>
            <a:pPr algn="just"/>
            <a:endParaRPr lang="en-US" dirty="0" smtClean="0"/>
          </a:p>
          <a:p>
            <a:pPr algn="just"/>
            <a:endParaRPr lang="en-US" dirty="0" smtClean="0"/>
          </a:p>
          <a:p>
            <a:pPr algn="just"/>
            <a:r>
              <a:rPr lang="en-US" dirty="0" smtClean="0"/>
              <a:t>Let </a:t>
            </a:r>
            <a:r>
              <a:rPr lang="en-US" dirty="0" err="1" smtClean="0"/>
              <a:t>c</a:t>
            </a:r>
            <a:r>
              <a:rPr lang="en-US" baseline="-25000" dirty="0" err="1" smtClean="0"/>
              <a:t>ij</a:t>
            </a:r>
            <a:r>
              <a:rPr lang="en-US" dirty="0" smtClean="0"/>
              <a:t> be the cost for shipping one unit of the commodity from source </a:t>
            </a:r>
            <a:r>
              <a:rPr lang="en-US" dirty="0" err="1" smtClean="0"/>
              <a:t>i</a:t>
            </a:r>
            <a:r>
              <a:rPr lang="en-US" dirty="0" smtClean="0"/>
              <a:t>, to destination j for each route. If </a:t>
            </a:r>
            <a:r>
              <a:rPr lang="en-US" dirty="0" err="1" smtClean="0"/>
              <a:t>x</a:t>
            </a:r>
            <a:r>
              <a:rPr lang="en-US" baseline="-25000" dirty="0" err="1" smtClean="0"/>
              <a:t>ij</a:t>
            </a:r>
            <a:r>
              <a:rPr lang="en-US" dirty="0" smtClean="0"/>
              <a:t> represents the units shipped per route from source </a:t>
            </a:r>
            <a:r>
              <a:rPr lang="en-US" dirty="0" err="1" smtClean="0"/>
              <a:t>i</a:t>
            </a:r>
            <a:r>
              <a:rPr lang="en-US" dirty="0" smtClean="0"/>
              <a:t>, to destination j, then the problem is to determine the transportation schedule which minimizes the total transportation cost of satisfying supply and demand conditions.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0"/>
            <a:ext cx="89916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Existence of a feasible solution</a:t>
            </a:r>
            <a:endParaRPr lang="en-US" sz="3200" b="1" u="sng" dirty="0"/>
          </a:p>
        </p:txBody>
      </p:sp>
      <p:sp>
        <p:nvSpPr>
          <p:cNvPr id="3" name="Content Placeholder 2"/>
          <p:cNvSpPr>
            <a:spLocks noGrp="1"/>
          </p:cNvSpPr>
          <p:nvPr>
            <p:ph idx="1"/>
          </p:nvPr>
        </p:nvSpPr>
        <p:spPr/>
        <p:txBody>
          <a:bodyPr/>
          <a:lstStyle/>
          <a:p>
            <a:pPr algn="just"/>
            <a:r>
              <a:rPr lang="en-US" dirty="0" smtClean="0"/>
              <a:t>A necessary and sufficient condition for the existence of a feasible solution to a transpiration problem is </a:t>
            </a:r>
            <a:endParaRPr lang="en-US" dirty="0"/>
          </a:p>
        </p:txBody>
      </p:sp>
      <p:pic>
        <p:nvPicPr>
          <p:cNvPr id="2050" name="Picture 2"/>
          <p:cNvPicPr>
            <a:picLocks noChangeAspect="1" noChangeArrowheads="1"/>
          </p:cNvPicPr>
          <p:nvPr/>
        </p:nvPicPr>
        <p:blipFill>
          <a:blip r:embed="rId2"/>
          <a:srcRect/>
          <a:stretch>
            <a:fillRect/>
          </a:stretch>
        </p:blipFill>
        <p:spPr bwMode="auto">
          <a:xfrm>
            <a:off x="1752600" y="3429000"/>
            <a:ext cx="5638800" cy="1981200"/>
          </a:xfrm>
          <a:prstGeom prst="rect">
            <a:avLst/>
          </a:prstGeom>
          <a:noFill/>
          <a:ln w="9525">
            <a:noFill/>
            <a:miter lim="800000"/>
            <a:headEnd/>
            <a:tailEnd/>
          </a:ln>
          <a:effectLst/>
        </p:spPr>
      </p:pic>
      <p:sp>
        <p:nvSpPr>
          <p:cNvPr id="5" name="TextBox 4"/>
          <p:cNvSpPr txBox="1"/>
          <p:nvPr/>
        </p:nvSpPr>
        <p:spPr>
          <a:xfrm>
            <a:off x="457200" y="6172200"/>
            <a:ext cx="5697970" cy="369332"/>
          </a:xfrm>
          <a:prstGeom prst="rect">
            <a:avLst/>
          </a:prstGeom>
          <a:noFill/>
        </p:spPr>
        <p:txBody>
          <a:bodyPr wrap="none" rtlCol="0">
            <a:spAutoFit/>
          </a:bodyPr>
          <a:lstStyle/>
          <a:p>
            <a:r>
              <a:rPr lang="en-US" dirty="0" smtClean="0"/>
              <a:t>That is the total supply must be equal to the total demand.</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228600" y="0"/>
            <a:ext cx="9144000" cy="5715000"/>
          </a:xfrm>
          <a:prstGeom prst="rect">
            <a:avLst/>
          </a:prstGeom>
          <a:noFill/>
          <a:ln w="9525">
            <a:noFill/>
            <a:miter lim="800000"/>
            <a:headEnd/>
            <a:tailEnd/>
          </a:ln>
          <a:effectLst/>
        </p:spPr>
      </p:pic>
      <p:sp>
        <p:nvSpPr>
          <p:cNvPr id="3" name="TextBox 2"/>
          <p:cNvSpPr txBox="1"/>
          <p:nvPr/>
        </p:nvSpPr>
        <p:spPr>
          <a:xfrm>
            <a:off x="3080630" y="6096000"/>
            <a:ext cx="4508670" cy="523220"/>
          </a:xfrm>
          <a:prstGeom prst="rect">
            <a:avLst/>
          </a:prstGeom>
          <a:noFill/>
        </p:spPr>
        <p:txBody>
          <a:bodyPr wrap="none" rtlCol="0">
            <a:spAutoFit/>
          </a:bodyPr>
          <a:lstStyle/>
          <a:p>
            <a:r>
              <a:rPr lang="en-US" sz="2800" b="1" dirty="0" smtClean="0">
                <a:solidFill>
                  <a:srgbClr val="FF0000"/>
                </a:solidFill>
              </a:rPr>
              <a:t>General Transportation Table</a:t>
            </a:r>
            <a:endParaRPr lang="en-US" sz="2800" b="1"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II (10 L)</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Linear Programming Problem &amp; Transportation Problem Linear programming: Mathematical formulations of LP Models for product-mix problems; graphical and simplex method of solving LP problems; duality. </a:t>
            </a:r>
          </a:p>
          <a:p>
            <a:pPr algn="just"/>
            <a:endParaRPr lang="en-US" dirty="0" smtClean="0"/>
          </a:p>
          <a:p>
            <a:pPr algn="just"/>
            <a:r>
              <a:rPr lang="en-US" dirty="0" smtClean="0"/>
              <a:t>Transportation problem: Various methods of finding Initial basic feasible solution-North West Corner Method, Least Cost Method &amp; VAM Method and optimal solution-Stepping Stone &amp; MODI Method, Maximization Transportation Problem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t>Existence of a feasible solution</a:t>
            </a:r>
            <a:endParaRPr lang="en-US" sz="2800" dirty="0"/>
          </a:p>
        </p:txBody>
      </p:sp>
      <p:sp>
        <p:nvSpPr>
          <p:cNvPr id="3" name="Content Placeholder 2"/>
          <p:cNvSpPr>
            <a:spLocks noGrp="1"/>
          </p:cNvSpPr>
          <p:nvPr>
            <p:ph idx="1"/>
          </p:nvPr>
        </p:nvSpPr>
        <p:spPr/>
        <p:txBody>
          <a:bodyPr/>
          <a:lstStyle/>
          <a:p>
            <a:pPr algn="just"/>
            <a:r>
              <a:rPr lang="en-US" dirty="0" smtClean="0"/>
              <a:t>In this problem there are m + n constraints, one for each source of supply and distinction and m X n variables. Any feasible solution for a transportation problem must have exactly (m+n-1) non negative basic variables (allocations) </a:t>
            </a:r>
            <a:r>
              <a:rPr lang="en-US" dirty="0" err="1" smtClean="0"/>
              <a:t>x</a:t>
            </a:r>
            <a:r>
              <a:rPr lang="en-US" baseline="-25000" dirty="0" err="1" smtClean="0"/>
              <a:t>ij</a:t>
            </a:r>
            <a:r>
              <a:rPr lang="en-US" baseline="-25000" dirty="0" smtClean="0"/>
              <a:t>   Satisfying the rim conditions.</a:t>
            </a:r>
            <a:r>
              <a:rPr lang="en-US" dirty="0" smtClean="0"/>
              <a:t>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solidFill>
                  <a:srgbClr val="002060"/>
                </a:solidFill>
              </a:rPr>
              <a:t>Methods to Solve</a:t>
            </a:r>
            <a:endParaRPr lang="en-US" sz="3600" u="sng" dirty="0">
              <a:solidFill>
                <a:srgbClr val="002060"/>
              </a:solidFill>
            </a:endParaRPr>
          </a:p>
        </p:txBody>
      </p:sp>
      <p:sp>
        <p:nvSpPr>
          <p:cNvPr id="3" name="Content Placeholder 2"/>
          <p:cNvSpPr>
            <a:spLocks noGrp="1"/>
          </p:cNvSpPr>
          <p:nvPr>
            <p:ph idx="1"/>
          </p:nvPr>
        </p:nvSpPr>
        <p:spPr/>
        <p:txBody>
          <a:bodyPr/>
          <a:lstStyle/>
          <a:p>
            <a:pPr fontAlgn="base"/>
            <a:r>
              <a:rPr lang="en-US" dirty="0" smtClean="0"/>
              <a:t>To find the initial basic feasible solution there are three methods:</a:t>
            </a:r>
          </a:p>
          <a:p>
            <a:pPr fontAlgn="base"/>
            <a:endParaRPr lang="en-US" dirty="0" smtClean="0"/>
          </a:p>
          <a:p>
            <a:pPr lvl="1" fontAlgn="base"/>
            <a:r>
              <a:rPr lang="en-US" dirty="0" smtClean="0"/>
              <a:t>North West Corner Cell Method.</a:t>
            </a:r>
          </a:p>
          <a:p>
            <a:pPr lvl="1" fontAlgn="base"/>
            <a:r>
              <a:rPr lang="en-US" dirty="0" smtClean="0"/>
              <a:t>Least Call Cell Method.</a:t>
            </a:r>
          </a:p>
          <a:p>
            <a:pPr lvl="1" fontAlgn="base"/>
            <a:r>
              <a:rPr lang="en-US" dirty="0" smtClean="0"/>
              <a:t>Vogel’s Approximation Method (VAM).</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990600" y="685800"/>
            <a:ext cx="7086600" cy="5029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2060"/>
                </a:solidFill>
              </a:rPr>
              <a:t>Methods to Solve</a:t>
            </a:r>
            <a:endParaRPr lang="en-US" sz="3200" dirty="0">
              <a:solidFill>
                <a:srgbClr val="002060"/>
              </a:solidFill>
            </a:endParaRPr>
          </a:p>
        </p:txBody>
      </p:sp>
      <p:sp>
        <p:nvSpPr>
          <p:cNvPr id="3" name="Content Placeholder 2"/>
          <p:cNvSpPr>
            <a:spLocks noGrp="1"/>
          </p:cNvSpPr>
          <p:nvPr>
            <p:ph idx="1"/>
          </p:nvPr>
        </p:nvSpPr>
        <p:spPr/>
        <p:txBody>
          <a:bodyPr/>
          <a:lstStyle/>
          <a:p>
            <a:pPr algn="just"/>
            <a:r>
              <a:rPr lang="en-US" dirty="0" smtClean="0"/>
              <a:t>In the above table </a:t>
            </a:r>
            <a:r>
              <a:rPr lang="en-US" b="1" dirty="0" smtClean="0"/>
              <a:t>D1</a:t>
            </a:r>
            <a:r>
              <a:rPr lang="en-US" dirty="0" smtClean="0"/>
              <a:t>, </a:t>
            </a:r>
            <a:r>
              <a:rPr lang="en-US" b="1" dirty="0" smtClean="0"/>
              <a:t>D2</a:t>
            </a:r>
            <a:r>
              <a:rPr lang="en-US" dirty="0" smtClean="0"/>
              <a:t>, </a:t>
            </a:r>
            <a:r>
              <a:rPr lang="en-US" b="1" dirty="0" smtClean="0"/>
              <a:t>D3</a:t>
            </a:r>
            <a:r>
              <a:rPr lang="en-US" dirty="0" smtClean="0"/>
              <a:t> and </a:t>
            </a:r>
            <a:r>
              <a:rPr lang="en-US" b="1" dirty="0" smtClean="0"/>
              <a:t>D4</a:t>
            </a:r>
            <a:r>
              <a:rPr lang="en-US" dirty="0" smtClean="0"/>
              <a:t> are the destinations where the products/goods are to be delivered from different sources </a:t>
            </a:r>
            <a:r>
              <a:rPr lang="en-US" b="1" dirty="0" smtClean="0"/>
              <a:t>S1</a:t>
            </a:r>
            <a:r>
              <a:rPr lang="en-US" dirty="0" smtClean="0"/>
              <a:t>, </a:t>
            </a:r>
            <a:r>
              <a:rPr lang="en-US" b="1" dirty="0" smtClean="0"/>
              <a:t>S2</a:t>
            </a:r>
            <a:r>
              <a:rPr lang="en-US" dirty="0" smtClean="0"/>
              <a:t>, </a:t>
            </a:r>
            <a:r>
              <a:rPr lang="en-US" b="1" dirty="0" smtClean="0"/>
              <a:t>S3</a:t>
            </a:r>
            <a:r>
              <a:rPr lang="en-US" dirty="0" smtClean="0"/>
              <a:t> and </a:t>
            </a:r>
            <a:r>
              <a:rPr lang="en-US" b="1" dirty="0" smtClean="0"/>
              <a:t>S4</a:t>
            </a:r>
            <a:r>
              <a:rPr lang="en-US" dirty="0" smtClean="0"/>
              <a:t>. </a:t>
            </a:r>
            <a:r>
              <a:rPr lang="en-US" b="1" dirty="0" smtClean="0"/>
              <a:t>S</a:t>
            </a:r>
            <a:r>
              <a:rPr lang="en-US" b="1" baseline="-25000" dirty="0" smtClean="0"/>
              <a:t>i</a:t>
            </a:r>
            <a:r>
              <a:rPr lang="en-US" dirty="0" smtClean="0"/>
              <a:t> is the supply from the source </a:t>
            </a:r>
            <a:r>
              <a:rPr lang="en-US" b="1" dirty="0" err="1" smtClean="0"/>
              <a:t>O</a:t>
            </a:r>
            <a:r>
              <a:rPr lang="en-US" b="1" baseline="-25000" dirty="0" err="1" smtClean="0"/>
              <a:t>i</a:t>
            </a:r>
            <a:r>
              <a:rPr lang="en-US" dirty="0" smtClean="0"/>
              <a:t>. </a:t>
            </a:r>
            <a:r>
              <a:rPr lang="en-US" b="1" dirty="0" err="1" smtClean="0"/>
              <a:t>d</a:t>
            </a:r>
            <a:r>
              <a:rPr lang="en-US" b="1" baseline="-25000" dirty="0" err="1" smtClean="0"/>
              <a:t>j</a:t>
            </a:r>
            <a:r>
              <a:rPr lang="en-US" dirty="0" smtClean="0"/>
              <a:t> is the demand of the destination </a:t>
            </a:r>
            <a:r>
              <a:rPr lang="en-US" b="1" dirty="0" err="1" smtClean="0"/>
              <a:t>D</a:t>
            </a:r>
            <a:r>
              <a:rPr lang="en-US" b="1" baseline="-25000" dirty="0" err="1" smtClean="0"/>
              <a:t>j</a:t>
            </a:r>
            <a:r>
              <a:rPr lang="en-US" dirty="0" smtClean="0"/>
              <a:t>. </a:t>
            </a:r>
            <a:r>
              <a:rPr lang="en-US" b="1" dirty="0" err="1" smtClean="0"/>
              <a:t>C</a:t>
            </a:r>
            <a:r>
              <a:rPr lang="en-US" b="1" baseline="-25000" dirty="0" err="1" smtClean="0"/>
              <a:t>ij</a:t>
            </a:r>
            <a:r>
              <a:rPr lang="en-US" dirty="0" smtClean="0"/>
              <a:t> is the cost when the product is delivered from source </a:t>
            </a:r>
            <a:r>
              <a:rPr lang="en-US" b="1" dirty="0" smtClean="0"/>
              <a:t>S</a:t>
            </a:r>
            <a:r>
              <a:rPr lang="en-US" b="1" baseline="-25000" dirty="0" smtClean="0"/>
              <a:t>i</a:t>
            </a:r>
            <a:r>
              <a:rPr lang="en-US" dirty="0" smtClean="0"/>
              <a:t> to destination </a:t>
            </a:r>
            <a:r>
              <a:rPr lang="en-US" b="1" dirty="0" err="1" smtClean="0"/>
              <a:t>D</a:t>
            </a:r>
            <a:r>
              <a:rPr lang="en-US" b="1" baseline="-25000" dirty="0" err="1" smtClean="0"/>
              <a:t>j</a:t>
            </a:r>
            <a:r>
              <a:rPr lang="en-US" dirty="0" smtClean="0"/>
              <a: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002060"/>
                </a:solidFill>
              </a:rPr>
              <a:t>Steps for North-West Corner Method</a:t>
            </a:r>
            <a:r>
              <a:rPr lang="en-US" sz="3200" dirty="0" smtClean="0">
                <a:solidFill>
                  <a:srgbClr val="002060"/>
                </a:solidFill>
              </a:rPr>
              <a:t/>
            </a:r>
            <a:br>
              <a:rPr lang="en-US" sz="3200" dirty="0" smtClean="0">
                <a:solidFill>
                  <a:srgbClr val="002060"/>
                </a:solidFill>
              </a:rPr>
            </a:br>
            <a:endParaRPr lang="en-US" sz="3200" dirty="0">
              <a:solidFill>
                <a:srgbClr val="002060"/>
              </a:solidFill>
            </a:endParaRPr>
          </a:p>
        </p:txBody>
      </p:sp>
      <p:sp>
        <p:nvSpPr>
          <p:cNvPr id="3" name="Content Placeholder 2"/>
          <p:cNvSpPr>
            <a:spLocks noGrp="1"/>
          </p:cNvSpPr>
          <p:nvPr>
            <p:ph idx="1"/>
          </p:nvPr>
        </p:nvSpPr>
        <p:spPr>
          <a:xfrm>
            <a:off x="457200" y="1219200"/>
            <a:ext cx="8229600" cy="4906963"/>
          </a:xfrm>
        </p:spPr>
        <p:txBody>
          <a:bodyPr>
            <a:noAutofit/>
          </a:bodyPr>
          <a:lstStyle/>
          <a:p>
            <a:pPr algn="just"/>
            <a:r>
              <a:rPr lang="en-US" sz="2400" dirty="0" smtClean="0"/>
              <a:t>Allocate the maximum amount allowable by the supply and demand constraints to the variable X</a:t>
            </a:r>
            <a:r>
              <a:rPr lang="en-US" sz="2400" baseline="-25000" dirty="0" smtClean="0"/>
              <a:t>11</a:t>
            </a:r>
            <a:r>
              <a:rPr lang="en-US" sz="2400" dirty="0" smtClean="0"/>
              <a:t> (i.e. the cell in </a:t>
            </a:r>
            <a:r>
              <a:rPr lang="en-US" sz="2400" b="1" dirty="0" smtClean="0">
                <a:solidFill>
                  <a:srgbClr val="FF0000"/>
                </a:solidFill>
              </a:rPr>
              <a:t>the top left corner of the transportation tableau</a:t>
            </a:r>
            <a:r>
              <a:rPr lang="en-US" sz="2400" dirty="0" smtClean="0"/>
              <a:t>).</a:t>
            </a:r>
          </a:p>
          <a:p>
            <a:pPr algn="just"/>
            <a:r>
              <a:rPr lang="en-US" sz="2400" b="1" dirty="0" smtClean="0">
                <a:solidFill>
                  <a:schemeClr val="tx2"/>
                </a:solidFill>
              </a:rPr>
              <a:t>If a column (or row) is satisfied, cross it out</a:t>
            </a:r>
            <a:r>
              <a:rPr lang="en-US" sz="2400" dirty="0" smtClean="0"/>
              <a:t>. The remaining decision variables in that column (or row) are non-basic and are set equal to zero. </a:t>
            </a:r>
            <a:r>
              <a:rPr lang="en-US" sz="2400" b="1" dirty="0" smtClean="0"/>
              <a:t>If a row and column are satisfied simultaneously, cross only one out (it does not matter which</a:t>
            </a:r>
            <a:r>
              <a:rPr lang="en-US" sz="2400" dirty="0" smtClean="0"/>
              <a:t>).</a:t>
            </a:r>
          </a:p>
          <a:p>
            <a:pPr algn="just"/>
            <a:r>
              <a:rPr lang="en-US" sz="2400" dirty="0" smtClean="0"/>
              <a:t>Adjust supply and demand for the non-crossed out rows and columns.</a:t>
            </a:r>
          </a:p>
          <a:p>
            <a:pPr algn="just"/>
            <a:r>
              <a:rPr lang="en-US" sz="2400" dirty="0" smtClean="0"/>
              <a:t>Allocate the maximum feasible amount to the first available non-crossed out element in the next column (or row).</a:t>
            </a:r>
          </a:p>
          <a:p>
            <a:pPr algn="just"/>
            <a:r>
              <a:rPr lang="en-US" sz="2400" dirty="0" smtClean="0"/>
              <a:t>When exactly one row or column is left, all the remaining variables are basic and are assigned the only feasible allocation.</a:t>
            </a:r>
          </a:p>
          <a:p>
            <a:pPr algn="just">
              <a:buNone/>
            </a:pPr>
            <a:endParaRPr 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002060"/>
                </a:solidFill>
              </a:rPr>
              <a:t>Steps for North-West Corner Method</a:t>
            </a:r>
            <a:r>
              <a:rPr lang="en-US" sz="3200" dirty="0" smtClean="0">
                <a:solidFill>
                  <a:srgbClr val="002060"/>
                </a:solidFill>
              </a:rPr>
              <a:t/>
            </a:r>
            <a:br>
              <a:rPr lang="en-US" sz="3200" dirty="0" smtClean="0">
                <a:solidFill>
                  <a:srgbClr val="002060"/>
                </a:solidFill>
              </a:rPr>
            </a:br>
            <a:endParaRPr lang="en-US" sz="3200" dirty="0">
              <a:solidFill>
                <a:srgbClr val="002060"/>
              </a:solidFill>
            </a:endParaRPr>
          </a:p>
        </p:txBody>
      </p:sp>
      <p:sp>
        <p:nvSpPr>
          <p:cNvPr id="3" name="Content Placeholder 2"/>
          <p:cNvSpPr>
            <a:spLocks noGrp="1"/>
          </p:cNvSpPr>
          <p:nvPr>
            <p:ph idx="1"/>
          </p:nvPr>
        </p:nvSpPr>
        <p:spPr/>
        <p:txBody>
          <a:bodyPr/>
          <a:lstStyle/>
          <a:p>
            <a:pPr algn="just"/>
            <a:r>
              <a:rPr lang="en-US" dirty="0" smtClean="0"/>
              <a:t>Start  with the cell at the upper left (north -west) corner of the transportation matrix and allocate commodity equal to the minimum of the rim values for the first row and first </a:t>
            </a:r>
            <a:r>
              <a:rPr lang="en-US" dirty="0" err="1" smtClean="0"/>
              <a:t>coloumn</a:t>
            </a:r>
            <a:r>
              <a:rPr lang="en-US" dirty="0" smtClean="0"/>
              <a:t> </a:t>
            </a:r>
            <a:r>
              <a:rPr lang="en-US" dirty="0" err="1" smtClean="0"/>
              <a:t>i.e</a:t>
            </a:r>
            <a:r>
              <a:rPr lang="en-US" dirty="0" smtClean="0"/>
              <a:t> min (a</a:t>
            </a:r>
            <a:r>
              <a:rPr lang="en-US" baseline="-25000" dirty="0" smtClean="0"/>
              <a:t>1</a:t>
            </a:r>
            <a:r>
              <a:rPr lang="en-US" dirty="0" smtClean="0"/>
              <a:t>, b</a:t>
            </a:r>
            <a:r>
              <a:rPr lang="en-US" baseline="-25000" dirty="0" smtClean="0"/>
              <a:t>1</a:t>
            </a:r>
            <a:r>
              <a:rPr lang="en-US" dirty="0" smtClean="0"/>
              <a:t>)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002060"/>
                </a:solidFill>
              </a:rPr>
              <a:t>Steps for North-West Corner Method…</a:t>
            </a:r>
            <a:endParaRPr lang="en-US" sz="3200" dirty="0">
              <a:solidFill>
                <a:srgbClr val="002060"/>
              </a:solidFill>
            </a:endParaRPr>
          </a:p>
        </p:txBody>
      </p:sp>
      <p:sp>
        <p:nvSpPr>
          <p:cNvPr id="3" name="Content Placeholder 2"/>
          <p:cNvSpPr>
            <a:spLocks noGrp="1"/>
          </p:cNvSpPr>
          <p:nvPr>
            <p:ph idx="1"/>
          </p:nvPr>
        </p:nvSpPr>
        <p:spPr/>
        <p:txBody>
          <a:bodyPr>
            <a:normAutofit lnSpcReduction="10000"/>
          </a:bodyPr>
          <a:lstStyle/>
          <a:p>
            <a:pPr algn="just"/>
            <a:r>
              <a:rPr lang="en-US" sz="2400" dirty="0" smtClean="0"/>
              <a:t>If allocation made in step  1 is equal to the supply available at first source (a</a:t>
            </a:r>
            <a:r>
              <a:rPr lang="en-US" sz="2400" baseline="-25000" dirty="0" smtClean="0"/>
              <a:t>1</a:t>
            </a:r>
            <a:r>
              <a:rPr lang="en-US" sz="2400" dirty="0" smtClean="0"/>
              <a:t>, in first row) then move vertically down to the cell (2,1) in the second row and first column. Apply step I again, for next allocation. </a:t>
            </a:r>
          </a:p>
          <a:p>
            <a:pPr algn="just"/>
            <a:endParaRPr lang="en-US" sz="2400" dirty="0" smtClean="0"/>
          </a:p>
          <a:p>
            <a:pPr algn="just"/>
            <a:r>
              <a:rPr lang="en-US" sz="2400" dirty="0" smtClean="0"/>
              <a:t>If allocation made in step I is equal to the demand of the first destination (b</a:t>
            </a:r>
            <a:r>
              <a:rPr lang="en-US" sz="2400" baseline="-25000" dirty="0" smtClean="0"/>
              <a:t>1 </a:t>
            </a:r>
            <a:r>
              <a:rPr lang="en-US" sz="2400" dirty="0" smtClean="0"/>
              <a:t>in first column), then move horizontally to the cell (1,2) in the first row and second </a:t>
            </a:r>
            <a:r>
              <a:rPr lang="en-US" sz="2400" dirty="0" err="1" smtClean="0"/>
              <a:t>coloumn</a:t>
            </a:r>
            <a:r>
              <a:rPr lang="en-US" sz="2400" dirty="0" smtClean="0"/>
              <a:t>. </a:t>
            </a:r>
            <a:r>
              <a:rPr lang="en-US" sz="2400" dirty="0" err="1" smtClean="0"/>
              <a:t>Applly</a:t>
            </a:r>
            <a:r>
              <a:rPr lang="en-US" sz="2400" dirty="0" smtClean="0"/>
              <a:t> step I again for  next allocation.</a:t>
            </a:r>
          </a:p>
          <a:p>
            <a:pPr algn="just"/>
            <a:endParaRPr lang="en-US" sz="2400" dirty="0" smtClean="0"/>
          </a:p>
          <a:p>
            <a:pPr algn="just"/>
            <a:r>
              <a:rPr lang="en-US" sz="2400" dirty="0" smtClean="0"/>
              <a:t>If a</a:t>
            </a:r>
            <a:r>
              <a:rPr lang="en-US" sz="2400" baseline="-25000" dirty="0" smtClean="0"/>
              <a:t>1</a:t>
            </a:r>
            <a:r>
              <a:rPr lang="en-US" sz="2400" dirty="0" smtClean="0"/>
              <a:t>= b</a:t>
            </a:r>
            <a:r>
              <a:rPr lang="en-US" sz="2400" baseline="-25000" dirty="0" smtClean="0"/>
              <a:t>1</a:t>
            </a:r>
            <a:r>
              <a:rPr lang="en-US" sz="2400" dirty="0" smtClean="0"/>
              <a:t> allocate X</a:t>
            </a:r>
            <a:r>
              <a:rPr lang="en-US" sz="2400" baseline="-25000" dirty="0" smtClean="0"/>
              <a:t>11</a:t>
            </a:r>
            <a:r>
              <a:rPr lang="en-US" sz="2400" dirty="0" smtClean="0"/>
              <a:t> = a</a:t>
            </a:r>
            <a:r>
              <a:rPr lang="en-US" sz="2400" baseline="-25000" dirty="0" smtClean="0"/>
              <a:t>1</a:t>
            </a:r>
            <a:r>
              <a:rPr lang="en-US" sz="2400" dirty="0" smtClean="0"/>
              <a:t> or b</a:t>
            </a:r>
            <a:r>
              <a:rPr lang="en-US" sz="2400" baseline="-25000" dirty="0" smtClean="0"/>
              <a:t>1</a:t>
            </a:r>
            <a:r>
              <a:rPr lang="en-US" sz="2400" dirty="0" smtClean="0"/>
              <a:t> and move diagonally to the cell (2,2)</a:t>
            </a: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002060"/>
                </a:solidFill>
              </a:rPr>
              <a:t>Steps for North-West Corner Method…</a:t>
            </a:r>
            <a:endParaRPr lang="en-US" sz="3200" dirty="0">
              <a:solidFill>
                <a:srgbClr val="002060"/>
              </a:solidFill>
            </a:endParaRPr>
          </a:p>
        </p:txBody>
      </p:sp>
      <p:sp>
        <p:nvSpPr>
          <p:cNvPr id="3" name="Content Placeholder 2"/>
          <p:cNvSpPr>
            <a:spLocks noGrp="1"/>
          </p:cNvSpPr>
          <p:nvPr>
            <p:ph idx="1"/>
          </p:nvPr>
        </p:nvSpPr>
        <p:spPr/>
        <p:txBody>
          <a:bodyPr/>
          <a:lstStyle/>
          <a:p>
            <a:pPr algn="just"/>
            <a:r>
              <a:rPr lang="en-US" dirty="0" smtClean="0"/>
              <a:t>Continue the process step by step till an allocation is made in the south east corner cell of the transportation table.</a:t>
            </a:r>
          </a:p>
          <a:p>
            <a:pPr algn="just"/>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2060"/>
                </a:solidFill>
              </a:rPr>
              <a:t>Numerical 1</a:t>
            </a:r>
            <a:endParaRPr lang="en-US" sz="3600" b="1" dirty="0">
              <a:solidFill>
                <a:srgbClr val="002060"/>
              </a:solidFill>
            </a:endParaRPr>
          </a:p>
        </p:txBody>
      </p:sp>
      <p:sp>
        <p:nvSpPr>
          <p:cNvPr id="3" name="Content Placeholder 2"/>
          <p:cNvSpPr>
            <a:spLocks noGrp="1"/>
          </p:cNvSpPr>
          <p:nvPr>
            <p:ph idx="1"/>
          </p:nvPr>
        </p:nvSpPr>
        <p:spPr/>
        <p:txBody>
          <a:bodyPr>
            <a:normAutofit/>
          </a:bodyPr>
          <a:lstStyle/>
          <a:p>
            <a:pPr algn="just"/>
            <a:r>
              <a:rPr lang="en-US" sz="2400" dirty="0" smtClean="0"/>
              <a:t>A company has three production facilities S1, S2 and S3 and the production capacity of 7, 9  and 18 units (in 100s) per week of a product, respectively. These units are to be shipped to four warehouses D1, D2, D3 and D4 with requirement of 5,6,7 and 14 units (in 100s) per week respectively. The transportation cost per unit in rupees between factories to warehouses are given in the table below:</a:t>
            </a:r>
            <a:endParaRPr lang="en-US"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a:t>
            </a:r>
            <a:endParaRPr lang="en-US" dirty="0"/>
          </a:p>
        </p:txBody>
      </p:sp>
      <p:graphicFrame>
        <p:nvGraphicFramePr>
          <p:cNvPr id="4" name="Table 3"/>
          <p:cNvGraphicFramePr>
            <a:graphicFrameLocks noGrp="1"/>
          </p:cNvGraphicFramePr>
          <p:nvPr/>
        </p:nvGraphicFramePr>
        <p:xfrm>
          <a:off x="228600" y="1905000"/>
          <a:ext cx="8686800" cy="4048760"/>
        </p:xfrm>
        <a:graphic>
          <a:graphicData uri="http://schemas.openxmlformats.org/drawingml/2006/table">
            <a:tbl>
              <a:tblPr firstRow="1" bandRow="1">
                <a:tableStyleId>{5940675A-B579-460E-94D1-54222C63F5DA}</a:tableStyleId>
              </a:tblPr>
              <a:tblGrid>
                <a:gridCol w="1447800"/>
                <a:gridCol w="1447800"/>
                <a:gridCol w="1447800"/>
                <a:gridCol w="1447800"/>
                <a:gridCol w="1447800"/>
                <a:gridCol w="1447800"/>
              </a:tblGrid>
              <a:tr h="635000">
                <a:tc>
                  <a:txBody>
                    <a:bodyPr/>
                    <a:lstStyle/>
                    <a:p>
                      <a:pPr algn="ctr"/>
                      <a:endParaRPr lang="en-US" sz="2400" dirty="0"/>
                    </a:p>
                  </a:txBody>
                  <a:tcPr/>
                </a:tc>
                <a:tc>
                  <a:txBody>
                    <a:bodyPr/>
                    <a:lstStyle/>
                    <a:p>
                      <a:pPr algn="ctr"/>
                      <a:r>
                        <a:rPr lang="en-US" sz="2400" b="1" dirty="0" smtClean="0">
                          <a:solidFill>
                            <a:srgbClr val="7030A0"/>
                          </a:solidFill>
                        </a:rPr>
                        <a:t>D1</a:t>
                      </a:r>
                      <a:endParaRPr lang="en-US" sz="2400" b="1" dirty="0">
                        <a:solidFill>
                          <a:srgbClr val="7030A0"/>
                        </a:solidFill>
                      </a:endParaRPr>
                    </a:p>
                  </a:txBody>
                  <a:tcPr/>
                </a:tc>
                <a:tc>
                  <a:txBody>
                    <a:bodyPr/>
                    <a:lstStyle/>
                    <a:p>
                      <a:pPr algn="ctr"/>
                      <a:r>
                        <a:rPr lang="en-US" sz="2400" b="1" dirty="0" smtClean="0">
                          <a:solidFill>
                            <a:srgbClr val="7030A0"/>
                          </a:solidFill>
                        </a:rPr>
                        <a:t>D2</a:t>
                      </a:r>
                      <a:endParaRPr lang="en-US" sz="2400" b="1" dirty="0">
                        <a:solidFill>
                          <a:srgbClr val="7030A0"/>
                        </a:solidFill>
                      </a:endParaRPr>
                    </a:p>
                  </a:txBody>
                  <a:tcPr/>
                </a:tc>
                <a:tc>
                  <a:txBody>
                    <a:bodyPr/>
                    <a:lstStyle/>
                    <a:p>
                      <a:pPr algn="ctr"/>
                      <a:r>
                        <a:rPr lang="en-US" sz="2400" b="1" dirty="0" smtClean="0">
                          <a:solidFill>
                            <a:srgbClr val="7030A0"/>
                          </a:solidFill>
                        </a:rPr>
                        <a:t>D3</a:t>
                      </a:r>
                      <a:endParaRPr lang="en-US" sz="2400" b="1" dirty="0">
                        <a:solidFill>
                          <a:srgbClr val="7030A0"/>
                        </a:solidFill>
                      </a:endParaRPr>
                    </a:p>
                  </a:txBody>
                  <a:tcPr/>
                </a:tc>
                <a:tc>
                  <a:txBody>
                    <a:bodyPr/>
                    <a:lstStyle/>
                    <a:p>
                      <a:pPr algn="ctr"/>
                      <a:r>
                        <a:rPr lang="en-US" sz="2400" b="1" dirty="0" smtClean="0">
                          <a:solidFill>
                            <a:srgbClr val="7030A0"/>
                          </a:solidFill>
                        </a:rPr>
                        <a:t>D4</a:t>
                      </a:r>
                      <a:endParaRPr lang="en-US" sz="2400" b="1" dirty="0">
                        <a:solidFill>
                          <a:srgbClr val="7030A0"/>
                        </a:solidFill>
                      </a:endParaRPr>
                    </a:p>
                  </a:txBody>
                  <a:tcPr/>
                </a:tc>
                <a:tc>
                  <a:txBody>
                    <a:bodyPr/>
                    <a:lstStyle/>
                    <a:p>
                      <a:pPr algn="ctr"/>
                      <a:r>
                        <a:rPr lang="en-US" sz="2400" dirty="0" smtClean="0"/>
                        <a:t>Capacity/Supply</a:t>
                      </a:r>
                      <a:endParaRPr lang="en-US" sz="2400" dirty="0"/>
                    </a:p>
                  </a:txBody>
                  <a:tcPr/>
                </a:tc>
              </a:tr>
              <a:tr h="635000">
                <a:tc>
                  <a:txBody>
                    <a:bodyPr/>
                    <a:lstStyle/>
                    <a:p>
                      <a:pPr algn="ctr"/>
                      <a:r>
                        <a:rPr lang="en-US" sz="2400" b="1" dirty="0" smtClean="0">
                          <a:solidFill>
                            <a:srgbClr val="FF0000"/>
                          </a:solidFill>
                        </a:rPr>
                        <a:t>S1 = </a:t>
                      </a:r>
                      <a:r>
                        <a:rPr lang="en-US" sz="2400" b="1" dirty="0" err="1" smtClean="0">
                          <a:solidFill>
                            <a:srgbClr val="FF0000"/>
                          </a:solidFill>
                        </a:rPr>
                        <a:t>warehoue</a:t>
                      </a:r>
                      <a:endParaRPr lang="en-US" sz="2400" b="1" dirty="0">
                        <a:solidFill>
                          <a:srgbClr val="FF0000"/>
                        </a:solidFill>
                      </a:endParaRPr>
                    </a:p>
                  </a:txBody>
                  <a:tcPr/>
                </a:tc>
                <a:tc>
                  <a:txBody>
                    <a:bodyPr/>
                    <a:lstStyle/>
                    <a:p>
                      <a:pPr algn="l"/>
                      <a:r>
                        <a:rPr lang="en-US" sz="2400" dirty="0" smtClean="0"/>
                        <a:t>     19</a:t>
                      </a:r>
                      <a:endParaRPr lang="en-US" sz="2400" dirty="0"/>
                    </a:p>
                  </a:txBody>
                  <a:tcPr/>
                </a:tc>
                <a:tc>
                  <a:txBody>
                    <a:bodyPr/>
                    <a:lstStyle/>
                    <a:p>
                      <a:pPr algn="ctr"/>
                      <a:r>
                        <a:rPr lang="en-US" sz="2400" b="0" dirty="0" smtClean="0"/>
                        <a:t>30</a:t>
                      </a:r>
                      <a:endParaRPr lang="en-US" sz="2400" b="0" dirty="0"/>
                    </a:p>
                  </a:txBody>
                  <a:tcPr/>
                </a:tc>
                <a:tc>
                  <a:txBody>
                    <a:bodyPr/>
                    <a:lstStyle/>
                    <a:p>
                      <a:pPr algn="ctr"/>
                      <a:r>
                        <a:rPr lang="en-US" sz="2400" dirty="0" smtClean="0"/>
                        <a:t>50</a:t>
                      </a:r>
                      <a:endParaRPr lang="en-US" sz="2400" dirty="0"/>
                    </a:p>
                  </a:txBody>
                  <a:tcPr/>
                </a:tc>
                <a:tc>
                  <a:txBody>
                    <a:bodyPr/>
                    <a:lstStyle/>
                    <a:p>
                      <a:pPr algn="ctr"/>
                      <a:r>
                        <a:rPr lang="en-US" sz="2400" dirty="0" smtClean="0"/>
                        <a:t>10</a:t>
                      </a:r>
                      <a:endParaRPr lang="en-US" sz="2400" dirty="0"/>
                    </a:p>
                  </a:txBody>
                  <a:tcPr/>
                </a:tc>
                <a:tc>
                  <a:txBody>
                    <a:bodyPr/>
                    <a:lstStyle/>
                    <a:p>
                      <a:pPr algn="ctr"/>
                      <a:r>
                        <a:rPr lang="en-US" sz="4800" b="1" dirty="0" smtClean="0">
                          <a:solidFill>
                            <a:srgbClr val="FF0000"/>
                          </a:solidFill>
                        </a:rPr>
                        <a:t>7</a:t>
                      </a:r>
                      <a:endParaRPr lang="en-US" sz="4800" b="1" dirty="0">
                        <a:solidFill>
                          <a:srgbClr val="FF0000"/>
                        </a:solidFill>
                      </a:endParaRPr>
                    </a:p>
                  </a:txBody>
                  <a:tcPr/>
                </a:tc>
              </a:tr>
              <a:tr h="635000">
                <a:tc>
                  <a:txBody>
                    <a:bodyPr/>
                    <a:lstStyle/>
                    <a:p>
                      <a:pPr algn="ctr"/>
                      <a:r>
                        <a:rPr lang="en-US" sz="2400" b="1" dirty="0" smtClean="0">
                          <a:solidFill>
                            <a:srgbClr val="FF0000"/>
                          </a:solidFill>
                        </a:rPr>
                        <a:t>S2</a:t>
                      </a:r>
                      <a:endParaRPr lang="en-US" sz="2400" b="1" dirty="0">
                        <a:solidFill>
                          <a:srgbClr val="FF0000"/>
                        </a:solidFill>
                      </a:endParaRPr>
                    </a:p>
                  </a:txBody>
                  <a:tcPr/>
                </a:tc>
                <a:tc>
                  <a:txBody>
                    <a:bodyPr/>
                    <a:lstStyle/>
                    <a:p>
                      <a:pPr algn="ctr"/>
                      <a:r>
                        <a:rPr lang="en-US" sz="2400" dirty="0" smtClean="0"/>
                        <a:t>70</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60</a:t>
                      </a:r>
                      <a:endParaRPr lang="en-US" sz="2400" dirty="0"/>
                    </a:p>
                  </a:txBody>
                  <a:tcPr/>
                </a:tc>
                <a:tc>
                  <a:txBody>
                    <a:bodyPr/>
                    <a:lstStyle/>
                    <a:p>
                      <a:pPr algn="ctr"/>
                      <a:r>
                        <a:rPr lang="en-US" sz="4000" b="1" dirty="0" smtClean="0">
                          <a:solidFill>
                            <a:srgbClr val="FF0000"/>
                          </a:solidFill>
                        </a:rPr>
                        <a:t>9</a:t>
                      </a:r>
                      <a:endParaRPr lang="en-US" sz="4000" b="1" dirty="0">
                        <a:solidFill>
                          <a:srgbClr val="FF0000"/>
                        </a:solidFill>
                      </a:endParaRPr>
                    </a:p>
                  </a:txBody>
                  <a:tcPr/>
                </a:tc>
              </a:tr>
              <a:tr h="635000">
                <a:tc>
                  <a:txBody>
                    <a:bodyPr/>
                    <a:lstStyle/>
                    <a:p>
                      <a:pPr algn="ctr"/>
                      <a:r>
                        <a:rPr lang="en-US" sz="2400" b="1" dirty="0" smtClean="0">
                          <a:solidFill>
                            <a:srgbClr val="FF0000"/>
                          </a:solidFill>
                        </a:rPr>
                        <a:t>S3</a:t>
                      </a:r>
                      <a:endParaRPr lang="en-US" sz="2400" b="1" dirty="0">
                        <a:solidFill>
                          <a:srgbClr val="FF0000"/>
                        </a:solidFill>
                      </a:endParaRPr>
                    </a:p>
                  </a:txBody>
                  <a:tcPr/>
                </a:tc>
                <a:tc>
                  <a:txBody>
                    <a:bodyPr/>
                    <a:lstStyle/>
                    <a:p>
                      <a:pPr algn="ctr"/>
                      <a:r>
                        <a:rPr lang="en-US" sz="2400" dirty="0" smtClean="0"/>
                        <a:t>40</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20</a:t>
                      </a:r>
                      <a:endParaRPr lang="en-US" sz="2400" dirty="0"/>
                    </a:p>
                  </a:txBody>
                  <a:tcPr/>
                </a:tc>
                <a:tc>
                  <a:txBody>
                    <a:bodyPr/>
                    <a:lstStyle/>
                    <a:p>
                      <a:pPr algn="ctr"/>
                      <a:r>
                        <a:rPr lang="en-US" sz="4000" b="1" dirty="0" smtClean="0">
                          <a:solidFill>
                            <a:srgbClr val="FF0000"/>
                          </a:solidFill>
                        </a:rPr>
                        <a:t>18</a:t>
                      </a:r>
                      <a:endParaRPr lang="en-US" sz="4000" b="1" dirty="0">
                        <a:solidFill>
                          <a:srgbClr val="FF0000"/>
                        </a:solidFill>
                      </a:endParaRPr>
                    </a:p>
                  </a:txBody>
                  <a:tcPr/>
                </a:tc>
              </a:tr>
              <a:tr h="635000">
                <a:tc>
                  <a:txBody>
                    <a:bodyPr/>
                    <a:lstStyle/>
                    <a:p>
                      <a:pPr algn="ctr"/>
                      <a:r>
                        <a:rPr lang="en-US" sz="2400" b="1" dirty="0" smtClean="0">
                          <a:solidFill>
                            <a:schemeClr val="tx2"/>
                          </a:solidFill>
                        </a:rPr>
                        <a:t>Demand</a:t>
                      </a:r>
                      <a:endParaRPr lang="en-US" sz="2400" b="1" dirty="0">
                        <a:solidFill>
                          <a:schemeClr val="tx2"/>
                        </a:solidFill>
                      </a:endParaRPr>
                    </a:p>
                  </a:txBody>
                  <a:tcPr/>
                </a:tc>
                <a:tc>
                  <a:txBody>
                    <a:bodyPr/>
                    <a:lstStyle/>
                    <a:p>
                      <a:pPr algn="ctr"/>
                      <a:r>
                        <a:rPr lang="en-US" sz="2400" b="1" dirty="0" smtClean="0">
                          <a:solidFill>
                            <a:srgbClr val="7030A0"/>
                          </a:solidFill>
                        </a:rPr>
                        <a:t>5</a:t>
                      </a:r>
                      <a:endParaRPr lang="en-US" sz="2400" b="1" dirty="0">
                        <a:solidFill>
                          <a:srgbClr val="7030A0"/>
                        </a:solidFill>
                      </a:endParaRPr>
                    </a:p>
                  </a:txBody>
                  <a:tcPr/>
                </a:tc>
                <a:tc>
                  <a:txBody>
                    <a:bodyPr/>
                    <a:lstStyle/>
                    <a:p>
                      <a:pPr algn="ctr"/>
                      <a:r>
                        <a:rPr lang="en-US" sz="2400" b="1" dirty="0" smtClean="0">
                          <a:solidFill>
                            <a:srgbClr val="7030A0"/>
                          </a:solidFill>
                        </a:rPr>
                        <a:t>8</a:t>
                      </a:r>
                      <a:endParaRPr lang="en-US" sz="2400" b="1" dirty="0">
                        <a:solidFill>
                          <a:srgbClr val="7030A0"/>
                        </a:solidFill>
                      </a:endParaRPr>
                    </a:p>
                  </a:txBody>
                  <a:tcPr/>
                </a:tc>
                <a:tc>
                  <a:txBody>
                    <a:bodyPr/>
                    <a:lstStyle/>
                    <a:p>
                      <a:pPr algn="ctr"/>
                      <a:r>
                        <a:rPr lang="en-US" sz="2400" b="1" dirty="0" smtClean="0">
                          <a:solidFill>
                            <a:srgbClr val="7030A0"/>
                          </a:solidFill>
                        </a:rPr>
                        <a:t>7</a:t>
                      </a:r>
                      <a:endParaRPr lang="en-US" sz="2400" b="1" dirty="0">
                        <a:solidFill>
                          <a:srgbClr val="7030A0"/>
                        </a:solidFill>
                      </a:endParaRPr>
                    </a:p>
                  </a:txBody>
                  <a:tcPr/>
                </a:tc>
                <a:tc>
                  <a:txBody>
                    <a:bodyPr/>
                    <a:lstStyle/>
                    <a:p>
                      <a:pPr algn="ctr"/>
                      <a:r>
                        <a:rPr lang="en-US" sz="2400" b="1" dirty="0" smtClean="0">
                          <a:solidFill>
                            <a:srgbClr val="7030A0"/>
                          </a:solidFill>
                        </a:rPr>
                        <a:t>14</a:t>
                      </a:r>
                      <a:endParaRPr lang="en-US" sz="2400" b="1" dirty="0">
                        <a:solidFill>
                          <a:srgbClr val="7030A0"/>
                        </a:solidFill>
                      </a:endParaRPr>
                    </a:p>
                  </a:txBody>
                  <a:tcPr/>
                </a:tc>
                <a:tc>
                  <a:txBody>
                    <a:bodyPr/>
                    <a:lstStyle/>
                    <a:p>
                      <a:pPr algn="ctr"/>
                      <a:r>
                        <a:rPr lang="en-US" sz="2400" dirty="0" smtClean="0"/>
                        <a:t>34</a:t>
                      </a:r>
                      <a:endParaRPr lang="en-US" sz="2400" dirty="0"/>
                    </a:p>
                  </a:txBody>
                  <a:tcPr/>
                </a:tc>
              </a:tr>
            </a:tbl>
          </a:graphicData>
        </a:graphic>
      </p:graphicFrame>
      <p:sp>
        <p:nvSpPr>
          <p:cNvPr id="5" name="TextBox 4"/>
          <p:cNvSpPr txBox="1"/>
          <p:nvPr/>
        </p:nvSpPr>
        <p:spPr>
          <a:xfrm>
            <a:off x="905388" y="6248400"/>
            <a:ext cx="7765587" cy="369332"/>
          </a:xfrm>
          <a:prstGeom prst="rect">
            <a:avLst/>
          </a:prstGeom>
          <a:noFill/>
        </p:spPr>
        <p:txBody>
          <a:bodyPr wrap="none" rtlCol="0">
            <a:spAutoFit/>
          </a:bodyPr>
          <a:lstStyle/>
          <a:p>
            <a:r>
              <a:rPr lang="en-US" dirty="0" smtClean="0"/>
              <a:t>Formulate this problem as an LP Model to minimize the total transportation cost.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0000"/>
                </a:solidFill>
              </a:rPr>
              <a:t>Transportation Problem</a:t>
            </a:r>
            <a:endParaRPr lang="en-US" sz="3200" b="1" dirty="0">
              <a:solidFill>
                <a:srgbClr val="FF0000"/>
              </a:solidFill>
            </a:endParaRPr>
          </a:p>
        </p:txBody>
      </p:sp>
      <p:sp>
        <p:nvSpPr>
          <p:cNvPr id="3" name="Content Placeholder 2"/>
          <p:cNvSpPr>
            <a:spLocks noGrp="1"/>
          </p:cNvSpPr>
          <p:nvPr>
            <p:ph idx="1"/>
          </p:nvPr>
        </p:nvSpPr>
        <p:spPr>
          <a:xfrm>
            <a:off x="457200" y="1371600"/>
            <a:ext cx="8229600" cy="4525963"/>
          </a:xfrm>
        </p:spPr>
        <p:txBody>
          <a:bodyPr>
            <a:noAutofit/>
          </a:bodyPr>
          <a:lstStyle/>
          <a:p>
            <a:pPr algn="just"/>
            <a:r>
              <a:rPr lang="en-US" sz="2400" dirty="0" smtClean="0"/>
              <a:t>The transportation problem is a special type of linear programming problem where the objective is to </a:t>
            </a:r>
            <a:r>
              <a:rPr lang="en-US" sz="2400" b="1" u="sng" dirty="0" err="1" smtClean="0"/>
              <a:t>minimise</a:t>
            </a:r>
            <a:r>
              <a:rPr lang="en-US" sz="2400" b="1" u="sng" dirty="0" smtClean="0"/>
              <a:t> the cost of distributing a product from a number of sources or origins to a number of destinations.</a:t>
            </a:r>
          </a:p>
          <a:p>
            <a:pPr algn="just"/>
            <a:r>
              <a:rPr lang="en-US" sz="2400" dirty="0" smtClean="0"/>
              <a:t> Because of its special structure the usual simplex method is not suitable for solving transportation problems. These problems require a special method of solution. </a:t>
            </a:r>
          </a:p>
          <a:p>
            <a:pPr algn="just"/>
            <a:r>
              <a:rPr lang="en-US" sz="2400" dirty="0" smtClean="0"/>
              <a:t>The </a:t>
            </a:r>
            <a:r>
              <a:rPr lang="en-US" sz="2400" b="1" dirty="0" smtClean="0"/>
              <a:t>origin</a:t>
            </a:r>
            <a:r>
              <a:rPr lang="en-US" sz="2400" dirty="0" smtClean="0"/>
              <a:t> of a transportation problem is the location from which shipments are </a:t>
            </a:r>
            <a:r>
              <a:rPr lang="en-US" sz="2400" dirty="0" err="1" smtClean="0"/>
              <a:t>despatched</a:t>
            </a:r>
            <a:r>
              <a:rPr lang="en-US" sz="2400" dirty="0" smtClean="0"/>
              <a:t>. The </a:t>
            </a:r>
            <a:r>
              <a:rPr lang="en-US" sz="2400" b="1" dirty="0" smtClean="0"/>
              <a:t>destination</a:t>
            </a:r>
            <a:r>
              <a:rPr lang="en-US" sz="2400" dirty="0" smtClean="0"/>
              <a:t> of a transportation problem is the location to which shipments are transported. </a:t>
            </a:r>
          </a:p>
          <a:p>
            <a:pPr algn="just"/>
            <a:r>
              <a:rPr lang="en-US" sz="2400" dirty="0" smtClean="0"/>
              <a:t>The </a:t>
            </a:r>
            <a:r>
              <a:rPr lang="en-US" sz="2400" b="1" dirty="0" smtClean="0"/>
              <a:t>unit transportation cost</a:t>
            </a:r>
            <a:r>
              <a:rPr lang="en-US" sz="2400" dirty="0" smtClean="0"/>
              <a:t> is the cost of transporting one unit of the consignment from an origin to a destination.</a:t>
            </a:r>
            <a:endParaRPr lang="en-US"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a:t>
            </a:r>
            <a:endParaRPr lang="en-US" dirty="0"/>
          </a:p>
        </p:txBody>
      </p:sp>
      <p:graphicFrame>
        <p:nvGraphicFramePr>
          <p:cNvPr id="4" name="Table 3"/>
          <p:cNvGraphicFramePr>
            <a:graphicFrameLocks noGrp="1"/>
          </p:cNvGraphicFramePr>
          <p:nvPr/>
        </p:nvGraphicFramePr>
        <p:xfrm>
          <a:off x="228600" y="1905000"/>
          <a:ext cx="8686800" cy="4048760"/>
        </p:xfrm>
        <a:graphic>
          <a:graphicData uri="http://schemas.openxmlformats.org/drawingml/2006/table">
            <a:tbl>
              <a:tblPr firstRow="1" bandRow="1">
                <a:tableStyleId>{5940675A-B579-460E-94D1-54222C63F5DA}</a:tableStyleId>
              </a:tblPr>
              <a:tblGrid>
                <a:gridCol w="1447800"/>
                <a:gridCol w="1447800"/>
                <a:gridCol w="1447800"/>
                <a:gridCol w="1447800"/>
                <a:gridCol w="1447800"/>
                <a:gridCol w="1447800"/>
              </a:tblGrid>
              <a:tr h="635000">
                <a:tc>
                  <a:txBody>
                    <a:bodyPr/>
                    <a:lstStyle/>
                    <a:p>
                      <a:pPr algn="ctr"/>
                      <a:endParaRPr lang="en-US" sz="2400" dirty="0"/>
                    </a:p>
                  </a:txBody>
                  <a:tcPr/>
                </a:tc>
                <a:tc>
                  <a:txBody>
                    <a:bodyPr/>
                    <a:lstStyle/>
                    <a:p>
                      <a:pPr algn="ctr"/>
                      <a:r>
                        <a:rPr lang="en-US" sz="2400" b="1" dirty="0" smtClean="0">
                          <a:solidFill>
                            <a:srgbClr val="7030A0"/>
                          </a:solidFill>
                        </a:rPr>
                        <a:t>D1</a:t>
                      </a:r>
                      <a:endParaRPr lang="en-US" sz="2400" b="1" dirty="0">
                        <a:solidFill>
                          <a:srgbClr val="7030A0"/>
                        </a:solidFill>
                      </a:endParaRPr>
                    </a:p>
                  </a:txBody>
                  <a:tcPr/>
                </a:tc>
                <a:tc>
                  <a:txBody>
                    <a:bodyPr/>
                    <a:lstStyle/>
                    <a:p>
                      <a:pPr algn="ctr"/>
                      <a:r>
                        <a:rPr lang="en-US" sz="2400" b="1" dirty="0" smtClean="0">
                          <a:solidFill>
                            <a:srgbClr val="7030A0"/>
                          </a:solidFill>
                        </a:rPr>
                        <a:t>D2</a:t>
                      </a:r>
                      <a:endParaRPr lang="en-US" sz="2400" b="1" dirty="0">
                        <a:solidFill>
                          <a:srgbClr val="7030A0"/>
                        </a:solidFill>
                      </a:endParaRPr>
                    </a:p>
                  </a:txBody>
                  <a:tcPr/>
                </a:tc>
                <a:tc>
                  <a:txBody>
                    <a:bodyPr/>
                    <a:lstStyle/>
                    <a:p>
                      <a:pPr algn="ctr"/>
                      <a:r>
                        <a:rPr lang="en-US" sz="2400" b="1" dirty="0" smtClean="0">
                          <a:solidFill>
                            <a:srgbClr val="7030A0"/>
                          </a:solidFill>
                        </a:rPr>
                        <a:t>D3</a:t>
                      </a:r>
                      <a:endParaRPr lang="en-US" sz="2400" b="1" dirty="0">
                        <a:solidFill>
                          <a:srgbClr val="7030A0"/>
                        </a:solidFill>
                      </a:endParaRPr>
                    </a:p>
                  </a:txBody>
                  <a:tcPr/>
                </a:tc>
                <a:tc>
                  <a:txBody>
                    <a:bodyPr/>
                    <a:lstStyle/>
                    <a:p>
                      <a:pPr algn="ctr"/>
                      <a:r>
                        <a:rPr lang="en-US" sz="2400" b="1" dirty="0" smtClean="0">
                          <a:solidFill>
                            <a:srgbClr val="7030A0"/>
                          </a:solidFill>
                        </a:rPr>
                        <a:t>D4</a:t>
                      </a:r>
                      <a:endParaRPr lang="en-US" sz="2400" b="1" dirty="0">
                        <a:solidFill>
                          <a:srgbClr val="7030A0"/>
                        </a:solidFill>
                      </a:endParaRPr>
                    </a:p>
                  </a:txBody>
                  <a:tcPr/>
                </a:tc>
                <a:tc>
                  <a:txBody>
                    <a:bodyPr/>
                    <a:lstStyle/>
                    <a:p>
                      <a:pPr algn="ctr"/>
                      <a:r>
                        <a:rPr lang="en-US" sz="2400" dirty="0" smtClean="0"/>
                        <a:t>Capacity/Supply</a:t>
                      </a:r>
                      <a:endParaRPr lang="en-US" sz="2400" dirty="0"/>
                    </a:p>
                  </a:txBody>
                  <a:tcPr/>
                </a:tc>
              </a:tr>
              <a:tr h="635000">
                <a:tc>
                  <a:txBody>
                    <a:bodyPr/>
                    <a:lstStyle/>
                    <a:p>
                      <a:pPr algn="ctr"/>
                      <a:r>
                        <a:rPr lang="en-US" sz="2400" b="1" dirty="0" smtClean="0">
                          <a:solidFill>
                            <a:srgbClr val="FF0000"/>
                          </a:solidFill>
                        </a:rPr>
                        <a:t>S1 = </a:t>
                      </a:r>
                      <a:r>
                        <a:rPr lang="en-US" sz="2400" b="1" dirty="0" err="1" smtClean="0">
                          <a:solidFill>
                            <a:srgbClr val="FF0000"/>
                          </a:solidFill>
                        </a:rPr>
                        <a:t>warehoue</a:t>
                      </a:r>
                      <a:endParaRPr lang="en-US" sz="2400" b="1" dirty="0">
                        <a:solidFill>
                          <a:srgbClr val="FF0000"/>
                        </a:solidFill>
                      </a:endParaRPr>
                    </a:p>
                  </a:txBody>
                  <a:tcPr/>
                </a:tc>
                <a:tc>
                  <a:txBody>
                    <a:bodyPr/>
                    <a:lstStyle/>
                    <a:p>
                      <a:pPr algn="l"/>
                      <a:r>
                        <a:rPr lang="en-US" sz="2400" dirty="0" smtClean="0"/>
                        <a:t>     19</a:t>
                      </a:r>
                      <a:endParaRPr lang="en-US" sz="2400" dirty="0"/>
                    </a:p>
                  </a:txBody>
                  <a:tcPr/>
                </a:tc>
                <a:tc>
                  <a:txBody>
                    <a:bodyPr/>
                    <a:lstStyle/>
                    <a:p>
                      <a:pPr algn="ctr"/>
                      <a:r>
                        <a:rPr lang="en-US" sz="2400" b="0" dirty="0" smtClean="0"/>
                        <a:t>30</a:t>
                      </a:r>
                      <a:endParaRPr lang="en-US" sz="2400" b="0" dirty="0"/>
                    </a:p>
                  </a:txBody>
                  <a:tcPr/>
                </a:tc>
                <a:tc>
                  <a:txBody>
                    <a:bodyPr/>
                    <a:lstStyle/>
                    <a:p>
                      <a:pPr algn="ctr"/>
                      <a:r>
                        <a:rPr lang="en-US" sz="2400" dirty="0" smtClean="0"/>
                        <a:t>50</a:t>
                      </a:r>
                      <a:endParaRPr lang="en-US" sz="2400" dirty="0"/>
                    </a:p>
                  </a:txBody>
                  <a:tcPr/>
                </a:tc>
                <a:tc>
                  <a:txBody>
                    <a:bodyPr/>
                    <a:lstStyle/>
                    <a:p>
                      <a:pPr algn="ctr"/>
                      <a:r>
                        <a:rPr lang="en-US" sz="2400" dirty="0" smtClean="0"/>
                        <a:t>10</a:t>
                      </a:r>
                      <a:endParaRPr lang="en-US" sz="2400" dirty="0"/>
                    </a:p>
                  </a:txBody>
                  <a:tcPr/>
                </a:tc>
                <a:tc>
                  <a:txBody>
                    <a:bodyPr/>
                    <a:lstStyle/>
                    <a:p>
                      <a:pPr algn="ctr"/>
                      <a:r>
                        <a:rPr lang="en-US" sz="4800" b="1" dirty="0" smtClean="0">
                          <a:solidFill>
                            <a:srgbClr val="FF0000"/>
                          </a:solidFill>
                        </a:rPr>
                        <a:t>2</a:t>
                      </a:r>
                      <a:endParaRPr lang="en-US" sz="4800" b="1" dirty="0">
                        <a:solidFill>
                          <a:srgbClr val="FF0000"/>
                        </a:solidFill>
                      </a:endParaRPr>
                    </a:p>
                  </a:txBody>
                  <a:tcPr/>
                </a:tc>
              </a:tr>
              <a:tr h="635000">
                <a:tc>
                  <a:txBody>
                    <a:bodyPr/>
                    <a:lstStyle/>
                    <a:p>
                      <a:pPr algn="ctr"/>
                      <a:r>
                        <a:rPr lang="en-US" sz="2400" b="1" dirty="0" smtClean="0">
                          <a:solidFill>
                            <a:srgbClr val="FF0000"/>
                          </a:solidFill>
                        </a:rPr>
                        <a:t>S2</a:t>
                      </a:r>
                      <a:endParaRPr lang="en-US" sz="2400" b="1" dirty="0">
                        <a:solidFill>
                          <a:srgbClr val="FF0000"/>
                        </a:solidFill>
                      </a:endParaRPr>
                    </a:p>
                  </a:txBody>
                  <a:tcPr/>
                </a:tc>
                <a:tc>
                  <a:txBody>
                    <a:bodyPr/>
                    <a:lstStyle/>
                    <a:p>
                      <a:pPr algn="ctr"/>
                      <a:r>
                        <a:rPr lang="en-US" sz="2400" dirty="0" smtClean="0"/>
                        <a:t>70</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60</a:t>
                      </a:r>
                      <a:endParaRPr lang="en-US" sz="2400" dirty="0"/>
                    </a:p>
                  </a:txBody>
                  <a:tcPr/>
                </a:tc>
                <a:tc>
                  <a:txBody>
                    <a:bodyPr/>
                    <a:lstStyle/>
                    <a:p>
                      <a:pPr algn="ctr"/>
                      <a:r>
                        <a:rPr lang="en-US" sz="4000" b="1" dirty="0" smtClean="0">
                          <a:solidFill>
                            <a:srgbClr val="FF0000"/>
                          </a:solidFill>
                        </a:rPr>
                        <a:t>9</a:t>
                      </a:r>
                      <a:endParaRPr lang="en-US" sz="4000" b="1" dirty="0">
                        <a:solidFill>
                          <a:srgbClr val="FF0000"/>
                        </a:solidFill>
                      </a:endParaRPr>
                    </a:p>
                  </a:txBody>
                  <a:tcPr/>
                </a:tc>
              </a:tr>
              <a:tr h="635000">
                <a:tc>
                  <a:txBody>
                    <a:bodyPr/>
                    <a:lstStyle/>
                    <a:p>
                      <a:pPr algn="ctr"/>
                      <a:r>
                        <a:rPr lang="en-US" sz="2400" b="1" dirty="0" smtClean="0">
                          <a:solidFill>
                            <a:srgbClr val="FF0000"/>
                          </a:solidFill>
                        </a:rPr>
                        <a:t>S3</a:t>
                      </a:r>
                      <a:endParaRPr lang="en-US" sz="2400" b="1" dirty="0">
                        <a:solidFill>
                          <a:srgbClr val="FF0000"/>
                        </a:solidFill>
                      </a:endParaRPr>
                    </a:p>
                  </a:txBody>
                  <a:tcPr/>
                </a:tc>
                <a:tc>
                  <a:txBody>
                    <a:bodyPr/>
                    <a:lstStyle/>
                    <a:p>
                      <a:pPr algn="ctr"/>
                      <a:r>
                        <a:rPr lang="en-US" sz="2400" dirty="0" smtClean="0"/>
                        <a:t>40</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20</a:t>
                      </a:r>
                      <a:endParaRPr lang="en-US" sz="2400" dirty="0"/>
                    </a:p>
                  </a:txBody>
                  <a:tcPr/>
                </a:tc>
                <a:tc>
                  <a:txBody>
                    <a:bodyPr/>
                    <a:lstStyle/>
                    <a:p>
                      <a:pPr algn="ctr"/>
                      <a:r>
                        <a:rPr lang="en-US" sz="4000" b="1" dirty="0" smtClean="0">
                          <a:solidFill>
                            <a:srgbClr val="FF0000"/>
                          </a:solidFill>
                        </a:rPr>
                        <a:t>18</a:t>
                      </a:r>
                      <a:endParaRPr lang="en-US" sz="4000" b="1" dirty="0">
                        <a:solidFill>
                          <a:srgbClr val="FF0000"/>
                        </a:solidFill>
                      </a:endParaRPr>
                    </a:p>
                  </a:txBody>
                  <a:tcPr/>
                </a:tc>
              </a:tr>
              <a:tr h="635000">
                <a:tc>
                  <a:txBody>
                    <a:bodyPr/>
                    <a:lstStyle/>
                    <a:p>
                      <a:pPr algn="ctr"/>
                      <a:r>
                        <a:rPr lang="en-US" sz="2400" b="1" dirty="0" smtClean="0">
                          <a:solidFill>
                            <a:schemeClr val="tx2"/>
                          </a:solidFill>
                        </a:rPr>
                        <a:t>Demand</a:t>
                      </a:r>
                      <a:endParaRPr lang="en-US" sz="2400" b="1" dirty="0">
                        <a:solidFill>
                          <a:schemeClr val="tx2"/>
                        </a:solidFill>
                      </a:endParaRPr>
                    </a:p>
                  </a:txBody>
                  <a:tcPr/>
                </a:tc>
                <a:tc>
                  <a:txBody>
                    <a:bodyPr/>
                    <a:lstStyle/>
                    <a:p>
                      <a:pPr algn="ctr"/>
                      <a:r>
                        <a:rPr lang="en-US" sz="2400" b="1" dirty="0" smtClean="0">
                          <a:solidFill>
                            <a:srgbClr val="7030A0"/>
                          </a:solidFill>
                        </a:rPr>
                        <a:t>5</a:t>
                      </a:r>
                      <a:endParaRPr lang="en-US" sz="2400" b="1" dirty="0">
                        <a:solidFill>
                          <a:srgbClr val="7030A0"/>
                        </a:solidFill>
                      </a:endParaRPr>
                    </a:p>
                  </a:txBody>
                  <a:tcPr/>
                </a:tc>
                <a:tc>
                  <a:txBody>
                    <a:bodyPr/>
                    <a:lstStyle/>
                    <a:p>
                      <a:pPr algn="ctr"/>
                      <a:r>
                        <a:rPr lang="en-US" sz="2400" b="1" dirty="0" smtClean="0">
                          <a:solidFill>
                            <a:srgbClr val="7030A0"/>
                          </a:solidFill>
                        </a:rPr>
                        <a:t>8</a:t>
                      </a:r>
                      <a:endParaRPr lang="en-US" sz="2400" b="1" dirty="0">
                        <a:solidFill>
                          <a:srgbClr val="7030A0"/>
                        </a:solidFill>
                      </a:endParaRPr>
                    </a:p>
                  </a:txBody>
                  <a:tcPr/>
                </a:tc>
                <a:tc>
                  <a:txBody>
                    <a:bodyPr/>
                    <a:lstStyle/>
                    <a:p>
                      <a:pPr algn="ctr"/>
                      <a:r>
                        <a:rPr lang="en-US" sz="2400" b="1" dirty="0" smtClean="0">
                          <a:solidFill>
                            <a:srgbClr val="7030A0"/>
                          </a:solidFill>
                        </a:rPr>
                        <a:t>7</a:t>
                      </a:r>
                      <a:endParaRPr lang="en-US" sz="2400" b="1" dirty="0">
                        <a:solidFill>
                          <a:srgbClr val="7030A0"/>
                        </a:solidFill>
                      </a:endParaRPr>
                    </a:p>
                  </a:txBody>
                  <a:tcPr/>
                </a:tc>
                <a:tc>
                  <a:txBody>
                    <a:bodyPr/>
                    <a:lstStyle/>
                    <a:p>
                      <a:pPr algn="ctr"/>
                      <a:r>
                        <a:rPr lang="en-US" sz="2400" b="1" dirty="0" smtClean="0">
                          <a:solidFill>
                            <a:srgbClr val="7030A0"/>
                          </a:solidFill>
                        </a:rPr>
                        <a:t>14</a:t>
                      </a:r>
                      <a:endParaRPr lang="en-US" sz="2400" b="1" dirty="0">
                        <a:solidFill>
                          <a:srgbClr val="7030A0"/>
                        </a:solidFill>
                      </a:endParaRPr>
                    </a:p>
                  </a:txBody>
                  <a:tcPr/>
                </a:tc>
                <a:tc>
                  <a:txBody>
                    <a:bodyPr/>
                    <a:lstStyle/>
                    <a:p>
                      <a:pPr algn="ctr"/>
                      <a:r>
                        <a:rPr lang="en-US" sz="2400" dirty="0" smtClean="0"/>
                        <a:t>34</a:t>
                      </a:r>
                      <a:endParaRPr lang="en-US" sz="2400" dirty="0"/>
                    </a:p>
                  </a:txBody>
                  <a:tcPr/>
                </a:tc>
              </a:tr>
            </a:tbl>
          </a:graphicData>
        </a:graphic>
      </p:graphicFrame>
      <p:sp>
        <p:nvSpPr>
          <p:cNvPr id="5" name="TextBox 4"/>
          <p:cNvSpPr txBox="1"/>
          <p:nvPr/>
        </p:nvSpPr>
        <p:spPr>
          <a:xfrm>
            <a:off x="905388" y="6248400"/>
            <a:ext cx="7765587" cy="369332"/>
          </a:xfrm>
          <a:prstGeom prst="rect">
            <a:avLst/>
          </a:prstGeom>
          <a:noFill/>
        </p:spPr>
        <p:txBody>
          <a:bodyPr wrap="none" rtlCol="0">
            <a:spAutoFit/>
          </a:bodyPr>
          <a:lstStyle/>
          <a:p>
            <a:r>
              <a:rPr lang="en-US" dirty="0" smtClean="0"/>
              <a:t>Formulate this problem as an LP Model to minimize the total transportation cost.</a:t>
            </a:r>
            <a:endParaRPr lang="en-US" dirty="0"/>
          </a:p>
        </p:txBody>
      </p:sp>
      <p:sp>
        <p:nvSpPr>
          <p:cNvPr id="6" name="Oval 5"/>
          <p:cNvSpPr/>
          <p:nvPr/>
        </p:nvSpPr>
        <p:spPr>
          <a:xfrm>
            <a:off x="2133600" y="3352800"/>
            <a:ext cx="7620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cxnSp>
        <p:nvCxnSpPr>
          <p:cNvPr id="8" name="Straight Arrow Connector 7"/>
          <p:cNvCxnSpPr/>
          <p:nvPr/>
        </p:nvCxnSpPr>
        <p:spPr>
          <a:xfrm rot="16200000" flipH="1">
            <a:off x="952500" y="4229100"/>
            <a:ext cx="28956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a:t>
            </a:r>
            <a:endParaRPr lang="en-US" dirty="0"/>
          </a:p>
        </p:txBody>
      </p:sp>
      <p:graphicFrame>
        <p:nvGraphicFramePr>
          <p:cNvPr id="4" name="Table 3"/>
          <p:cNvGraphicFramePr>
            <a:graphicFrameLocks noGrp="1"/>
          </p:cNvGraphicFramePr>
          <p:nvPr/>
        </p:nvGraphicFramePr>
        <p:xfrm>
          <a:off x="228600" y="1905000"/>
          <a:ext cx="8686800" cy="4048760"/>
        </p:xfrm>
        <a:graphic>
          <a:graphicData uri="http://schemas.openxmlformats.org/drawingml/2006/table">
            <a:tbl>
              <a:tblPr firstRow="1" bandRow="1">
                <a:tableStyleId>{5940675A-B579-460E-94D1-54222C63F5DA}</a:tableStyleId>
              </a:tblPr>
              <a:tblGrid>
                <a:gridCol w="1447800"/>
                <a:gridCol w="1447800"/>
                <a:gridCol w="1447800"/>
                <a:gridCol w="1447800"/>
                <a:gridCol w="1447800"/>
                <a:gridCol w="1447800"/>
              </a:tblGrid>
              <a:tr h="635000">
                <a:tc>
                  <a:txBody>
                    <a:bodyPr/>
                    <a:lstStyle/>
                    <a:p>
                      <a:pPr algn="ctr"/>
                      <a:endParaRPr lang="en-US" sz="2400" dirty="0"/>
                    </a:p>
                  </a:txBody>
                  <a:tcPr/>
                </a:tc>
                <a:tc>
                  <a:txBody>
                    <a:bodyPr/>
                    <a:lstStyle/>
                    <a:p>
                      <a:pPr algn="ctr"/>
                      <a:r>
                        <a:rPr lang="en-US" sz="2400" b="1" dirty="0" smtClean="0">
                          <a:solidFill>
                            <a:srgbClr val="7030A0"/>
                          </a:solidFill>
                        </a:rPr>
                        <a:t>D1</a:t>
                      </a:r>
                      <a:endParaRPr lang="en-US" sz="2400" b="1" dirty="0">
                        <a:solidFill>
                          <a:srgbClr val="7030A0"/>
                        </a:solidFill>
                      </a:endParaRPr>
                    </a:p>
                  </a:txBody>
                  <a:tcPr/>
                </a:tc>
                <a:tc>
                  <a:txBody>
                    <a:bodyPr/>
                    <a:lstStyle/>
                    <a:p>
                      <a:pPr algn="ctr"/>
                      <a:r>
                        <a:rPr lang="en-US" sz="2400" b="1" dirty="0" smtClean="0">
                          <a:solidFill>
                            <a:srgbClr val="7030A0"/>
                          </a:solidFill>
                        </a:rPr>
                        <a:t>D2</a:t>
                      </a:r>
                      <a:endParaRPr lang="en-US" sz="2400" b="1" dirty="0">
                        <a:solidFill>
                          <a:srgbClr val="7030A0"/>
                        </a:solidFill>
                      </a:endParaRPr>
                    </a:p>
                  </a:txBody>
                  <a:tcPr/>
                </a:tc>
                <a:tc>
                  <a:txBody>
                    <a:bodyPr/>
                    <a:lstStyle/>
                    <a:p>
                      <a:pPr algn="ctr"/>
                      <a:r>
                        <a:rPr lang="en-US" sz="2400" b="1" dirty="0" smtClean="0">
                          <a:solidFill>
                            <a:srgbClr val="7030A0"/>
                          </a:solidFill>
                        </a:rPr>
                        <a:t>D3</a:t>
                      </a:r>
                      <a:endParaRPr lang="en-US" sz="2400" b="1" dirty="0">
                        <a:solidFill>
                          <a:srgbClr val="7030A0"/>
                        </a:solidFill>
                      </a:endParaRPr>
                    </a:p>
                  </a:txBody>
                  <a:tcPr/>
                </a:tc>
                <a:tc>
                  <a:txBody>
                    <a:bodyPr/>
                    <a:lstStyle/>
                    <a:p>
                      <a:pPr algn="ctr"/>
                      <a:r>
                        <a:rPr lang="en-US" sz="2400" b="1" dirty="0" smtClean="0">
                          <a:solidFill>
                            <a:srgbClr val="7030A0"/>
                          </a:solidFill>
                        </a:rPr>
                        <a:t>D4</a:t>
                      </a:r>
                      <a:endParaRPr lang="en-US" sz="2400" b="1" dirty="0">
                        <a:solidFill>
                          <a:srgbClr val="7030A0"/>
                        </a:solidFill>
                      </a:endParaRPr>
                    </a:p>
                  </a:txBody>
                  <a:tcPr/>
                </a:tc>
                <a:tc>
                  <a:txBody>
                    <a:bodyPr/>
                    <a:lstStyle/>
                    <a:p>
                      <a:pPr algn="ctr"/>
                      <a:r>
                        <a:rPr lang="en-US" sz="2400" dirty="0" smtClean="0"/>
                        <a:t>Capacity/Supply</a:t>
                      </a:r>
                      <a:endParaRPr lang="en-US" sz="2400" dirty="0"/>
                    </a:p>
                  </a:txBody>
                  <a:tcPr/>
                </a:tc>
              </a:tr>
              <a:tr h="635000">
                <a:tc>
                  <a:txBody>
                    <a:bodyPr/>
                    <a:lstStyle/>
                    <a:p>
                      <a:pPr algn="ctr"/>
                      <a:r>
                        <a:rPr lang="en-US" sz="2400" b="1" dirty="0" smtClean="0">
                          <a:solidFill>
                            <a:srgbClr val="FF0000"/>
                          </a:solidFill>
                        </a:rPr>
                        <a:t>S1 = </a:t>
                      </a:r>
                      <a:r>
                        <a:rPr lang="en-US" sz="2400" b="1" dirty="0" err="1" smtClean="0">
                          <a:solidFill>
                            <a:srgbClr val="FF0000"/>
                          </a:solidFill>
                        </a:rPr>
                        <a:t>warehoue</a:t>
                      </a:r>
                      <a:endParaRPr lang="en-US" sz="2400" b="1" dirty="0">
                        <a:solidFill>
                          <a:srgbClr val="FF0000"/>
                        </a:solidFill>
                      </a:endParaRPr>
                    </a:p>
                  </a:txBody>
                  <a:tcPr/>
                </a:tc>
                <a:tc>
                  <a:txBody>
                    <a:bodyPr/>
                    <a:lstStyle/>
                    <a:p>
                      <a:pPr algn="l"/>
                      <a:r>
                        <a:rPr lang="en-US" sz="2400" dirty="0" smtClean="0"/>
                        <a:t>     19</a:t>
                      </a:r>
                      <a:endParaRPr lang="en-US" sz="2400" dirty="0"/>
                    </a:p>
                  </a:txBody>
                  <a:tcPr/>
                </a:tc>
                <a:tc>
                  <a:txBody>
                    <a:bodyPr/>
                    <a:lstStyle/>
                    <a:p>
                      <a:pPr algn="ctr"/>
                      <a:r>
                        <a:rPr lang="en-US" sz="2400" b="0" dirty="0" smtClean="0"/>
                        <a:t>30</a:t>
                      </a:r>
                      <a:endParaRPr lang="en-US" sz="2400" b="0" dirty="0"/>
                    </a:p>
                  </a:txBody>
                  <a:tcPr/>
                </a:tc>
                <a:tc>
                  <a:txBody>
                    <a:bodyPr/>
                    <a:lstStyle/>
                    <a:p>
                      <a:pPr algn="ctr"/>
                      <a:r>
                        <a:rPr lang="en-US" sz="2400" dirty="0" smtClean="0"/>
                        <a:t>50</a:t>
                      </a:r>
                      <a:endParaRPr lang="en-US" sz="2400" dirty="0"/>
                    </a:p>
                  </a:txBody>
                  <a:tcPr/>
                </a:tc>
                <a:tc>
                  <a:txBody>
                    <a:bodyPr/>
                    <a:lstStyle/>
                    <a:p>
                      <a:pPr algn="ctr"/>
                      <a:r>
                        <a:rPr lang="en-US" sz="2400" dirty="0" smtClean="0"/>
                        <a:t>10</a:t>
                      </a:r>
                      <a:endParaRPr lang="en-US" sz="2400" dirty="0"/>
                    </a:p>
                  </a:txBody>
                  <a:tcPr/>
                </a:tc>
                <a:tc>
                  <a:txBody>
                    <a:bodyPr/>
                    <a:lstStyle/>
                    <a:p>
                      <a:pPr algn="ctr"/>
                      <a:r>
                        <a:rPr lang="en-US" sz="4800" b="1" dirty="0" smtClean="0">
                          <a:solidFill>
                            <a:srgbClr val="FF0000"/>
                          </a:solidFill>
                        </a:rPr>
                        <a:t>2</a:t>
                      </a:r>
                      <a:endParaRPr lang="en-US" sz="4800" b="1" dirty="0">
                        <a:solidFill>
                          <a:srgbClr val="FF0000"/>
                        </a:solidFill>
                      </a:endParaRPr>
                    </a:p>
                  </a:txBody>
                  <a:tcPr/>
                </a:tc>
              </a:tr>
              <a:tr h="635000">
                <a:tc>
                  <a:txBody>
                    <a:bodyPr/>
                    <a:lstStyle/>
                    <a:p>
                      <a:pPr algn="ctr"/>
                      <a:r>
                        <a:rPr lang="en-US" sz="2400" b="1" dirty="0" smtClean="0">
                          <a:solidFill>
                            <a:srgbClr val="FF0000"/>
                          </a:solidFill>
                        </a:rPr>
                        <a:t>S2</a:t>
                      </a:r>
                      <a:endParaRPr lang="en-US" sz="2400" b="1" dirty="0">
                        <a:solidFill>
                          <a:srgbClr val="FF0000"/>
                        </a:solidFill>
                      </a:endParaRPr>
                    </a:p>
                  </a:txBody>
                  <a:tcPr/>
                </a:tc>
                <a:tc>
                  <a:txBody>
                    <a:bodyPr/>
                    <a:lstStyle/>
                    <a:p>
                      <a:pPr algn="ctr"/>
                      <a:r>
                        <a:rPr lang="en-US" sz="2400" dirty="0" smtClean="0"/>
                        <a:t>70</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60</a:t>
                      </a:r>
                      <a:endParaRPr lang="en-US" sz="2400" dirty="0"/>
                    </a:p>
                  </a:txBody>
                  <a:tcPr/>
                </a:tc>
                <a:tc>
                  <a:txBody>
                    <a:bodyPr/>
                    <a:lstStyle/>
                    <a:p>
                      <a:pPr algn="ctr"/>
                      <a:r>
                        <a:rPr lang="en-US" sz="4000" b="1" dirty="0" smtClean="0">
                          <a:solidFill>
                            <a:srgbClr val="FF0000"/>
                          </a:solidFill>
                        </a:rPr>
                        <a:t>9</a:t>
                      </a:r>
                      <a:endParaRPr lang="en-US" sz="4000" b="1" dirty="0">
                        <a:solidFill>
                          <a:srgbClr val="FF0000"/>
                        </a:solidFill>
                      </a:endParaRPr>
                    </a:p>
                  </a:txBody>
                  <a:tcPr/>
                </a:tc>
              </a:tr>
              <a:tr h="635000">
                <a:tc>
                  <a:txBody>
                    <a:bodyPr/>
                    <a:lstStyle/>
                    <a:p>
                      <a:pPr algn="ctr"/>
                      <a:r>
                        <a:rPr lang="en-US" sz="2400" b="1" dirty="0" smtClean="0">
                          <a:solidFill>
                            <a:srgbClr val="FF0000"/>
                          </a:solidFill>
                        </a:rPr>
                        <a:t>S3</a:t>
                      </a:r>
                      <a:endParaRPr lang="en-US" sz="2400" b="1" dirty="0">
                        <a:solidFill>
                          <a:srgbClr val="FF0000"/>
                        </a:solidFill>
                      </a:endParaRPr>
                    </a:p>
                  </a:txBody>
                  <a:tcPr/>
                </a:tc>
                <a:tc>
                  <a:txBody>
                    <a:bodyPr/>
                    <a:lstStyle/>
                    <a:p>
                      <a:pPr algn="ctr"/>
                      <a:r>
                        <a:rPr lang="en-US" sz="2400" dirty="0" smtClean="0"/>
                        <a:t>40</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20</a:t>
                      </a:r>
                      <a:endParaRPr lang="en-US" sz="2400" dirty="0"/>
                    </a:p>
                  </a:txBody>
                  <a:tcPr/>
                </a:tc>
                <a:tc>
                  <a:txBody>
                    <a:bodyPr/>
                    <a:lstStyle/>
                    <a:p>
                      <a:pPr algn="ctr"/>
                      <a:r>
                        <a:rPr lang="en-US" sz="4000" b="1" dirty="0" smtClean="0">
                          <a:solidFill>
                            <a:srgbClr val="FF0000"/>
                          </a:solidFill>
                        </a:rPr>
                        <a:t>18</a:t>
                      </a:r>
                      <a:endParaRPr lang="en-US" sz="4000" b="1" dirty="0">
                        <a:solidFill>
                          <a:srgbClr val="FF0000"/>
                        </a:solidFill>
                      </a:endParaRPr>
                    </a:p>
                  </a:txBody>
                  <a:tcPr/>
                </a:tc>
              </a:tr>
              <a:tr h="635000">
                <a:tc>
                  <a:txBody>
                    <a:bodyPr/>
                    <a:lstStyle/>
                    <a:p>
                      <a:pPr algn="ctr"/>
                      <a:r>
                        <a:rPr lang="en-US" sz="2400" b="1" dirty="0" smtClean="0">
                          <a:solidFill>
                            <a:schemeClr val="tx2"/>
                          </a:solidFill>
                        </a:rPr>
                        <a:t>Demand</a:t>
                      </a:r>
                      <a:endParaRPr lang="en-US" sz="2400" b="1" dirty="0">
                        <a:solidFill>
                          <a:schemeClr val="tx2"/>
                        </a:solidFill>
                      </a:endParaRPr>
                    </a:p>
                  </a:txBody>
                  <a:tcPr/>
                </a:tc>
                <a:tc>
                  <a:txBody>
                    <a:bodyPr/>
                    <a:lstStyle/>
                    <a:p>
                      <a:pPr algn="ctr"/>
                      <a:r>
                        <a:rPr lang="en-US" sz="2400" b="1" dirty="0" smtClean="0">
                          <a:solidFill>
                            <a:srgbClr val="7030A0"/>
                          </a:solidFill>
                        </a:rPr>
                        <a:t>5</a:t>
                      </a:r>
                      <a:endParaRPr lang="en-US" sz="2400" b="1" dirty="0">
                        <a:solidFill>
                          <a:srgbClr val="7030A0"/>
                        </a:solidFill>
                      </a:endParaRPr>
                    </a:p>
                  </a:txBody>
                  <a:tcPr/>
                </a:tc>
                <a:tc>
                  <a:txBody>
                    <a:bodyPr/>
                    <a:lstStyle/>
                    <a:p>
                      <a:pPr algn="ctr"/>
                      <a:r>
                        <a:rPr lang="en-US" sz="2400" b="1" dirty="0" smtClean="0">
                          <a:solidFill>
                            <a:srgbClr val="7030A0"/>
                          </a:solidFill>
                        </a:rPr>
                        <a:t>6</a:t>
                      </a:r>
                      <a:endParaRPr lang="en-US" sz="2400" b="1" dirty="0">
                        <a:solidFill>
                          <a:srgbClr val="7030A0"/>
                        </a:solidFill>
                      </a:endParaRPr>
                    </a:p>
                  </a:txBody>
                  <a:tcPr/>
                </a:tc>
                <a:tc>
                  <a:txBody>
                    <a:bodyPr/>
                    <a:lstStyle/>
                    <a:p>
                      <a:pPr algn="ctr"/>
                      <a:r>
                        <a:rPr lang="en-US" sz="2400" b="1" dirty="0" smtClean="0">
                          <a:solidFill>
                            <a:srgbClr val="7030A0"/>
                          </a:solidFill>
                        </a:rPr>
                        <a:t>7</a:t>
                      </a:r>
                      <a:endParaRPr lang="en-US" sz="2400" b="1" dirty="0">
                        <a:solidFill>
                          <a:srgbClr val="7030A0"/>
                        </a:solidFill>
                      </a:endParaRPr>
                    </a:p>
                  </a:txBody>
                  <a:tcPr/>
                </a:tc>
                <a:tc>
                  <a:txBody>
                    <a:bodyPr/>
                    <a:lstStyle/>
                    <a:p>
                      <a:pPr algn="ctr"/>
                      <a:r>
                        <a:rPr lang="en-US" sz="2400" b="1" dirty="0" smtClean="0">
                          <a:solidFill>
                            <a:srgbClr val="7030A0"/>
                          </a:solidFill>
                        </a:rPr>
                        <a:t>14</a:t>
                      </a:r>
                      <a:endParaRPr lang="en-US" sz="2400" b="1" dirty="0">
                        <a:solidFill>
                          <a:srgbClr val="7030A0"/>
                        </a:solidFill>
                      </a:endParaRPr>
                    </a:p>
                  </a:txBody>
                  <a:tcPr/>
                </a:tc>
                <a:tc>
                  <a:txBody>
                    <a:bodyPr/>
                    <a:lstStyle/>
                    <a:p>
                      <a:pPr algn="ctr"/>
                      <a:r>
                        <a:rPr lang="en-US" sz="2400" dirty="0" smtClean="0"/>
                        <a:t>34</a:t>
                      </a:r>
                      <a:endParaRPr lang="en-US" sz="2400" dirty="0"/>
                    </a:p>
                  </a:txBody>
                  <a:tcPr/>
                </a:tc>
              </a:tr>
            </a:tbl>
          </a:graphicData>
        </a:graphic>
      </p:graphicFrame>
      <p:sp>
        <p:nvSpPr>
          <p:cNvPr id="5" name="TextBox 4"/>
          <p:cNvSpPr txBox="1"/>
          <p:nvPr/>
        </p:nvSpPr>
        <p:spPr>
          <a:xfrm>
            <a:off x="905388" y="6248400"/>
            <a:ext cx="7765587" cy="369332"/>
          </a:xfrm>
          <a:prstGeom prst="rect">
            <a:avLst/>
          </a:prstGeom>
          <a:noFill/>
        </p:spPr>
        <p:txBody>
          <a:bodyPr wrap="none" rtlCol="0">
            <a:spAutoFit/>
          </a:bodyPr>
          <a:lstStyle/>
          <a:p>
            <a:r>
              <a:rPr lang="en-US" dirty="0" smtClean="0"/>
              <a:t>Formulate this problem as an LP Model to minimize the total transportation cost.</a:t>
            </a:r>
            <a:endParaRPr lang="en-US" dirty="0"/>
          </a:p>
        </p:txBody>
      </p:sp>
      <p:sp>
        <p:nvSpPr>
          <p:cNvPr id="6" name="Oval 5"/>
          <p:cNvSpPr/>
          <p:nvPr/>
        </p:nvSpPr>
        <p:spPr>
          <a:xfrm>
            <a:off x="2133600" y="3352800"/>
            <a:ext cx="7620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cxnSp>
        <p:nvCxnSpPr>
          <p:cNvPr id="8" name="Straight Arrow Connector 7"/>
          <p:cNvCxnSpPr/>
          <p:nvPr/>
        </p:nvCxnSpPr>
        <p:spPr>
          <a:xfrm rot="16200000" flipH="1">
            <a:off x="952500" y="4229100"/>
            <a:ext cx="28956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7" name="Oval 6"/>
          <p:cNvSpPr/>
          <p:nvPr/>
        </p:nvSpPr>
        <p:spPr>
          <a:xfrm>
            <a:off x="3886200" y="3276600"/>
            <a:ext cx="7620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cxnSp>
        <p:nvCxnSpPr>
          <p:cNvPr id="10" name="Straight Connector 9"/>
          <p:cNvCxnSpPr/>
          <p:nvPr/>
        </p:nvCxnSpPr>
        <p:spPr>
          <a:xfrm>
            <a:off x="2133600" y="3124200"/>
            <a:ext cx="6400800" cy="15240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a:t>
            </a:r>
            <a:endParaRPr lang="en-US" dirty="0"/>
          </a:p>
        </p:txBody>
      </p:sp>
      <p:graphicFrame>
        <p:nvGraphicFramePr>
          <p:cNvPr id="4" name="Table 3"/>
          <p:cNvGraphicFramePr>
            <a:graphicFrameLocks noGrp="1"/>
          </p:cNvGraphicFramePr>
          <p:nvPr/>
        </p:nvGraphicFramePr>
        <p:xfrm>
          <a:off x="228600" y="1905000"/>
          <a:ext cx="8686800" cy="4048760"/>
        </p:xfrm>
        <a:graphic>
          <a:graphicData uri="http://schemas.openxmlformats.org/drawingml/2006/table">
            <a:tbl>
              <a:tblPr firstRow="1" bandRow="1">
                <a:tableStyleId>{5940675A-B579-460E-94D1-54222C63F5DA}</a:tableStyleId>
              </a:tblPr>
              <a:tblGrid>
                <a:gridCol w="1447800"/>
                <a:gridCol w="1447800"/>
                <a:gridCol w="1447800"/>
                <a:gridCol w="1447800"/>
                <a:gridCol w="1447800"/>
                <a:gridCol w="1447800"/>
              </a:tblGrid>
              <a:tr h="635000">
                <a:tc>
                  <a:txBody>
                    <a:bodyPr/>
                    <a:lstStyle/>
                    <a:p>
                      <a:pPr algn="ctr"/>
                      <a:endParaRPr lang="en-US" sz="2400" dirty="0"/>
                    </a:p>
                  </a:txBody>
                  <a:tcPr/>
                </a:tc>
                <a:tc>
                  <a:txBody>
                    <a:bodyPr/>
                    <a:lstStyle/>
                    <a:p>
                      <a:pPr algn="ctr"/>
                      <a:r>
                        <a:rPr lang="en-US" sz="2400" b="1" dirty="0" smtClean="0">
                          <a:solidFill>
                            <a:srgbClr val="7030A0"/>
                          </a:solidFill>
                        </a:rPr>
                        <a:t>D1</a:t>
                      </a:r>
                      <a:endParaRPr lang="en-US" sz="2400" b="1" dirty="0">
                        <a:solidFill>
                          <a:srgbClr val="7030A0"/>
                        </a:solidFill>
                      </a:endParaRPr>
                    </a:p>
                  </a:txBody>
                  <a:tcPr/>
                </a:tc>
                <a:tc>
                  <a:txBody>
                    <a:bodyPr/>
                    <a:lstStyle/>
                    <a:p>
                      <a:pPr algn="ctr"/>
                      <a:r>
                        <a:rPr lang="en-US" sz="2400" b="1" dirty="0" smtClean="0">
                          <a:solidFill>
                            <a:srgbClr val="7030A0"/>
                          </a:solidFill>
                        </a:rPr>
                        <a:t>D2</a:t>
                      </a:r>
                      <a:endParaRPr lang="en-US" sz="2400" b="1" dirty="0">
                        <a:solidFill>
                          <a:srgbClr val="7030A0"/>
                        </a:solidFill>
                      </a:endParaRPr>
                    </a:p>
                  </a:txBody>
                  <a:tcPr/>
                </a:tc>
                <a:tc>
                  <a:txBody>
                    <a:bodyPr/>
                    <a:lstStyle/>
                    <a:p>
                      <a:pPr algn="ctr"/>
                      <a:r>
                        <a:rPr lang="en-US" sz="2400" b="1" dirty="0" smtClean="0">
                          <a:solidFill>
                            <a:srgbClr val="7030A0"/>
                          </a:solidFill>
                        </a:rPr>
                        <a:t>D3</a:t>
                      </a:r>
                      <a:endParaRPr lang="en-US" sz="2400" b="1" dirty="0">
                        <a:solidFill>
                          <a:srgbClr val="7030A0"/>
                        </a:solidFill>
                      </a:endParaRPr>
                    </a:p>
                  </a:txBody>
                  <a:tcPr/>
                </a:tc>
                <a:tc>
                  <a:txBody>
                    <a:bodyPr/>
                    <a:lstStyle/>
                    <a:p>
                      <a:pPr algn="ctr"/>
                      <a:r>
                        <a:rPr lang="en-US" sz="2400" b="1" dirty="0" smtClean="0">
                          <a:solidFill>
                            <a:srgbClr val="7030A0"/>
                          </a:solidFill>
                        </a:rPr>
                        <a:t>D4</a:t>
                      </a:r>
                      <a:endParaRPr lang="en-US" sz="2400" b="1" dirty="0">
                        <a:solidFill>
                          <a:srgbClr val="7030A0"/>
                        </a:solidFill>
                      </a:endParaRPr>
                    </a:p>
                  </a:txBody>
                  <a:tcPr/>
                </a:tc>
                <a:tc>
                  <a:txBody>
                    <a:bodyPr/>
                    <a:lstStyle/>
                    <a:p>
                      <a:pPr algn="ctr"/>
                      <a:r>
                        <a:rPr lang="en-US" sz="2400" dirty="0" smtClean="0"/>
                        <a:t>Capacity/Supply</a:t>
                      </a:r>
                      <a:endParaRPr lang="en-US" sz="2400" dirty="0"/>
                    </a:p>
                  </a:txBody>
                  <a:tcPr/>
                </a:tc>
              </a:tr>
              <a:tr h="635000">
                <a:tc>
                  <a:txBody>
                    <a:bodyPr/>
                    <a:lstStyle/>
                    <a:p>
                      <a:pPr algn="ctr"/>
                      <a:r>
                        <a:rPr lang="en-US" sz="2400" b="1" dirty="0" smtClean="0">
                          <a:solidFill>
                            <a:srgbClr val="FF0000"/>
                          </a:solidFill>
                        </a:rPr>
                        <a:t>S1 = </a:t>
                      </a:r>
                      <a:r>
                        <a:rPr lang="en-US" sz="2400" b="1" dirty="0" err="1" smtClean="0">
                          <a:solidFill>
                            <a:srgbClr val="FF0000"/>
                          </a:solidFill>
                        </a:rPr>
                        <a:t>warehoue</a:t>
                      </a:r>
                      <a:endParaRPr lang="en-US" sz="2400" b="1" dirty="0">
                        <a:solidFill>
                          <a:srgbClr val="FF0000"/>
                        </a:solidFill>
                      </a:endParaRPr>
                    </a:p>
                  </a:txBody>
                  <a:tcPr/>
                </a:tc>
                <a:tc>
                  <a:txBody>
                    <a:bodyPr/>
                    <a:lstStyle/>
                    <a:p>
                      <a:pPr algn="l"/>
                      <a:r>
                        <a:rPr lang="en-US" sz="2400" dirty="0" smtClean="0"/>
                        <a:t>     19</a:t>
                      </a:r>
                      <a:endParaRPr lang="en-US" sz="2400" dirty="0"/>
                    </a:p>
                  </a:txBody>
                  <a:tcPr/>
                </a:tc>
                <a:tc>
                  <a:txBody>
                    <a:bodyPr/>
                    <a:lstStyle/>
                    <a:p>
                      <a:pPr algn="ctr"/>
                      <a:r>
                        <a:rPr lang="en-US" sz="2400" b="0" dirty="0" smtClean="0"/>
                        <a:t>30</a:t>
                      </a:r>
                      <a:endParaRPr lang="en-US" sz="2400" b="0" dirty="0"/>
                    </a:p>
                  </a:txBody>
                  <a:tcPr/>
                </a:tc>
                <a:tc>
                  <a:txBody>
                    <a:bodyPr/>
                    <a:lstStyle/>
                    <a:p>
                      <a:pPr algn="ctr"/>
                      <a:r>
                        <a:rPr lang="en-US" sz="2400" dirty="0" smtClean="0"/>
                        <a:t>50</a:t>
                      </a:r>
                      <a:endParaRPr lang="en-US" sz="2400" dirty="0"/>
                    </a:p>
                  </a:txBody>
                  <a:tcPr/>
                </a:tc>
                <a:tc>
                  <a:txBody>
                    <a:bodyPr/>
                    <a:lstStyle/>
                    <a:p>
                      <a:pPr algn="ctr"/>
                      <a:r>
                        <a:rPr lang="en-US" sz="2400" dirty="0" smtClean="0"/>
                        <a:t>10</a:t>
                      </a:r>
                      <a:endParaRPr lang="en-US" sz="2400" dirty="0"/>
                    </a:p>
                  </a:txBody>
                  <a:tcPr/>
                </a:tc>
                <a:tc>
                  <a:txBody>
                    <a:bodyPr/>
                    <a:lstStyle/>
                    <a:p>
                      <a:pPr algn="ctr"/>
                      <a:r>
                        <a:rPr lang="en-US" sz="4800" b="1" dirty="0" smtClean="0">
                          <a:solidFill>
                            <a:srgbClr val="FF0000"/>
                          </a:solidFill>
                        </a:rPr>
                        <a:t>2</a:t>
                      </a:r>
                      <a:endParaRPr lang="en-US" sz="4800" b="1" dirty="0">
                        <a:solidFill>
                          <a:srgbClr val="FF0000"/>
                        </a:solidFill>
                      </a:endParaRPr>
                    </a:p>
                  </a:txBody>
                  <a:tcPr/>
                </a:tc>
              </a:tr>
              <a:tr h="635000">
                <a:tc>
                  <a:txBody>
                    <a:bodyPr/>
                    <a:lstStyle/>
                    <a:p>
                      <a:pPr algn="ctr"/>
                      <a:r>
                        <a:rPr lang="en-US" sz="2400" b="1" dirty="0" smtClean="0">
                          <a:solidFill>
                            <a:srgbClr val="FF0000"/>
                          </a:solidFill>
                        </a:rPr>
                        <a:t>S2</a:t>
                      </a:r>
                      <a:endParaRPr lang="en-US" sz="2400" b="1" dirty="0">
                        <a:solidFill>
                          <a:srgbClr val="FF0000"/>
                        </a:solidFill>
                      </a:endParaRPr>
                    </a:p>
                  </a:txBody>
                  <a:tcPr/>
                </a:tc>
                <a:tc>
                  <a:txBody>
                    <a:bodyPr/>
                    <a:lstStyle/>
                    <a:p>
                      <a:pPr algn="ctr"/>
                      <a:r>
                        <a:rPr lang="en-US" sz="2400" dirty="0" smtClean="0"/>
                        <a:t>70</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60</a:t>
                      </a:r>
                      <a:endParaRPr lang="en-US" sz="2400" dirty="0"/>
                    </a:p>
                  </a:txBody>
                  <a:tcPr/>
                </a:tc>
                <a:tc>
                  <a:txBody>
                    <a:bodyPr/>
                    <a:lstStyle/>
                    <a:p>
                      <a:pPr algn="ctr"/>
                      <a:r>
                        <a:rPr lang="en-US" sz="4000" b="1" dirty="0" smtClean="0">
                          <a:solidFill>
                            <a:srgbClr val="FF0000"/>
                          </a:solidFill>
                        </a:rPr>
                        <a:t>3</a:t>
                      </a:r>
                      <a:endParaRPr lang="en-US" sz="4000" b="1" dirty="0">
                        <a:solidFill>
                          <a:srgbClr val="FF0000"/>
                        </a:solidFill>
                      </a:endParaRPr>
                    </a:p>
                  </a:txBody>
                  <a:tcPr/>
                </a:tc>
              </a:tr>
              <a:tr h="635000">
                <a:tc>
                  <a:txBody>
                    <a:bodyPr/>
                    <a:lstStyle/>
                    <a:p>
                      <a:pPr algn="ctr"/>
                      <a:r>
                        <a:rPr lang="en-US" sz="2400" b="1" dirty="0" smtClean="0">
                          <a:solidFill>
                            <a:srgbClr val="FF0000"/>
                          </a:solidFill>
                        </a:rPr>
                        <a:t>S3</a:t>
                      </a:r>
                      <a:endParaRPr lang="en-US" sz="2400" b="1" dirty="0">
                        <a:solidFill>
                          <a:srgbClr val="FF0000"/>
                        </a:solidFill>
                      </a:endParaRPr>
                    </a:p>
                  </a:txBody>
                  <a:tcPr/>
                </a:tc>
                <a:tc>
                  <a:txBody>
                    <a:bodyPr/>
                    <a:lstStyle/>
                    <a:p>
                      <a:pPr algn="ctr"/>
                      <a:r>
                        <a:rPr lang="en-US" sz="2400" dirty="0" smtClean="0"/>
                        <a:t>40</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20</a:t>
                      </a:r>
                      <a:endParaRPr lang="en-US" sz="2400" dirty="0"/>
                    </a:p>
                  </a:txBody>
                  <a:tcPr/>
                </a:tc>
                <a:tc>
                  <a:txBody>
                    <a:bodyPr/>
                    <a:lstStyle/>
                    <a:p>
                      <a:pPr algn="ctr"/>
                      <a:r>
                        <a:rPr lang="en-US" sz="4000" b="1" dirty="0" smtClean="0">
                          <a:solidFill>
                            <a:srgbClr val="FF0000"/>
                          </a:solidFill>
                        </a:rPr>
                        <a:t>18</a:t>
                      </a:r>
                      <a:endParaRPr lang="en-US" sz="4000" b="1" dirty="0">
                        <a:solidFill>
                          <a:srgbClr val="FF0000"/>
                        </a:solidFill>
                      </a:endParaRPr>
                    </a:p>
                  </a:txBody>
                  <a:tcPr/>
                </a:tc>
              </a:tr>
              <a:tr h="635000">
                <a:tc>
                  <a:txBody>
                    <a:bodyPr/>
                    <a:lstStyle/>
                    <a:p>
                      <a:pPr algn="ctr"/>
                      <a:r>
                        <a:rPr lang="en-US" sz="2400" b="1" dirty="0" smtClean="0">
                          <a:solidFill>
                            <a:schemeClr val="tx2"/>
                          </a:solidFill>
                        </a:rPr>
                        <a:t>Demand</a:t>
                      </a:r>
                      <a:endParaRPr lang="en-US" sz="2400" b="1" dirty="0">
                        <a:solidFill>
                          <a:schemeClr val="tx2"/>
                        </a:solidFill>
                      </a:endParaRPr>
                    </a:p>
                  </a:txBody>
                  <a:tcPr/>
                </a:tc>
                <a:tc>
                  <a:txBody>
                    <a:bodyPr/>
                    <a:lstStyle/>
                    <a:p>
                      <a:pPr algn="ctr"/>
                      <a:r>
                        <a:rPr lang="en-US" sz="2400" b="1" dirty="0" smtClean="0">
                          <a:solidFill>
                            <a:srgbClr val="7030A0"/>
                          </a:solidFill>
                        </a:rPr>
                        <a:t>5</a:t>
                      </a:r>
                      <a:endParaRPr lang="en-US" sz="2400" b="1" dirty="0">
                        <a:solidFill>
                          <a:srgbClr val="7030A0"/>
                        </a:solidFill>
                      </a:endParaRPr>
                    </a:p>
                  </a:txBody>
                  <a:tcPr/>
                </a:tc>
                <a:tc>
                  <a:txBody>
                    <a:bodyPr/>
                    <a:lstStyle/>
                    <a:p>
                      <a:pPr algn="ctr"/>
                      <a:r>
                        <a:rPr lang="en-US" sz="2400" b="1" dirty="0" smtClean="0">
                          <a:solidFill>
                            <a:srgbClr val="7030A0"/>
                          </a:solidFill>
                        </a:rPr>
                        <a:t>6</a:t>
                      </a:r>
                      <a:endParaRPr lang="en-US" sz="2400" b="1" dirty="0">
                        <a:solidFill>
                          <a:srgbClr val="7030A0"/>
                        </a:solidFill>
                      </a:endParaRPr>
                    </a:p>
                  </a:txBody>
                  <a:tcPr/>
                </a:tc>
                <a:tc>
                  <a:txBody>
                    <a:bodyPr/>
                    <a:lstStyle/>
                    <a:p>
                      <a:pPr algn="ctr"/>
                      <a:r>
                        <a:rPr lang="en-US" sz="2400" b="1" dirty="0" smtClean="0">
                          <a:solidFill>
                            <a:srgbClr val="7030A0"/>
                          </a:solidFill>
                        </a:rPr>
                        <a:t>4</a:t>
                      </a:r>
                      <a:endParaRPr lang="en-US" sz="2400" b="1" dirty="0">
                        <a:solidFill>
                          <a:srgbClr val="7030A0"/>
                        </a:solidFill>
                      </a:endParaRPr>
                    </a:p>
                  </a:txBody>
                  <a:tcPr/>
                </a:tc>
                <a:tc>
                  <a:txBody>
                    <a:bodyPr/>
                    <a:lstStyle/>
                    <a:p>
                      <a:pPr algn="ctr"/>
                      <a:r>
                        <a:rPr lang="en-US" sz="2400" b="1" dirty="0" smtClean="0">
                          <a:solidFill>
                            <a:srgbClr val="7030A0"/>
                          </a:solidFill>
                        </a:rPr>
                        <a:t>14</a:t>
                      </a:r>
                      <a:endParaRPr lang="en-US" sz="2400" b="1" dirty="0">
                        <a:solidFill>
                          <a:srgbClr val="7030A0"/>
                        </a:solidFill>
                      </a:endParaRPr>
                    </a:p>
                  </a:txBody>
                  <a:tcPr/>
                </a:tc>
                <a:tc>
                  <a:txBody>
                    <a:bodyPr/>
                    <a:lstStyle/>
                    <a:p>
                      <a:pPr algn="ctr"/>
                      <a:r>
                        <a:rPr lang="en-US" sz="2400" dirty="0" smtClean="0"/>
                        <a:t>34</a:t>
                      </a:r>
                      <a:endParaRPr lang="en-US" sz="2400" dirty="0"/>
                    </a:p>
                  </a:txBody>
                  <a:tcPr/>
                </a:tc>
              </a:tr>
            </a:tbl>
          </a:graphicData>
        </a:graphic>
      </p:graphicFrame>
      <p:sp>
        <p:nvSpPr>
          <p:cNvPr id="5" name="TextBox 4"/>
          <p:cNvSpPr txBox="1"/>
          <p:nvPr/>
        </p:nvSpPr>
        <p:spPr>
          <a:xfrm>
            <a:off x="905388" y="6248400"/>
            <a:ext cx="7765587" cy="369332"/>
          </a:xfrm>
          <a:prstGeom prst="rect">
            <a:avLst/>
          </a:prstGeom>
          <a:noFill/>
        </p:spPr>
        <p:txBody>
          <a:bodyPr wrap="none" rtlCol="0">
            <a:spAutoFit/>
          </a:bodyPr>
          <a:lstStyle/>
          <a:p>
            <a:r>
              <a:rPr lang="en-US" dirty="0" smtClean="0"/>
              <a:t>Formulate this problem as an LP Model to minimize the total transportation cost.</a:t>
            </a:r>
            <a:endParaRPr lang="en-US" dirty="0"/>
          </a:p>
        </p:txBody>
      </p:sp>
      <p:sp>
        <p:nvSpPr>
          <p:cNvPr id="6" name="Oval 5"/>
          <p:cNvSpPr/>
          <p:nvPr/>
        </p:nvSpPr>
        <p:spPr>
          <a:xfrm>
            <a:off x="2133600" y="3352800"/>
            <a:ext cx="7620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cxnSp>
        <p:nvCxnSpPr>
          <p:cNvPr id="8" name="Straight Arrow Connector 7"/>
          <p:cNvCxnSpPr/>
          <p:nvPr/>
        </p:nvCxnSpPr>
        <p:spPr>
          <a:xfrm rot="16200000" flipH="1">
            <a:off x="952500" y="4229100"/>
            <a:ext cx="28956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7" name="Oval 6"/>
          <p:cNvSpPr/>
          <p:nvPr/>
        </p:nvSpPr>
        <p:spPr>
          <a:xfrm>
            <a:off x="3886200" y="3276600"/>
            <a:ext cx="7620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cxnSp>
        <p:nvCxnSpPr>
          <p:cNvPr id="10" name="Straight Connector 9"/>
          <p:cNvCxnSpPr/>
          <p:nvPr/>
        </p:nvCxnSpPr>
        <p:spPr>
          <a:xfrm>
            <a:off x="2133600" y="2971800"/>
            <a:ext cx="6400800" cy="152400"/>
          </a:xfrm>
          <a:prstGeom prst="line">
            <a:avLst/>
          </a:prstGeom>
        </p:spPr>
        <p:style>
          <a:lnRef idx="2">
            <a:schemeClr val="dk1"/>
          </a:lnRef>
          <a:fillRef idx="0">
            <a:schemeClr val="dk1"/>
          </a:fillRef>
          <a:effectRef idx="1">
            <a:schemeClr val="dk1"/>
          </a:effectRef>
          <a:fontRef idx="minor">
            <a:schemeClr val="tx1"/>
          </a:fontRef>
        </p:style>
      </p:cxnSp>
      <p:sp>
        <p:nvSpPr>
          <p:cNvPr id="9" name="Oval 8"/>
          <p:cNvSpPr/>
          <p:nvPr/>
        </p:nvSpPr>
        <p:spPr>
          <a:xfrm>
            <a:off x="3810000" y="4191000"/>
            <a:ext cx="7620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cxnSp>
        <p:nvCxnSpPr>
          <p:cNvPr id="11" name="Straight Arrow Connector 10"/>
          <p:cNvCxnSpPr/>
          <p:nvPr/>
        </p:nvCxnSpPr>
        <p:spPr>
          <a:xfrm rot="16200000" flipH="1">
            <a:off x="2476500" y="4229100"/>
            <a:ext cx="28956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2" name="Oval 11"/>
          <p:cNvSpPr/>
          <p:nvPr/>
        </p:nvSpPr>
        <p:spPr>
          <a:xfrm>
            <a:off x="5334000" y="4114800"/>
            <a:ext cx="7620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cxnSp>
        <p:nvCxnSpPr>
          <p:cNvPr id="13" name="Straight Connector 12"/>
          <p:cNvCxnSpPr/>
          <p:nvPr/>
        </p:nvCxnSpPr>
        <p:spPr>
          <a:xfrm>
            <a:off x="2133600" y="4267200"/>
            <a:ext cx="6400800" cy="15240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a:t>
            </a:r>
            <a:endParaRPr lang="en-US" dirty="0"/>
          </a:p>
        </p:txBody>
      </p:sp>
      <p:graphicFrame>
        <p:nvGraphicFramePr>
          <p:cNvPr id="4" name="Table 3"/>
          <p:cNvGraphicFramePr>
            <a:graphicFrameLocks noGrp="1"/>
          </p:cNvGraphicFramePr>
          <p:nvPr/>
        </p:nvGraphicFramePr>
        <p:xfrm>
          <a:off x="228600" y="1905000"/>
          <a:ext cx="8686800" cy="4048760"/>
        </p:xfrm>
        <a:graphic>
          <a:graphicData uri="http://schemas.openxmlformats.org/drawingml/2006/table">
            <a:tbl>
              <a:tblPr firstRow="1" bandRow="1">
                <a:tableStyleId>{5940675A-B579-460E-94D1-54222C63F5DA}</a:tableStyleId>
              </a:tblPr>
              <a:tblGrid>
                <a:gridCol w="1447800"/>
                <a:gridCol w="1447800"/>
                <a:gridCol w="1447800"/>
                <a:gridCol w="1447800"/>
                <a:gridCol w="1447800"/>
                <a:gridCol w="1447800"/>
              </a:tblGrid>
              <a:tr h="635000">
                <a:tc>
                  <a:txBody>
                    <a:bodyPr/>
                    <a:lstStyle/>
                    <a:p>
                      <a:pPr algn="ctr"/>
                      <a:endParaRPr lang="en-US" sz="2400" dirty="0"/>
                    </a:p>
                  </a:txBody>
                  <a:tcPr/>
                </a:tc>
                <a:tc>
                  <a:txBody>
                    <a:bodyPr/>
                    <a:lstStyle/>
                    <a:p>
                      <a:pPr algn="ctr"/>
                      <a:r>
                        <a:rPr lang="en-US" sz="2400" b="1" dirty="0" smtClean="0">
                          <a:solidFill>
                            <a:srgbClr val="7030A0"/>
                          </a:solidFill>
                        </a:rPr>
                        <a:t>D1</a:t>
                      </a:r>
                      <a:endParaRPr lang="en-US" sz="2400" b="1" dirty="0">
                        <a:solidFill>
                          <a:srgbClr val="7030A0"/>
                        </a:solidFill>
                      </a:endParaRPr>
                    </a:p>
                  </a:txBody>
                  <a:tcPr/>
                </a:tc>
                <a:tc>
                  <a:txBody>
                    <a:bodyPr/>
                    <a:lstStyle/>
                    <a:p>
                      <a:pPr algn="ctr"/>
                      <a:r>
                        <a:rPr lang="en-US" sz="2400" b="1" dirty="0" smtClean="0">
                          <a:solidFill>
                            <a:srgbClr val="7030A0"/>
                          </a:solidFill>
                        </a:rPr>
                        <a:t>D2</a:t>
                      </a:r>
                      <a:endParaRPr lang="en-US" sz="2400" b="1" dirty="0">
                        <a:solidFill>
                          <a:srgbClr val="7030A0"/>
                        </a:solidFill>
                      </a:endParaRPr>
                    </a:p>
                  </a:txBody>
                  <a:tcPr/>
                </a:tc>
                <a:tc>
                  <a:txBody>
                    <a:bodyPr/>
                    <a:lstStyle/>
                    <a:p>
                      <a:pPr algn="ctr"/>
                      <a:r>
                        <a:rPr lang="en-US" sz="2400" b="1" dirty="0" smtClean="0">
                          <a:solidFill>
                            <a:srgbClr val="7030A0"/>
                          </a:solidFill>
                        </a:rPr>
                        <a:t>D3</a:t>
                      </a:r>
                      <a:endParaRPr lang="en-US" sz="2400" b="1" dirty="0">
                        <a:solidFill>
                          <a:srgbClr val="7030A0"/>
                        </a:solidFill>
                      </a:endParaRPr>
                    </a:p>
                  </a:txBody>
                  <a:tcPr/>
                </a:tc>
                <a:tc>
                  <a:txBody>
                    <a:bodyPr/>
                    <a:lstStyle/>
                    <a:p>
                      <a:pPr algn="ctr"/>
                      <a:r>
                        <a:rPr lang="en-US" sz="2400" b="1" dirty="0" smtClean="0">
                          <a:solidFill>
                            <a:srgbClr val="7030A0"/>
                          </a:solidFill>
                        </a:rPr>
                        <a:t>D4</a:t>
                      </a:r>
                      <a:endParaRPr lang="en-US" sz="2400" b="1" dirty="0">
                        <a:solidFill>
                          <a:srgbClr val="7030A0"/>
                        </a:solidFill>
                      </a:endParaRPr>
                    </a:p>
                  </a:txBody>
                  <a:tcPr/>
                </a:tc>
                <a:tc>
                  <a:txBody>
                    <a:bodyPr/>
                    <a:lstStyle/>
                    <a:p>
                      <a:pPr algn="ctr"/>
                      <a:r>
                        <a:rPr lang="en-US" sz="2400" dirty="0" smtClean="0"/>
                        <a:t>Capacity/Supply</a:t>
                      </a:r>
                      <a:endParaRPr lang="en-US" sz="2400" dirty="0"/>
                    </a:p>
                  </a:txBody>
                  <a:tcPr/>
                </a:tc>
              </a:tr>
              <a:tr h="635000">
                <a:tc>
                  <a:txBody>
                    <a:bodyPr/>
                    <a:lstStyle/>
                    <a:p>
                      <a:pPr algn="ctr"/>
                      <a:r>
                        <a:rPr lang="en-US" sz="2400" b="1" dirty="0" smtClean="0">
                          <a:solidFill>
                            <a:srgbClr val="FF0000"/>
                          </a:solidFill>
                        </a:rPr>
                        <a:t>S1 = </a:t>
                      </a:r>
                      <a:r>
                        <a:rPr lang="en-US" sz="2400" b="1" dirty="0" err="1" smtClean="0">
                          <a:solidFill>
                            <a:srgbClr val="FF0000"/>
                          </a:solidFill>
                        </a:rPr>
                        <a:t>warehoue</a:t>
                      </a:r>
                      <a:endParaRPr lang="en-US" sz="2400" b="1" dirty="0">
                        <a:solidFill>
                          <a:srgbClr val="FF0000"/>
                        </a:solidFill>
                      </a:endParaRPr>
                    </a:p>
                  </a:txBody>
                  <a:tcPr/>
                </a:tc>
                <a:tc>
                  <a:txBody>
                    <a:bodyPr/>
                    <a:lstStyle/>
                    <a:p>
                      <a:pPr algn="l"/>
                      <a:r>
                        <a:rPr lang="en-US" sz="2400" dirty="0" smtClean="0"/>
                        <a:t>     19</a:t>
                      </a:r>
                      <a:endParaRPr lang="en-US" sz="2400" dirty="0"/>
                    </a:p>
                  </a:txBody>
                  <a:tcPr/>
                </a:tc>
                <a:tc>
                  <a:txBody>
                    <a:bodyPr/>
                    <a:lstStyle/>
                    <a:p>
                      <a:pPr algn="ctr"/>
                      <a:r>
                        <a:rPr lang="en-US" sz="2400" b="0" dirty="0" smtClean="0"/>
                        <a:t>30</a:t>
                      </a:r>
                      <a:endParaRPr lang="en-US" sz="2400" b="0" dirty="0"/>
                    </a:p>
                  </a:txBody>
                  <a:tcPr/>
                </a:tc>
                <a:tc>
                  <a:txBody>
                    <a:bodyPr/>
                    <a:lstStyle/>
                    <a:p>
                      <a:pPr algn="ctr"/>
                      <a:r>
                        <a:rPr lang="en-US" sz="2400" dirty="0" smtClean="0"/>
                        <a:t>50</a:t>
                      </a:r>
                      <a:endParaRPr lang="en-US" sz="2400" dirty="0"/>
                    </a:p>
                  </a:txBody>
                  <a:tcPr/>
                </a:tc>
                <a:tc>
                  <a:txBody>
                    <a:bodyPr/>
                    <a:lstStyle/>
                    <a:p>
                      <a:pPr algn="ctr"/>
                      <a:r>
                        <a:rPr lang="en-US" sz="2400" dirty="0" smtClean="0"/>
                        <a:t>10</a:t>
                      </a:r>
                      <a:endParaRPr lang="en-US" sz="2400" dirty="0"/>
                    </a:p>
                  </a:txBody>
                  <a:tcPr/>
                </a:tc>
                <a:tc>
                  <a:txBody>
                    <a:bodyPr/>
                    <a:lstStyle/>
                    <a:p>
                      <a:pPr algn="ctr"/>
                      <a:r>
                        <a:rPr lang="en-US" sz="4800" b="1" dirty="0" smtClean="0">
                          <a:solidFill>
                            <a:srgbClr val="FF0000"/>
                          </a:solidFill>
                        </a:rPr>
                        <a:t>2</a:t>
                      </a:r>
                      <a:endParaRPr lang="en-US" sz="4800" b="1" dirty="0">
                        <a:solidFill>
                          <a:srgbClr val="FF0000"/>
                        </a:solidFill>
                      </a:endParaRPr>
                    </a:p>
                  </a:txBody>
                  <a:tcPr/>
                </a:tc>
              </a:tr>
              <a:tr h="635000">
                <a:tc>
                  <a:txBody>
                    <a:bodyPr/>
                    <a:lstStyle/>
                    <a:p>
                      <a:pPr algn="ctr"/>
                      <a:r>
                        <a:rPr lang="en-US" sz="2400" b="1" dirty="0" smtClean="0">
                          <a:solidFill>
                            <a:srgbClr val="FF0000"/>
                          </a:solidFill>
                        </a:rPr>
                        <a:t>S2</a:t>
                      </a:r>
                      <a:endParaRPr lang="en-US" sz="2400" b="1" dirty="0">
                        <a:solidFill>
                          <a:srgbClr val="FF0000"/>
                        </a:solidFill>
                      </a:endParaRPr>
                    </a:p>
                  </a:txBody>
                  <a:tcPr/>
                </a:tc>
                <a:tc>
                  <a:txBody>
                    <a:bodyPr/>
                    <a:lstStyle/>
                    <a:p>
                      <a:pPr algn="ctr"/>
                      <a:r>
                        <a:rPr lang="en-US" sz="2400" dirty="0" smtClean="0"/>
                        <a:t>70</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60</a:t>
                      </a:r>
                      <a:endParaRPr lang="en-US" sz="2400" dirty="0"/>
                    </a:p>
                  </a:txBody>
                  <a:tcPr/>
                </a:tc>
                <a:tc>
                  <a:txBody>
                    <a:bodyPr/>
                    <a:lstStyle/>
                    <a:p>
                      <a:pPr algn="ctr"/>
                      <a:r>
                        <a:rPr lang="en-US" sz="4000" b="1" dirty="0" smtClean="0">
                          <a:solidFill>
                            <a:srgbClr val="FF0000"/>
                          </a:solidFill>
                        </a:rPr>
                        <a:t>3</a:t>
                      </a:r>
                      <a:endParaRPr lang="en-US" sz="4000" b="1" dirty="0">
                        <a:solidFill>
                          <a:srgbClr val="FF0000"/>
                        </a:solidFill>
                      </a:endParaRPr>
                    </a:p>
                  </a:txBody>
                  <a:tcPr/>
                </a:tc>
              </a:tr>
              <a:tr h="635000">
                <a:tc>
                  <a:txBody>
                    <a:bodyPr/>
                    <a:lstStyle/>
                    <a:p>
                      <a:pPr algn="ctr"/>
                      <a:r>
                        <a:rPr lang="en-US" sz="2400" b="1" dirty="0" smtClean="0">
                          <a:solidFill>
                            <a:srgbClr val="FF0000"/>
                          </a:solidFill>
                        </a:rPr>
                        <a:t>S3</a:t>
                      </a:r>
                      <a:endParaRPr lang="en-US" sz="2400" b="1" dirty="0">
                        <a:solidFill>
                          <a:srgbClr val="FF0000"/>
                        </a:solidFill>
                      </a:endParaRPr>
                    </a:p>
                  </a:txBody>
                  <a:tcPr/>
                </a:tc>
                <a:tc>
                  <a:txBody>
                    <a:bodyPr/>
                    <a:lstStyle/>
                    <a:p>
                      <a:pPr algn="ctr"/>
                      <a:r>
                        <a:rPr lang="en-US" sz="2400" dirty="0" smtClean="0"/>
                        <a:t>40</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20</a:t>
                      </a:r>
                      <a:endParaRPr lang="en-US" sz="2400" dirty="0"/>
                    </a:p>
                  </a:txBody>
                  <a:tcPr/>
                </a:tc>
                <a:tc>
                  <a:txBody>
                    <a:bodyPr/>
                    <a:lstStyle/>
                    <a:p>
                      <a:pPr algn="ctr"/>
                      <a:r>
                        <a:rPr lang="en-US" sz="4000" b="1" dirty="0" smtClean="0">
                          <a:solidFill>
                            <a:srgbClr val="FF0000"/>
                          </a:solidFill>
                        </a:rPr>
                        <a:t>18</a:t>
                      </a:r>
                      <a:endParaRPr lang="en-US" sz="4000" b="1" dirty="0">
                        <a:solidFill>
                          <a:srgbClr val="FF0000"/>
                        </a:solidFill>
                      </a:endParaRPr>
                    </a:p>
                  </a:txBody>
                  <a:tcPr/>
                </a:tc>
              </a:tr>
              <a:tr h="635000">
                <a:tc>
                  <a:txBody>
                    <a:bodyPr/>
                    <a:lstStyle/>
                    <a:p>
                      <a:pPr algn="ctr"/>
                      <a:r>
                        <a:rPr lang="en-US" sz="2400" b="1" dirty="0" smtClean="0">
                          <a:solidFill>
                            <a:schemeClr val="tx2"/>
                          </a:solidFill>
                        </a:rPr>
                        <a:t>Demand</a:t>
                      </a:r>
                      <a:endParaRPr lang="en-US" sz="2400" b="1" dirty="0">
                        <a:solidFill>
                          <a:schemeClr val="tx2"/>
                        </a:solidFill>
                      </a:endParaRPr>
                    </a:p>
                  </a:txBody>
                  <a:tcPr/>
                </a:tc>
                <a:tc>
                  <a:txBody>
                    <a:bodyPr/>
                    <a:lstStyle/>
                    <a:p>
                      <a:pPr algn="ctr"/>
                      <a:r>
                        <a:rPr lang="en-US" sz="2400" b="1" dirty="0" smtClean="0">
                          <a:solidFill>
                            <a:srgbClr val="7030A0"/>
                          </a:solidFill>
                        </a:rPr>
                        <a:t>5</a:t>
                      </a:r>
                      <a:endParaRPr lang="en-US" sz="2400" b="1" dirty="0">
                        <a:solidFill>
                          <a:srgbClr val="7030A0"/>
                        </a:solidFill>
                      </a:endParaRPr>
                    </a:p>
                  </a:txBody>
                  <a:tcPr/>
                </a:tc>
                <a:tc>
                  <a:txBody>
                    <a:bodyPr/>
                    <a:lstStyle/>
                    <a:p>
                      <a:pPr algn="ctr"/>
                      <a:r>
                        <a:rPr lang="en-US" sz="2400" b="1" dirty="0" smtClean="0">
                          <a:solidFill>
                            <a:srgbClr val="7030A0"/>
                          </a:solidFill>
                        </a:rPr>
                        <a:t>6</a:t>
                      </a:r>
                      <a:endParaRPr lang="en-US" sz="2400" b="1" dirty="0">
                        <a:solidFill>
                          <a:srgbClr val="7030A0"/>
                        </a:solidFill>
                      </a:endParaRPr>
                    </a:p>
                  </a:txBody>
                  <a:tcPr/>
                </a:tc>
                <a:tc>
                  <a:txBody>
                    <a:bodyPr/>
                    <a:lstStyle/>
                    <a:p>
                      <a:pPr algn="ctr"/>
                      <a:r>
                        <a:rPr lang="en-US" sz="2400" b="1" dirty="0" smtClean="0">
                          <a:solidFill>
                            <a:srgbClr val="7030A0"/>
                          </a:solidFill>
                        </a:rPr>
                        <a:t>4</a:t>
                      </a:r>
                      <a:endParaRPr lang="en-US" sz="2400" b="1" dirty="0">
                        <a:solidFill>
                          <a:srgbClr val="7030A0"/>
                        </a:solidFill>
                      </a:endParaRPr>
                    </a:p>
                  </a:txBody>
                  <a:tcPr/>
                </a:tc>
                <a:tc>
                  <a:txBody>
                    <a:bodyPr/>
                    <a:lstStyle/>
                    <a:p>
                      <a:pPr algn="ctr"/>
                      <a:r>
                        <a:rPr lang="en-US" sz="2400" b="1" dirty="0" smtClean="0">
                          <a:solidFill>
                            <a:srgbClr val="7030A0"/>
                          </a:solidFill>
                        </a:rPr>
                        <a:t>14</a:t>
                      </a:r>
                      <a:endParaRPr lang="en-US" sz="2400" b="1" dirty="0">
                        <a:solidFill>
                          <a:srgbClr val="7030A0"/>
                        </a:solidFill>
                      </a:endParaRPr>
                    </a:p>
                  </a:txBody>
                  <a:tcPr/>
                </a:tc>
                <a:tc>
                  <a:txBody>
                    <a:bodyPr/>
                    <a:lstStyle/>
                    <a:p>
                      <a:pPr algn="ctr"/>
                      <a:r>
                        <a:rPr lang="en-US" sz="2400" dirty="0" smtClean="0"/>
                        <a:t>34</a:t>
                      </a:r>
                      <a:endParaRPr lang="en-US" sz="2400" dirty="0"/>
                    </a:p>
                  </a:txBody>
                  <a:tcPr/>
                </a:tc>
              </a:tr>
            </a:tbl>
          </a:graphicData>
        </a:graphic>
      </p:graphicFrame>
      <p:sp>
        <p:nvSpPr>
          <p:cNvPr id="5" name="TextBox 4"/>
          <p:cNvSpPr txBox="1"/>
          <p:nvPr/>
        </p:nvSpPr>
        <p:spPr>
          <a:xfrm>
            <a:off x="905388" y="6248400"/>
            <a:ext cx="7302897" cy="369332"/>
          </a:xfrm>
          <a:prstGeom prst="rect">
            <a:avLst/>
          </a:prstGeom>
          <a:noFill/>
        </p:spPr>
        <p:txBody>
          <a:bodyPr wrap="none" rtlCol="0">
            <a:spAutoFit/>
          </a:bodyPr>
          <a:lstStyle/>
          <a:p>
            <a:r>
              <a:rPr lang="en-US" dirty="0" smtClean="0"/>
              <a:t>Total  Transportation Cost = 19X5 + 30 X2 + 30X6 + 40X3 + 70X4 +14X20  =  </a:t>
            </a:r>
            <a:endParaRPr lang="en-US" dirty="0"/>
          </a:p>
        </p:txBody>
      </p:sp>
      <p:sp>
        <p:nvSpPr>
          <p:cNvPr id="6" name="Oval 5"/>
          <p:cNvSpPr/>
          <p:nvPr/>
        </p:nvSpPr>
        <p:spPr>
          <a:xfrm>
            <a:off x="2133600" y="3352800"/>
            <a:ext cx="7620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cxnSp>
        <p:nvCxnSpPr>
          <p:cNvPr id="8" name="Straight Arrow Connector 7"/>
          <p:cNvCxnSpPr/>
          <p:nvPr/>
        </p:nvCxnSpPr>
        <p:spPr>
          <a:xfrm rot="16200000" flipH="1">
            <a:off x="1028700" y="4229100"/>
            <a:ext cx="28956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7" name="Oval 6"/>
          <p:cNvSpPr/>
          <p:nvPr/>
        </p:nvSpPr>
        <p:spPr>
          <a:xfrm>
            <a:off x="3886200" y="3276600"/>
            <a:ext cx="7620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cxnSp>
        <p:nvCxnSpPr>
          <p:cNvPr id="10" name="Straight Connector 9"/>
          <p:cNvCxnSpPr/>
          <p:nvPr/>
        </p:nvCxnSpPr>
        <p:spPr>
          <a:xfrm>
            <a:off x="2133600" y="2971800"/>
            <a:ext cx="6400800" cy="152400"/>
          </a:xfrm>
          <a:prstGeom prst="line">
            <a:avLst/>
          </a:prstGeom>
        </p:spPr>
        <p:style>
          <a:lnRef idx="2">
            <a:schemeClr val="dk1"/>
          </a:lnRef>
          <a:fillRef idx="0">
            <a:schemeClr val="dk1"/>
          </a:fillRef>
          <a:effectRef idx="1">
            <a:schemeClr val="dk1"/>
          </a:effectRef>
          <a:fontRef idx="minor">
            <a:schemeClr val="tx1"/>
          </a:fontRef>
        </p:style>
      </p:cxnSp>
      <p:sp>
        <p:nvSpPr>
          <p:cNvPr id="9" name="Oval 8"/>
          <p:cNvSpPr/>
          <p:nvPr/>
        </p:nvSpPr>
        <p:spPr>
          <a:xfrm>
            <a:off x="3810000" y="4191000"/>
            <a:ext cx="7620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cxnSp>
        <p:nvCxnSpPr>
          <p:cNvPr id="11" name="Straight Arrow Connector 10"/>
          <p:cNvCxnSpPr/>
          <p:nvPr/>
        </p:nvCxnSpPr>
        <p:spPr>
          <a:xfrm rot="16200000" flipH="1">
            <a:off x="2476500" y="4229100"/>
            <a:ext cx="28956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2" name="Oval 11"/>
          <p:cNvSpPr/>
          <p:nvPr/>
        </p:nvSpPr>
        <p:spPr>
          <a:xfrm>
            <a:off x="5334000" y="4114800"/>
            <a:ext cx="7620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cxnSp>
        <p:nvCxnSpPr>
          <p:cNvPr id="13" name="Straight Connector 12"/>
          <p:cNvCxnSpPr/>
          <p:nvPr/>
        </p:nvCxnSpPr>
        <p:spPr>
          <a:xfrm>
            <a:off x="2133600" y="4267200"/>
            <a:ext cx="6400800" cy="152400"/>
          </a:xfrm>
          <a:prstGeom prst="line">
            <a:avLst/>
          </a:prstGeom>
        </p:spPr>
        <p:style>
          <a:lnRef idx="2">
            <a:schemeClr val="dk1"/>
          </a:lnRef>
          <a:fillRef idx="0">
            <a:schemeClr val="dk1"/>
          </a:fillRef>
          <a:effectRef idx="1">
            <a:schemeClr val="dk1"/>
          </a:effectRef>
          <a:fontRef idx="minor">
            <a:schemeClr val="tx1"/>
          </a:fontRef>
        </p:style>
      </p:cxnSp>
      <p:sp>
        <p:nvSpPr>
          <p:cNvPr id="14" name="Oval 13"/>
          <p:cNvSpPr/>
          <p:nvPr/>
        </p:nvSpPr>
        <p:spPr>
          <a:xfrm>
            <a:off x="5334000" y="4953000"/>
            <a:ext cx="7620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15" name="Oval 14"/>
          <p:cNvSpPr/>
          <p:nvPr/>
        </p:nvSpPr>
        <p:spPr>
          <a:xfrm>
            <a:off x="6781800" y="4876800"/>
            <a:ext cx="7620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14</a:t>
            </a:r>
            <a:endParaRPr lang="en-US" dirty="0"/>
          </a:p>
        </p:txBody>
      </p:sp>
      <p:cxnSp>
        <p:nvCxnSpPr>
          <p:cNvPr id="16" name="Straight Arrow Connector 15"/>
          <p:cNvCxnSpPr/>
          <p:nvPr/>
        </p:nvCxnSpPr>
        <p:spPr>
          <a:xfrm rot="16200000" flipH="1">
            <a:off x="3848100" y="4229100"/>
            <a:ext cx="28956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Straight Arrow Connector 16"/>
          <p:cNvCxnSpPr/>
          <p:nvPr/>
        </p:nvCxnSpPr>
        <p:spPr>
          <a:xfrm rot="16200000" flipH="1">
            <a:off x="5372100" y="4381500"/>
            <a:ext cx="28956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a:t>
            </a:r>
            <a:endParaRPr lang="en-US" dirty="0"/>
          </a:p>
        </p:txBody>
      </p:sp>
      <p:graphicFrame>
        <p:nvGraphicFramePr>
          <p:cNvPr id="4" name="Table 3"/>
          <p:cNvGraphicFramePr>
            <a:graphicFrameLocks noGrp="1"/>
          </p:cNvGraphicFramePr>
          <p:nvPr/>
        </p:nvGraphicFramePr>
        <p:xfrm>
          <a:off x="914400" y="2235200"/>
          <a:ext cx="7620000" cy="3175000"/>
        </p:xfrm>
        <a:graphic>
          <a:graphicData uri="http://schemas.openxmlformats.org/drawingml/2006/table">
            <a:tbl>
              <a:tblPr firstRow="1" bandRow="1">
                <a:tableStyleId>{5940675A-B579-460E-94D1-54222C63F5DA}</a:tableStyleId>
              </a:tblPr>
              <a:tblGrid>
                <a:gridCol w="1270000"/>
                <a:gridCol w="1270000"/>
                <a:gridCol w="1270000"/>
                <a:gridCol w="1270000"/>
                <a:gridCol w="1270000"/>
                <a:gridCol w="1270000"/>
              </a:tblGrid>
              <a:tr h="635000">
                <a:tc>
                  <a:txBody>
                    <a:bodyPr/>
                    <a:lstStyle/>
                    <a:p>
                      <a:pPr algn="ctr"/>
                      <a:endParaRPr lang="en-US" sz="2400" dirty="0"/>
                    </a:p>
                  </a:txBody>
                  <a:tcPr/>
                </a:tc>
                <a:tc>
                  <a:txBody>
                    <a:bodyPr/>
                    <a:lstStyle/>
                    <a:p>
                      <a:pPr algn="ctr"/>
                      <a:r>
                        <a:rPr lang="en-US" sz="2400" b="1" dirty="0" smtClean="0">
                          <a:solidFill>
                            <a:srgbClr val="7030A0"/>
                          </a:solidFill>
                        </a:rPr>
                        <a:t>D1</a:t>
                      </a:r>
                      <a:endParaRPr lang="en-US" sz="2400" b="1" dirty="0">
                        <a:solidFill>
                          <a:srgbClr val="7030A0"/>
                        </a:solidFill>
                      </a:endParaRPr>
                    </a:p>
                  </a:txBody>
                  <a:tcPr/>
                </a:tc>
                <a:tc>
                  <a:txBody>
                    <a:bodyPr/>
                    <a:lstStyle/>
                    <a:p>
                      <a:pPr algn="ctr"/>
                      <a:r>
                        <a:rPr lang="en-US" sz="2400" b="1" dirty="0" smtClean="0">
                          <a:solidFill>
                            <a:srgbClr val="7030A0"/>
                          </a:solidFill>
                        </a:rPr>
                        <a:t>D2</a:t>
                      </a:r>
                      <a:endParaRPr lang="en-US" sz="2400" b="1" dirty="0">
                        <a:solidFill>
                          <a:srgbClr val="7030A0"/>
                        </a:solidFill>
                      </a:endParaRPr>
                    </a:p>
                  </a:txBody>
                  <a:tcPr/>
                </a:tc>
                <a:tc>
                  <a:txBody>
                    <a:bodyPr/>
                    <a:lstStyle/>
                    <a:p>
                      <a:pPr algn="ctr"/>
                      <a:r>
                        <a:rPr lang="en-US" sz="2400" b="1" dirty="0" smtClean="0">
                          <a:solidFill>
                            <a:srgbClr val="7030A0"/>
                          </a:solidFill>
                        </a:rPr>
                        <a:t>D3</a:t>
                      </a:r>
                      <a:endParaRPr lang="en-US" sz="2400" b="1" dirty="0">
                        <a:solidFill>
                          <a:srgbClr val="7030A0"/>
                        </a:solidFill>
                      </a:endParaRPr>
                    </a:p>
                  </a:txBody>
                  <a:tcPr/>
                </a:tc>
                <a:tc>
                  <a:txBody>
                    <a:bodyPr/>
                    <a:lstStyle/>
                    <a:p>
                      <a:pPr algn="ctr"/>
                      <a:r>
                        <a:rPr lang="en-US" sz="2400" b="1" dirty="0" smtClean="0">
                          <a:solidFill>
                            <a:srgbClr val="7030A0"/>
                          </a:solidFill>
                        </a:rPr>
                        <a:t>D4</a:t>
                      </a:r>
                      <a:endParaRPr lang="en-US" sz="2400" b="1" dirty="0">
                        <a:solidFill>
                          <a:srgbClr val="7030A0"/>
                        </a:solidFill>
                      </a:endParaRPr>
                    </a:p>
                  </a:txBody>
                  <a:tcPr/>
                </a:tc>
                <a:tc>
                  <a:txBody>
                    <a:bodyPr/>
                    <a:lstStyle/>
                    <a:p>
                      <a:pPr algn="ctr"/>
                      <a:r>
                        <a:rPr lang="en-US" sz="2400" dirty="0" smtClean="0"/>
                        <a:t>Capacity</a:t>
                      </a:r>
                      <a:endParaRPr lang="en-US" sz="2400" dirty="0"/>
                    </a:p>
                  </a:txBody>
                  <a:tcPr/>
                </a:tc>
              </a:tr>
              <a:tr h="635000">
                <a:tc>
                  <a:txBody>
                    <a:bodyPr/>
                    <a:lstStyle/>
                    <a:p>
                      <a:pPr algn="ctr"/>
                      <a:r>
                        <a:rPr lang="en-US" sz="2400" b="1" dirty="0" smtClean="0">
                          <a:solidFill>
                            <a:srgbClr val="FF0000"/>
                          </a:solidFill>
                        </a:rPr>
                        <a:t>S1</a:t>
                      </a:r>
                      <a:endParaRPr lang="en-US" sz="2400" b="1" dirty="0">
                        <a:solidFill>
                          <a:srgbClr val="FF0000"/>
                        </a:solidFill>
                      </a:endParaRPr>
                    </a:p>
                  </a:txBody>
                  <a:tcPr/>
                </a:tc>
                <a:tc>
                  <a:txBody>
                    <a:bodyPr/>
                    <a:lstStyle/>
                    <a:p>
                      <a:pPr algn="l"/>
                      <a:r>
                        <a:rPr lang="en-US" sz="2400" dirty="0" smtClean="0"/>
                        <a:t>     19</a:t>
                      </a:r>
                      <a:endParaRPr lang="en-US" sz="2400" dirty="0"/>
                    </a:p>
                  </a:txBody>
                  <a:tcPr/>
                </a:tc>
                <a:tc>
                  <a:txBody>
                    <a:bodyPr/>
                    <a:lstStyle/>
                    <a:p>
                      <a:pPr algn="ctr"/>
                      <a:r>
                        <a:rPr lang="en-US" sz="2400" b="0" dirty="0" smtClean="0"/>
                        <a:t>30</a:t>
                      </a:r>
                      <a:endParaRPr lang="en-US" sz="2400" b="0" dirty="0"/>
                    </a:p>
                  </a:txBody>
                  <a:tcPr/>
                </a:tc>
                <a:tc>
                  <a:txBody>
                    <a:bodyPr/>
                    <a:lstStyle/>
                    <a:p>
                      <a:pPr algn="ctr"/>
                      <a:r>
                        <a:rPr lang="en-US" sz="2400" dirty="0" smtClean="0"/>
                        <a:t>50</a:t>
                      </a:r>
                      <a:endParaRPr lang="en-US" sz="2400" dirty="0"/>
                    </a:p>
                  </a:txBody>
                  <a:tcPr/>
                </a:tc>
                <a:tc>
                  <a:txBody>
                    <a:bodyPr/>
                    <a:lstStyle/>
                    <a:p>
                      <a:pPr algn="ctr"/>
                      <a:r>
                        <a:rPr lang="en-US" sz="2400" dirty="0" smtClean="0"/>
                        <a:t>10</a:t>
                      </a:r>
                      <a:endParaRPr lang="en-US" sz="2400" dirty="0"/>
                    </a:p>
                  </a:txBody>
                  <a:tcPr/>
                </a:tc>
                <a:tc>
                  <a:txBody>
                    <a:bodyPr/>
                    <a:lstStyle/>
                    <a:p>
                      <a:pPr algn="ctr"/>
                      <a:r>
                        <a:rPr lang="en-US" sz="2400" b="1" dirty="0" smtClean="0">
                          <a:solidFill>
                            <a:srgbClr val="FF0000"/>
                          </a:solidFill>
                        </a:rPr>
                        <a:t>2</a:t>
                      </a:r>
                      <a:endParaRPr lang="en-US" sz="2400" b="1" dirty="0">
                        <a:solidFill>
                          <a:srgbClr val="FF0000"/>
                        </a:solidFill>
                      </a:endParaRPr>
                    </a:p>
                  </a:txBody>
                  <a:tcPr/>
                </a:tc>
              </a:tr>
              <a:tr h="635000">
                <a:tc>
                  <a:txBody>
                    <a:bodyPr/>
                    <a:lstStyle/>
                    <a:p>
                      <a:pPr algn="ctr"/>
                      <a:r>
                        <a:rPr lang="en-US" sz="2400" b="1" dirty="0" smtClean="0">
                          <a:solidFill>
                            <a:srgbClr val="FF0000"/>
                          </a:solidFill>
                        </a:rPr>
                        <a:t>S2</a:t>
                      </a:r>
                      <a:endParaRPr lang="en-US" sz="2400" b="1" dirty="0">
                        <a:solidFill>
                          <a:srgbClr val="FF0000"/>
                        </a:solidFill>
                      </a:endParaRPr>
                    </a:p>
                  </a:txBody>
                  <a:tcPr/>
                </a:tc>
                <a:tc>
                  <a:txBody>
                    <a:bodyPr/>
                    <a:lstStyle/>
                    <a:p>
                      <a:pPr algn="ctr"/>
                      <a:r>
                        <a:rPr lang="en-US" sz="2400" dirty="0" smtClean="0"/>
                        <a:t>70</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60</a:t>
                      </a:r>
                      <a:endParaRPr lang="en-US" sz="2400" dirty="0"/>
                    </a:p>
                  </a:txBody>
                  <a:tcPr/>
                </a:tc>
                <a:tc>
                  <a:txBody>
                    <a:bodyPr/>
                    <a:lstStyle/>
                    <a:p>
                      <a:pPr algn="ctr"/>
                      <a:r>
                        <a:rPr lang="en-US" sz="2400" b="1" dirty="0" smtClean="0">
                          <a:solidFill>
                            <a:srgbClr val="FF0000"/>
                          </a:solidFill>
                        </a:rPr>
                        <a:t>9</a:t>
                      </a:r>
                      <a:endParaRPr lang="en-US" sz="2400" b="1" dirty="0">
                        <a:solidFill>
                          <a:srgbClr val="FF0000"/>
                        </a:solidFill>
                      </a:endParaRPr>
                    </a:p>
                  </a:txBody>
                  <a:tcPr/>
                </a:tc>
              </a:tr>
              <a:tr h="635000">
                <a:tc>
                  <a:txBody>
                    <a:bodyPr/>
                    <a:lstStyle/>
                    <a:p>
                      <a:pPr algn="ctr"/>
                      <a:r>
                        <a:rPr lang="en-US" sz="2400" b="1" dirty="0" smtClean="0">
                          <a:solidFill>
                            <a:srgbClr val="FF0000"/>
                          </a:solidFill>
                        </a:rPr>
                        <a:t>S3</a:t>
                      </a:r>
                      <a:endParaRPr lang="en-US" sz="2400" b="1" dirty="0">
                        <a:solidFill>
                          <a:srgbClr val="FF0000"/>
                        </a:solidFill>
                      </a:endParaRPr>
                    </a:p>
                  </a:txBody>
                  <a:tcPr/>
                </a:tc>
                <a:tc>
                  <a:txBody>
                    <a:bodyPr/>
                    <a:lstStyle/>
                    <a:p>
                      <a:pPr algn="ctr"/>
                      <a:r>
                        <a:rPr lang="en-US" sz="2400" dirty="0" smtClean="0"/>
                        <a:t>40</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20</a:t>
                      </a:r>
                      <a:endParaRPr lang="en-US" sz="2400" dirty="0"/>
                    </a:p>
                  </a:txBody>
                  <a:tcPr/>
                </a:tc>
                <a:tc>
                  <a:txBody>
                    <a:bodyPr/>
                    <a:lstStyle/>
                    <a:p>
                      <a:pPr algn="ctr"/>
                      <a:r>
                        <a:rPr lang="en-US" sz="2400" b="1" dirty="0" smtClean="0">
                          <a:solidFill>
                            <a:srgbClr val="FF0000"/>
                          </a:solidFill>
                        </a:rPr>
                        <a:t>18</a:t>
                      </a:r>
                      <a:endParaRPr lang="en-US" sz="2400" b="1" dirty="0">
                        <a:solidFill>
                          <a:srgbClr val="FF0000"/>
                        </a:solidFill>
                      </a:endParaRPr>
                    </a:p>
                  </a:txBody>
                  <a:tcPr/>
                </a:tc>
              </a:tr>
              <a:tr h="635000">
                <a:tc>
                  <a:txBody>
                    <a:bodyPr/>
                    <a:lstStyle/>
                    <a:p>
                      <a:pPr algn="ctr"/>
                      <a:r>
                        <a:rPr lang="en-US" sz="2400" dirty="0" smtClean="0"/>
                        <a:t>Demand</a:t>
                      </a:r>
                      <a:endParaRPr lang="en-US" sz="2400" dirty="0"/>
                    </a:p>
                  </a:txBody>
                  <a:tcPr/>
                </a:tc>
                <a:tc>
                  <a:txBody>
                    <a:bodyPr/>
                    <a:lstStyle/>
                    <a:p>
                      <a:pPr algn="ctr"/>
                      <a:r>
                        <a:rPr lang="en-US" sz="2400" b="1" dirty="0" smtClean="0">
                          <a:solidFill>
                            <a:srgbClr val="7030A0"/>
                          </a:solidFill>
                        </a:rPr>
                        <a:t>3</a:t>
                      </a:r>
                      <a:endParaRPr lang="en-US" sz="2400" b="1" dirty="0">
                        <a:solidFill>
                          <a:srgbClr val="7030A0"/>
                        </a:solidFill>
                      </a:endParaRPr>
                    </a:p>
                  </a:txBody>
                  <a:tcPr/>
                </a:tc>
                <a:tc>
                  <a:txBody>
                    <a:bodyPr/>
                    <a:lstStyle/>
                    <a:p>
                      <a:pPr algn="ctr"/>
                      <a:r>
                        <a:rPr lang="en-US" sz="2400" b="1" dirty="0" smtClean="0">
                          <a:solidFill>
                            <a:srgbClr val="7030A0"/>
                          </a:solidFill>
                        </a:rPr>
                        <a:t>8</a:t>
                      </a:r>
                      <a:endParaRPr lang="en-US" sz="2400" b="1" dirty="0">
                        <a:solidFill>
                          <a:srgbClr val="7030A0"/>
                        </a:solidFill>
                      </a:endParaRPr>
                    </a:p>
                  </a:txBody>
                  <a:tcPr/>
                </a:tc>
                <a:tc>
                  <a:txBody>
                    <a:bodyPr/>
                    <a:lstStyle/>
                    <a:p>
                      <a:pPr algn="ctr"/>
                      <a:r>
                        <a:rPr lang="en-US" sz="2400" b="1" dirty="0" smtClean="0">
                          <a:solidFill>
                            <a:srgbClr val="7030A0"/>
                          </a:solidFill>
                        </a:rPr>
                        <a:t>7</a:t>
                      </a:r>
                      <a:endParaRPr lang="en-US" sz="2400" b="1" dirty="0">
                        <a:solidFill>
                          <a:srgbClr val="7030A0"/>
                        </a:solidFill>
                      </a:endParaRPr>
                    </a:p>
                  </a:txBody>
                  <a:tcPr/>
                </a:tc>
                <a:tc>
                  <a:txBody>
                    <a:bodyPr/>
                    <a:lstStyle/>
                    <a:p>
                      <a:pPr algn="ctr"/>
                      <a:r>
                        <a:rPr lang="en-US" sz="2400" b="1" dirty="0" smtClean="0">
                          <a:solidFill>
                            <a:srgbClr val="7030A0"/>
                          </a:solidFill>
                        </a:rPr>
                        <a:t>14</a:t>
                      </a:r>
                      <a:endParaRPr lang="en-US" sz="2400" b="1" dirty="0">
                        <a:solidFill>
                          <a:srgbClr val="7030A0"/>
                        </a:solidFill>
                      </a:endParaRPr>
                    </a:p>
                  </a:txBody>
                  <a:tcPr/>
                </a:tc>
                <a:tc>
                  <a:txBody>
                    <a:bodyPr/>
                    <a:lstStyle/>
                    <a:p>
                      <a:pPr algn="ctr"/>
                      <a:r>
                        <a:rPr lang="en-US" sz="2400" dirty="0" smtClean="0"/>
                        <a:t>34</a:t>
                      </a:r>
                      <a:endParaRPr lang="en-US" sz="2400" dirty="0"/>
                    </a:p>
                  </a:txBody>
                  <a:tcPr/>
                </a:tc>
              </a:tr>
            </a:tbl>
          </a:graphicData>
        </a:graphic>
      </p:graphicFrame>
      <p:sp>
        <p:nvSpPr>
          <p:cNvPr id="5" name="TextBox 4"/>
          <p:cNvSpPr txBox="1"/>
          <p:nvPr/>
        </p:nvSpPr>
        <p:spPr>
          <a:xfrm>
            <a:off x="905388" y="6248400"/>
            <a:ext cx="7765587" cy="369332"/>
          </a:xfrm>
          <a:prstGeom prst="rect">
            <a:avLst/>
          </a:prstGeom>
          <a:noFill/>
        </p:spPr>
        <p:txBody>
          <a:bodyPr wrap="none" rtlCol="0">
            <a:spAutoFit/>
          </a:bodyPr>
          <a:lstStyle/>
          <a:p>
            <a:r>
              <a:rPr lang="en-US" dirty="0" smtClean="0"/>
              <a:t>Formulate this problem as an LP Model to minimize the total transportation cost.</a:t>
            </a:r>
            <a:endParaRPr lang="en-US" dirty="0"/>
          </a:p>
        </p:txBody>
      </p:sp>
      <p:sp>
        <p:nvSpPr>
          <p:cNvPr id="7" name="TextBox 6"/>
          <p:cNvSpPr txBox="1"/>
          <p:nvPr/>
        </p:nvSpPr>
        <p:spPr>
          <a:xfrm>
            <a:off x="1143000" y="1447800"/>
            <a:ext cx="3619517" cy="461665"/>
          </a:xfrm>
          <a:prstGeom prst="rect">
            <a:avLst/>
          </a:prstGeom>
          <a:noFill/>
        </p:spPr>
        <p:txBody>
          <a:bodyPr wrap="none" rtlCol="0">
            <a:spAutoFit/>
          </a:bodyPr>
          <a:lstStyle/>
          <a:p>
            <a:r>
              <a:rPr lang="en-US" sz="2400" dirty="0" smtClean="0"/>
              <a:t>North West Corner Method</a:t>
            </a:r>
            <a:endParaRPr lang="en-US" sz="2400" dirty="0"/>
          </a:p>
        </p:txBody>
      </p:sp>
      <p:cxnSp>
        <p:nvCxnSpPr>
          <p:cNvPr id="9" name="Straight Arrow Connector 8"/>
          <p:cNvCxnSpPr/>
          <p:nvPr/>
        </p:nvCxnSpPr>
        <p:spPr>
          <a:xfrm>
            <a:off x="6096000" y="1295400"/>
            <a:ext cx="1981200"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11" name="Straight Arrow Connector 10"/>
          <p:cNvCxnSpPr/>
          <p:nvPr/>
        </p:nvCxnSpPr>
        <p:spPr>
          <a:xfrm rot="5400000">
            <a:off x="6287294" y="1257300"/>
            <a:ext cx="1447800"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12" name="TextBox 11"/>
          <p:cNvSpPr txBox="1"/>
          <p:nvPr/>
        </p:nvSpPr>
        <p:spPr>
          <a:xfrm>
            <a:off x="8153400" y="1219200"/>
            <a:ext cx="296876" cy="369332"/>
          </a:xfrm>
          <a:prstGeom prst="rect">
            <a:avLst/>
          </a:prstGeom>
          <a:noFill/>
        </p:spPr>
        <p:txBody>
          <a:bodyPr wrap="none" rtlCol="0">
            <a:spAutoFit/>
          </a:bodyPr>
          <a:lstStyle/>
          <a:p>
            <a:r>
              <a:rPr lang="en-US" dirty="0" smtClean="0"/>
              <a:t>E</a:t>
            </a:r>
            <a:endParaRPr lang="en-US" dirty="0"/>
          </a:p>
        </p:txBody>
      </p:sp>
      <p:sp>
        <p:nvSpPr>
          <p:cNvPr id="13" name="TextBox 12"/>
          <p:cNvSpPr txBox="1"/>
          <p:nvPr/>
        </p:nvSpPr>
        <p:spPr>
          <a:xfrm>
            <a:off x="5722924" y="1143000"/>
            <a:ext cx="389850" cy="369332"/>
          </a:xfrm>
          <a:prstGeom prst="rect">
            <a:avLst/>
          </a:prstGeom>
          <a:noFill/>
        </p:spPr>
        <p:txBody>
          <a:bodyPr wrap="none" rtlCol="0">
            <a:spAutoFit/>
          </a:bodyPr>
          <a:lstStyle/>
          <a:p>
            <a:r>
              <a:rPr lang="en-US" dirty="0" smtClean="0"/>
              <a:t>W</a:t>
            </a:r>
            <a:endParaRPr lang="en-US" dirty="0"/>
          </a:p>
        </p:txBody>
      </p:sp>
      <p:sp>
        <p:nvSpPr>
          <p:cNvPr id="14" name="TextBox 13"/>
          <p:cNvSpPr txBox="1"/>
          <p:nvPr/>
        </p:nvSpPr>
        <p:spPr>
          <a:xfrm>
            <a:off x="6849150" y="164068"/>
            <a:ext cx="333746" cy="369332"/>
          </a:xfrm>
          <a:prstGeom prst="rect">
            <a:avLst/>
          </a:prstGeom>
          <a:noFill/>
        </p:spPr>
        <p:txBody>
          <a:bodyPr wrap="none" rtlCol="0">
            <a:spAutoFit/>
          </a:bodyPr>
          <a:lstStyle/>
          <a:p>
            <a:r>
              <a:rPr lang="en-US" dirty="0" smtClean="0"/>
              <a:t>N</a:t>
            </a:r>
            <a:endParaRPr lang="en-US" dirty="0"/>
          </a:p>
        </p:txBody>
      </p:sp>
      <p:sp>
        <p:nvSpPr>
          <p:cNvPr id="15" name="Oval 14"/>
          <p:cNvSpPr/>
          <p:nvPr/>
        </p:nvSpPr>
        <p:spPr>
          <a:xfrm>
            <a:off x="2971800" y="30480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cxnSp>
        <p:nvCxnSpPr>
          <p:cNvPr id="18" name="Straight Connector 17"/>
          <p:cNvCxnSpPr/>
          <p:nvPr/>
        </p:nvCxnSpPr>
        <p:spPr>
          <a:xfrm>
            <a:off x="1371600" y="3200400"/>
            <a:ext cx="6705600" cy="1588"/>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a:t>
            </a:r>
            <a:endParaRPr lang="en-US" dirty="0"/>
          </a:p>
        </p:txBody>
      </p:sp>
      <p:graphicFrame>
        <p:nvGraphicFramePr>
          <p:cNvPr id="4" name="Table 3"/>
          <p:cNvGraphicFramePr>
            <a:graphicFrameLocks noGrp="1"/>
          </p:cNvGraphicFramePr>
          <p:nvPr/>
        </p:nvGraphicFramePr>
        <p:xfrm>
          <a:off x="914400" y="2235200"/>
          <a:ext cx="7620000" cy="3241040"/>
        </p:xfrm>
        <a:graphic>
          <a:graphicData uri="http://schemas.openxmlformats.org/drawingml/2006/table">
            <a:tbl>
              <a:tblPr firstRow="1" bandRow="1">
                <a:tableStyleId>{5940675A-B579-460E-94D1-54222C63F5DA}</a:tableStyleId>
              </a:tblPr>
              <a:tblGrid>
                <a:gridCol w="1270000"/>
                <a:gridCol w="1270000"/>
                <a:gridCol w="1270000"/>
                <a:gridCol w="1270000"/>
                <a:gridCol w="1270000"/>
                <a:gridCol w="1270000"/>
              </a:tblGrid>
              <a:tr h="635000">
                <a:tc>
                  <a:txBody>
                    <a:bodyPr/>
                    <a:lstStyle/>
                    <a:p>
                      <a:pPr algn="ctr"/>
                      <a:endParaRPr lang="en-US" sz="2400" dirty="0"/>
                    </a:p>
                  </a:txBody>
                  <a:tcPr/>
                </a:tc>
                <a:tc>
                  <a:txBody>
                    <a:bodyPr/>
                    <a:lstStyle/>
                    <a:p>
                      <a:pPr algn="ctr"/>
                      <a:r>
                        <a:rPr lang="en-US" sz="2400" b="1" dirty="0" smtClean="0">
                          <a:solidFill>
                            <a:srgbClr val="7030A0"/>
                          </a:solidFill>
                        </a:rPr>
                        <a:t>D1</a:t>
                      </a:r>
                      <a:endParaRPr lang="en-US" sz="2400" b="1" dirty="0">
                        <a:solidFill>
                          <a:srgbClr val="7030A0"/>
                        </a:solidFill>
                      </a:endParaRPr>
                    </a:p>
                  </a:txBody>
                  <a:tcPr/>
                </a:tc>
                <a:tc>
                  <a:txBody>
                    <a:bodyPr/>
                    <a:lstStyle/>
                    <a:p>
                      <a:pPr algn="ctr"/>
                      <a:r>
                        <a:rPr lang="en-US" sz="2400" b="1" dirty="0" smtClean="0">
                          <a:solidFill>
                            <a:srgbClr val="7030A0"/>
                          </a:solidFill>
                        </a:rPr>
                        <a:t>D2</a:t>
                      </a:r>
                      <a:endParaRPr lang="en-US" sz="2400" b="1" dirty="0">
                        <a:solidFill>
                          <a:srgbClr val="7030A0"/>
                        </a:solidFill>
                      </a:endParaRPr>
                    </a:p>
                  </a:txBody>
                  <a:tcPr/>
                </a:tc>
                <a:tc>
                  <a:txBody>
                    <a:bodyPr/>
                    <a:lstStyle/>
                    <a:p>
                      <a:pPr algn="ctr"/>
                      <a:r>
                        <a:rPr lang="en-US" sz="2400" b="1" dirty="0" smtClean="0">
                          <a:solidFill>
                            <a:srgbClr val="7030A0"/>
                          </a:solidFill>
                        </a:rPr>
                        <a:t>D3</a:t>
                      </a:r>
                      <a:endParaRPr lang="en-US" sz="2400" b="1" dirty="0">
                        <a:solidFill>
                          <a:srgbClr val="7030A0"/>
                        </a:solidFill>
                      </a:endParaRPr>
                    </a:p>
                  </a:txBody>
                  <a:tcPr/>
                </a:tc>
                <a:tc>
                  <a:txBody>
                    <a:bodyPr/>
                    <a:lstStyle/>
                    <a:p>
                      <a:pPr algn="ctr"/>
                      <a:r>
                        <a:rPr lang="en-US" sz="2400" b="1" dirty="0" smtClean="0">
                          <a:solidFill>
                            <a:srgbClr val="7030A0"/>
                          </a:solidFill>
                        </a:rPr>
                        <a:t>D4</a:t>
                      </a:r>
                      <a:endParaRPr lang="en-US" sz="2400" b="1" dirty="0">
                        <a:solidFill>
                          <a:srgbClr val="7030A0"/>
                        </a:solidFill>
                      </a:endParaRPr>
                    </a:p>
                  </a:txBody>
                  <a:tcPr/>
                </a:tc>
                <a:tc>
                  <a:txBody>
                    <a:bodyPr/>
                    <a:lstStyle/>
                    <a:p>
                      <a:pPr algn="ctr"/>
                      <a:r>
                        <a:rPr lang="en-US" sz="2400" dirty="0" smtClean="0"/>
                        <a:t>Capacity</a:t>
                      </a:r>
                      <a:endParaRPr lang="en-US" sz="2400" dirty="0"/>
                    </a:p>
                  </a:txBody>
                  <a:tcPr/>
                </a:tc>
              </a:tr>
              <a:tr h="635000">
                <a:tc>
                  <a:txBody>
                    <a:bodyPr/>
                    <a:lstStyle/>
                    <a:p>
                      <a:pPr algn="ctr"/>
                      <a:r>
                        <a:rPr lang="en-US" sz="2400" b="1" dirty="0" smtClean="0">
                          <a:solidFill>
                            <a:srgbClr val="FF0000"/>
                          </a:solidFill>
                        </a:rPr>
                        <a:t>S1</a:t>
                      </a:r>
                      <a:endParaRPr lang="en-US" sz="2400" b="1" dirty="0">
                        <a:solidFill>
                          <a:srgbClr val="FF0000"/>
                        </a:solidFill>
                      </a:endParaRPr>
                    </a:p>
                  </a:txBody>
                  <a:tcPr/>
                </a:tc>
                <a:tc>
                  <a:txBody>
                    <a:bodyPr/>
                    <a:lstStyle/>
                    <a:p>
                      <a:pPr algn="l"/>
                      <a:r>
                        <a:rPr lang="en-US" sz="2400" dirty="0" smtClean="0"/>
                        <a:t>     19</a:t>
                      </a:r>
                      <a:endParaRPr lang="en-US" sz="2400" dirty="0"/>
                    </a:p>
                  </a:txBody>
                  <a:tcPr/>
                </a:tc>
                <a:tc>
                  <a:txBody>
                    <a:bodyPr/>
                    <a:lstStyle/>
                    <a:p>
                      <a:pPr algn="ctr"/>
                      <a:r>
                        <a:rPr lang="en-US" sz="2400" b="0" dirty="0" smtClean="0"/>
                        <a:t>30</a:t>
                      </a:r>
                      <a:endParaRPr lang="en-US" sz="2400" b="0" dirty="0"/>
                    </a:p>
                  </a:txBody>
                  <a:tcPr/>
                </a:tc>
                <a:tc>
                  <a:txBody>
                    <a:bodyPr/>
                    <a:lstStyle/>
                    <a:p>
                      <a:pPr algn="ctr"/>
                      <a:r>
                        <a:rPr lang="en-US" sz="2400" dirty="0" smtClean="0"/>
                        <a:t>50</a:t>
                      </a:r>
                      <a:endParaRPr lang="en-US" sz="2400" dirty="0"/>
                    </a:p>
                  </a:txBody>
                  <a:tcPr/>
                </a:tc>
                <a:tc>
                  <a:txBody>
                    <a:bodyPr/>
                    <a:lstStyle/>
                    <a:p>
                      <a:pPr algn="ctr"/>
                      <a:r>
                        <a:rPr lang="en-US" sz="2400" dirty="0" smtClean="0"/>
                        <a:t>10</a:t>
                      </a:r>
                      <a:endParaRPr lang="en-US" sz="2400" dirty="0"/>
                    </a:p>
                  </a:txBody>
                  <a:tcPr/>
                </a:tc>
                <a:tc>
                  <a:txBody>
                    <a:bodyPr/>
                    <a:lstStyle/>
                    <a:p>
                      <a:pPr algn="ctr"/>
                      <a:r>
                        <a:rPr lang="en-US" sz="2400" b="1" dirty="0" smtClean="0">
                          <a:solidFill>
                            <a:srgbClr val="FF0000"/>
                          </a:solidFill>
                        </a:rPr>
                        <a:t>2</a:t>
                      </a:r>
                      <a:endParaRPr lang="en-US" sz="2400" b="1" dirty="0">
                        <a:solidFill>
                          <a:srgbClr val="FF0000"/>
                        </a:solidFill>
                      </a:endParaRPr>
                    </a:p>
                  </a:txBody>
                  <a:tcPr/>
                </a:tc>
              </a:tr>
              <a:tr h="635000">
                <a:tc>
                  <a:txBody>
                    <a:bodyPr/>
                    <a:lstStyle/>
                    <a:p>
                      <a:pPr algn="ctr"/>
                      <a:r>
                        <a:rPr lang="en-US" sz="2400" b="1" dirty="0" smtClean="0">
                          <a:solidFill>
                            <a:srgbClr val="FF0000"/>
                          </a:solidFill>
                        </a:rPr>
                        <a:t>S2</a:t>
                      </a:r>
                      <a:endParaRPr lang="en-US" sz="2400" b="1" dirty="0">
                        <a:solidFill>
                          <a:srgbClr val="FF0000"/>
                        </a:solidFill>
                      </a:endParaRPr>
                    </a:p>
                  </a:txBody>
                  <a:tcPr/>
                </a:tc>
                <a:tc>
                  <a:txBody>
                    <a:bodyPr/>
                    <a:lstStyle/>
                    <a:p>
                      <a:pPr algn="ctr"/>
                      <a:r>
                        <a:rPr lang="en-US" sz="2400" dirty="0" smtClean="0"/>
                        <a:t>70</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60</a:t>
                      </a:r>
                      <a:endParaRPr lang="en-US" sz="2400" dirty="0"/>
                    </a:p>
                  </a:txBody>
                  <a:tcPr/>
                </a:tc>
                <a:tc>
                  <a:txBody>
                    <a:bodyPr/>
                    <a:lstStyle/>
                    <a:p>
                      <a:pPr algn="ctr"/>
                      <a:r>
                        <a:rPr lang="en-US" sz="2400" b="1" dirty="0" smtClean="0">
                          <a:solidFill>
                            <a:srgbClr val="FF0000"/>
                          </a:solidFill>
                        </a:rPr>
                        <a:t>9</a:t>
                      </a:r>
                      <a:endParaRPr lang="en-US" sz="2400" b="1" dirty="0">
                        <a:solidFill>
                          <a:srgbClr val="FF0000"/>
                        </a:solidFill>
                      </a:endParaRPr>
                    </a:p>
                  </a:txBody>
                  <a:tcPr/>
                </a:tc>
              </a:tr>
              <a:tr h="635000">
                <a:tc>
                  <a:txBody>
                    <a:bodyPr/>
                    <a:lstStyle/>
                    <a:p>
                      <a:pPr algn="ctr"/>
                      <a:r>
                        <a:rPr lang="en-US" sz="2400" b="1" dirty="0" smtClean="0">
                          <a:solidFill>
                            <a:srgbClr val="FF0000"/>
                          </a:solidFill>
                        </a:rPr>
                        <a:t>S3</a:t>
                      </a:r>
                      <a:endParaRPr lang="en-US" sz="2400" b="1" dirty="0">
                        <a:solidFill>
                          <a:srgbClr val="FF0000"/>
                        </a:solidFill>
                      </a:endParaRPr>
                    </a:p>
                  </a:txBody>
                  <a:tcPr/>
                </a:tc>
                <a:tc>
                  <a:txBody>
                    <a:bodyPr/>
                    <a:lstStyle/>
                    <a:p>
                      <a:pPr algn="ctr"/>
                      <a:r>
                        <a:rPr lang="en-US" sz="2400" dirty="0" smtClean="0"/>
                        <a:t>40</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20</a:t>
                      </a:r>
                      <a:endParaRPr lang="en-US" sz="2400" dirty="0"/>
                    </a:p>
                  </a:txBody>
                  <a:tcPr/>
                </a:tc>
                <a:tc>
                  <a:txBody>
                    <a:bodyPr/>
                    <a:lstStyle/>
                    <a:p>
                      <a:pPr algn="ctr"/>
                      <a:r>
                        <a:rPr lang="en-US" sz="2400" b="1" dirty="0" smtClean="0">
                          <a:solidFill>
                            <a:srgbClr val="FF0000"/>
                          </a:solidFill>
                        </a:rPr>
                        <a:t>18</a:t>
                      </a:r>
                      <a:endParaRPr lang="en-US" sz="2400" b="1" dirty="0">
                        <a:solidFill>
                          <a:srgbClr val="FF0000"/>
                        </a:solidFill>
                      </a:endParaRPr>
                    </a:p>
                  </a:txBody>
                  <a:tcPr/>
                </a:tc>
              </a:tr>
              <a:tr h="635000">
                <a:tc>
                  <a:txBody>
                    <a:bodyPr/>
                    <a:lstStyle/>
                    <a:p>
                      <a:pPr algn="ctr"/>
                      <a:r>
                        <a:rPr lang="en-US" sz="2400" dirty="0" smtClean="0"/>
                        <a:t>Demand</a:t>
                      </a:r>
                      <a:endParaRPr lang="en-US" sz="2400" dirty="0"/>
                    </a:p>
                  </a:txBody>
                  <a:tcPr/>
                </a:tc>
                <a:tc>
                  <a:txBody>
                    <a:bodyPr/>
                    <a:lstStyle/>
                    <a:p>
                      <a:pPr algn="ctr"/>
                      <a:r>
                        <a:rPr lang="en-US" sz="2400" b="1" dirty="0" smtClean="0">
                          <a:solidFill>
                            <a:srgbClr val="7030A0"/>
                          </a:solidFill>
                        </a:rPr>
                        <a:t>5</a:t>
                      </a:r>
                      <a:endParaRPr lang="en-US" sz="2400" b="1" dirty="0">
                        <a:solidFill>
                          <a:srgbClr val="7030A0"/>
                        </a:solidFill>
                      </a:endParaRPr>
                    </a:p>
                  </a:txBody>
                  <a:tcPr/>
                </a:tc>
                <a:tc>
                  <a:txBody>
                    <a:bodyPr/>
                    <a:lstStyle/>
                    <a:p>
                      <a:pPr algn="ctr"/>
                      <a:r>
                        <a:rPr lang="en-US" sz="4000" b="1" dirty="0" smtClean="0">
                          <a:solidFill>
                            <a:srgbClr val="7030A0"/>
                          </a:solidFill>
                        </a:rPr>
                        <a:t>6</a:t>
                      </a:r>
                      <a:endParaRPr lang="en-US" sz="4000" b="1" dirty="0">
                        <a:solidFill>
                          <a:srgbClr val="7030A0"/>
                        </a:solidFill>
                      </a:endParaRPr>
                    </a:p>
                  </a:txBody>
                  <a:tcPr/>
                </a:tc>
                <a:tc>
                  <a:txBody>
                    <a:bodyPr/>
                    <a:lstStyle/>
                    <a:p>
                      <a:pPr algn="ctr"/>
                      <a:r>
                        <a:rPr lang="en-US" sz="2400" b="1" dirty="0" smtClean="0">
                          <a:solidFill>
                            <a:srgbClr val="7030A0"/>
                          </a:solidFill>
                        </a:rPr>
                        <a:t>7</a:t>
                      </a:r>
                      <a:endParaRPr lang="en-US" sz="2400" b="1" dirty="0">
                        <a:solidFill>
                          <a:srgbClr val="7030A0"/>
                        </a:solidFill>
                      </a:endParaRPr>
                    </a:p>
                  </a:txBody>
                  <a:tcPr/>
                </a:tc>
                <a:tc>
                  <a:txBody>
                    <a:bodyPr/>
                    <a:lstStyle/>
                    <a:p>
                      <a:pPr algn="ctr"/>
                      <a:r>
                        <a:rPr lang="en-US" sz="2400" b="1" dirty="0" smtClean="0">
                          <a:solidFill>
                            <a:srgbClr val="7030A0"/>
                          </a:solidFill>
                        </a:rPr>
                        <a:t>14</a:t>
                      </a:r>
                      <a:endParaRPr lang="en-US" sz="2400" b="1" dirty="0">
                        <a:solidFill>
                          <a:srgbClr val="7030A0"/>
                        </a:solidFill>
                      </a:endParaRPr>
                    </a:p>
                  </a:txBody>
                  <a:tcPr/>
                </a:tc>
                <a:tc>
                  <a:txBody>
                    <a:bodyPr/>
                    <a:lstStyle/>
                    <a:p>
                      <a:pPr algn="ctr"/>
                      <a:r>
                        <a:rPr lang="en-US" sz="2400" dirty="0" smtClean="0"/>
                        <a:t>34</a:t>
                      </a:r>
                      <a:endParaRPr lang="en-US" sz="2400" dirty="0"/>
                    </a:p>
                  </a:txBody>
                  <a:tcPr/>
                </a:tc>
              </a:tr>
            </a:tbl>
          </a:graphicData>
        </a:graphic>
      </p:graphicFrame>
      <p:sp>
        <p:nvSpPr>
          <p:cNvPr id="5" name="TextBox 4"/>
          <p:cNvSpPr txBox="1"/>
          <p:nvPr/>
        </p:nvSpPr>
        <p:spPr>
          <a:xfrm>
            <a:off x="905388" y="6248400"/>
            <a:ext cx="7765587" cy="369332"/>
          </a:xfrm>
          <a:prstGeom prst="rect">
            <a:avLst/>
          </a:prstGeom>
          <a:noFill/>
        </p:spPr>
        <p:txBody>
          <a:bodyPr wrap="none" rtlCol="0">
            <a:spAutoFit/>
          </a:bodyPr>
          <a:lstStyle/>
          <a:p>
            <a:r>
              <a:rPr lang="en-US" dirty="0" smtClean="0"/>
              <a:t>Formulate this problem as an LP Model to minimize the total transportation cost.</a:t>
            </a:r>
            <a:endParaRPr lang="en-US" dirty="0"/>
          </a:p>
        </p:txBody>
      </p:sp>
      <p:sp>
        <p:nvSpPr>
          <p:cNvPr id="6" name="Oval 5"/>
          <p:cNvSpPr/>
          <p:nvPr/>
        </p:nvSpPr>
        <p:spPr>
          <a:xfrm>
            <a:off x="2971800" y="30480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7" name="TextBox 6"/>
          <p:cNvSpPr txBox="1"/>
          <p:nvPr/>
        </p:nvSpPr>
        <p:spPr>
          <a:xfrm>
            <a:off x="1143000" y="1447800"/>
            <a:ext cx="3619517" cy="461665"/>
          </a:xfrm>
          <a:prstGeom prst="rect">
            <a:avLst/>
          </a:prstGeom>
          <a:noFill/>
        </p:spPr>
        <p:txBody>
          <a:bodyPr wrap="none" rtlCol="0">
            <a:spAutoFit/>
          </a:bodyPr>
          <a:lstStyle/>
          <a:p>
            <a:r>
              <a:rPr lang="en-US" sz="2400" dirty="0" smtClean="0"/>
              <a:t>North West Corner Method</a:t>
            </a:r>
            <a:endParaRPr lang="en-US" sz="2400" dirty="0"/>
          </a:p>
        </p:txBody>
      </p:sp>
      <p:cxnSp>
        <p:nvCxnSpPr>
          <p:cNvPr id="9" name="Straight Arrow Connector 8"/>
          <p:cNvCxnSpPr/>
          <p:nvPr/>
        </p:nvCxnSpPr>
        <p:spPr>
          <a:xfrm>
            <a:off x="6096000" y="1295400"/>
            <a:ext cx="1981200"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11" name="Straight Arrow Connector 10"/>
          <p:cNvCxnSpPr/>
          <p:nvPr/>
        </p:nvCxnSpPr>
        <p:spPr>
          <a:xfrm rot="5400000">
            <a:off x="6287294" y="1257300"/>
            <a:ext cx="1447800"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12" name="TextBox 11"/>
          <p:cNvSpPr txBox="1"/>
          <p:nvPr/>
        </p:nvSpPr>
        <p:spPr>
          <a:xfrm>
            <a:off x="8153400" y="1219200"/>
            <a:ext cx="296876" cy="369332"/>
          </a:xfrm>
          <a:prstGeom prst="rect">
            <a:avLst/>
          </a:prstGeom>
          <a:noFill/>
        </p:spPr>
        <p:txBody>
          <a:bodyPr wrap="none" rtlCol="0">
            <a:spAutoFit/>
          </a:bodyPr>
          <a:lstStyle/>
          <a:p>
            <a:r>
              <a:rPr lang="en-US" dirty="0" smtClean="0"/>
              <a:t>E</a:t>
            </a:r>
            <a:endParaRPr lang="en-US" dirty="0"/>
          </a:p>
        </p:txBody>
      </p:sp>
      <p:sp>
        <p:nvSpPr>
          <p:cNvPr id="13" name="TextBox 12"/>
          <p:cNvSpPr txBox="1"/>
          <p:nvPr/>
        </p:nvSpPr>
        <p:spPr>
          <a:xfrm>
            <a:off x="5722924" y="1143000"/>
            <a:ext cx="389850" cy="369332"/>
          </a:xfrm>
          <a:prstGeom prst="rect">
            <a:avLst/>
          </a:prstGeom>
          <a:noFill/>
        </p:spPr>
        <p:txBody>
          <a:bodyPr wrap="none" rtlCol="0">
            <a:spAutoFit/>
          </a:bodyPr>
          <a:lstStyle/>
          <a:p>
            <a:r>
              <a:rPr lang="en-US" dirty="0" smtClean="0"/>
              <a:t>W</a:t>
            </a:r>
            <a:endParaRPr lang="en-US" dirty="0"/>
          </a:p>
        </p:txBody>
      </p:sp>
      <p:sp>
        <p:nvSpPr>
          <p:cNvPr id="14" name="TextBox 13"/>
          <p:cNvSpPr txBox="1"/>
          <p:nvPr/>
        </p:nvSpPr>
        <p:spPr>
          <a:xfrm>
            <a:off x="6849150" y="164068"/>
            <a:ext cx="333746" cy="369332"/>
          </a:xfrm>
          <a:prstGeom prst="rect">
            <a:avLst/>
          </a:prstGeom>
          <a:noFill/>
        </p:spPr>
        <p:txBody>
          <a:bodyPr wrap="none" rtlCol="0">
            <a:spAutoFit/>
          </a:bodyPr>
          <a:lstStyle/>
          <a:p>
            <a:r>
              <a:rPr lang="en-US" dirty="0" smtClean="0"/>
              <a:t>N</a:t>
            </a:r>
            <a:endParaRPr lang="en-US" dirty="0"/>
          </a:p>
        </p:txBody>
      </p:sp>
      <p:cxnSp>
        <p:nvCxnSpPr>
          <p:cNvPr id="16" name="Straight Connector 15"/>
          <p:cNvCxnSpPr/>
          <p:nvPr/>
        </p:nvCxnSpPr>
        <p:spPr>
          <a:xfrm rot="5400000">
            <a:off x="1181100" y="3848100"/>
            <a:ext cx="3124200" cy="1588"/>
          </a:xfrm>
          <a:prstGeom prst="line">
            <a:avLst/>
          </a:prstGeom>
        </p:spPr>
        <p:style>
          <a:lnRef idx="2">
            <a:schemeClr val="dk1"/>
          </a:lnRef>
          <a:fillRef idx="0">
            <a:schemeClr val="dk1"/>
          </a:fillRef>
          <a:effectRef idx="1">
            <a:schemeClr val="dk1"/>
          </a:effectRef>
          <a:fontRef idx="minor">
            <a:schemeClr val="tx1"/>
          </a:fontRef>
        </p:style>
      </p:cxnSp>
      <p:sp>
        <p:nvSpPr>
          <p:cNvPr id="15" name="Oval 14"/>
          <p:cNvSpPr/>
          <p:nvPr/>
        </p:nvSpPr>
        <p:spPr>
          <a:xfrm>
            <a:off x="4343400" y="29718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cxnSp>
        <p:nvCxnSpPr>
          <p:cNvPr id="18" name="Straight Arrow Connector 17"/>
          <p:cNvCxnSpPr/>
          <p:nvPr/>
        </p:nvCxnSpPr>
        <p:spPr>
          <a:xfrm>
            <a:off x="1219200" y="3276600"/>
            <a:ext cx="69342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a:t>
            </a:r>
            <a:endParaRPr lang="en-US" dirty="0"/>
          </a:p>
        </p:txBody>
      </p:sp>
      <p:graphicFrame>
        <p:nvGraphicFramePr>
          <p:cNvPr id="4" name="Table 3"/>
          <p:cNvGraphicFramePr>
            <a:graphicFrameLocks noGrp="1"/>
          </p:cNvGraphicFramePr>
          <p:nvPr/>
        </p:nvGraphicFramePr>
        <p:xfrm>
          <a:off x="914400" y="2235200"/>
          <a:ext cx="7620000" cy="3241040"/>
        </p:xfrm>
        <a:graphic>
          <a:graphicData uri="http://schemas.openxmlformats.org/drawingml/2006/table">
            <a:tbl>
              <a:tblPr firstRow="1" bandRow="1">
                <a:tableStyleId>{5940675A-B579-460E-94D1-54222C63F5DA}</a:tableStyleId>
              </a:tblPr>
              <a:tblGrid>
                <a:gridCol w="1270000"/>
                <a:gridCol w="1270000"/>
                <a:gridCol w="1270000"/>
                <a:gridCol w="1270000"/>
                <a:gridCol w="1270000"/>
                <a:gridCol w="1270000"/>
              </a:tblGrid>
              <a:tr h="635000">
                <a:tc>
                  <a:txBody>
                    <a:bodyPr/>
                    <a:lstStyle/>
                    <a:p>
                      <a:pPr algn="ctr"/>
                      <a:endParaRPr lang="en-US" sz="2400" dirty="0"/>
                    </a:p>
                  </a:txBody>
                  <a:tcPr/>
                </a:tc>
                <a:tc>
                  <a:txBody>
                    <a:bodyPr/>
                    <a:lstStyle/>
                    <a:p>
                      <a:pPr algn="ctr"/>
                      <a:r>
                        <a:rPr lang="en-US" sz="2400" b="1" dirty="0" smtClean="0">
                          <a:solidFill>
                            <a:srgbClr val="7030A0"/>
                          </a:solidFill>
                        </a:rPr>
                        <a:t>D1</a:t>
                      </a:r>
                      <a:endParaRPr lang="en-US" sz="2400" b="1" dirty="0">
                        <a:solidFill>
                          <a:srgbClr val="7030A0"/>
                        </a:solidFill>
                      </a:endParaRPr>
                    </a:p>
                  </a:txBody>
                  <a:tcPr/>
                </a:tc>
                <a:tc>
                  <a:txBody>
                    <a:bodyPr/>
                    <a:lstStyle/>
                    <a:p>
                      <a:pPr algn="ctr"/>
                      <a:r>
                        <a:rPr lang="en-US" sz="2400" b="1" dirty="0" smtClean="0">
                          <a:solidFill>
                            <a:srgbClr val="7030A0"/>
                          </a:solidFill>
                        </a:rPr>
                        <a:t>D2</a:t>
                      </a:r>
                      <a:endParaRPr lang="en-US" sz="2400" b="1" dirty="0">
                        <a:solidFill>
                          <a:srgbClr val="7030A0"/>
                        </a:solidFill>
                      </a:endParaRPr>
                    </a:p>
                  </a:txBody>
                  <a:tcPr/>
                </a:tc>
                <a:tc>
                  <a:txBody>
                    <a:bodyPr/>
                    <a:lstStyle/>
                    <a:p>
                      <a:pPr algn="ctr"/>
                      <a:r>
                        <a:rPr lang="en-US" sz="2400" b="1" dirty="0" smtClean="0">
                          <a:solidFill>
                            <a:srgbClr val="7030A0"/>
                          </a:solidFill>
                        </a:rPr>
                        <a:t>D3</a:t>
                      </a:r>
                      <a:endParaRPr lang="en-US" sz="2400" b="1" dirty="0">
                        <a:solidFill>
                          <a:srgbClr val="7030A0"/>
                        </a:solidFill>
                      </a:endParaRPr>
                    </a:p>
                  </a:txBody>
                  <a:tcPr/>
                </a:tc>
                <a:tc>
                  <a:txBody>
                    <a:bodyPr/>
                    <a:lstStyle/>
                    <a:p>
                      <a:pPr algn="ctr"/>
                      <a:r>
                        <a:rPr lang="en-US" sz="2400" b="1" dirty="0" smtClean="0">
                          <a:solidFill>
                            <a:srgbClr val="7030A0"/>
                          </a:solidFill>
                        </a:rPr>
                        <a:t>D4</a:t>
                      </a:r>
                      <a:endParaRPr lang="en-US" sz="2400" b="1" dirty="0">
                        <a:solidFill>
                          <a:srgbClr val="7030A0"/>
                        </a:solidFill>
                      </a:endParaRPr>
                    </a:p>
                  </a:txBody>
                  <a:tcPr/>
                </a:tc>
                <a:tc>
                  <a:txBody>
                    <a:bodyPr/>
                    <a:lstStyle/>
                    <a:p>
                      <a:pPr algn="ctr"/>
                      <a:r>
                        <a:rPr lang="en-US" sz="2400" dirty="0" smtClean="0"/>
                        <a:t>Capacity</a:t>
                      </a:r>
                      <a:endParaRPr lang="en-US" sz="2400" dirty="0"/>
                    </a:p>
                  </a:txBody>
                  <a:tcPr/>
                </a:tc>
              </a:tr>
              <a:tr h="635000">
                <a:tc>
                  <a:txBody>
                    <a:bodyPr/>
                    <a:lstStyle/>
                    <a:p>
                      <a:pPr algn="ctr"/>
                      <a:r>
                        <a:rPr lang="en-US" sz="2400" b="1" dirty="0" smtClean="0">
                          <a:solidFill>
                            <a:srgbClr val="FF0000"/>
                          </a:solidFill>
                        </a:rPr>
                        <a:t>S1</a:t>
                      </a:r>
                      <a:endParaRPr lang="en-US" sz="2400" b="1" dirty="0">
                        <a:solidFill>
                          <a:srgbClr val="FF0000"/>
                        </a:solidFill>
                      </a:endParaRPr>
                    </a:p>
                  </a:txBody>
                  <a:tcPr/>
                </a:tc>
                <a:tc>
                  <a:txBody>
                    <a:bodyPr/>
                    <a:lstStyle/>
                    <a:p>
                      <a:pPr algn="l"/>
                      <a:r>
                        <a:rPr lang="en-US" sz="2400" dirty="0" smtClean="0"/>
                        <a:t>     19</a:t>
                      </a:r>
                      <a:endParaRPr lang="en-US" sz="2400" dirty="0"/>
                    </a:p>
                  </a:txBody>
                  <a:tcPr/>
                </a:tc>
                <a:tc>
                  <a:txBody>
                    <a:bodyPr/>
                    <a:lstStyle/>
                    <a:p>
                      <a:pPr algn="ctr"/>
                      <a:r>
                        <a:rPr lang="en-US" sz="2400" b="0" dirty="0" smtClean="0"/>
                        <a:t>30</a:t>
                      </a:r>
                      <a:endParaRPr lang="en-US" sz="2400" b="0" dirty="0"/>
                    </a:p>
                  </a:txBody>
                  <a:tcPr/>
                </a:tc>
                <a:tc>
                  <a:txBody>
                    <a:bodyPr/>
                    <a:lstStyle/>
                    <a:p>
                      <a:pPr algn="ctr"/>
                      <a:r>
                        <a:rPr lang="en-US" sz="2400" dirty="0" smtClean="0"/>
                        <a:t>50</a:t>
                      </a:r>
                      <a:endParaRPr lang="en-US" sz="2400" dirty="0"/>
                    </a:p>
                  </a:txBody>
                  <a:tcPr/>
                </a:tc>
                <a:tc>
                  <a:txBody>
                    <a:bodyPr/>
                    <a:lstStyle/>
                    <a:p>
                      <a:pPr algn="ctr"/>
                      <a:r>
                        <a:rPr lang="en-US" sz="2400" dirty="0" smtClean="0"/>
                        <a:t>10</a:t>
                      </a:r>
                      <a:endParaRPr lang="en-US" sz="2400" dirty="0"/>
                    </a:p>
                  </a:txBody>
                  <a:tcPr/>
                </a:tc>
                <a:tc>
                  <a:txBody>
                    <a:bodyPr/>
                    <a:lstStyle/>
                    <a:p>
                      <a:pPr algn="ctr"/>
                      <a:r>
                        <a:rPr lang="en-US" sz="2400" b="1" dirty="0" smtClean="0">
                          <a:solidFill>
                            <a:srgbClr val="FF0000"/>
                          </a:solidFill>
                        </a:rPr>
                        <a:t>2</a:t>
                      </a:r>
                      <a:endParaRPr lang="en-US" sz="2400" b="1" dirty="0">
                        <a:solidFill>
                          <a:srgbClr val="FF0000"/>
                        </a:solidFill>
                      </a:endParaRPr>
                    </a:p>
                  </a:txBody>
                  <a:tcPr/>
                </a:tc>
              </a:tr>
              <a:tr h="635000">
                <a:tc>
                  <a:txBody>
                    <a:bodyPr/>
                    <a:lstStyle/>
                    <a:p>
                      <a:pPr algn="ctr"/>
                      <a:r>
                        <a:rPr lang="en-US" sz="2400" b="1" dirty="0" smtClean="0">
                          <a:solidFill>
                            <a:srgbClr val="FF0000"/>
                          </a:solidFill>
                        </a:rPr>
                        <a:t>S2</a:t>
                      </a:r>
                      <a:endParaRPr lang="en-US" sz="2400" b="1" dirty="0">
                        <a:solidFill>
                          <a:srgbClr val="FF0000"/>
                        </a:solidFill>
                      </a:endParaRPr>
                    </a:p>
                  </a:txBody>
                  <a:tcPr/>
                </a:tc>
                <a:tc>
                  <a:txBody>
                    <a:bodyPr/>
                    <a:lstStyle/>
                    <a:p>
                      <a:pPr algn="ctr"/>
                      <a:r>
                        <a:rPr lang="en-US" sz="2400" dirty="0" smtClean="0"/>
                        <a:t>70</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60</a:t>
                      </a:r>
                      <a:endParaRPr lang="en-US" sz="2400" dirty="0"/>
                    </a:p>
                  </a:txBody>
                  <a:tcPr/>
                </a:tc>
                <a:tc>
                  <a:txBody>
                    <a:bodyPr/>
                    <a:lstStyle/>
                    <a:p>
                      <a:pPr algn="ctr"/>
                      <a:r>
                        <a:rPr lang="en-US" sz="2400" b="1" dirty="0" smtClean="0">
                          <a:solidFill>
                            <a:srgbClr val="FF0000"/>
                          </a:solidFill>
                        </a:rPr>
                        <a:t>3</a:t>
                      </a:r>
                      <a:endParaRPr lang="en-US" sz="2400" b="1" dirty="0">
                        <a:solidFill>
                          <a:srgbClr val="FF0000"/>
                        </a:solidFill>
                      </a:endParaRPr>
                    </a:p>
                  </a:txBody>
                  <a:tcPr/>
                </a:tc>
              </a:tr>
              <a:tr h="635000">
                <a:tc>
                  <a:txBody>
                    <a:bodyPr/>
                    <a:lstStyle/>
                    <a:p>
                      <a:pPr algn="ctr"/>
                      <a:r>
                        <a:rPr lang="en-US" sz="2400" b="1" dirty="0" smtClean="0">
                          <a:solidFill>
                            <a:srgbClr val="FF0000"/>
                          </a:solidFill>
                        </a:rPr>
                        <a:t>S3</a:t>
                      </a:r>
                      <a:endParaRPr lang="en-US" sz="2400" b="1" dirty="0">
                        <a:solidFill>
                          <a:srgbClr val="FF0000"/>
                        </a:solidFill>
                      </a:endParaRPr>
                    </a:p>
                  </a:txBody>
                  <a:tcPr/>
                </a:tc>
                <a:tc>
                  <a:txBody>
                    <a:bodyPr/>
                    <a:lstStyle/>
                    <a:p>
                      <a:pPr algn="ctr"/>
                      <a:r>
                        <a:rPr lang="en-US" sz="2400" dirty="0" smtClean="0"/>
                        <a:t>40</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20</a:t>
                      </a:r>
                      <a:endParaRPr lang="en-US" sz="2400" dirty="0"/>
                    </a:p>
                  </a:txBody>
                  <a:tcPr/>
                </a:tc>
                <a:tc>
                  <a:txBody>
                    <a:bodyPr/>
                    <a:lstStyle/>
                    <a:p>
                      <a:pPr algn="ctr"/>
                      <a:r>
                        <a:rPr lang="en-US" sz="2400" b="1" dirty="0" smtClean="0">
                          <a:solidFill>
                            <a:srgbClr val="FF0000"/>
                          </a:solidFill>
                        </a:rPr>
                        <a:t>18</a:t>
                      </a:r>
                      <a:endParaRPr lang="en-US" sz="2400" b="1" dirty="0">
                        <a:solidFill>
                          <a:srgbClr val="FF0000"/>
                        </a:solidFill>
                      </a:endParaRPr>
                    </a:p>
                  </a:txBody>
                  <a:tcPr/>
                </a:tc>
              </a:tr>
              <a:tr h="635000">
                <a:tc>
                  <a:txBody>
                    <a:bodyPr/>
                    <a:lstStyle/>
                    <a:p>
                      <a:pPr algn="ctr"/>
                      <a:r>
                        <a:rPr lang="en-US" sz="2400" dirty="0" smtClean="0"/>
                        <a:t>Demand</a:t>
                      </a:r>
                      <a:endParaRPr lang="en-US" sz="2400" dirty="0"/>
                    </a:p>
                  </a:txBody>
                  <a:tcPr/>
                </a:tc>
                <a:tc>
                  <a:txBody>
                    <a:bodyPr/>
                    <a:lstStyle/>
                    <a:p>
                      <a:pPr algn="ctr"/>
                      <a:r>
                        <a:rPr lang="en-US" sz="2400" b="1" dirty="0" smtClean="0">
                          <a:solidFill>
                            <a:srgbClr val="7030A0"/>
                          </a:solidFill>
                        </a:rPr>
                        <a:t>5</a:t>
                      </a:r>
                      <a:endParaRPr lang="en-US" sz="2400" b="1" dirty="0">
                        <a:solidFill>
                          <a:srgbClr val="7030A0"/>
                        </a:solidFill>
                      </a:endParaRPr>
                    </a:p>
                  </a:txBody>
                  <a:tcPr/>
                </a:tc>
                <a:tc>
                  <a:txBody>
                    <a:bodyPr/>
                    <a:lstStyle/>
                    <a:p>
                      <a:pPr algn="ctr"/>
                      <a:r>
                        <a:rPr lang="en-US" sz="4000" b="1" dirty="0" smtClean="0">
                          <a:solidFill>
                            <a:srgbClr val="7030A0"/>
                          </a:solidFill>
                        </a:rPr>
                        <a:t>6</a:t>
                      </a:r>
                      <a:endParaRPr lang="en-US" sz="4000" b="1" dirty="0">
                        <a:solidFill>
                          <a:srgbClr val="7030A0"/>
                        </a:solidFill>
                      </a:endParaRPr>
                    </a:p>
                  </a:txBody>
                  <a:tcPr/>
                </a:tc>
                <a:tc>
                  <a:txBody>
                    <a:bodyPr/>
                    <a:lstStyle/>
                    <a:p>
                      <a:pPr algn="ctr"/>
                      <a:r>
                        <a:rPr lang="en-US" sz="2400" b="1" dirty="0" smtClean="0">
                          <a:solidFill>
                            <a:srgbClr val="7030A0"/>
                          </a:solidFill>
                        </a:rPr>
                        <a:t>7</a:t>
                      </a:r>
                      <a:endParaRPr lang="en-US" sz="2400" b="1" dirty="0">
                        <a:solidFill>
                          <a:srgbClr val="7030A0"/>
                        </a:solidFill>
                      </a:endParaRPr>
                    </a:p>
                  </a:txBody>
                  <a:tcPr/>
                </a:tc>
                <a:tc>
                  <a:txBody>
                    <a:bodyPr/>
                    <a:lstStyle/>
                    <a:p>
                      <a:pPr algn="ctr"/>
                      <a:r>
                        <a:rPr lang="en-US" sz="2400" b="1" dirty="0" smtClean="0">
                          <a:solidFill>
                            <a:srgbClr val="7030A0"/>
                          </a:solidFill>
                        </a:rPr>
                        <a:t>14</a:t>
                      </a:r>
                      <a:endParaRPr lang="en-US" sz="2400" b="1" dirty="0">
                        <a:solidFill>
                          <a:srgbClr val="7030A0"/>
                        </a:solidFill>
                      </a:endParaRPr>
                    </a:p>
                  </a:txBody>
                  <a:tcPr/>
                </a:tc>
                <a:tc>
                  <a:txBody>
                    <a:bodyPr/>
                    <a:lstStyle/>
                    <a:p>
                      <a:pPr algn="ctr"/>
                      <a:r>
                        <a:rPr lang="en-US" sz="2400" dirty="0" smtClean="0"/>
                        <a:t>34</a:t>
                      </a:r>
                      <a:endParaRPr lang="en-US" sz="2400" dirty="0"/>
                    </a:p>
                  </a:txBody>
                  <a:tcPr/>
                </a:tc>
              </a:tr>
            </a:tbl>
          </a:graphicData>
        </a:graphic>
      </p:graphicFrame>
      <p:sp>
        <p:nvSpPr>
          <p:cNvPr id="5" name="TextBox 4"/>
          <p:cNvSpPr txBox="1"/>
          <p:nvPr/>
        </p:nvSpPr>
        <p:spPr>
          <a:xfrm>
            <a:off x="905388" y="6248400"/>
            <a:ext cx="7765587" cy="369332"/>
          </a:xfrm>
          <a:prstGeom prst="rect">
            <a:avLst/>
          </a:prstGeom>
          <a:noFill/>
        </p:spPr>
        <p:txBody>
          <a:bodyPr wrap="none" rtlCol="0">
            <a:spAutoFit/>
          </a:bodyPr>
          <a:lstStyle/>
          <a:p>
            <a:r>
              <a:rPr lang="en-US" dirty="0" smtClean="0"/>
              <a:t>Formulate this problem as an LP Model to minimize the total transportation cost.</a:t>
            </a:r>
            <a:endParaRPr lang="en-US" dirty="0"/>
          </a:p>
        </p:txBody>
      </p:sp>
      <p:sp>
        <p:nvSpPr>
          <p:cNvPr id="6" name="Oval 5"/>
          <p:cNvSpPr/>
          <p:nvPr/>
        </p:nvSpPr>
        <p:spPr>
          <a:xfrm>
            <a:off x="2971800" y="30480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7" name="TextBox 6"/>
          <p:cNvSpPr txBox="1"/>
          <p:nvPr/>
        </p:nvSpPr>
        <p:spPr>
          <a:xfrm>
            <a:off x="1143000" y="1447800"/>
            <a:ext cx="3619517" cy="461665"/>
          </a:xfrm>
          <a:prstGeom prst="rect">
            <a:avLst/>
          </a:prstGeom>
          <a:noFill/>
        </p:spPr>
        <p:txBody>
          <a:bodyPr wrap="none" rtlCol="0">
            <a:spAutoFit/>
          </a:bodyPr>
          <a:lstStyle/>
          <a:p>
            <a:r>
              <a:rPr lang="en-US" sz="2400" dirty="0" smtClean="0"/>
              <a:t>North West Corner Method</a:t>
            </a:r>
            <a:endParaRPr lang="en-US" sz="2400" dirty="0"/>
          </a:p>
        </p:txBody>
      </p:sp>
      <p:cxnSp>
        <p:nvCxnSpPr>
          <p:cNvPr id="9" name="Straight Arrow Connector 8"/>
          <p:cNvCxnSpPr/>
          <p:nvPr/>
        </p:nvCxnSpPr>
        <p:spPr>
          <a:xfrm>
            <a:off x="6096000" y="1295400"/>
            <a:ext cx="1981200"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11" name="Straight Arrow Connector 10"/>
          <p:cNvCxnSpPr/>
          <p:nvPr/>
        </p:nvCxnSpPr>
        <p:spPr>
          <a:xfrm rot="5400000">
            <a:off x="6287294" y="1257300"/>
            <a:ext cx="1447800"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12" name="TextBox 11"/>
          <p:cNvSpPr txBox="1"/>
          <p:nvPr/>
        </p:nvSpPr>
        <p:spPr>
          <a:xfrm>
            <a:off x="8153400" y="1219200"/>
            <a:ext cx="296876" cy="369332"/>
          </a:xfrm>
          <a:prstGeom prst="rect">
            <a:avLst/>
          </a:prstGeom>
          <a:noFill/>
        </p:spPr>
        <p:txBody>
          <a:bodyPr wrap="none" rtlCol="0">
            <a:spAutoFit/>
          </a:bodyPr>
          <a:lstStyle/>
          <a:p>
            <a:r>
              <a:rPr lang="en-US" dirty="0" smtClean="0"/>
              <a:t>E</a:t>
            </a:r>
            <a:endParaRPr lang="en-US" dirty="0"/>
          </a:p>
        </p:txBody>
      </p:sp>
      <p:sp>
        <p:nvSpPr>
          <p:cNvPr id="13" name="TextBox 12"/>
          <p:cNvSpPr txBox="1"/>
          <p:nvPr/>
        </p:nvSpPr>
        <p:spPr>
          <a:xfrm>
            <a:off x="5722924" y="1143000"/>
            <a:ext cx="389850" cy="369332"/>
          </a:xfrm>
          <a:prstGeom prst="rect">
            <a:avLst/>
          </a:prstGeom>
          <a:noFill/>
        </p:spPr>
        <p:txBody>
          <a:bodyPr wrap="none" rtlCol="0">
            <a:spAutoFit/>
          </a:bodyPr>
          <a:lstStyle/>
          <a:p>
            <a:r>
              <a:rPr lang="en-US" dirty="0" smtClean="0"/>
              <a:t>W</a:t>
            </a:r>
            <a:endParaRPr lang="en-US" dirty="0"/>
          </a:p>
        </p:txBody>
      </p:sp>
      <p:sp>
        <p:nvSpPr>
          <p:cNvPr id="14" name="TextBox 13"/>
          <p:cNvSpPr txBox="1"/>
          <p:nvPr/>
        </p:nvSpPr>
        <p:spPr>
          <a:xfrm>
            <a:off x="6849150" y="164068"/>
            <a:ext cx="333746" cy="369332"/>
          </a:xfrm>
          <a:prstGeom prst="rect">
            <a:avLst/>
          </a:prstGeom>
          <a:noFill/>
        </p:spPr>
        <p:txBody>
          <a:bodyPr wrap="none" rtlCol="0">
            <a:spAutoFit/>
          </a:bodyPr>
          <a:lstStyle/>
          <a:p>
            <a:r>
              <a:rPr lang="en-US" dirty="0" smtClean="0"/>
              <a:t>N</a:t>
            </a:r>
            <a:endParaRPr lang="en-US" dirty="0"/>
          </a:p>
        </p:txBody>
      </p:sp>
      <p:cxnSp>
        <p:nvCxnSpPr>
          <p:cNvPr id="16" name="Straight Connector 15"/>
          <p:cNvCxnSpPr/>
          <p:nvPr/>
        </p:nvCxnSpPr>
        <p:spPr>
          <a:xfrm rot="5400000">
            <a:off x="1181100" y="3848100"/>
            <a:ext cx="3124200" cy="1588"/>
          </a:xfrm>
          <a:prstGeom prst="line">
            <a:avLst/>
          </a:prstGeom>
        </p:spPr>
        <p:style>
          <a:lnRef idx="2">
            <a:schemeClr val="dk1"/>
          </a:lnRef>
          <a:fillRef idx="0">
            <a:schemeClr val="dk1"/>
          </a:fillRef>
          <a:effectRef idx="1">
            <a:schemeClr val="dk1"/>
          </a:effectRef>
          <a:fontRef idx="minor">
            <a:schemeClr val="tx1"/>
          </a:fontRef>
        </p:style>
      </p:cxnSp>
      <p:sp>
        <p:nvSpPr>
          <p:cNvPr id="15" name="Oval 14"/>
          <p:cNvSpPr/>
          <p:nvPr/>
        </p:nvSpPr>
        <p:spPr>
          <a:xfrm>
            <a:off x="4343400" y="29718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cxnSp>
        <p:nvCxnSpPr>
          <p:cNvPr id="18" name="Straight Arrow Connector 17"/>
          <p:cNvCxnSpPr/>
          <p:nvPr/>
        </p:nvCxnSpPr>
        <p:spPr>
          <a:xfrm>
            <a:off x="1219200" y="3276600"/>
            <a:ext cx="69342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7" name="Oval 16"/>
          <p:cNvSpPr/>
          <p:nvPr/>
        </p:nvSpPr>
        <p:spPr>
          <a:xfrm>
            <a:off x="4267200" y="36576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cxnSp>
        <p:nvCxnSpPr>
          <p:cNvPr id="19" name="Straight Arrow Connector 18"/>
          <p:cNvCxnSpPr/>
          <p:nvPr/>
        </p:nvCxnSpPr>
        <p:spPr>
          <a:xfrm>
            <a:off x="1524000" y="3429000"/>
            <a:ext cx="69342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Straight Connector 19"/>
          <p:cNvCxnSpPr/>
          <p:nvPr/>
        </p:nvCxnSpPr>
        <p:spPr>
          <a:xfrm rot="5400000">
            <a:off x="2475705" y="4000500"/>
            <a:ext cx="3124200" cy="1588"/>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a:t>
            </a:r>
            <a:endParaRPr lang="en-US" dirty="0"/>
          </a:p>
        </p:txBody>
      </p:sp>
      <p:graphicFrame>
        <p:nvGraphicFramePr>
          <p:cNvPr id="4" name="Table 3"/>
          <p:cNvGraphicFramePr>
            <a:graphicFrameLocks noGrp="1"/>
          </p:cNvGraphicFramePr>
          <p:nvPr/>
        </p:nvGraphicFramePr>
        <p:xfrm>
          <a:off x="914400" y="2235200"/>
          <a:ext cx="7620000" cy="3241040"/>
        </p:xfrm>
        <a:graphic>
          <a:graphicData uri="http://schemas.openxmlformats.org/drawingml/2006/table">
            <a:tbl>
              <a:tblPr firstRow="1" bandRow="1">
                <a:tableStyleId>{5940675A-B579-460E-94D1-54222C63F5DA}</a:tableStyleId>
              </a:tblPr>
              <a:tblGrid>
                <a:gridCol w="1270000"/>
                <a:gridCol w="1270000"/>
                <a:gridCol w="1270000"/>
                <a:gridCol w="1270000"/>
                <a:gridCol w="1270000"/>
                <a:gridCol w="1270000"/>
              </a:tblGrid>
              <a:tr h="635000">
                <a:tc>
                  <a:txBody>
                    <a:bodyPr/>
                    <a:lstStyle/>
                    <a:p>
                      <a:pPr algn="ctr"/>
                      <a:endParaRPr lang="en-US" sz="2400" dirty="0"/>
                    </a:p>
                  </a:txBody>
                  <a:tcPr/>
                </a:tc>
                <a:tc>
                  <a:txBody>
                    <a:bodyPr/>
                    <a:lstStyle/>
                    <a:p>
                      <a:pPr algn="ctr"/>
                      <a:r>
                        <a:rPr lang="en-US" sz="2400" b="1" dirty="0" smtClean="0">
                          <a:solidFill>
                            <a:srgbClr val="7030A0"/>
                          </a:solidFill>
                        </a:rPr>
                        <a:t>D1</a:t>
                      </a:r>
                      <a:endParaRPr lang="en-US" sz="2400" b="1" dirty="0">
                        <a:solidFill>
                          <a:srgbClr val="7030A0"/>
                        </a:solidFill>
                      </a:endParaRPr>
                    </a:p>
                  </a:txBody>
                  <a:tcPr/>
                </a:tc>
                <a:tc>
                  <a:txBody>
                    <a:bodyPr/>
                    <a:lstStyle/>
                    <a:p>
                      <a:pPr algn="ctr"/>
                      <a:r>
                        <a:rPr lang="en-US" sz="2400" b="1" dirty="0" smtClean="0">
                          <a:solidFill>
                            <a:srgbClr val="7030A0"/>
                          </a:solidFill>
                        </a:rPr>
                        <a:t>D2</a:t>
                      </a:r>
                      <a:endParaRPr lang="en-US" sz="2400" b="1" dirty="0">
                        <a:solidFill>
                          <a:srgbClr val="7030A0"/>
                        </a:solidFill>
                      </a:endParaRPr>
                    </a:p>
                  </a:txBody>
                  <a:tcPr/>
                </a:tc>
                <a:tc>
                  <a:txBody>
                    <a:bodyPr/>
                    <a:lstStyle/>
                    <a:p>
                      <a:pPr algn="ctr"/>
                      <a:r>
                        <a:rPr lang="en-US" sz="2400" b="1" dirty="0" smtClean="0">
                          <a:solidFill>
                            <a:srgbClr val="7030A0"/>
                          </a:solidFill>
                        </a:rPr>
                        <a:t>D3</a:t>
                      </a:r>
                      <a:endParaRPr lang="en-US" sz="2400" b="1" dirty="0">
                        <a:solidFill>
                          <a:srgbClr val="7030A0"/>
                        </a:solidFill>
                      </a:endParaRPr>
                    </a:p>
                  </a:txBody>
                  <a:tcPr/>
                </a:tc>
                <a:tc>
                  <a:txBody>
                    <a:bodyPr/>
                    <a:lstStyle/>
                    <a:p>
                      <a:pPr algn="ctr"/>
                      <a:r>
                        <a:rPr lang="en-US" sz="2400" b="1" dirty="0" smtClean="0">
                          <a:solidFill>
                            <a:srgbClr val="7030A0"/>
                          </a:solidFill>
                        </a:rPr>
                        <a:t>D4</a:t>
                      </a:r>
                      <a:endParaRPr lang="en-US" sz="2400" b="1" dirty="0">
                        <a:solidFill>
                          <a:srgbClr val="7030A0"/>
                        </a:solidFill>
                      </a:endParaRPr>
                    </a:p>
                  </a:txBody>
                  <a:tcPr/>
                </a:tc>
                <a:tc>
                  <a:txBody>
                    <a:bodyPr/>
                    <a:lstStyle/>
                    <a:p>
                      <a:pPr algn="ctr"/>
                      <a:r>
                        <a:rPr lang="en-US" sz="2400" dirty="0" smtClean="0"/>
                        <a:t>Capacity</a:t>
                      </a:r>
                      <a:endParaRPr lang="en-US" sz="2400" dirty="0"/>
                    </a:p>
                  </a:txBody>
                  <a:tcPr/>
                </a:tc>
              </a:tr>
              <a:tr h="635000">
                <a:tc>
                  <a:txBody>
                    <a:bodyPr/>
                    <a:lstStyle/>
                    <a:p>
                      <a:pPr algn="ctr"/>
                      <a:r>
                        <a:rPr lang="en-US" sz="2400" b="1" dirty="0" smtClean="0">
                          <a:solidFill>
                            <a:srgbClr val="FF0000"/>
                          </a:solidFill>
                        </a:rPr>
                        <a:t>S1</a:t>
                      </a:r>
                      <a:endParaRPr lang="en-US" sz="2400" b="1" dirty="0">
                        <a:solidFill>
                          <a:srgbClr val="FF0000"/>
                        </a:solidFill>
                      </a:endParaRPr>
                    </a:p>
                  </a:txBody>
                  <a:tcPr/>
                </a:tc>
                <a:tc>
                  <a:txBody>
                    <a:bodyPr/>
                    <a:lstStyle/>
                    <a:p>
                      <a:pPr algn="l"/>
                      <a:r>
                        <a:rPr lang="en-US" sz="2400" dirty="0" smtClean="0"/>
                        <a:t>     19</a:t>
                      </a:r>
                      <a:endParaRPr lang="en-US" sz="2400" dirty="0"/>
                    </a:p>
                  </a:txBody>
                  <a:tcPr/>
                </a:tc>
                <a:tc>
                  <a:txBody>
                    <a:bodyPr/>
                    <a:lstStyle/>
                    <a:p>
                      <a:pPr algn="ctr"/>
                      <a:r>
                        <a:rPr lang="en-US" sz="2400" b="0" dirty="0" smtClean="0"/>
                        <a:t>30</a:t>
                      </a:r>
                      <a:endParaRPr lang="en-US" sz="2400" b="0" dirty="0"/>
                    </a:p>
                  </a:txBody>
                  <a:tcPr/>
                </a:tc>
                <a:tc>
                  <a:txBody>
                    <a:bodyPr/>
                    <a:lstStyle/>
                    <a:p>
                      <a:pPr algn="ctr"/>
                      <a:r>
                        <a:rPr lang="en-US" sz="2400" dirty="0" smtClean="0"/>
                        <a:t>50</a:t>
                      </a:r>
                      <a:endParaRPr lang="en-US" sz="2400" dirty="0"/>
                    </a:p>
                  </a:txBody>
                  <a:tcPr/>
                </a:tc>
                <a:tc>
                  <a:txBody>
                    <a:bodyPr/>
                    <a:lstStyle/>
                    <a:p>
                      <a:pPr algn="ctr"/>
                      <a:r>
                        <a:rPr lang="en-US" sz="2400" dirty="0" smtClean="0"/>
                        <a:t>10</a:t>
                      </a:r>
                      <a:endParaRPr lang="en-US" sz="2400" dirty="0"/>
                    </a:p>
                  </a:txBody>
                  <a:tcPr/>
                </a:tc>
                <a:tc>
                  <a:txBody>
                    <a:bodyPr/>
                    <a:lstStyle/>
                    <a:p>
                      <a:pPr algn="ctr"/>
                      <a:r>
                        <a:rPr lang="en-US" sz="2400" b="1" dirty="0" smtClean="0">
                          <a:solidFill>
                            <a:srgbClr val="FF0000"/>
                          </a:solidFill>
                        </a:rPr>
                        <a:t>2</a:t>
                      </a:r>
                      <a:endParaRPr lang="en-US" sz="2400" b="1" dirty="0">
                        <a:solidFill>
                          <a:srgbClr val="FF0000"/>
                        </a:solidFill>
                      </a:endParaRPr>
                    </a:p>
                  </a:txBody>
                  <a:tcPr/>
                </a:tc>
              </a:tr>
              <a:tr h="635000">
                <a:tc>
                  <a:txBody>
                    <a:bodyPr/>
                    <a:lstStyle/>
                    <a:p>
                      <a:pPr algn="ctr"/>
                      <a:r>
                        <a:rPr lang="en-US" sz="2400" b="1" dirty="0" smtClean="0">
                          <a:solidFill>
                            <a:srgbClr val="FF0000"/>
                          </a:solidFill>
                        </a:rPr>
                        <a:t>S2</a:t>
                      </a:r>
                      <a:endParaRPr lang="en-US" sz="2400" b="1" dirty="0">
                        <a:solidFill>
                          <a:srgbClr val="FF0000"/>
                        </a:solidFill>
                      </a:endParaRPr>
                    </a:p>
                  </a:txBody>
                  <a:tcPr/>
                </a:tc>
                <a:tc>
                  <a:txBody>
                    <a:bodyPr/>
                    <a:lstStyle/>
                    <a:p>
                      <a:pPr algn="ctr"/>
                      <a:r>
                        <a:rPr lang="en-US" sz="2400" dirty="0" smtClean="0"/>
                        <a:t>70</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60</a:t>
                      </a:r>
                      <a:endParaRPr lang="en-US" sz="2400" dirty="0"/>
                    </a:p>
                  </a:txBody>
                  <a:tcPr/>
                </a:tc>
                <a:tc>
                  <a:txBody>
                    <a:bodyPr/>
                    <a:lstStyle/>
                    <a:p>
                      <a:pPr algn="ctr"/>
                      <a:r>
                        <a:rPr lang="en-US" sz="2400" b="1" dirty="0" smtClean="0">
                          <a:solidFill>
                            <a:srgbClr val="FF0000"/>
                          </a:solidFill>
                        </a:rPr>
                        <a:t>3</a:t>
                      </a:r>
                      <a:endParaRPr lang="en-US" sz="2400" b="1" dirty="0">
                        <a:solidFill>
                          <a:srgbClr val="FF0000"/>
                        </a:solidFill>
                      </a:endParaRPr>
                    </a:p>
                  </a:txBody>
                  <a:tcPr/>
                </a:tc>
              </a:tr>
              <a:tr h="635000">
                <a:tc>
                  <a:txBody>
                    <a:bodyPr/>
                    <a:lstStyle/>
                    <a:p>
                      <a:pPr algn="ctr"/>
                      <a:r>
                        <a:rPr lang="en-US" sz="2400" b="1" dirty="0" smtClean="0">
                          <a:solidFill>
                            <a:srgbClr val="FF0000"/>
                          </a:solidFill>
                        </a:rPr>
                        <a:t>S3</a:t>
                      </a:r>
                      <a:endParaRPr lang="en-US" sz="2400" b="1" dirty="0">
                        <a:solidFill>
                          <a:srgbClr val="FF0000"/>
                        </a:solidFill>
                      </a:endParaRPr>
                    </a:p>
                  </a:txBody>
                  <a:tcPr/>
                </a:tc>
                <a:tc>
                  <a:txBody>
                    <a:bodyPr/>
                    <a:lstStyle/>
                    <a:p>
                      <a:pPr algn="ctr"/>
                      <a:r>
                        <a:rPr lang="en-US" sz="2400" dirty="0" smtClean="0"/>
                        <a:t>40</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20</a:t>
                      </a:r>
                      <a:endParaRPr lang="en-US" sz="2400" dirty="0"/>
                    </a:p>
                  </a:txBody>
                  <a:tcPr/>
                </a:tc>
                <a:tc>
                  <a:txBody>
                    <a:bodyPr/>
                    <a:lstStyle/>
                    <a:p>
                      <a:pPr algn="ctr"/>
                      <a:r>
                        <a:rPr lang="en-US" sz="2400" b="1" dirty="0" smtClean="0">
                          <a:solidFill>
                            <a:srgbClr val="FF0000"/>
                          </a:solidFill>
                        </a:rPr>
                        <a:t>18</a:t>
                      </a:r>
                      <a:endParaRPr lang="en-US" sz="2400" b="1" dirty="0">
                        <a:solidFill>
                          <a:srgbClr val="FF0000"/>
                        </a:solidFill>
                      </a:endParaRPr>
                    </a:p>
                  </a:txBody>
                  <a:tcPr/>
                </a:tc>
              </a:tr>
              <a:tr h="635000">
                <a:tc>
                  <a:txBody>
                    <a:bodyPr/>
                    <a:lstStyle/>
                    <a:p>
                      <a:pPr algn="ctr"/>
                      <a:r>
                        <a:rPr lang="en-US" sz="2400" dirty="0" smtClean="0"/>
                        <a:t>Demand</a:t>
                      </a:r>
                      <a:endParaRPr lang="en-US" sz="2400" dirty="0"/>
                    </a:p>
                  </a:txBody>
                  <a:tcPr/>
                </a:tc>
                <a:tc>
                  <a:txBody>
                    <a:bodyPr/>
                    <a:lstStyle/>
                    <a:p>
                      <a:pPr algn="ctr"/>
                      <a:r>
                        <a:rPr lang="en-US" sz="2400" b="1" dirty="0" smtClean="0">
                          <a:solidFill>
                            <a:srgbClr val="7030A0"/>
                          </a:solidFill>
                        </a:rPr>
                        <a:t>5</a:t>
                      </a:r>
                      <a:endParaRPr lang="en-US" sz="2400" b="1" dirty="0">
                        <a:solidFill>
                          <a:srgbClr val="7030A0"/>
                        </a:solidFill>
                      </a:endParaRPr>
                    </a:p>
                  </a:txBody>
                  <a:tcPr/>
                </a:tc>
                <a:tc>
                  <a:txBody>
                    <a:bodyPr/>
                    <a:lstStyle/>
                    <a:p>
                      <a:pPr algn="ctr"/>
                      <a:r>
                        <a:rPr lang="en-US" sz="4000" b="1" dirty="0" smtClean="0">
                          <a:solidFill>
                            <a:srgbClr val="7030A0"/>
                          </a:solidFill>
                        </a:rPr>
                        <a:t>6</a:t>
                      </a:r>
                      <a:endParaRPr lang="en-US" sz="4000" b="1" dirty="0">
                        <a:solidFill>
                          <a:srgbClr val="7030A0"/>
                        </a:solidFill>
                      </a:endParaRPr>
                    </a:p>
                  </a:txBody>
                  <a:tcPr/>
                </a:tc>
                <a:tc>
                  <a:txBody>
                    <a:bodyPr/>
                    <a:lstStyle/>
                    <a:p>
                      <a:pPr algn="ctr"/>
                      <a:r>
                        <a:rPr lang="en-US" sz="2400" b="1" dirty="0" smtClean="0">
                          <a:solidFill>
                            <a:srgbClr val="7030A0"/>
                          </a:solidFill>
                        </a:rPr>
                        <a:t>4</a:t>
                      </a:r>
                      <a:endParaRPr lang="en-US" sz="2400" b="1" dirty="0">
                        <a:solidFill>
                          <a:srgbClr val="7030A0"/>
                        </a:solidFill>
                      </a:endParaRPr>
                    </a:p>
                  </a:txBody>
                  <a:tcPr/>
                </a:tc>
                <a:tc>
                  <a:txBody>
                    <a:bodyPr/>
                    <a:lstStyle/>
                    <a:p>
                      <a:pPr algn="ctr"/>
                      <a:r>
                        <a:rPr lang="en-US" sz="2400" b="1" dirty="0" smtClean="0">
                          <a:solidFill>
                            <a:srgbClr val="7030A0"/>
                          </a:solidFill>
                        </a:rPr>
                        <a:t>14</a:t>
                      </a:r>
                      <a:endParaRPr lang="en-US" sz="2400" b="1" dirty="0">
                        <a:solidFill>
                          <a:srgbClr val="7030A0"/>
                        </a:solidFill>
                      </a:endParaRPr>
                    </a:p>
                  </a:txBody>
                  <a:tcPr/>
                </a:tc>
                <a:tc>
                  <a:txBody>
                    <a:bodyPr/>
                    <a:lstStyle/>
                    <a:p>
                      <a:pPr algn="ctr"/>
                      <a:r>
                        <a:rPr lang="en-US" sz="2400" dirty="0" smtClean="0"/>
                        <a:t>34</a:t>
                      </a:r>
                      <a:endParaRPr lang="en-US" sz="2400" dirty="0"/>
                    </a:p>
                  </a:txBody>
                  <a:tcPr/>
                </a:tc>
              </a:tr>
            </a:tbl>
          </a:graphicData>
        </a:graphic>
      </p:graphicFrame>
      <p:sp>
        <p:nvSpPr>
          <p:cNvPr id="5" name="TextBox 4"/>
          <p:cNvSpPr txBox="1"/>
          <p:nvPr/>
        </p:nvSpPr>
        <p:spPr>
          <a:xfrm>
            <a:off x="905388" y="6248400"/>
            <a:ext cx="7765587" cy="369332"/>
          </a:xfrm>
          <a:prstGeom prst="rect">
            <a:avLst/>
          </a:prstGeom>
          <a:noFill/>
        </p:spPr>
        <p:txBody>
          <a:bodyPr wrap="none" rtlCol="0">
            <a:spAutoFit/>
          </a:bodyPr>
          <a:lstStyle/>
          <a:p>
            <a:r>
              <a:rPr lang="en-US" dirty="0" smtClean="0"/>
              <a:t>Formulate this problem as an LP Model to minimize the total transportation cost.</a:t>
            </a:r>
            <a:endParaRPr lang="en-US" dirty="0"/>
          </a:p>
        </p:txBody>
      </p:sp>
      <p:sp>
        <p:nvSpPr>
          <p:cNvPr id="6" name="Oval 5"/>
          <p:cNvSpPr/>
          <p:nvPr/>
        </p:nvSpPr>
        <p:spPr>
          <a:xfrm>
            <a:off x="2971800" y="30480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7" name="TextBox 6"/>
          <p:cNvSpPr txBox="1"/>
          <p:nvPr/>
        </p:nvSpPr>
        <p:spPr>
          <a:xfrm>
            <a:off x="1143000" y="1447800"/>
            <a:ext cx="3619517" cy="461665"/>
          </a:xfrm>
          <a:prstGeom prst="rect">
            <a:avLst/>
          </a:prstGeom>
          <a:noFill/>
        </p:spPr>
        <p:txBody>
          <a:bodyPr wrap="none" rtlCol="0">
            <a:spAutoFit/>
          </a:bodyPr>
          <a:lstStyle/>
          <a:p>
            <a:r>
              <a:rPr lang="en-US" sz="2400" dirty="0" smtClean="0"/>
              <a:t>North West Corner Method</a:t>
            </a:r>
            <a:endParaRPr lang="en-US" sz="2400" dirty="0"/>
          </a:p>
        </p:txBody>
      </p:sp>
      <p:cxnSp>
        <p:nvCxnSpPr>
          <p:cNvPr id="9" name="Straight Arrow Connector 8"/>
          <p:cNvCxnSpPr/>
          <p:nvPr/>
        </p:nvCxnSpPr>
        <p:spPr>
          <a:xfrm>
            <a:off x="6096000" y="1295400"/>
            <a:ext cx="1981200"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11" name="Straight Arrow Connector 10"/>
          <p:cNvCxnSpPr/>
          <p:nvPr/>
        </p:nvCxnSpPr>
        <p:spPr>
          <a:xfrm rot="5400000">
            <a:off x="6287294" y="1257300"/>
            <a:ext cx="1447800"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12" name="TextBox 11"/>
          <p:cNvSpPr txBox="1"/>
          <p:nvPr/>
        </p:nvSpPr>
        <p:spPr>
          <a:xfrm>
            <a:off x="8153400" y="1219200"/>
            <a:ext cx="296876" cy="369332"/>
          </a:xfrm>
          <a:prstGeom prst="rect">
            <a:avLst/>
          </a:prstGeom>
          <a:noFill/>
        </p:spPr>
        <p:txBody>
          <a:bodyPr wrap="none" rtlCol="0">
            <a:spAutoFit/>
          </a:bodyPr>
          <a:lstStyle/>
          <a:p>
            <a:r>
              <a:rPr lang="en-US" dirty="0" smtClean="0"/>
              <a:t>E</a:t>
            </a:r>
            <a:endParaRPr lang="en-US" dirty="0"/>
          </a:p>
        </p:txBody>
      </p:sp>
      <p:sp>
        <p:nvSpPr>
          <p:cNvPr id="13" name="TextBox 12"/>
          <p:cNvSpPr txBox="1"/>
          <p:nvPr/>
        </p:nvSpPr>
        <p:spPr>
          <a:xfrm>
            <a:off x="5722924" y="1143000"/>
            <a:ext cx="389850" cy="369332"/>
          </a:xfrm>
          <a:prstGeom prst="rect">
            <a:avLst/>
          </a:prstGeom>
          <a:noFill/>
        </p:spPr>
        <p:txBody>
          <a:bodyPr wrap="none" rtlCol="0">
            <a:spAutoFit/>
          </a:bodyPr>
          <a:lstStyle/>
          <a:p>
            <a:r>
              <a:rPr lang="en-US" dirty="0" smtClean="0"/>
              <a:t>W</a:t>
            </a:r>
            <a:endParaRPr lang="en-US" dirty="0"/>
          </a:p>
        </p:txBody>
      </p:sp>
      <p:sp>
        <p:nvSpPr>
          <p:cNvPr id="14" name="TextBox 13"/>
          <p:cNvSpPr txBox="1"/>
          <p:nvPr/>
        </p:nvSpPr>
        <p:spPr>
          <a:xfrm>
            <a:off x="6849150" y="164068"/>
            <a:ext cx="333746" cy="369332"/>
          </a:xfrm>
          <a:prstGeom prst="rect">
            <a:avLst/>
          </a:prstGeom>
          <a:noFill/>
        </p:spPr>
        <p:txBody>
          <a:bodyPr wrap="none" rtlCol="0">
            <a:spAutoFit/>
          </a:bodyPr>
          <a:lstStyle/>
          <a:p>
            <a:r>
              <a:rPr lang="en-US" dirty="0" smtClean="0"/>
              <a:t>N</a:t>
            </a:r>
            <a:endParaRPr lang="en-US" dirty="0"/>
          </a:p>
        </p:txBody>
      </p:sp>
      <p:cxnSp>
        <p:nvCxnSpPr>
          <p:cNvPr id="16" name="Straight Connector 15"/>
          <p:cNvCxnSpPr/>
          <p:nvPr/>
        </p:nvCxnSpPr>
        <p:spPr>
          <a:xfrm rot="5400000">
            <a:off x="1181100" y="3848100"/>
            <a:ext cx="3124200" cy="1588"/>
          </a:xfrm>
          <a:prstGeom prst="line">
            <a:avLst/>
          </a:prstGeom>
        </p:spPr>
        <p:style>
          <a:lnRef idx="2">
            <a:schemeClr val="dk1"/>
          </a:lnRef>
          <a:fillRef idx="0">
            <a:schemeClr val="dk1"/>
          </a:fillRef>
          <a:effectRef idx="1">
            <a:schemeClr val="dk1"/>
          </a:effectRef>
          <a:fontRef idx="minor">
            <a:schemeClr val="tx1"/>
          </a:fontRef>
        </p:style>
      </p:cxnSp>
      <p:sp>
        <p:nvSpPr>
          <p:cNvPr id="15" name="Oval 14"/>
          <p:cNvSpPr/>
          <p:nvPr/>
        </p:nvSpPr>
        <p:spPr>
          <a:xfrm>
            <a:off x="4343400" y="29718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cxnSp>
        <p:nvCxnSpPr>
          <p:cNvPr id="18" name="Straight Arrow Connector 17"/>
          <p:cNvCxnSpPr/>
          <p:nvPr/>
        </p:nvCxnSpPr>
        <p:spPr>
          <a:xfrm>
            <a:off x="1219200" y="3276600"/>
            <a:ext cx="69342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7" name="Oval 16"/>
          <p:cNvSpPr/>
          <p:nvPr/>
        </p:nvSpPr>
        <p:spPr>
          <a:xfrm>
            <a:off x="4267200" y="36576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cxnSp>
        <p:nvCxnSpPr>
          <p:cNvPr id="19" name="Straight Arrow Connector 18"/>
          <p:cNvCxnSpPr/>
          <p:nvPr/>
        </p:nvCxnSpPr>
        <p:spPr>
          <a:xfrm>
            <a:off x="1524000" y="3429000"/>
            <a:ext cx="69342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Straight Connector 19"/>
          <p:cNvCxnSpPr/>
          <p:nvPr/>
        </p:nvCxnSpPr>
        <p:spPr>
          <a:xfrm rot="5400000">
            <a:off x="2475705" y="4000500"/>
            <a:ext cx="3124200" cy="1588"/>
          </a:xfrm>
          <a:prstGeom prst="line">
            <a:avLst/>
          </a:prstGeom>
        </p:spPr>
        <p:style>
          <a:lnRef idx="2">
            <a:schemeClr val="dk1"/>
          </a:lnRef>
          <a:fillRef idx="0">
            <a:schemeClr val="dk1"/>
          </a:fillRef>
          <a:effectRef idx="1">
            <a:schemeClr val="dk1"/>
          </a:effectRef>
          <a:fontRef idx="minor">
            <a:schemeClr val="tx1"/>
          </a:fontRef>
        </p:style>
      </p:cxnSp>
      <p:sp>
        <p:nvSpPr>
          <p:cNvPr id="21" name="Oval 20"/>
          <p:cNvSpPr/>
          <p:nvPr/>
        </p:nvSpPr>
        <p:spPr>
          <a:xfrm>
            <a:off x="5562600" y="36576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cxnSp>
        <p:nvCxnSpPr>
          <p:cNvPr id="22" name="Straight Arrow Connector 21"/>
          <p:cNvCxnSpPr/>
          <p:nvPr/>
        </p:nvCxnSpPr>
        <p:spPr>
          <a:xfrm>
            <a:off x="1447800" y="3810000"/>
            <a:ext cx="69342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a:t>
            </a:r>
            <a:endParaRPr lang="en-US" dirty="0"/>
          </a:p>
        </p:txBody>
      </p:sp>
      <p:graphicFrame>
        <p:nvGraphicFramePr>
          <p:cNvPr id="4" name="Table 3"/>
          <p:cNvGraphicFramePr>
            <a:graphicFrameLocks noGrp="1"/>
          </p:cNvGraphicFramePr>
          <p:nvPr/>
        </p:nvGraphicFramePr>
        <p:xfrm>
          <a:off x="914400" y="2235200"/>
          <a:ext cx="7620000" cy="3241040"/>
        </p:xfrm>
        <a:graphic>
          <a:graphicData uri="http://schemas.openxmlformats.org/drawingml/2006/table">
            <a:tbl>
              <a:tblPr firstRow="1" bandRow="1">
                <a:tableStyleId>{5940675A-B579-460E-94D1-54222C63F5DA}</a:tableStyleId>
              </a:tblPr>
              <a:tblGrid>
                <a:gridCol w="1270000"/>
                <a:gridCol w="1270000"/>
                <a:gridCol w="1270000"/>
                <a:gridCol w="1270000"/>
                <a:gridCol w="1270000"/>
                <a:gridCol w="1270000"/>
              </a:tblGrid>
              <a:tr h="635000">
                <a:tc>
                  <a:txBody>
                    <a:bodyPr/>
                    <a:lstStyle/>
                    <a:p>
                      <a:pPr algn="ctr"/>
                      <a:endParaRPr lang="en-US" sz="2400" dirty="0"/>
                    </a:p>
                  </a:txBody>
                  <a:tcPr/>
                </a:tc>
                <a:tc>
                  <a:txBody>
                    <a:bodyPr/>
                    <a:lstStyle/>
                    <a:p>
                      <a:pPr algn="ctr"/>
                      <a:r>
                        <a:rPr lang="en-US" sz="2400" b="1" dirty="0" smtClean="0">
                          <a:solidFill>
                            <a:srgbClr val="7030A0"/>
                          </a:solidFill>
                        </a:rPr>
                        <a:t>D1</a:t>
                      </a:r>
                      <a:endParaRPr lang="en-US" sz="2400" b="1" dirty="0">
                        <a:solidFill>
                          <a:srgbClr val="7030A0"/>
                        </a:solidFill>
                      </a:endParaRPr>
                    </a:p>
                  </a:txBody>
                  <a:tcPr/>
                </a:tc>
                <a:tc>
                  <a:txBody>
                    <a:bodyPr/>
                    <a:lstStyle/>
                    <a:p>
                      <a:pPr algn="ctr"/>
                      <a:r>
                        <a:rPr lang="en-US" sz="2400" b="1" dirty="0" smtClean="0">
                          <a:solidFill>
                            <a:srgbClr val="7030A0"/>
                          </a:solidFill>
                        </a:rPr>
                        <a:t>D2</a:t>
                      </a:r>
                      <a:endParaRPr lang="en-US" sz="2400" b="1" dirty="0">
                        <a:solidFill>
                          <a:srgbClr val="7030A0"/>
                        </a:solidFill>
                      </a:endParaRPr>
                    </a:p>
                  </a:txBody>
                  <a:tcPr/>
                </a:tc>
                <a:tc>
                  <a:txBody>
                    <a:bodyPr/>
                    <a:lstStyle/>
                    <a:p>
                      <a:pPr algn="ctr"/>
                      <a:r>
                        <a:rPr lang="en-US" sz="2400" b="1" dirty="0" smtClean="0">
                          <a:solidFill>
                            <a:srgbClr val="7030A0"/>
                          </a:solidFill>
                        </a:rPr>
                        <a:t>D3</a:t>
                      </a:r>
                      <a:endParaRPr lang="en-US" sz="2400" b="1" dirty="0">
                        <a:solidFill>
                          <a:srgbClr val="7030A0"/>
                        </a:solidFill>
                      </a:endParaRPr>
                    </a:p>
                  </a:txBody>
                  <a:tcPr/>
                </a:tc>
                <a:tc>
                  <a:txBody>
                    <a:bodyPr/>
                    <a:lstStyle/>
                    <a:p>
                      <a:pPr algn="ctr"/>
                      <a:r>
                        <a:rPr lang="en-US" sz="2400" b="1" dirty="0" smtClean="0">
                          <a:solidFill>
                            <a:srgbClr val="7030A0"/>
                          </a:solidFill>
                        </a:rPr>
                        <a:t>D4</a:t>
                      </a:r>
                      <a:endParaRPr lang="en-US" sz="2400" b="1" dirty="0">
                        <a:solidFill>
                          <a:srgbClr val="7030A0"/>
                        </a:solidFill>
                      </a:endParaRPr>
                    </a:p>
                  </a:txBody>
                  <a:tcPr/>
                </a:tc>
                <a:tc>
                  <a:txBody>
                    <a:bodyPr/>
                    <a:lstStyle/>
                    <a:p>
                      <a:pPr algn="ctr"/>
                      <a:r>
                        <a:rPr lang="en-US" sz="2400" dirty="0" smtClean="0"/>
                        <a:t>Capacity</a:t>
                      </a:r>
                      <a:endParaRPr lang="en-US" sz="2400" dirty="0"/>
                    </a:p>
                  </a:txBody>
                  <a:tcPr/>
                </a:tc>
              </a:tr>
              <a:tr h="635000">
                <a:tc>
                  <a:txBody>
                    <a:bodyPr/>
                    <a:lstStyle/>
                    <a:p>
                      <a:pPr algn="ctr"/>
                      <a:r>
                        <a:rPr lang="en-US" sz="2400" b="1" dirty="0" smtClean="0">
                          <a:solidFill>
                            <a:srgbClr val="FF0000"/>
                          </a:solidFill>
                        </a:rPr>
                        <a:t>S1</a:t>
                      </a:r>
                      <a:endParaRPr lang="en-US" sz="2400" b="1" dirty="0">
                        <a:solidFill>
                          <a:srgbClr val="FF0000"/>
                        </a:solidFill>
                      </a:endParaRPr>
                    </a:p>
                  </a:txBody>
                  <a:tcPr/>
                </a:tc>
                <a:tc>
                  <a:txBody>
                    <a:bodyPr/>
                    <a:lstStyle/>
                    <a:p>
                      <a:pPr algn="l"/>
                      <a:r>
                        <a:rPr lang="en-US" sz="2400" dirty="0" smtClean="0"/>
                        <a:t>     19</a:t>
                      </a:r>
                      <a:endParaRPr lang="en-US" sz="2400" dirty="0"/>
                    </a:p>
                  </a:txBody>
                  <a:tcPr/>
                </a:tc>
                <a:tc>
                  <a:txBody>
                    <a:bodyPr/>
                    <a:lstStyle/>
                    <a:p>
                      <a:pPr algn="ctr"/>
                      <a:r>
                        <a:rPr lang="en-US" sz="2400" b="0" dirty="0" smtClean="0"/>
                        <a:t>30</a:t>
                      </a:r>
                      <a:endParaRPr lang="en-US" sz="2400" b="0" dirty="0"/>
                    </a:p>
                  </a:txBody>
                  <a:tcPr/>
                </a:tc>
                <a:tc>
                  <a:txBody>
                    <a:bodyPr/>
                    <a:lstStyle/>
                    <a:p>
                      <a:pPr algn="ctr"/>
                      <a:r>
                        <a:rPr lang="en-US" sz="2400" dirty="0" smtClean="0"/>
                        <a:t>50</a:t>
                      </a:r>
                      <a:endParaRPr lang="en-US" sz="2400" dirty="0"/>
                    </a:p>
                  </a:txBody>
                  <a:tcPr/>
                </a:tc>
                <a:tc>
                  <a:txBody>
                    <a:bodyPr/>
                    <a:lstStyle/>
                    <a:p>
                      <a:pPr algn="ctr"/>
                      <a:r>
                        <a:rPr lang="en-US" sz="2400" dirty="0" smtClean="0"/>
                        <a:t>10</a:t>
                      </a:r>
                      <a:endParaRPr lang="en-US" sz="2400" dirty="0"/>
                    </a:p>
                  </a:txBody>
                  <a:tcPr/>
                </a:tc>
                <a:tc>
                  <a:txBody>
                    <a:bodyPr/>
                    <a:lstStyle/>
                    <a:p>
                      <a:pPr algn="ctr"/>
                      <a:r>
                        <a:rPr lang="en-US" sz="2400" b="1" dirty="0" smtClean="0">
                          <a:solidFill>
                            <a:srgbClr val="FF0000"/>
                          </a:solidFill>
                        </a:rPr>
                        <a:t>2</a:t>
                      </a:r>
                      <a:endParaRPr lang="en-US" sz="2400" b="1" dirty="0">
                        <a:solidFill>
                          <a:srgbClr val="FF0000"/>
                        </a:solidFill>
                      </a:endParaRPr>
                    </a:p>
                  </a:txBody>
                  <a:tcPr/>
                </a:tc>
              </a:tr>
              <a:tr h="635000">
                <a:tc>
                  <a:txBody>
                    <a:bodyPr/>
                    <a:lstStyle/>
                    <a:p>
                      <a:pPr algn="ctr"/>
                      <a:r>
                        <a:rPr lang="en-US" sz="2400" b="1" dirty="0" smtClean="0">
                          <a:solidFill>
                            <a:srgbClr val="FF0000"/>
                          </a:solidFill>
                        </a:rPr>
                        <a:t>S2</a:t>
                      </a:r>
                      <a:endParaRPr lang="en-US" sz="2400" b="1" dirty="0">
                        <a:solidFill>
                          <a:srgbClr val="FF0000"/>
                        </a:solidFill>
                      </a:endParaRPr>
                    </a:p>
                  </a:txBody>
                  <a:tcPr/>
                </a:tc>
                <a:tc>
                  <a:txBody>
                    <a:bodyPr/>
                    <a:lstStyle/>
                    <a:p>
                      <a:pPr algn="ctr"/>
                      <a:r>
                        <a:rPr lang="en-US" sz="2400" dirty="0" smtClean="0"/>
                        <a:t>70</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60</a:t>
                      </a:r>
                      <a:endParaRPr lang="en-US" sz="2400" dirty="0"/>
                    </a:p>
                  </a:txBody>
                  <a:tcPr/>
                </a:tc>
                <a:tc>
                  <a:txBody>
                    <a:bodyPr/>
                    <a:lstStyle/>
                    <a:p>
                      <a:pPr algn="ctr"/>
                      <a:r>
                        <a:rPr lang="en-US" sz="2400" b="1" dirty="0" smtClean="0">
                          <a:solidFill>
                            <a:srgbClr val="FF0000"/>
                          </a:solidFill>
                        </a:rPr>
                        <a:t>3</a:t>
                      </a:r>
                      <a:endParaRPr lang="en-US" sz="2400" b="1" dirty="0">
                        <a:solidFill>
                          <a:srgbClr val="FF0000"/>
                        </a:solidFill>
                      </a:endParaRPr>
                    </a:p>
                  </a:txBody>
                  <a:tcPr/>
                </a:tc>
              </a:tr>
              <a:tr h="635000">
                <a:tc>
                  <a:txBody>
                    <a:bodyPr/>
                    <a:lstStyle/>
                    <a:p>
                      <a:pPr algn="ctr"/>
                      <a:r>
                        <a:rPr lang="en-US" sz="2400" b="1" dirty="0" smtClean="0">
                          <a:solidFill>
                            <a:srgbClr val="FF0000"/>
                          </a:solidFill>
                        </a:rPr>
                        <a:t>S3</a:t>
                      </a:r>
                      <a:endParaRPr lang="en-US" sz="2400" b="1" dirty="0">
                        <a:solidFill>
                          <a:srgbClr val="FF0000"/>
                        </a:solidFill>
                      </a:endParaRPr>
                    </a:p>
                  </a:txBody>
                  <a:tcPr/>
                </a:tc>
                <a:tc>
                  <a:txBody>
                    <a:bodyPr/>
                    <a:lstStyle/>
                    <a:p>
                      <a:pPr algn="ctr"/>
                      <a:r>
                        <a:rPr lang="en-US" sz="2400" dirty="0" smtClean="0"/>
                        <a:t>40</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20</a:t>
                      </a:r>
                      <a:endParaRPr lang="en-US" sz="2400" dirty="0"/>
                    </a:p>
                  </a:txBody>
                  <a:tcPr/>
                </a:tc>
                <a:tc>
                  <a:txBody>
                    <a:bodyPr/>
                    <a:lstStyle/>
                    <a:p>
                      <a:pPr algn="ctr"/>
                      <a:r>
                        <a:rPr lang="en-US" sz="2400" b="1" dirty="0" smtClean="0">
                          <a:solidFill>
                            <a:srgbClr val="FF0000"/>
                          </a:solidFill>
                        </a:rPr>
                        <a:t>18</a:t>
                      </a:r>
                      <a:endParaRPr lang="en-US" sz="2400" b="1" dirty="0">
                        <a:solidFill>
                          <a:srgbClr val="FF0000"/>
                        </a:solidFill>
                      </a:endParaRPr>
                    </a:p>
                  </a:txBody>
                  <a:tcPr/>
                </a:tc>
              </a:tr>
              <a:tr h="635000">
                <a:tc>
                  <a:txBody>
                    <a:bodyPr/>
                    <a:lstStyle/>
                    <a:p>
                      <a:pPr algn="ctr"/>
                      <a:r>
                        <a:rPr lang="en-US" sz="2400" dirty="0" smtClean="0"/>
                        <a:t>Demand</a:t>
                      </a:r>
                      <a:endParaRPr lang="en-US" sz="2400" dirty="0"/>
                    </a:p>
                  </a:txBody>
                  <a:tcPr/>
                </a:tc>
                <a:tc>
                  <a:txBody>
                    <a:bodyPr/>
                    <a:lstStyle/>
                    <a:p>
                      <a:pPr algn="ctr"/>
                      <a:r>
                        <a:rPr lang="en-US" sz="2400" b="1" dirty="0" smtClean="0">
                          <a:solidFill>
                            <a:srgbClr val="7030A0"/>
                          </a:solidFill>
                        </a:rPr>
                        <a:t>5</a:t>
                      </a:r>
                      <a:endParaRPr lang="en-US" sz="2400" b="1" dirty="0">
                        <a:solidFill>
                          <a:srgbClr val="7030A0"/>
                        </a:solidFill>
                      </a:endParaRPr>
                    </a:p>
                  </a:txBody>
                  <a:tcPr/>
                </a:tc>
                <a:tc>
                  <a:txBody>
                    <a:bodyPr/>
                    <a:lstStyle/>
                    <a:p>
                      <a:pPr algn="ctr"/>
                      <a:r>
                        <a:rPr lang="en-US" sz="4000" b="1" dirty="0" smtClean="0">
                          <a:solidFill>
                            <a:srgbClr val="7030A0"/>
                          </a:solidFill>
                        </a:rPr>
                        <a:t>6</a:t>
                      </a:r>
                      <a:endParaRPr lang="en-US" sz="4000" b="1" dirty="0">
                        <a:solidFill>
                          <a:srgbClr val="7030A0"/>
                        </a:solidFill>
                      </a:endParaRPr>
                    </a:p>
                  </a:txBody>
                  <a:tcPr/>
                </a:tc>
                <a:tc>
                  <a:txBody>
                    <a:bodyPr/>
                    <a:lstStyle/>
                    <a:p>
                      <a:pPr algn="ctr"/>
                      <a:r>
                        <a:rPr lang="en-US" sz="2400" b="1" dirty="0" smtClean="0">
                          <a:solidFill>
                            <a:srgbClr val="7030A0"/>
                          </a:solidFill>
                        </a:rPr>
                        <a:t>4</a:t>
                      </a:r>
                      <a:endParaRPr lang="en-US" sz="2400" b="1" dirty="0">
                        <a:solidFill>
                          <a:srgbClr val="7030A0"/>
                        </a:solidFill>
                      </a:endParaRPr>
                    </a:p>
                  </a:txBody>
                  <a:tcPr/>
                </a:tc>
                <a:tc>
                  <a:txBody>
                    <a:bodyPr/>
                    <a:lstStyle/>
                    <a:p>
                      <a:pPr algn="ctr"/>
                      <a:r>
                        <a:rPr lang="en-US" sz="2400" b="1" dirty="0" smtClean="0">
                          <a:solidFill>
                            <a:srgbClr val="7030A0"/>
                          </a:solidFill>
                        </a:rPr>
                        <a:t>14</a:t>
                      </a:r>
                      <a:endParaRPr lang="en-US" sz="2400" b="1" dirty="0">
                        <a:solidFill>
                          <a:srgbClr val="7030A0"/>
                        </a:solidFill>
                      </a:endParaRPr>
                    </a:p>
                  </a:txBody>
                  <a:tcPr/>
                </a:tc>
                <a:tc>
                  <a:txBody>
                    <a:bodyPr/>
                    <a:lstStyle/>
                    <a:p>
                      <a:pPr algn="ctr"/>
                      <a:r>
                        <a:rPr lang="en-US" sz="2400" dirty="0" smtClean="0"/>
                        <a:t>34</a:t>
                      </a:r>
                      <a:endParaRPr lang="en-US" sz="2400" dirty="0"/>
                    </a:p>
                  </a:txBody>
                  <a:tcPr/>
                </a:tc>
              </a:tr>
            </a:tbl>
          </a:graphicData>
        </a:graphic>
      </p:graphicFrame>
      <p:sp>
        <p:nvSpPr>
          <p:cNvPr id="5" name="TextBox 4"/>
          <p:cNvSpPr txBox="1"/>
          <p:nvPr/>
        </p:nvSpPr>
        <p:spPr>
          <a:xfrm>
            <a:off x="905388" y="6248400"/>
            <a:ext cx="7765587" cy="369332"/>
          </a:xfrm>
          <a:prstGeom prst="rect">
            <a:avLst/>
          </a:prstGeom>
          <a:noFill/>
        </p:spPr>
        <p:txBody>
          <a:bodyPr wrap="none" rtlCol="0">
            <a:spAutoFit/>
          </a:bodyPr>
          <a:lstStyle/>
          <a:p>
            <a:r>
              <a:rPr lang="en-US" dirty="0" smtClean="0"/>
              <a:t>Formulate this problem as an LP Model to minimize the total transportation cost.</a:t>
            </a:r>
            <a:endParaRPr lang="en-US" dirty="0"/>
          </a:p>
        </p:txBody>
      </p:sp>
      <p:sp>
        <p:nvSpPr>
          <p:cNvPr id="6" name="Oval 5"/>
          <p:cNvSpPr/>
          <p:nvPr/>
        </p:nvSpPr>
        <p:spPr>
          <a:xfrm>
            <a:off x="2971800" y="30480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7" name="TextBox 6"/>
          <p:cNvSpPr txBox="1"/>
          <p:nvPr/>
        </p:nvSpPr>
        <p:spPr>
          <a:xfrm>
            <a:off x="1143000" y="1447800"/>
            <a:ext cx="3619517" cy="461665"/>
          </a:xfrm>
          <a:prstGeom prst="rect">
            <a:avLst/>
          </a:prstGeom>
          <a:noFill/>
        </p:spPr>
        <p:txBody>
          <a:bodyPr wrap="none" rtlCol="0">
            <a:spAutoFit/>
          </a:bodyPr>
          <a:lstStyle/>
          <a:p>
            <a:r>
              <a:rPr lang="en-US" sz="2400" dirty="0" smtClean="0"/>
              <a:t>North West Corner Method</a:t>
            </a:r>
            <a:endParaRPr lang="en-US" sz="2400" dirty="0"/>
          </a:p>
        </p:txBody>
      </p:sp>
      <p:cxnSp>
        <p:nvCxnSpPr>
          <p:cNvPr id="9" name="Straight Arrow Connector 8"/>
          <p:cNvCxnSpPr/>
          <p:nvPr/>
        </p:nvCxnSpPr>
        <p:spPr>
          <a:xfrm>
            <a:off x="6096000" y="1295400"/>
            <a:ext cx="1981200"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11" name="Straight Arrow Connector 10"/>
          <p:cNvCxnSpPr/>
          <p:nvPr/>
        </p:nvCxnSpPr>
        <p:spPr>
          <a:xfrm rot="5400000">
            <a:off x="6287294" y="1257300"/>
            <a:ext cx="1447800"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12" name="TextBox 11"/>
          <p:cNvSpPr txBox="1"/>
          <p:nvPr/>
        </p:nvSpPr>
        <p:spPr>
          <a:xfrm>
            <a:off x="8153400" y="1219200"/>
            <a:ext cx="296876" cy="369332"/>
          </a:xfrm>
          <a:prstGeom prst="rect">
            <a:avLst/>
          </a:prstGeom>
          <a:noFill/>
        </p:spPr>
        <p:txBody>
          <a:bodyPr wrap="none" rtlCol="0">
            <a:spAutoFit/>
          </a:bodyPr>
          <a:lstStyle/>
          <a:p>
            <a:r>
              <a:rPr lang="en-US" dirty="0" smtClean="0"/>
              <a:t>E</a:t>
            </a:r>
            <a:endParaRPr lang="en-US" dirty="0"/>
          </a:p>
        </p:txBody>
      </p:sp>
      <p:sp>
        <p:nvSpPr>
          <p:cNvPr id="13" name="TextBox 12"/>
          <p:cNvSpPr txBox="1"/>
          <p:nvPr/>
        </p:nvSpPr>
        <p:spPr>
          <a:xfrm>
            <a:off x="5722924" y="1143000"/>
            <a:ext cx="389850" cy="369332"/>
          </a:xfrm>
          <a:prstGeom prst="rect">
            <a:avLst/>
          </a:prstGeom>
          <a:noFill/>
        </p:spPr>
        <p:txBody>
          <a:bodyPr wrap="none" rtlCol="0">
            <a:spAutoFit/>
          </a:bodyPr>
          <a:lstStyle/>
          <a:p>
            <a:r>
              <a:rPr lang="en-US" dirty="0" smtClean="0"/>
              <a:t>W</a:t>
            </a:r>
            <a:endParaRPr lang="en-US" dirty="0"/>
          </a:p>
        </p:txBody>
      </p:sp>
      <p:sp>
        <p:nvSpPr>
          <p:cNvPr id="14" name="TextBox 13"/>
          <p:cNvSpPr txBox="1"/>
          <p:nvPr/>
        </p:nvSpPr>
        <p:spPr>
          <a:xfrm>
            <a:off x="6849150" y="164068"/>
            <a:ext cx="333746" cy="369332"/>
          </a:xfrm>
          <a:prstGeom prst="rect">
            <a:avLst/>
          </a:prstGeom>
          <a:noFill/>
        </p:spPr>
        <p:txBody>
          <a:bodyPr wrap="none" rtlCol="0">
            <a:spAutoFit/>
          </a:bodyPr>
          <a:lstStyle/>
          <a:p>
            <a:r>
              <a:rPr lang="en-US" dirty="0" smtClean="0"/>
              <a:t>N</a:t>
            </a:r>
            <a:endParaRPr lang="en-US" dirty="0"/>
          </a:p>
        </p:txBody>
      </p:sp>
      <p:cxnSp>
        <p:nvCxnSpPr>
          <p:cNvPr id="16" name="Straight Connector 15"/>
          <p:cNvCxnSpPr/>
          <p:nvPr/>
        </p:nvCxnSpPr>
        <p:spPr>
          <a:xfrm rot="5400000">
            <a:off x="1181100" y="3848100"/>
            <a:ext cx="3124200" cy="1588"/>
          </a:xfrm>
          <a:prstGeom prst="line">
            <a:avLst/>
          </a:prstGeom>
        </p:spPr>
        <p:style>
          <a:lnRef idx="2">
            <a:schemeClr val="dk1"/>
          </a:lnRef>
          <a:fillRef idx="0">
            <a:schemeClr val="dk1"/>
          </a:fillRef>
          <a:effectRef idx="1">
            <a:schemeClr val="dk1"/>
          </a:effectRef>
          <a:fontRef idx="minor">
            <a:schemeClr val="tx1"/>
          </a:fontRef>
        </p:style>
      </p:cxnSp>
      <p:sp>
        <p:nvSpPr>
          <p:cNvPr id="15" name="Oval 14"/>
          <p:cNvSpPr/>
          <p:nvPr/>
        </p:nvSpPr>
        <p:spPr>
          <a:xfrm>
            <a:off x="4343400" y="29718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cxnSp>
        <p:nvCxnSpPr>
          <p:cNvPr id="18" name="Straight Arrow Connector 17"/>
          <p:cNvCxnSpPr/>
          <p:nvPr/>
        </p:nvCxnSpPr>
        <p:spPr>
          <a:xfrm>
            <a:off x="1219200" y="3276600"/>
            <a:ext cx="69342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7" name="Oval 16"/>
          <p:cNvSpPr/>
          <p:nvPr/>
        </p:nvSpPr>
        <p:spPr>
          <a:xfrm>
            <a:off x="4267200" y="36576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cxnSp>
        <p:nvCxnSpPr>
          <p:cNvPr id="19" name="Straight Arrow Connector 18"/>
          <p:cNvCxnSpPr/>
          <p:nvPr/>
        </p:nvCxnSpPr>
        <p:spPr>
          <a:xfrm>
            <a:off x="1524000" y="3429000"/>
            <a:ext cx="69342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Straight Connector 19"/>
          <p:cNvCxnSpPr/>
          <p:nvPr/>
        </p:nvCxnSpPr>
        <p:spPr>
          <a:xfrm rot="5400000">
            <a:off x="2475705" y="4000500"/>
            <a:ext cx="3124200" cy="1588"/>
          </a:xfrm>
          <a:prstGeom prst="line">
            <a:avLst/>
          </a:prstGeom>
        </p:spPr>
        <p:style>
          <a:lnRef idx="2">
            <a:schemeClr val="dk1"/>
          </a:lnRef>
          <a:fillRef idx="0">
            <a:schemeClr val="dk1"/>
          </a:fillRef>
          <a:effectRef idx="1">
            <a:schemeClr val="dk1"/>
          </a:effectRef>
          <a:fontRef idx="minor">
            <a:schemeClr val="tx1"/>
          </a:fontRef>
        </p:style>
      </p:cxnSp>
      <p:sp>
        <p:nvSpPr>
          <p:cNvPr id="21" name="Oval 20"/>
          <p:cNvSpPr/>
          <p:nvPr/>
        </p:nvSpPr>
        <p:spPr>
          <a:xfrm>
            <a:off x="5562600" y="36576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cxnSp>
        <p:nvCxnSpPr>
          <p:cNvPr id="22" name="Straight Arrow Connector 21"/>
          <p:cNvCxnSpPr/>
          <p:nvPr/>
        </p:nvCxnSpPr>
        <p:spPr>
          <a:xfrm>
            <a:off x="1447800" y="3810000"/>
            <a:ext cx="69342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3" name="Oval 22"/>
          <p:cNvSpPr/>
          <p:nvPr/>
        </p:nvSpPr>
        <p:spPr>
          <a:xfrm>
            <a:off x="5562600" y="42672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24" name="Oval 23"/>
          <p:cNvSpPr/>
          <p:nvPr/>
        </p:nvSpPr>
        <p:spPr>
          <a:xfrm>
            <a:off x="6248400" y="4191000"/>
            <a:ext cx="10668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14</a:t>
            </a:r>
            <a:endParaRPr lang="en-US" sz="2000" dirty="0"/>
          </a:p>
        </p:txBody>
      </p:sp>
      <p:sp>
        <p:nvSpPr>
          <p:cNvPr id="25" name="TextBox 24"/>
          <p:cNvSpPr txBox="1"/>
          <p:nvPr/>
        </p:nvSpPr>
        <p:spPr>
          <a:xfrm>
            <a:off x="914400" y="5715000"/>
            <a:ext cx="8416086" cy="369332"/>
          </a:xfrm>
          <a:prstGeom prst="rect">
            <a:avLst/>
          </a:prstGeom>
          <a:noFill/>
        </p:spPr>
        <p:txBody>
          <a:bodyPr wrap="none" rtlCol="0">
            <a:spAutoFit/>
          </a:bodyPr>
          <a:lstStyle/>
          <a:p>
            <a:r>
              <a:rPr lang="en-US" dirty="0" smtClean="0"/>
              <a:t>==19X5 + 30X2  +30X6  + 40X3  + 70X4  + 14X20  = 95+60+180+120+280+280 =  Rs. 1015</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Numerical 1</a:t>
            </a:r>
            <a:endParaRPr lang="en-US" dirty="0"/>
          </a:p>
        </p:txBody>
      </p:sp>
      <p:graphicFrame>
        <p:nvGraphicFramePr>
          <p:cNvPr id="4" name="Table 3"/>
          <p:cNvGraphicFramePr>
            <a:graphicFrameLocks noGrp="1"/>
          </p:cNvGraphicFramePr>
          <p:nvPr/>
        </p:nvGraphicFramePr>
        <p:xfrm>
          <a:off x="457200" y="1600201"/>
          <a:ext cx="8382000" cy="4363720"/>
        </p:xfrm>
        <a:graphic>
          <a:graphicData uri="http://schemas.openxmlformats.org/drawingml/2006/table">
            <a:tbl>
              <a:tblPr firstRow="1" bandRow="1">
                <a:tableStyleId>{5940675A-B579-460E-94D1-54222C63F5DA}</a:tableStyleId>
              </a:tblPr>
              <a:tblGrid>
                <a:gridCol w="1397000"/>
                <a:gridCol w="1397000"/>
                <a:gridCol w="1397000"/>
                <a:gridCol w="1397000"/>
                <a:gridCol w="1397000"/>
                <a:gridCol w="1397000"/>
              </a:tblGrid>
              <a:tr h="1823720">
                <a:tc>
                  <a:txBody>
                    <a:bodyPr/>
                    <a:lstStyle/>
                    <a:p>
                      <a:pPr algn="ctr"/>
                      <a:endParaRPr lang="en-US" sz="2400" dirty="0"/>
                    </a:p>
                  </a:txBody>
                  <a:tcPr/>
                </a:tc>
                <a:tc>
                  <a:txBody>
                    <a:bodyPr/>
                    <a:lstStyle/>
                    <a:p>
                      <a:pPr algn="ctr"/>
                      <a:r>
                        <a:rPr lang="en-US" sz="1800" dirty="0" smtClean="0"/>
                        <a:t>D1 =</a:t>
                      </a:r>
                      <a:r>
                        <a:rPr lang="en-US" sz="1800" dirty="0" err="1" smtClean="0"/>
                        <a:t>lucknow</a:t>
                      </a:r>
                      <a:endParaRPr lang="en-US" sz="1800" dirty="0"/>
                    </a:p>
                  </a:txBody>
                  <a:tcPr/>
                </a:tc>
                <a:tc>
                  <a:txBody>
                    <a:bodyPr/>
                    <a:lstStyle/>
                    <a:p>
                      <a:pPr algn="ctr"/>
                      <a:r>
                        <a:rPr lang="en-US" sz="1800" dirty="0" smtClean="0"/>
                        <a:t>D2=</a:t>
                      </a:r>
                      <a:r>
                        <a:rPr lang="en-US" sz="1800" dirty="0" err="1" smtClean="0"/>
                        <a:t>baliya</a:t>
                      </a:r>
                      <a:endParaRPr lang="en-US" sz="1800" dirty="0"/>
                    </a:p>
                  </a:txBody>
                  <a:tcPr/>
                </a:tc>
                <a:tc>
                  <a:txBody>
                    <a:bodyPr/>
                    <a:lstStyle/>
                    <a:p>
                      <a:pPr algn="ctr"/>
                      <a:r>
                        <a:rPr lang="en-US" sz="1800" dirty="0" smtClean="0"/>
                        <a:t>D3=</a:t>
                      </a:r>
                      <a:r>
                        <a:rPr lang="en-US" sz="1800" dirty="0" err="1" smtClean="0"/>
                        <a:t>kanpur</a:t>
                      </a:r>
                      <a:endParaRPr lang="en-US" sz="1800" dirty="0"/>
                    </a:p>
                  </a:txBody>
                  <a:tcPr/>
                </a:tc>
                <a:tc>
                  <a:txBody>
                    <a:bodyPr/>
                    <a:lstStyle/>
                    <a:p>
                      <a:pPr algn="ctr"/>
                      <a:r>
                        <a:rPr lang="en-US" sz="1800" dirty="0" smtClean="0"/>
                        <a:t>D4=</a:t>
                      </a:r>
                      <a:r>
                        <a:rPr lang="en-US" sz="1800" dirty="0" err="1" smtClean="0"/>
                        <a:t>delhi</a:t>
                      </a:r>
                      <a:endParaRPr lang="en-US" sz="1800" dirty="0"/>
                    </a:p>
                  </a:txBody>
                  <a:tcPr/>
                </a:tc>
                <a:tc>
                  <a:txBody>
                    <a:bodyPr/>
                    <a:lstStyle/>
                    <a:p>
                      <a:pPr algn="ctr"/>
                      <a:r>
                        <a:rPr lang="en-US" sz="2400" dirty="0" smtClean="0"/>
                        <a:t>Capacity</a:t>
                      </a:r>
                      <a:endParaRPr lang="en-US" sz="2400" dirty="0"/>
                    </a:p>
                  </a:txBody>
                  <a:tcPr/>
                </a:tc>
              </a:tr>
              <a:tr h="635000">
                <a:tc>
                  <a:txBody>
                    <a:bodyPr/>
                    <a:lstStyle/>
                    <a:p>
                      <a:pPr algn="ctr"/>
                      <a:r>
                        <a:rPr lang="en-US" sz="2400" dirty="0" smtClean="0"/>
                        <a:t>S1</a:t>
                      </a:r>
                      <a:endParaRPr lang="en-US" sz="2400" dirty="0"/>
                    </a:p>
                  </a:txBody>
                  <a:tcPr/>
                </a:tc>
                <a:tc>
                  <a:txBody>
                    <a:bodyPr/>
                    <a:lstStyle/>
                    <a:p>
                      <a:pPr algn="ctr"/>
                      <a:r>
                        <a:rPr lang="en-US" sz="2400" dirty="0" smtClean="0"/>
                        <a:t>19</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50</a:t>
                      </a:r>
                      <a:endParaRPr lang="en-US" sz="2400" dirty="0"/>
                    </a:p>
                  </a:txBody>
                  <a:tcPr/>
                </a:tc>
                <a:tc>
                  <a:txBody>
                    <a:bodyPr/>
                    <a:lstStyle/>
                    <a:p>
                      <a:pPr algn="ctr"/>
                      <a:r>
                        <a:rPr lang="en-US" sz="2400" dirty="0" smtClean="0"/>
                        <a:t>10</a:t>
                      </a:r>
                      <a:endParaRPr lang="en-US" sz="2400" dirty="0"/>
                    </a:p>
                  </a:txBody>
                  <a:tcPr/>
                </a:tc>
                <a:tc>
                  <a:txBody>
                    <a:bodyPr/>
                    <a:lstStyle/>
                    <a:p>
                      <a:pPr algn="ctr"/>
                      <a:r>
                        <a:rPr lang="en-US" sz="2400" b="1" dirty="0" smtClean="0">
                          <a:solidFill>
                            <a:srgbClr val="FF0000"/>
                          </a:solidFill>
                        </a:rPr>
                        <a:t>2</a:t>
                      </a:r>
                      <a:endParaRPr lang="en-US" sz="2400" b="1" dirty="0">
                        <a:solidFill>
                          <a:srgbClr val="FF0000"/>
                        </a:solidFill>
                      </a:endParaRPr>
                    </a:p>
                  </a:txBody>
                  <a:tcPr/>
                </a:tc>
              </a:tr>
              <a:tr h="635000">
                <a:tc>
                  <a:txBody>
                    <a:bodyPr/>
                    <a:lstStyle/>
                    <a:p>
                      <a:pPr algn="ctr"/>
                      <a:r>
                        <a:rPr lang="en-US" sz="2400" dirty="0" smtClean="0"/>
                        <a:t>S2</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60</a:t>
                      </a:r>
                      <a:endParaRPr lang="en-US" sz="2400" dirty="0"/>
                    </a:p>
                  </a:txBody>
                  <a:tcPr/>
                </a:tc>
                <a:tc>
                  <a:txBody>
                    <a:bodyPr/>
                    <a:lstStyle/>
                    <a:p>
                      <a:pPr algn="ctr"/>
                      <a:r>
                        <a:rPr lang="en-US" sz="2400" b="1" dirty="0" smtClean="0">
                          <a:solidFill>
                            <a:srgbClr val="FF0000"/>
                          </a:solidFill>
                        </a:rPr>
                        <a:t>3</a:t>
                      </a:r>
                      <a:endParaRPr lang="en-US" sz="2400" b="1" dirty="0">
                        <a:solidFill>
                          <a:srgbClr val="FF0000"/>
                        </a:solidFill>
                      </a:endParaRPr>
                    </a:p>
                  </a:txBody>
                  <a:tcPr/>
                </a:tc>
              </a:tr>
              <a:tr h="635000">
                <a:tc>
                  <a:txBody>
                    <a:bodyPr/>
                    <a:lstStyle/>
                    <a:p>
                      <a:pPr algn="ctr"/>
                      <a:r>
                        <a:rPr lang="en-US" sz="2400" dirty="0" smtClean="0"/>
                        <a:t>S3</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20</a:t>
                      </a:r>
                      <a:endParaRPr lang="en-US" sz="2400" dirty="0"/>
                    </a:p>
                  </a:txBody>
                  <a:tcPr/>
                </a:tc>
                <a:tc>
                  <a:txBody>
                    <a:bodyPr/>
                    <a:lstStyle/>
                    <a:p>
                      <a:pPr algn="ctr"/>
                      <a:r>
                        <a:rPr lang="en-US" sz="2400" b="1" dirty="0" smtClean="0">
                          <a:solidFill>
                            <a:srgbClr val="FF0000"/>
                          </a:solidFill>
                        </a:rPr>
                        <a:t>18</a:t>
                      </a:r>
                      <a:endParaRPr lang="en-US" sz="2400" b="1" dirty="0">
                        <a:solidFill>
                          <a:srgbClr val="FF0000"/>
                        </a:solidFill>
                      </a:endParaRPr>
                    </a:p>
                  </a:txBody>
                  <a:tcPr/>
                </a:tc>
              </a:tr>
              <a:tr h="635000">
                <a:tc>
                  <a:txBody>
                    <a:bodyPr/>
                    <a:lstStyle/>
                    <a:p>
                      <a:pPr algn="ctr"/>
                      <a:r>
                        <a:rPr lang="en-US" sz="2400" dirty="0" smtClean="0"/>
                        <a:t>Demand</a:t>
                      </a:r>
                      <a:endParaRPr lang="en-US" sz="2400" dirty="0"/>
                    </a:p>
                  </a:txBody>
                  <a:tcPr/>
                </a:tc>
                <a:tc>
                  <a:txBody>
                    <a:bodyPr/>
                    <a:lstStyle/>
                    <a:p>
                      <a:pPr algn="ctr"/>
                      <a:r>
                        <a:rPr lang="en-US" sz="2800" b="1" dirty="0" smtClean="0">
                          <a:solidFill>
                            <a:srgbClr val="FF0000"/>
                          </a:solidFill>
                        </a:rPr>
                        <a:t>5</a:t>
                      </a:r>
                      <a:endParaRPr lang="en-US" sz="2800" b="1" dirty="0">
                        <a:solidFill>
                          <a:srgbClr val="FF0000"/>
                        </a:solidFill>
                      </a:endParaRPr>
                    </a:p>
                  </a:txBody>
                  <a:tcPr/>
                </a:tc>
                <a:tc>
                  <a:txBody>
                    <a:bodyPr/>
                    <a:lstStyle/>
                    <a:p>
                      <a:pPr algn="ctr"/>
                      <a:r>
                        <a:rPr lang="en-US" sz="2400" b="1" dirty="0" smtClean="0">
                          <a:solidFill>
                            <a:srgbClr val="FF0000"/>
                          </a:solidFill>
                        </a:rPr>
                        <a:t>6</a:t>
                      </a:r>
                      <a:endParaRPr lang="en-US" sz="2400" b="1" dirty="0">
                        <a:solidFill>
                          <a:srgbClr val="FF0000"/>
                        </a:solidFill>
                      </a:endParaRPr>
                    </a:p>
                  </a:txBody>
                  <a:tcPr/>
                </a:tc>
                <a:tc>
                  <a:txBody>
                    <a:bodyPr/>
                    <a:lstStyle/>
                    <a:p>
                      <a:pPr algn="ctr"/>
                      <a:r>
                        <a:rPr lang="en-US" sz="2400" b="1" dirty="0" smtClean="0">
                          <a:solidFill>
                            <a:srgbClr val="FF0000"/>
                          </a:solidFill>
                        </a:rPr>
                        <a:t>4</a:t>
                      </a:r>
                      <a:endParaRPr lang="en-US" sz="2400" b="1" dirty="0">
                        <a:solidFill>
                          <a:srgbClr val="FF0000"/>
                        </a:solidFill>
                      </a:endParaRPr>
                    </a:p>
                  </a:txBody>
                  <a:tcPr/>
                </a:tc>
                <a:tc>
                  <a:txBody>
                    <a:bodyPr/>
                    <a:lstStyle/>
                    <a:p>
                      <a:pPr algn="ctr"/>
                      <a:r>
                        <a:rPr lang="en-US" sz="2400" b="1" dirty="0" smtClean="0">
                          <a:solidFill>
                            <a:srgbClr val="FF0000"/>
                          </a:solidFill>
                        </a:rPr>
                        <a:t>14</a:t>
                      </a:r>
                      <a:endParaRPr lang="en-US" sz="2400" b="1" dirty="0">
                        <a:solidFill>
                          <a:srgbClr val="FF0000"/>
                        </a:solidFill>
                      </a:endParaRPr>
                    </a:p>
                  </a:txBody>
                  <a:tcPr/>
                </a:tc>
                <a:tc>
                  <a:txBody>
                    <a:bodyPr/>
                    <a:lstStyle/>
                    <a:p>
                      <a:pPr algn="ctr"/>
                      <a:r>
                        <a:rPr lang="en-US" sz="2400" b="1" dirty="0" smtClean="0">
                          <a:solidFill>
                            <a:srgbClr val="FF0000"/>
                          </a:solidFill>
                        </a:rPr>
                        <a:t>34</a:t>
                      </a:r>
                      <a:endParaRPr lang="en-US" sz="2400" b="1" dirty="0">
                        <a:solidFill>
                          <a:srgbClr val="FF0000"/>
                        </a:solidFill>
                      </a:endParaRPr>
                    </a:p>
                  </a:txBody>
                  <a:tcPr/>
                </a:tc>
              </a:tr>
            </a:tbl>
          </a:graphicData>
        </a:graphic>
      </p:graphicFrame>
      <p:sp>
        <p:nvSpPr>
          <p:cNvPr id="5" name="TextBox 4"/>
          <p:cNvSpPr txBox="1"/>
          <p:nvPr/>
        </p:nvSpPr>
        <p:spPr>
          <a:xfrm>
            <a:off x="381000" y="6248400"/>
            <a:ext cx="7629012" cy="369332"/>
          </a:xfrm>
          <a:prstGeom prst="rect">
            <a:avLst/>
          </a:prstGeom>
          <a:noFill/>
        </p:spPr>
        <p:txBody>
          <a:bodyPr wrap="none" rtlCol="0">
            <a:spAutoFit/>
          </a:bodyPr>
          <a:lstStyle/>
          <a:p>
            <a:r>
              <a:rPr lang="en-US" dirty="0" smtClean="0"/>
              <a:t>Formulate this problem as an LP Model to minimize the total </a:t>
            </a:r>
            <a:r>
              <a:rPr lang="en-US" dirty="0" err="1" smtClean="0"/>
              <a:t>transporation</a:t>
            </a:r>
            <a:r>
              <a:rPr lang="en-US" dirty="0" smtClean="0"/>
              <a:t> cost.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0000"/>
                </a:solidFill>
              </a:rPr>
              <a:t>Transportation problem</a:t>
            </a:r>
            <a:endParaRPr lang="en-US" sz="3200" b="1" dirty="0">
              <a:solidFill>
                <a:srgbClr val="FF0000"/>
              </a:solidFill>
            </a:endParaRPr>
          </a:p>
        </p:txBody>
      </p:sp>
      <p:sp>
        <p:nvSpPr>
          <p:cNvPr id="3" name="Content Placeholder 2"/>
          <p:cNvSpPr>
            <a:spLocks noGrp="1"/>
          </p:cNvSpPr>
          <p:nvPr>
            <p:ph idx="1"/>
          </p:nvPr>
        </p:nvSpPr>
        <p:spPr/>
        <p:txBody>
          <a:bodyPr/>
          <a:lstStyle/>
          <a:p>
            <a:pPr algn="just"/>
            <a:r>
              <a:rPr lang="en-US" dirty="0" smtClean="0"/>
              <a:t>Cells in the transportation table that have positive allocations are called as occupied cells otherwise they are known as non-occupied cells.</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graphicFrame>
        <p:nvGraphicFramePr>
          <p:cNvPr id="4" name="Table 3"/>
          <p:cNvGraphicFramePr>
            <a:graphicFrameLocks noGrp="1"/>
          </p:cNvGraphicFramePr>
          <p:nvPr/>
        </p:nvGraphicFramePr>
        <p:xfrm>
          <a:off x="914400" y="2235200"/>
          <a:ext cx="7620000" cy="3175000"/>
        </p:xfrm>
        <a:graphic>
          <a:graphicData uri="http://schemas.openxmlformats.org/drawingml/2006/table">
            <a:tbl>
              <a:tblPr firstRow="1" bandRow="1">
                <a:tableStyleId>{5940675A-B579-460E-94D1-54222C63F5DA}</a:tableStyleId>
              </a:tblPr>
              <a:tblGrid>
                <a:gridCol w="1270000"/>
                <a:gridCol w="1270000"/>
                <a:gridCol w="1270000"/>
                <a:gridCol w="1270000"/>
                <a:gridCol w="1270000"/>
                <a:gridCol w="1270000"/>
              </a:tblGrid>
              <a:tr h="635000">
                <a:tc>
                  <a:txBody>
                    <a:bodyPr/>
                    <a:lstStyle/>
                    <a:p>
                      <a:pPr algn="ctr"/>
                      <a:endParaRPr lang="en-US" sz="2400" dirty="0"/>
                    </a:p>
                  </a:txBody>
                  <a:tcPr/>
                </a:tc>
                <a:tc>
                  <a:txBody>
                    <a:bodyPr/>
                    <a:lstStyle/>
                    <a:p>
                      <a:pPr algn="ctr"/>
                      <a:r>
                        <a:rPr lang="en-US" sz="2400" dirty="0" smtClean="0"/>
                        <a:t>D1</a:t>
                      </a:r>
                      <a:endParaRPr lang="en-US" sz="2400" dirty="0"/>
                    </a:p>
                  </a:txBody>
                  <a:tcPr/>
                </a:tc>
                <a:tc>
                  <a:txBody>
                    <a:bodyPr/>
                    <a:lstStyle/>
                    <a:p>
                      <a:pPr algn="ctr"/>
                      <a:r>
                        <a:rPr lang="en-US" sz="2400" dirty="0" smtClean="0"/>
                        <a:t>D2</a:t>
                      </a:r>
                      <a:endParaRPr lang="en-US" sz="2400" dirty="0"/>
                    </a:p>
                  </a:txBody>
                  <a:tcPr/>
                </a:tc>
                <a:tc>
                  <a:txBody>
                    <a:bodyPr/>
                    <a:lstStyle/>
                    <a:p>
                      <a:pPr algn="ctr"/>
                      <a:r>
                        <a:rPr lang="en-US" sz="2400" dirty="0" smtClean="0"/>
                        <a:t>D3</a:t>
                      </a:r>
                      <a:endParaRPr lang="en-US" sz="2400" dirty="0"/>
                    </a:p>
                  </a:txBody>
                  <a:tcPr/>
                </a:tc>
                <a:tc>
                  <a:txBody>
                    <a:bodyPr/>
                    <a:lstStyle/>
                    <a:p>
                      <a:pPr algn="ctr"/>
                      <a:r>
                        <a:rPr lang="en-US" sz="2400" dirty="0" smtClean="0"/>
                        <a:t>D4</a:t>
                      </a:r>
                      <a:endParaRPr lang="en-US" sz="2400" dirty="0"/>
                    </a:p>
                  </a:txBody>
                  <a:tcPr/>
                </a:tc>
                <a:tc>
                  <a:txBody>
                    <a:bodyPr/>
                    <a:lstStyle/>
                    <a:p>
                      <a:pPr algn="ctr"/>
                      <a:r>
                        <a:rPr lang="en-US" sz="2400" dirty="0" smtClean="0"/>
                        <a:t>Capacity</a:t>
                      </a:r>
                      <a:endParaRPr lang="en-US" sz="2400" dirty="0"/>
                    </a:p>
                  </a:txBody>
                  <a:tcPr/>
                </a:tc>
              </a:tr>
              <a:tr h="635000">
                <a:tc>
                  <a:txBody>
                    <a:bodyPr/>
                    <a:lstStyle/>
                    <a:p>
                      <a:pPr algn="ctr"/>
                      <a:r>
                        <a:rPr lang="en-US" sz="2400" dirty="0" smtClean="0"/>
                        <a:t>S1</a:t>
                      </a:r>
                      <a:endParaRPr lang="en-US" sz="2400" dirty="0"/>
                    </a:p>
                  </a:txBody>
                  <a:tcPr/>
                </a:tc>
                <a:tc>
                  <a:txBody>
                    <a:bodyPr/>
                    <a:lstStyle/>
                    <a:p>
                      <a:pPr algn="l"/>
                      <a:r>
                        <a:rPr lang="en-US" sz="2400" dirty="0" smtClean="0"/>
                        <a:t>19</a:t>
                      </a:r>
                      <a:endParaRPr lang="en-US" sz="2400" dirty="0"/>
                    </a:p>
                  </a:txBody>
                  <a:tcPr/>
                </a:tc>
                <a:tc>
                  <a:txBody>
                    <a:bodyPr/>
                    <a:lstStyle/>
                    <a:p>
                      <a:pPr algn="ctr"/>
                      <a:r>
                        <a:rPr lang="en-US" sz="3200" b="1" dirty="0" smtClean="0"/>
                        <a:t>30</a:t>
                      </a:r>
                      <a:endParaRPr lang="en-US" sz="3200" b="1" dirty="0"/>
                    </a:p>
                  </a:txBody>
                  <a:tcPr/>
                </a:tc>
                <a:tc>
                  <a:txBody>
                    <a:bodyPr/>
                    <a:lstStyle/>
                    <a:p>
                      <a:pPr algn="ctr"/>
                      <a:r>
                        <a:rPr lang="en-US" sz="2400" dirty="0" smtClean="0"/>
                        <a:t>50</a:t>
                      </a:r>
                      <a:endParaRPr lang="en-US" sz="2400" dirty="0"/>
                    </a:p>
                  </a:txBody>
                  <a:tcPr/>
                </a:tc>
                <a:tc>
                  <a:txBody>
                    <a:bodyPr/>
                    <a:lstStyle/>
                    <a:p>
                      <a:pPr algn="ctr"/>
                      <a:r>
                        <a:rPr lang="en-US" sz="2400" dirty="0" smtClean="0"/>
                        <a:t>10</a:t>
                      </a:r>
                      <a:endParaRPr lang="en-US" sz="2400" dirty="0"/>
                    </a:p>
                  </a:txBody>
                  <a:tcPr/>
                </a:tc>
                <a:tc>
                  <a:txBody>
                    <a:bodyPr/>
                    <a:lstStyle/>
                    <a:p>
                      <a:pPr algn="ctr"/>
                      <a:r>
                        <a:rPr lang="en-US" sz="2400" dirty="0" smtClean="0"/>
                        <a:t>7</a:t>
                      </a:r>
                      <a:endParaRPr lang="en-US" sz="2400" dirty="0"/>
                    </a:p>
                  </a:txBody>
                  <a:tcPr/>
                </a:tc>
              </a:tr>
              <a:tr h="635000">
                <a:tc>
                  <a:txBody>
                    <a:bodyPr/>
                    <a:lstStyle/>
                    <a:p>
                      <a:pPr algn="ctr"/>
                      <a:r>
                        <a:rPr lang="en-US" sz="2400" dirty="0" smtClean="0"/>
                        <a:t>S2</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60</a:t>
                      </a:r>
                      <a:endParaRPr lang="en-US" sz="2400" dirty="0"/>
                    </a:p>
                  </a:txBody>
                  <a:tcPr/>
                </a:tc>
                <a:tc>
                  <a:txBody>
                    <a:bodyPr/>
                    <a:lstStyle/>
                    <a:p>
                      <a:pPr algn="ctr"/>
                      <a:r>
                        <a:rPr lang="en-US" sz="2400" dirty="0" smtClean="0"/>
                        <a:t>9</a:t>
                      </a:r>
                      <a:endParaRPr lang="en-US" sz="2400" dirty="0"/>
                    </a:p>
                  </a:txBody>
                  <a:tcPr/>
                </a:tc>
              </a:tr>
              <a:tr h="635000">
                <a:tc>
                  <a:txBody>
                    <a:bodyPr/>
                    <a:lstStyle/>
                    <a:p>
                      <a:pPr algn="ctr"/>
                      <a:r>
                        <a:rPr lang="en-US" sz="2400" dirty="0" smtClean="0"/>
                        <a:t>S3</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20</a:t>
                      </a:r>
                      <a:endParaRPr lang="en-US" sz="2400" dirty="0"/>
                    </a:p>
                  </a:txBody>
                  <a:tcPr/>
                </a:tc>
                <a:tc>
                  <a:txBody>
                    <a:bodyPr/>
                    <a:lstStyle/>
                    <a:p>
                      <a:pPr algn="ctr"/>
                      <a:r>
                        <a:rPr lang="en-US" sz="2400" dirty="0" smtClean="0"/>
                        <a:t>18</a:t>
                      </a:r>
                      <a:endParaRPr lang="en-US" sz="2400" dirty="0"/>
                    </a:p>
                  </a:txBody>
                  <a:tcPr/>
                </a:tc>
              </a:tr>
              <a:tr h="635000">
                <a:tc>
                  <a:txBody>
                    <a:bodyPr/>
                    <a:lstStyle/>
                    <a:p>
                      <a:pPr algn="ctr"/>
                      <a:r>
                        <a:rPr lang="en-US" sz="2400" dirty="0" smtClean="0"/>
                        <a:t>Demand</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a:t>
                      </a:r>
                      <a:endParaRPr lang="en-US" sz="2400" dirty="0"/>
                    </a:p>
                  </a:txBody>
                  <a:tcPr/>
                </a:tc>
                <a:tc>
                  <a:txBody>
                    <a:bodyPr/>
                    <a:lstStyle/>
                    <a:p>
                      <a:pPr algn="ctr"/>
                      <a:r>
                        <a:rPr lang="en-US" sz="2400" dirty="0" smtClean="0"/>
                        <a:t>14</a:t>
                      </a:r>
                      <a:endParaRPr lang="en-US" sz="2400" dirty="0"/>
                    </a:p>
                  </a:txBody>
                  <a:tcPr/>
                </a:tc>
                <a:tc>
                  <a:txBody>
                    <a:bodyPr/>
                    <a:lstStyle/>
                    <a:p>
                      <a:pPr algn="ctr"/>
                      <a:r>
                        <a:rPr lang="en-US" sz="2400" dirty="0" smtClean="0"/>
                        <a:t>34</a:t>
                      </a:r>
                      <a:endParaRPr lang="en-US" sz="2400" dirty="0"/>
                    </a:p>
                  </a:txBody>
                  <a:tcPr/>
                </a:tc>
              </a:tr>
            </a:tbl>
          </a:graphicData>
        </a:graphic>
      </p:graphicFrame>
      <p:sp>
        <p:nvSpPr>
          <p:cNvPr id="5" name="TextBox 4"/>
          <p:cNvSpPr txBox="1"/>
          <p:nvPr/>
        </p:nvSpPr>
        <p:spPr>
          <a:xfrm>
            <a:off x="381000" y="6248400"/>
            <a:ext cx="7629012" cy="369332"/>
          </a:xfrm>
          <a:prstGeom prst="rect">
            <a:avLst/>
          </a:prstGeom>
          <a:noFill/>
        </p:spPr>
        <p:txBody>
          <a:bodyPr wrap="none" rtlCol="0">
            <a:spAutoFit/>
          </a:bodyPr>
          <a:lstStyle/>
          <a:p>
            <a:r>
              <a:rPr lang="en-US" dirty="0" smtClean="0"/>
              <a:t>Formulate this problem as an LP Model to minimize the total </a:t>
            </a:r>
            <a:r>
              <a:rPr lang="en-US" dirty="0" err="1" smtClean="0"/>
              <a:t>transporation</a:t>
            </a:r>
            <a:r>
              <a:rPr lang="en-US" dirty="0" smtClean="0"/>
              <a:t> cost.</a:t>
            </a:r>
            <a:endParaRPr lang="en-US" dirty="0"/>
          </a:p>
        </p:txBody>
      </p:sp>
      <p:sp>
        <p:nvSpPr>
          <p:cNvPr id="6" name="Oval 5"/>
          <p:cNvSpPr/>
          <p:nvPr/>
        </p:nvSpPr>
        <p:spPr>
          <a:xfrm>
            <a:off x="2743200" y="2971800"/>
            <a:ext cx="6096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graphicFrame>
        <p:nvGraphicFramePr>
          <p:cNvPr id="4" name="Table 3"/>
          <p:cNvGraphicFramePr>
            <a:graphicFrameLocks noGrp="1"/>
          </p:cNvGraphicFramePr>
          <p:nvPr/>
        </p:nvGraphicFramePr>
        <p:xfrm>
          <a:off x="914400" y="2235200"/>
          <a:ext cx="7620000" cy="3175000"/>
        </p:xfrm>
        <a:graphic>
          <a:graphicData uri="http://schemas.openxmlformats.org/drawingml/2006/table">
            <a:tbl>
              <a:tblPr firstRow="1" bandRow="1">
                <a:tableStyleId>{5940675A-B579-460E-94D1-54222C63F5DA}</a:tableStyleId>
              </a:tblPr>
              <a:tblGrid>
                <a:gridCol w="1270000"/>
                <a:gridCol w="1270000"/>
                <a:gridCol w="1270000"/>
                <a:gridCol w="1270000"/>
                <a:gridCol w="1270000"/>
                <a:gridCol w="1270000"/>
              </a:tblGrid>
              <a:tr h="635000">
                <a:tc>
                  <a:txBody>
                    <a:bodyPr/>
                    <a:lstStyle/>
                    <a:p>
                      <a:pPr algn="ctr"/>
                      <a:endParaRPr lang="en-US" sz="2400" dirty="0"/>
                    </a:p>
                  </a:txBody>
                  <a:tcPr/>
                </a:tc>
                <a:tc>
                  <a:txBody>
                    <a:bodyPr/>
                    <a:lstStyle/>
                    <a:p>
                      <a:pPr algn="ctr"/>
                      <a:r>
                        <a:rPr lang="en-US" sz="2400" dirty="0" smtClean="0"/>
                        <a:t>D1</a:t>
                      </a:r>
                      <a:endParaRPr lang="en-US" sz="2400" dirty="0"/>
                    </a:p>
                  </a:txBody>
                  <a:tcPr/>
                </a:tc>
                <a:tc>
                  <a:txBody>
                    <a:bodyPr/>
                    <a:lstStyle/>
                    <a:p>
                      <a:pPr algn="ctr"/>
                      <a:r>
                        <a:rPr lang="en-US" sz="2400" dirty="0" smtClean="0"/>
                        <a:t>D2</a:t>
                      </a:r>
                      <a:endParaRPr lang="en-US" sz="2400" dirty="0"/>
                    </a:p>
                  </a:txBody>
                  <a:tcPr/>
                </a:tc>
                <a:tc>
                  <a:txBody>
                    <a:bodyPr/>
                    <a:lstStyle/>
                    <a:p>
                      <a:pPr algn="ctr"/>
                      <a:r>
                        <a:rPr lang="en-US" sz="2400" dirty="0" smtClean="0"/>
                        <a:t>D3</a:t>
                      </a:r>
                      <a:endParaRPr lang="en-US" sz="2400" dirty="0"/>
                    </a:p>
                  </a:txBody>
                  <a:tcPr/>
                </a:tc>
                <a:tc>
                  <a:txBody>
                    <a:bodyPr/>
                    <a:lstStyle/>
                    <a:p>
                      <a:pPr algn="ctr"/>
                      <a:r>
                        <a:rPr lang="en-US" sz="2400" dirty="0" smtClean="0"/>
                        <a:t>D4</a:t>
                      </a:r>
                      <a:endParaRPr lang="en-US" sz="2400" dirty="0"/>
                    </a:p>
                  </a:txBody>
                  <a:tcPr/>
                </a:tc>
                <a:tc>
                  <a:txBody>
                    <a:bodyPr/>
                    <a:lstStyle/>
                    <a:p>
                      <a:pPr algn="ctr"/>
                      <a:r>
                        <a:rPr lang="en-US" sz="2400" dirty="0" smtClean="0"/>
                        <a:t>Capacity</a:t>
                      </a:r>
                      <a:endParaRPr lang="en-US" sz="2400" dirty="0"/>
                    </a:p>
                  </a:txBody>
                  <a:tcPr/>
                </a:tc>
              </a:tr>
              <a:tr h="635000">
                <a:tc>
                  <a:txBody>
                    <a:bodyPr/>
                    <a:lstStyle/>
                    <a:p>
                      <a:pPr algn="ctr"/>
                      <a:r>
                        <a:rPr lang="en-US" sz="2400" dirty="0" smtClean="0"/>
                        <a:t>S1</a:t>
                      </a:r>
                      <a:endParaRPr lang="en-US" sz="2400" dirty="0"/>
                    </a:p>
                  </a:txBody>
                  <a:tcPr/>
                </a:tc>
                <a:tc>
                  <a:txBody>
                    <a:bodyPr/>
                    <a:lstStyle/>
                    <a:p>
                      <a:pPr algn="l"/>
                      <a:r>
                        <a:rPr lang="en-US" sz="2400" dirty="0" smtClean="0"/>
                        <a:t>19</a:t>
                      </a:r>
                      <a:endParaRPr lang="en-US" sz="2400" dirty="0"/>
                    </a:p>
                  </a:txBody>
                  <a:tcPr/>
                </a:tc>
                <a:tc>
                  <a:txBody>
                    <a:bodyPr/>
                    <a:lstStyle/>
                    <a:p>
                      <a:pPr algn="ctr"/>
                      <a:r>
                        <a:rPr lang="en-US" sz="3200" b="1" dirty="0" smtClean="0"/>
                        <a:t>30</a:t>
                      </a:r>
                      <a:endParaRPr lang="en-US" sz="3200" b="1" dirty="0"/>
                    </a:p>
                  </a:txBody>
                  <a:tcPr/>
                </a:tc>
                <a:tc>
                  <a:txBody>
                    <a:bodyPr/>
                    <a:lstStyle/>
                    <a:p>
                      <a:pPr algn="ctr"/>
                      <a:r>
                        <a:rPr lang="en-US" sz="2400" dirty="0" smtClean="0"/>
                        <a:t>50</a:t>
                      </a:r>
                      <a:endParaRPr lang="en-US" sz="2400" dirty="0"/>
                    </a:p>
                  </a:txBody>
                  <a:tcPr/>
                </a:tc>
                <a:tc>
                  <a:txBody>
                    <a:bodyPr/>
                    <a:lstStyle/>
                    <a:p>
                      <a:pPr algn="ctr"/>
                      <a:r>
                        <a:rPr lang="en-US" sz="2400" dirty="0" smtClean="0"/>
                        <a:t>10</a:t>
                      </a:r>
                      <a:endParaRPr lang="en-US" sz="2400" dirty="0"/>
                    </a:p>
                  </a:txBody>
                  <a:tcPr/>
                </a:tc>
                <a:tc>
                  <a:txBody>
                    <a:bodyPr/>
                    <a:lstStyle/>
                    <a:p>
                      <a:pPr algn="ctr"/>
                      <a:r>
                        <a:rPr lang="en-US" sz="2400" dirty="0" smtClean="0"/>
                        <a:t>7</a:t>
                      </a:r>
                      <a:endParaRPr lang="en-US" sz="2400" dirty="0"/>
                    </a:p>
                  </a:txBody>
                  <a:tcPr/>
                </a:tc>
              </a:tr>
              <a:tr h="635000">
                <a:tc>
                  <a:txBody>
                    <a:bodyPr/>
                    <a:lstStyle/>
                    <a:p>
                      <a:pPr algn="ctr"/>
                      <a:r>
                        <a:rPr lang="en-US" sz="2400" dirty="0" smtClean="0"/>
                        <a:t>S2</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60</a:t>
                      </a:r>
                      <a:endParaRPr lang="en-US" sz="2400" dirty="0"/>
                    </a:p>
                  </a:txBody>
                  <a:tcPr/>
                </a:tc>
                <a:tc>
                  <a:txBody>
                    <a:bodyPr/>
                    <a:lstStyle/>
                    <a:p>
                      <a:pPr algn="ctr"/>
                      <a:r>
                        <a:rPr lang="en-US" sz="2400" dirty="0" smtClean="0"/>
                        <a:t>9</a:t>
                      </a:r>
                      <a:endParaRPr lang="en-US" sz="2400" dirty="0"/>
                    </a:p>
                  </a:txBody>
                  <a:tcPr/>
                </a:tc>
              </a:tr>
              <a:tr h="635000">
                <a:tc>
                  <a:txBody>
                    <a:bodyPr/>
                    <a:lstStyle/>
                    <a:p>
                      <a:pPr algn="ctr"/>
                      <a:r>
                        <a:rPr lang="en-US" sz="2400" dirty="0" smtClean="0"/>
                        <a:t>S3</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20</a:t>
                      </a:r>
                      <a:endParaRPr lang="en-US" sz="2400" dirty="0"/>
                    </a:p>
                  </a:txBody>
                  <a:tcPr/>
                </a:tc>
                <a:tc>
                  <a:txBody>
                    <a:bodyPr/>
                    <a:lstStyle/>
                    <a:p>
                      <a:pPr algn="ctr"/>
                      <a:r>
                        <a:rPr lang="en-US" sz="2400" dirty="0" smtClean="0"/>
                        <a:t>18</a:t>
                      </a:r>
                      <a:endParaRPr lang="en-US" sz="2400" dirty="0"/>
                    </a:p>
                  </a:txBody>
                  <a:tcPr/>
                </a:tc>
              </a:tr>
              <a:tr h="635000">
                <a:tc>
                  <a:txBody>
                    <a:bodyPr/>
                    <a:lstStyle/>
                    <a:p>
                      <a:pPr algn="ctr"/>
                      <a:r>
                        <a:rPr lang="en-US" sz="2400" dirty="0" smtClean="0"/>
                        <a:t>Demand</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a:t>
                      </a:r>
                      <a:endParaRPr lang="en-US" sz="2400" dirty="0"/>
                    </a:p>
                  </a:txBody>
                  <a:tcPr/>
                </a:tc>
                <a:tc>
                  <a:txBody>
                    <a:bodyPr/>
                    <a:lstStyle/>
                    <a:p>
                      <a:pPr algn="ctr"/>
                      <a:r>
                        <a:rPr lang="en-US" sz="2400" dirty="0" smtClean="0"/>
                        <a:t>14</a:t>
                      </a:r>
                      <a:endParaRPr lang="en-US" sz="2400" dirty="0"/>
                    </a:p>
                  </a:txBody>
                  <a:tcPr/>
                </a:tc>
                <a:tc>
                  <a:txBody>
                    <a:bodyPr/>
                    <a:lstStyle/>
                    <a:p>
                      <a:pPr algn="ctr"/>
                      <a:r>
                        <a:rPr lang="en-US" sz="2400" dirty="0" smtClean="0"/>
                        <a:t>34</a:t>
                      </a:r>
                      <a:endParaRPr lang="en-US" sz="2400" dirty="0"/>
                    </a:p>
                  </a:txBody>
                  <a:tcPr/>
                </a:tc>
              </a:tr>
            </a:tbl>
          </a:graphicData>
        </a:graphic>
      </p:graphicFrame>
      <p:sp>
        <p:nvSpPr>
          <p:cNvPr id="5" name="TextBox 4"/>
          <p:cNvSpPr txBox="1"/>
          <p:nvPr/>
        </p:nvSpPr>
        <p:spPr>
          <a:xfrm>
            <a:off x="381000" y="6248400"/>
            <a:ext cx="7629012" cy="369332"/>
          </a:xfrm>
          <a:prstGeom prst="rect">
            <a:avLst/>
          </a:prstGeom>
          <a:noFill/>
        </p:spPr>
        <p:txBody>
          <a:bodyPr wrap="none" rtlCol="0">
            <a:spAutoFit/>
          </a:bodyPr>
          <a:lstStyle/>
          <a:p>
            <a:r>
              <a:rPr lang="en-US" dirty="0" smtClean="0"/>
              <a:t>Formulate this problem as an LP Model to minimize the total </a:t>
            </a:r>
            <a:r>
              <a:rPr lang="en-US" dirty="0" err="1" smtClean="0"/>
              <a:t>transporation</a:t>
            </a:r>
            <a:r>
              <a:rPr lang="en-US" dirty="0" smtClean="0"/>
              <a:t> cost.</a:t>
            </a:r>
            <a:endParaRPr lang="en-US" dirty="0"/>
          </a:p>
        </p:txBody>
      </p:sp>
      <p:sp>
        <p:nvSpPr>
          <p:cNvPr id="6" name="Oval 5"/>
          <p:cNvSpPr/>
          <p:nvPr/>
        </p:nvSpPr>
        <p:spPr>
          <a:xfrm>
            <a:off x="2743200" y="2971800"/>
            <a:ext cx="6096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a:t>
            </a:r>
            <a:endParaRPr lang="en-US" dirty="0"/>
          </a:p>
        </p:txBody>
      </p:sp>
      <p:sp>
        <p:nvSpPr>
          <p:cNvPr id="3" name="Content Placeholder 2"/>
          <p:cNvSpPr>
            <a:spLocks noGrp="1"/>
          </p:cNvSpPr>
          <p:nvPr>
            <p:ph idx="1"/>
          </p:nvPr>
        </p:nvSpPr>
        <p:spPr/>
        <p:txBody>
          <a:bodyPr>
            <a:normAutofit/>
          </a:bodyPr>
          <a:lstStyle/>
          <a:p>
            <a:pPr algn="just"/>
            <a:r>
              <a:rPr lang="en-US" sz="2800" dirty="0" smtClean="0"/>
              <a:t>The cell (S1, D1) is the north west corner cell in the given transpiration table. The rim values for row S1 and column D1 are compared. The smaller of the two, i.e. 5 is assigned as the first allocation. </a:t>
            </a:r>
          </a:p>
          <a:p>
            <a:pPr algn="just"/>
            <a:r>
              <a:rPr lang="en-US" sz="2800" dirty="0" smtClean="0"/>
              <a:t>This means that 5 units of a commodity are to be transported from source S1 to destination D1. However this allocation leaves a supply of 7-5  = 2 units of commodity at S1.</a:t>
            </a:r>
            <a:endParaRPr lang="en-US" sz="2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graphicFrame>
        <p:nvGraphicFramePr>
          <p:cNvPr id="4" name="Table 3"/>
          <p:cNvGraphicFramePr>
            <a:graphicFrameLocks noGrp="1"/>
          </p:cNvGraphicFramePr>
          <p:nvPr/>
        </p:nvGraphicFramePr>
        <p:xfrm>
          <a:off x="914400" y="2235200"/>
          <a:ext cx="7620000" cy="3175000"/>
        </p:xfrm>
        <a:graphic>
          <a:graphicData uri="http://schemas.openxmlformats.org/drawingml/2006/table">
            <a:tbl>
              <a:tblPr firstRow="1" bandRow="1">
                <a:tableStyleId>{5940675A-B579-460E-94D1-54222C63F5DA}</a:tableStyleId>
              </a:tblPr>
              <a:tblGrid>
                <a:gridCol w="1270000"/>
                <a:gridCol w="1270000"/>
                <a:gridCol w="1270000"/>
                <a:gridCol w="1270000"/>
                <a:gridCol w="1270000"/>
                <a:gridCol w="1270000"/>
              </a:tblGrid>
              <a:tr h="635000">
                <a:tc>
                  <a:txBody>
                    <a:bodyPr/>
                    <a:lstStyle/>
                    <a:p>
                      <a:pPr algn="ctr"/>
                      <a:endParaRPr lang="en-US" sz="2400" dirty="0"/>
                    </a:p>
                  </a:txBody>
                  <a:tcPr/>
                </a:tc>
                <a:tc>
                  <a:txBody>
                    <a:bodyPr/>
                    <a:lstStyle/>
                    <a:p>
                      <a:pPr algn="ctr"/>
                      <a:r>
                        <a:rPr lang="en-US" sz="2400" dirty="0" smtClean="0"/>
                        <a:t>D1</a:t>
                      </a:r>
                      <a:endParaRPr lang="en-US" sz="2400" dirty="0"/>
                    </a:p>
                  </a:txBody>
                  <a:tcPr/>
                </a:tc>
                <a:tc>
                  <a:txBody>
                    <a:bodyPr/>
                    <a:lstStyle/>
                    <a:p>
                      <a:pPr algn="ctr"/>
                      <a:r>
                        <a:rPr lang="en-US" sz="2400" dirty="0" smtClean="0"/>
                        <a:t>D2</a:t>
                      </a:r>
                      <a:endParaRPr lang="en-US" sz="2400" dirty="0"/>
                    </a:p>
                  </a:txBody>
                  <a:tcPr/>
                </a:tc>
                <a:tc>
                  <a:txBody>
                    <a:bodyPr/>
                    <a:lstStyle/>
                    <a:p>
                      <a:pPr algn="ctr"/>
                      <a:r>
                        <a:rPr lang="en-US" sz="2400" dirty="0" smtClean="0"/>
                        <a:t>D3</a:t>
                      </a:r>
                      <a:endParaRPr lang="en-US" sz="2400" dirty="0"/>
                    </a:p>
                  </a:txBody>
                  <a:tcPr/>
                </a:tc>
                <a:tc>
                  <a:txBody>
                    <a:bodyPr/>
                    <a:lstStyle/>
                    <a:p>
                      <a:pPr algn="ctr"/>
                      <a:r>
                        <a:rPr lang="en-US" sz="2400" dirty="0" smtClean="0"/>
                        <a:t>D4</a:t>
                      </a:r>
                      <a:endParaRPr lang="en-US" sz="2400" dirty="0"/>
                    </a:p>
                  </a:txBody>
                  <a:tcPr/>
                </a:tc>
                <a:tc>
                  <a:txBody>
                    <a:bodyPr/>
                    <a:lstStyle/>
                    <a:p>
                      <a:pPr algn="ctr"/>
                      <a:r>
                        <a:rPr lang="en-US" sz="2400" dirty="0" smtClean="0"/>
                        <a:t>Capacity</a:t>
                      </a:r>
                      <a:endParaRPr lang="en-US" sz="2400" dirty="0"/>
                    </a:p>
                  </a:txBody>
                  <a:tcPr/>
                </a:tc>
              </a:tr>
              <a:tr h="635000">
                <a:tc>
                  <a:txBody>
                    <a:bodyPr/>
                    <a:lstStyle/>
                    <a:p>
                      <a:pPr algn="ctr"/>
                      <a:r>
                        <a:rPr lang="en-US" sz="2400" dirty="0" smtClean="0"/>
                        <a:t>S1</a:t>
                      </a:r>
                      <a:endParaRPr lang="en-US" sz="2400" dirty="0"/>
                    </a:p>
                  </a:txBody>
                  <a:tcPr/>
                </a:tc>
                <a:tc>
                  <a:txBody>
                    <a:bodyPr/>
                    <a:lstStyle/>
                    <a:p>
                      <a:pPr algn="l"/>
                      <a:r>
                        <a:rPr lang="en-US" sz="2400" dirty="0" smtClean="0"/>
                        <a:t>19</a:t>
                      </a:r>
                      <a:endParaRPr lang="en-US" sz="2400" dirty="0"/>
                    </a:p>
                  </a:txBody>
                  <a:tcPr/>
                </a:tc>
                <a:tc>
                  <a:txBody>
                    <a:bodyPr/>
                    <a:lstStyle/>
                    <a:p>
                      <a:pPr algn="l"/>
                      <a:r>
                        <a:rPr lang="en-US" sz="2400" dirty="0" smtClean="0"/>
                        <a:t>30</a:t>
                      </a:r>
                      <a:endParaRPr lang="en-US" sz="2400" dirty="0"/>
                    </a:p>
                  </a:txBody>
                  <a:tcPr/>
                </a:tc>
                <a:tc>
                  <a:txBody>
                    <a:bodyPr/>
                    <a:lstStyle/>
                    <a:p>
                      <a:pPr algn="ctr"/>
                      <a:r>
                        <a:rPr lang="en-US" sz="2400" dirty="0" smtClean="0"/>
                        <a:t>50</a:t>
                      </a:r>
                      <a:endParaRPr lang="en-US" sz="2400" dirty="0"/>
                    </a:p>
                  </a:txBody>
                  <a:tcPr/>
                </a:tc>
                <a:tc>
                  <a:txBody>
                    <a:bodyPr/>
                    <a:lstStyle/>
                    <a:p>
                      <a:pPr algn="ctr"/>
                      <a:r>
                        <a:rPr lang="en-US" sz="2400" dirty="0" smtClean="0"/>
                        <a:t>10</a:t>
                      </a:r>
                      <a:endParaRPr lang="en-US" sz="2400" dirty="0"/>
                    </a:p>
                  </a:txBody>
                  <a:tcPr/>
                </a:tc>
                <a:tc>
                  <a:txBody>
                    <a:bodyPr/>
                    <a:lstStyle/>
                    <a:p>
                      <a:pPr algn="ctr"/>
                      <a:r>
                        <a:rPr lang="en-US" sz="2400" dirty="0" smtClean="0"/>
                        <a:t>7</a:t>
                      </a:r>
                      <a:endParaRPr lang="en-US" sz="2400" dirty="0"/>
                    </a:p>
                  </a:txBody>
                  <a:tcPr/>
                </a:tc>
              </a:tr>
              <a:tr h="635000">
                <a:tc>
                  <a:txBody>
                    <a:bodyPr/>
                    <a:lstStyle/>
                    <a:p>
                      <a:pPr algn="ctr"/>
                      <a:r>
                        <a:rPr lang="en-US" sz="2400" dirty="0" smtClean="0"/>
                        <a:t>S2</a:t>
                      </a:r>
                      <a:endParaRPr lang="en-US" sz="2400" dirty="0"/>
                    </a:p>
                  </a:txBody>
                  <a:tcPr/>
                </a:tc>
                <a:tc>
                  <a:txBody>
                    <a:bodyPr/>
                    <a:lstStyle/>
                    <a:p>
                      <a:pPr algn="ctr"/>
                      <a:r>
                        <a:rPr lang="en-US" sz="2400" dirty="0" smtClean="0"/>
                        <a:t>70</a:t>
                      </a:r>
                      <a:endParaRPr lang="en-US" sz="2400" dirty="0"/>
                    </a:p>
                  </a:txBody>
                  <a:tcPr/>
                </a:tc>
                <a:tc>
                  <a:txBody>
                    <a:bodyPr/>
                    <a:lstStyle/>
                    <a:p>
                      <a:pPr algn="l"/>
                      <a:r>
                        <a:rPr lang="en-US" sz="2400" dirty="0" smtClean="0"/>
                        <a:t>30</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60</a:t>
                      </a:r>
                      <a:endParaRPr lang="en-US" sz="2400" dirty="0"/>
                    </a:p>
                  </a:txBody>
                  <a:tcPr/>
                </a:tc>
                <a:tc>
                  <a:txBody>
                    <a:bodyPr/>
                    <a:lstStyle/>
                    <a:p>
                      <a:pPr algn="ctr"/>
                      <a:r>
                        <a:rPr lang="en-US" sz="2400" dirty="0" smtClean="0"/>
                        <a:t>9</a:t>
                      </a:r>
                      <a:endParaRPr lang="en-US" sz="2400" dirty="0"/>
                    </a:p>
                  </a:txBody>
                  <a:tcPr/>
                </a:tc>
              </a:tr>
              <a:tr h="635000">
                <a:tc>
                  <a:txBody>
                    <a:bodyPr/>
                    <a:lstStyle/>
                    <a:p>
                      <a:pPr algn="ctr"/>
                      <a:r>
                        <a:rPr lang="en-US" sz="2400" dirty="0" smtClean="0"/>
                        <a:t>S3</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20</a:t>
                      </a:r>
                      <a:endParaRPr lang="en-US" sz="2400" dirty="0"/>
                    </a:p>
                  </a:txBody>
                  <a:tcPr/>
                </a:tc>
                <a:tc>
                  <a:txBody>
                    <a:bodyPr/>
                    <a:lstStyle/>
                    <a:p>
                      <a:pPr algn="ctr"/>
                      <a:r>
                        <a:rPr lang="en-US" sz="2400" dirty="0" smtClean="0"/>
                        <a:t>18</a:t>
                      </a:r>
                      <a:endParaRPr lang="en-US" sz="2400" dirty="0"/>
                    </a:p>
                  </a:txBody>
                  <a:tcPr/>
                </a:tc>
              </a:tr>
              <a:tr h="635000">
                <a:tc>
                  <a:txBody>
                    <a:bodyPr/>
                    <a:lstStyle/>
                    <a:p>
                      <a:pPr algn="ctr"/>
                      <a:r>
                        <a:rPr lang="en-US" sz="2400" dirty="0" smtClean="0"/>
                        <a:t>Demand</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a:t>
                      </a:r>
                      <a:endParaRPr lang="en-US" sz="2400" dirty="0"/>
                    </a:p>
                  </a:txBody>
                  <a:tcPr/>
                </a:tc>
                <a:tc>
                  <a:txBody>
                    <a:bodyPr/>
                    <a:lstStyle/>
                    <a:p>
                      <a:pPr algn="ctr"/>
                      <a:r>
                        <a:rPr lang="en-US" sz="2400" dirty="0" smtClean="0"/>
                        <a:t>14</a:t>
                      </a:r>
                      <a:endParaRPr lang="en-US" sz="2400" dirty="0"/>
                    </a:p>
                  </a:txBody>
                  <a:tcPr/>
                </a:tc>
                <a:tc>
                  <a:txBody>
                    <a:bodyPr/>
                    <a:lstStyle/>
                    <a:p>
                      <a:pPr algn="ctr"/>
                      <a:r>
                        <a:rPr lang="en-US" sz="2400" dirty="0" smtClean="0"/>
                        <a:t>34</a:t>
                      </a:r>
                      <a:endParaRPr lang="en-US" sz="2400" dirty="0"/>
                    </a:p>
                  </a:txBody>
                  <a:tcPr/>
                </a:tc>
              </a:tr>
            </a:tbl>
          </a:graphicData>
        </a:graphic>
      </p:graphicFrame>
      <p:sp>
        <p:nvSpPr>
          <p:cNvPr id="5" name="TextBox 4"/>
          <p:cNvSpPr txBox="1"/>
          <p:nvPr/>
        </p:nvSpPr>
        <p:spPr>
          <a:xfrm>
            <a:off x="381000" y="6248400"/>
            <a:ext cx="7629012" cy="369332"/>
          </a:xfrm>
          <a:prstGeom prst="rect">
            <a:avLst/>
          </a:prstGeom>
          <a:noFill/>
        </p:spPr>
        <p:txBody>
          <a:bodyPr wrap="none" rtlCol="0">
            <a:spAutoFit/>
          </a:bodyPr>
          <a:lstStyle/>
          <a:p>
            <a:r>
              <a:rPr lang="en-US" dirty="0" smtClean="0"/>
              <a:t>Formulate this problem as an LP Model to minimize the total </a:t>
            </a:r>
            <a:r>
              <a:rPr lang="en-US" dirty="0" err="1" smtClean="0"/>
              <a:t>transporation</a:t>
            </a:r>
            <a:r>
              <a:rPr lang="en-US" dirty="0" smtClean="0"/>
              <a:t> cost.</a:t>
            </a:r>
            <a:endParaRPr lang="en-US" dirty="0"/>
          </a:p>
        </p:txBody>
      </p:sp>
      <p:sp>
        <p:nvSpPr>
          <p:cNvPr id="6" name="Oval 5"/>
          <p:cNvSpPr/>
          <p:nvPr/>
        </p:nvSpPr>
        <p:spPr>
          <a:xfrm>
            <a:off x="2743200" y="3048000"/>
            <a:ext cx="6096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7" name="Oval 6"/>
          <p:cNvSpPr/>
          <p:nvPr/>
        </p:nvSpPr>
        <p:spPr>
          <a:xfrm>
            <a:off x="4038600" y="2971800"/>
            <a:ext cx="6096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8" name="Oval 7"/>
          <p:cNvSpPr/>
          <p:nvPr/>
        </p:nvSpPr>
        <p:spPr>
          <a:xfrm>
            <a:off x="4038600" y="3657600"/>
            <a:ext cx="6096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graphicFrame>
        <p:nvGraphicFramePr>
          <p:cNvPr id="4" name="Table 3"/>
          <p:cNvGraphicFramePr>
            <a:graphicFrameLocks noGrp="1"/>
          </p:cNvGraphicFramePr>
          <p:nvPr/>
        </p:nvGraphicFramePr>
        <p:xfrm>
          <a:off x="914400" y="2235200"/>
          <a:ext cx="7620000" cy="3175000"/>
        </p:xfrm>
        <a:graphic>
          <a:graphicData uri="http://schemas.openxmlformats.org/drawingml/2006/table">
            <a:tbl>
              <a:tblPr firstRow="1" bandRow="1">
                <a:tableStyleId>{5940675A-B579-460E-94D1-54222C63F5DA}</a:tableStyleId>
              </a:tblPr>
              <a:tblGrid>
                <a:gridCol w="1270000"/>
                <a:gridCol w="1270000"/>
                <a:gridCol w="1270000"/>
                <a:gridCol w="1270000"/>
                <a:gridCol w="1270000"/>
                <a:gridCol w="1270000"/>
              </a:tblGrid>
              <a:tr h="635000">
                <a:tc>
                  <a:txBody>
                    <a:bodyPr/>
                    <a:lstStyle/>
                    <a:p>
                      <a:pPr algn="ctr"/>
                      <a:endParaRPr lang="en-US" sz="2400" dirty="0"/>
                    </a:p>
                  </a:txBody>
                  <a:tcPr/>
                </a:tc>
                <a:tc>
                  <a:txBody>
                    <a:bodyPr/>
                    <a:lstStyle/>
                    <a:p>
                      <a:pPr algn="ctr"/>
                      <a:r>
                        <a:rPr lang="en-US" sz="2400" dirty="0" smtClean="0"/>
                        <a:t>D1</a:t>
                      </a:r>
                      <a:endParaRPr lang="en-US" sz="2400" dirty="0"/>
                    </a:p>
                  </a:txBody>
                  <a:tcPr/>
                </a:tc>
                <a:tc>
                  <a:txBody>
                    <a:bodyPr/>
                    <a:lstStyle/>
                    <a:p>
                      <a:pPr algn="ctr"/>
                      <a:r>
                        <a:rPr lang="en-US" sz="2400" dirty="0" smtClean="0"/>
                        <a:t>D2</a:t>
                      </a:r>
                      <a:endParaRPr lang="en-US" sz="2400" dirty="0"/>
                    </a:p>
                  </a:txBody>
                  <a:tcPr/>
                </a:tc>
                <a:tc>
                  <a:txBody>
                    <a:bodyPr/>
                    <a:lstStyle/>
                    <a:p>
                      <a:pPr algn="ctr"/>
                      <a:r>
                        <a:rPr lang="en-US" sz="2400" dirty="0" smtClean="0"/>
                        <a:t>D3</a:t>
                      </a:r>
                      <a:endParaRPr lang="en-US" sz="2400" dirty="0"/>
                    </a:p>
                  </a:txBody>
                  <a:tcPr/>
                </a:tc>
                <a:tc>
                  <a:txBody>
                    <a:bodyPr/>
                    <a:lstStyle/>
                    <a:p>
                      <a:pPr algn="ctr"/>
                      <a:r>
                        <a:rPr lang="en-US" sz="2400" dirty="0" smtClean="0"/>
                        <a:t>D4</a:t>
                      </a:r>
                      <a:endParaRPr lang="en-US" sz="2400" dirty="0"/>
                    </a:p>
                  </a:txBody>
                  <a:tcPr/>
                </a:tc>
                <a:tc>
                  <a:txBody>
                    <a:bodyPr/>
                    <a:lstStyle/>
                    <a:p>
                      <a:pPr algn="ctr"/>
                      <a:r>
                        <a:rPr lang="en-US" sz="2400" dirty="0" smtClean="0"/>
                        <a:t>Capacity</a:t>
                      </a:r>
                      <a:endParaRPr lang="en-US" sz="2400" dirty="0"/>
                    </a:p>
                  </a:txBody>
                  <a:tcPr/>
                </a:tc>
              </a:tr>
              <a:tr h="635000">
                <a:tc>
                  <a:txBody>
                    <a:bodyPr/>
                    <a:lstStyle/>
                    <a:p>
                      <a:pPr algn="ctr"/>
                      <a:r>
                        <a:rPr lang="en-US" sz="2400" dirty="0" smtClean="0"/>
                        <a:t>S1</a:t>
                      </a:r>
                      <a:endParaRPr lang="en-US" sz="2400" dirty="0"/>
                    </a:p>
                  </a:txBody>
                  <a:tcPr/>
                </a:tc>
                <a:tc>
                  <a:txBody>
                    <a:bodyPr/>
                    <a:lstStyle/>
                    <a:p>
                      <a:pPr algn="l"/>
                      <a:r>
                        <a:rPr lang="en-US" sz="2400" dirty="0" smtClean="0"/>
                        <a:t>19</a:t>
                      </a:r>
                      <a:endParaRPr lang="en-US" sz="2400" dirty="0"/>
                    </a:p>
                  </a:txBody>
                  <a:tcPr/>
                </a:tc>
                <a:tc>
                  <a:txBody>
                    <a:bodyPr/>
                    <a:lstStyle/>
                    <a:p>
                      <a:pPr algn="l"/>
                      <a:r>
                        <a:rPr lang="en-US" sz="2400" dirty="0" smtClean="0"/>
                        <a:t>30</a:t>
                      </a:r>
                      <a:endParaRPr lang="en-US" sz="2400" dirty="0"/>
                    </a:p>
                  </a:txBody>
                  <a:tcPr/>
                </a:tc>
                <a:tc>
                  <a:txBody>
                    <a:bodyPr/>
                    <a:lstStyle/>
                    <a:p>
                      <a:pPr algn="ctr"/>
                      <a:r>
                        <a:rPr lang="en-US" sz="2400" dirty="0" smtClean="0"/>
                        <a:t>50</a:t>
                      </a:r>
                      <a:endParaRPr lang="en-US" sz="2400" dirty="0"/>
                    </a:p>
                  </a:txBody>
                  <a:tcPr/>
                </a:tc>
                <a:tc>
                  <a:txBody>
                    <a:bodyPr/>
                    <a:lstStyle/>
                    <a:p>
                      <a:pPr algn="ctr"/>
                      <a:r>
                        <a:rPr lang="en-US" sz="2400" dirty="0" smtClean="0"/>
                        <a:t>10</a:t>
                      </a:r>
                      <a:endParaRPr lang="en-US" sz="2400" dirty="0"/>
                    </a:p>
                  </a:txBody>
                  <a:tcPr/>
                </a:tc>
                <a:tc>
                  <a:txBody>
                    <a:bodyPr/>
                    <a:lstStyle/>
                    <a:p>
                      <a:pPr algn="ctr"/>
                      <a:r>
                        <a:rPr lang="en-US" sz="2400" dirty="0" smtClean="0"/>
                        <a:t>7</a:t>
                      </a:r>
                      <a:endParaRPr lang="en-US" sz="2400" dirty="0"/>
                    </a:p>
                  </a:txBody>
                  <a:tcPr/>
                </a:tc>
              </a:tr>
              <a:tr h="635000">
                <a:tc>
                  <a:txBody>
                    <a:bodyPr/>
                    <a:lstStyle/>
                    <a:p>
                      <a:pPr algn="ctr"/>
                      <a:r>
                        <a:rPr lang="en-US" sz="2400" dirty="0" smtClean="0"/>
                        <a:t>S2</a:t>
                      </a:r>
                      <a:endParaRPr lang="en-US" sz="2400" dirty="0"/>
                    </a:p>
                  </a:txBody>
                  <a:tcPr/>
                </a:tc>
                <a:tc>
                  <a:txBody>
                    <a:bodyPr/>
                    <a:lstStyle/>
                    <a:p>
                      <a:pPr algn="ctr"/>
                      <a:r>
                        <a:rPr lang="en-US" sz="2400" dirty="0" smtClean="0"/>
                        <a:t>70</a:t>
                      </a:r>
                      <a:endParaRPr lang="en-US" sz="2400" dirty="0"/>
                    </a:p>
                  </a:txBody>
                  <a:tcPr/>
                </a:tc>
                <a:tc>
                  <a:txBody>
                    <a:bodyPr/>
                    <a:lstStyle/>
                    <a:p>
                      <a:pPr algn="l"/>
                      <a:r>
                        <a:rPr lang="en-US" sz="2400" dirty="0" smtClean="0"/>
                        <a:t>30</a:t>
                      </a:r>
                      <a:endParaRPr lang="en-US" sz="2400" dirty="0"/>
                    </a:p>
                  </a:txBody>
                  <a:tcPr/>
                </a:tc>
                <a:tc>
                  <a:txBody>
                    <a:bodyPr/>
                    <a:lstStyle/>
                    <a:p>
                      <a:pPr algn="l"/>
                      <a:r>
                        <a:rPr lang="en-US" sz="2400" dirty="0" smtClean="0"/>
                        <a:t>40</a:t>
                      </a:r>
                      <a:endParaRPr lang="en-US" sz="2400" dirty="0"/>
                    </a:p>
                  </a:txBody>
                  <a:tcPr/>
                </a:tc>
                <a:tc>
                  <a:txBody>
                    <a:bodyPr/>
                    <a:lstStyle/>
                    <a:p>
                      <a:pPr algn="ctr"/>
                      <a:r>
                        <a:rPr lang="en-US" sz="2400" dirty="0" smtClean="0"/>
                        <a:t>60</a:t>
                      </a:r>
                      <a:endParaRPr lang="en-US" sz="2400" dirty="0"/>
                    </a:p>
                  </a:txBody>
                  <a:tcPr/>
                </a:tc>
                <a:tc>
                  <a:txBody>
                    <a:bodyPr/>
                    <a:lstStyle/>
                    <a:p>
                      <a:pPr algn="ctr"/>
                      <a:r>
                        <a:rPr lang="en-US" sz="2400" dirty="0" smtClean="0"/>
                        <a:t>9</a:t>
                      </a:r>
                      <a:endParaRPr lang="en-US" sz="2400" dirty="0"/>
                    </a:p>
                  </a:txBody>
                  <a:tcPr/>
                </a:tc>
              </a:tr>
              <a:tr h="635000">
                <a:tc>
                  <a:txBody>
                    <a:bodyPr/>
                    <a:lstStyle/>
                    <a:p>
                      <a:pPr algn="ctr"/>
                      <a:r>
                        <a:rPr lang="en-US" sz="2400" dirty="0" smtClean="0"/>
                        <a:t>S3</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20</a:t>
                      </a:r>
                      <a:endParaRPr lang="en-US" sz="2400" dirty="0"/>
                    </a:p>
                  </a:txBody>
                  <a:tcPr/>
                </a:tc>
                <a:tc>
                  <a:txBody>
                    <a:bodyPr/>
                    <a:lstStyle/>
                    <a:p>
                      <a:pPr algn="ctr"/>
                      <a:r>
                        <a:rPr lang="en-US" sz="2400" dirty="0" smtClean="0"/>
                        <a:t>18</a:t>
                      </a:r>
                      <a:endParaRPr lang="en-US" sz="2400" dirty="0"/>
                    </a:p>
                  </a:txBody>
                  <a:tcPr/>
                </a:tc>
              </a:tr>
              <a:tr h="635000">
                <a:tc>
                  <a:txBody>
                    <a:bodyPr/>
                    <a:lstStyle/>
                    <a:p>
                      <a:pPr algn="ctr"/>
                      <a:r>
                        <a:rPr lang="en-US" sz="2400" dirty="0" smtClean="0"/>
                        <a:t>Demand</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a:t>
                      </a:r>
                      <a:endParaRPr lang="en-US" sz="2400" dirty="0"/>
                    </a:p>
                  </a:txBody>
                  <a:tcPr/>
                </a:tc>
                <a:tc>
                  <a:txBody>
                    <a:bodyPr/>
                    <a:lstStyle/>
                    <a:p>
                      <a:pPr algn="ctr"/>
                      <a:r>
                        <a:rPr lang="en-US" sz="2400" dirty="0" smtClean="0"/>
                        <a:t>14</a:t>
                      </a:r>
                      <a:endParaRPr lang="en-US" sz="2400" dirty="0"/>
                    </a:p>
                  </a:txBody>
                  <a:tcPr/>
                </a:tc>
                <a:tc>
                  <a:txBody>
                    <a:bodyPr/>
                    <a:lstStyle/>
                    <a:p>
                      <a:pPr algn="ctr"/>
                      <a:r>
                        <a:rPr lang="en-US" sz="2400" dirty="0" smtClean="0"/>
                        <a:t>34</a:t>
                      </a:r>
                      <a:endParaRPr lang="en-US" sz="2400" dirty="0"/>
                    </a:p>
                  </a:txBody>
                  <a:tcPr/>
                </a:tc>
              </a:tr>
            </a:tbl>
          </a:graphicData>
        </a:graphic>
      </p:graphicFrame>
      <p:sp>
        <p:nvSpPr>
          <p:cNvPr id="5" name="TextBox 4"/>
          <p:cNvSpPr txBox="1"/>
          <p:nvPr/>
        </p:nvSpPr>
        <p:spPr>
          <a:xfrm>
            <a:off x="381000" y="6248400"/>
            <a:ext cx="7629012" cy="369332"/>
          </a:xfrm>
          <a:prstGeom prst="rect">
            <a:avLst/>
          </a:prstGeom>
          <a:noFill/>
        </p:spPr>
        <p:txBody>
          <a:bodyPr wrap="none" rtlCol="0">
            <a:spAutoFit/>
          </a:bodyPr>
          <a:lstStyle/>
          <a:p>
            <a:r>
              <a:rPr lang="en-US" dirty="0" smtClean="0"/>
              <a:t>Formulate this problem as an LP Model to minimize the total </a:t>
            </a:r>
            <a:r>
              <a:rPr lang="en-US" dirty="0" err="1" smtClean="0"/>
              <a:t>transporation</a:t>
            </a:r>
            <a:r>
              <a:rPr lang="en-US" dirty="0" smtClean="0"/>
              <a:t> cost.</a:t>
            </a:r>
            <a:endParaRPr lang="en-US" dirty="0"/>
          </a:p>
        </p:txBody>
      </p:sp>
      <p:sp>
        <p:nvSpPr>
          <p:cNvPr id="6" name="Oval 5"/>
          <p:cNvSpPr/>
          <p:nvPr/>
        </p:nvSpPr>
        <p:spPr>
          <a:xfrm>
            <a:off x="2743200" y="3048000"/>
            <a:ext cx="6096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7" name="Oval 6"/>
          <p:cNvSpPr/>
          <p:nvPr/>
        </p:nvSpPr>
        <p:spPr>
          <a:xfrm>
            <a:off x="4038600" y="2971800"/>
            <a:ext cx="6096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8" name="Oval 7"/>
          <p:cNvSpPr/>
          <p:nvPr/>
        </p:nvSpPr>
        <p:spPr>
          <a:xfrm>
            <a:off x="4038600" y="3657600"/>
            <a:ext cx="6096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sp>
        <p:nvSpPr>
          <p:cNvPr id="9" name="Oval 8"/>
          <p:cNvSpPr/>
          <p:nvPr/>
        </p:nvSpPr>
        <p:spPr>
          <a:xfrm>
            <a:off x="5257800" y="3657600"/>
            <a:ext cx="6096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graphicFrame>
        <p:nvGraphicFramePr>
          <p:cNvPr id="4" name="Table 3"/>
          <p:cNvGraphicFramePr>
            <a:graphicFrameLocks noGrp="1"/>
          </p:cNvGraphicFramePr>
          <p:nvPr/>
        </p:nvGraphicFramePr>
        <p:xfrm>
          <a:off x="914400" y="2235200"/>
          <a:ext cx="7620000" cy="3175000"/>
        </p:xfrm>
        <a:graphic>
          <a:graphicData uri="http://schemas.openxmlformats.org/drawingml/2006/table">
            <a:tbl>
              <a:tblPr firstRow="1" bandRow="1">
                <a:tableStyleId>{5940675A-B579-460E-94D1-54222C63F5DA}</a:tableStyleId>
              </a:tblPr>
              <a:tblGrid>
                <a:gridCol w="1270000"/>
                <a:gridCol w="1270000"/>
                <a:gridCol w="1270000"/>
                <a:gridCol w="1270000"/>
                <a:gridCol w="1270000"/>
                <a:gridCol w="1270000"/>
              </a:tblGrid>
              <a:tr h="635000">
                <a:tc>
                  <a:txBody>
                    <a:bodyPr/>
                    <a:lstStyle/>
                    <a:p>
                      <a:pPr algn="ctr"/>
                      <a:endParaRPr lang="en-US" sz="2400" dirty="0"/>
                    </a:p>
                  </a:txBody>
                  <a:tcPr/>
                </a:tc>
                <a:tc>
                  <a:txBody>
                    <a:bodyPr/>
                    <a:lstStyle/>
                    <a:p>
                      <a:pPr algn="ctr"/>
                      <a:r>
                        <a:rPr lang="en-US" sz="2400" dirty="0" smtClean="0"/>
                        <a:t>D1</a:t>
                      </a:r>
                      <a:endParaRPr lang="en-US" sz="2400" dirty="0"/>
                    </a:p>
                  </a:txBody>
                  <a:tcPr/>
                </a:tc>
                <a:tc>
                  <a:txBody>
                    <a:bodyPr/>
                    <a:lstStyle/>
                    <a:p>
                      <a:pPr algn="ctr"/>
                      <a:r>
                        <a:rPr lang="en-US" sz="2400" dirty="0" smtClean="0"/>
                        <a:t>D2</a:t>
                      </a:r>
                      <a:endParaRPr lang="en-US" sz="2400" dirty="0"/>
                    </a:p>
                  </a:txBody>
                  <a:tcPr/>
                </a:tc>
                <a:tc>
                  <a:txBody>
                    <a:bodyPr/>
                    <a:lstStyle/>
                    <a:p>
                      <a:pPr algn="ctr"/>
                      <a:r>
                        <a:rPr lang="en-US" sz="2400" dirty="0" smtClean="0"/>
                        <a:t>D3</a:t>
                      </a:r>
                      <a:endParaRPr lang="en-US" sz="2400" dirty="0"/>
                    </a:p>
                  </a:txBody>
                  <a:tcPr/>
                </a:tc>
                <a:tc>
                  <a:txBody>
                    <a:bodyPr/>
                    <a:lstStyle/>
                    <a:p>
                      <a:pPr algn="ctr"/>
                      <a:r>
                        <a:rPr lang="en-US" sz="2400" dirty="0" smtClean="0"/>
                        <a:t>D4</a:t>
                      </a:r>
                      <a:endParaRPr lang="en-US" sz="2400" dirty="0"/>
                    </a:p>
                  </a:txBody>
                  <a:tcPr/>
                </a:tc>
                <a:tc>
                  <a:txBody>
                    <a:bodyPr/>
                    <a:lstStyle/>
                    <a:p>
                      <a:pPr algn="ctr"/>
                      <a:r>
                        <a:rPr lang="en-US" sz="2400" dirty="0" smtClean="0"/>
                        <a:t>Capacity</a:t>
                      </a:r>
                      <a:endParaRPr lang="en-US" sz="2400" dirty="0"/>
                    </a:p>
                  </a:txBody>
                  <a:tcPr/>
                </a:tc>
              </a:tr>
              <a:tr h="635000">
                <a:tc>
                  <a:txBody>
                    <a:bodyPr/>
                    <a:lstStyle/>
                    <a:p>
                      <a:pPr algn="ctr"/>
                      <a:r>
                        <a:rPr lang="en-US" sz="2400" dirty="0" smtClean="0"/>
                        <a:t>S1</a:t>
                      </a:r>
                      <a:endParaRPr lang="en-US" sz="2400" dirty="0"/>
                    </a:p>
                  </a:txBody>
                  <a:tcPr/>
                </a:tc>
                <a:tc>
                  <a:txBody>
                    <a:bodyPr/>
                    <a:lstStyle/>
                    <a:p>
                      <a:pPr algn="l"/>
                      <a:r>
                        <a:rPr lang="en-US" sz="2400" dirty="0" smtClean="0"/>
                        <a:t>19</a:t>
                      </a:r>
                      <a:endParaRPr lang="en-US" sz="2400" dirty="0"/>
                    </a:p>
                  </a:txBody>
                  <a:tcPr/>
                </a:tc>
                <a:tc>
                  <a:txBody>
                    <a:bodyPr/>
                    <a:lstStyle/>
                    <a:p>
                      <a:pPr algn="l"/>
                      <a:r>
                        <a:rPr lang="en-US" sz="2400" dirty="0" smtClean="0"/>
                        <a:t>30</a:t>
                      </a:r>
                      <a:endParaRPr lang="en-US" sz="2400" dirty="0"/>
                    </a:p>
                  </a:txBody>
                  <a:tcPr/>
                </a:tc>
                <a:tc>
                  <a:txBody>
                    <a:bodyPr/>
                    <a:lstStyle/>
                    <a:p>
                      <a:pPr algn="ctr"/>
                      <a:r>
                        <a:rPr lang="en-US" sz="2400" dirty="0" smtClean="0"/>
                        <a:t>50</a:t>
                      </a:r>
                      <a:endParaRPr lang="en-US" sz="2400" dirty="0"/>
                    </a:p>
                  </a:txBody>
                  <a:tcPr/>
                </a:tc>
                <a:tc>
                  <a:txBody>
                    <a:bodyPr/>
                    <a:lstStyle/>
                    <a:p>
                      <a:pPr algn="ctr"/>
                      <a:r>
                        <a:rPr lang="en-US" sz="2400" dirty="0" smtClean="0"/>
                        <a:t>10</a:t>
                      </a:r>
                      <a:endParaRPr lang="en-US" sz="2400" dirty="0"/>
                    </a:p>
                  </a:txBody>
                  <a:tcPr/>
                </a:tc>
                <a:tc>
                  <a:txBody>
                    <a:bodyPr/>
                    <a:lstStyle/>
                    <a:p>
                      <a:pPr algn="ctr"/>
                      <a:r>
                        <a:rPr lang="en-US" sz="2400" dirty="0" smtClean="0"/>
                        <a:t>7</a:t>
                      </a:r>
                      <a:endParaRPr lang="en-US" sz="2400" dirty="0"/>
                    </a:p>
                  </a:txBody>
                  <a:tcPr/>
                </a:tc>
              </a:tr>
              <a:tr h="635000">
                <a:tc>
                  <a:txBody>
                    <a:bodyPr/>
                    <a:lstStyle/>
                    <a:p>
                      <a:pPr algn="ctr"/>
                      <a:r>
                        <a:rPr lang="en-US" sz="2400" dirty="0" smtClean="0"/>
                        <a:t>S2</a:t>
                      </a:r>
                      <a:endParaRPr lang="en-US" sz="2400" dirty="0"/>
                    </a:p>
                  </a:txBody>
                  <a:tcPr/>
                </a:tc>
                <a:tc>
                  <a:txBody>
                    <a:bodyPr/>
                    <a:lstStyle/>
                    <a:p>
                      <a:pPr algn="ctr"/>
                      <a:r>
                        <a:rPr lang="en-US" sz="2400" dirty="0" smtClean="0"/>
                        <a:t>70</a:t>
                      </a:r>
                      <a:endParaRPr lang="en-US" sz="2400" dirty="0"/>
                    </a:p>
                  </a:txBody>
                  <a:tcPr/>
                </a:tc>
                <a:tc>
                  <a:txBody>
                    <a:bodyPr/>
                    <a:lstStyle/>
                    <a:p>
                      <a:pPr algn="l"/>
                      <a:r>
                        <a:rPr lang="en-US" sz="2400" dirty="0" smtClean="0"/>
                        <a:t>30</a:t>
                      </a:r>
                      <a:endParaRPr lang="en-US" sz="2400" dirty="0"/>
                    </a:p>
                  </a:txBody>
                  <a:tcPr/>
                </a:tc>
                <a:tc>
                  <a:txBody>
                    <a:bodyPr/>
                    <a:lstStyle/>
                    <a:p>
                      <a:pPr algn="l"/>
                      <a:r>
                        <a:rPr lang="en-US" sz="2400" dirty="0" smtClean="0"/>
                        <a:t>40</a:t>
                      </a:r>
                      <a:endParaRPr lang="en-US" sz="2400" dirty="0"/>
                    </a:p>
                  </a:txBody>
                  <a:tcPr/>
                </a:tc>
                <a:tc>
                  <a:txBody>
                    <a:bodyPr/>
                    <a:lstStyle/>
                    <a:p>
                      <a:pPr algn="ctr"/>
                      <a:r>
                        <a:rPr lang="en-US" sz="2400" dirty="0" smtClean="0"/>
                        <a:t>60</a:t>
                      </a:r>
                      <a:endParaRPr lang="en-US" sz="2400" dirty="0"/>
                    </a:p>
                  </a:txBody>
                  <a:tcPr/>
                </a:tc>
                <a:tc>
                  <a:txBody>
                    <a:bodyPr/>
                    <a:lstStyle/>
                    <a:p>
                      <a:pPr algn="ctr"/>
                      <a:r>
                        <a:rPr lang="en-US" sz="2400" dirty="0" smtClean="0"/>
                        <a:t>9</a:t>
                      </a:r>
                      <a:endParaRPr lang="en-US" sz="2400" dirty="0"/>
                    </a:p>
                  </a:txBody>
                  <a:tcPr/>
                </a:tc>
              </a:tr>
              <a:tr h="635000">
                <a:tc>
                  <a:txBody>
                    <a:bodyPr/>
                    <a:lstStyle/>
                    <a:p>
                      <a:pPr algn="ctr"/>
                      <a:r>
                        <a:rPr lang="en-US" sz="2400" dirty="0" smtClean="0"/>
                        <a:t>S3</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8</a:t>
                      </a:r>
                      <a:endParaRPr lang="en-US" sz="2400" dirty="0"/>
                    </a:p>
                  </a:txBody>
                  <a:tcPr/>
                </a:tc>
                <a:tc>
                  <a:txBody>
                    <a:bodyPr/>
                    <a:lstStyle/>
                    <a:p>
                      <a:pPr algn="l"/>
                      <a:r>
                        <a:rPr lang="en-US" sz="2400" dirty="0" smtClean="0"/>
                        <a:t>70</a:t>
                      </a:r>
                      <a:endParaRPr lang="en-US" sz="2400" dirty="0"/>
                    </a:p>
                  </a:txBody>
                  <a:tcPr/>
                </a:tc>
                <a:tc>
                  <a:txBody>
                    <a:bodyPr/>
                    <a:lstStyle/>
                    <a:p>
                      <a:pPr algn="l"/>
                      <a:r>
                        <a:rPr lang="en-US" sz="2400" dirty="0" smtClean="0"/>
                        <a:t>20</a:t>
                      </a:r>
                      <a:endParaRPr lang="en-US" sz="2400" dirty="0"/>
                    </a:p>
                  </a:txBody>
                  <a:tcPr/>
                </a:tc>
                <a:tc>
                  <a:txBody>
                    <a:bodyPr/>
                    <a:lstStyle/>
                    <a:p>
                      <a:pPr algn="ctr"/>
                      <a:r>
                        <a:rPr lang="en-US" sz="2400" dirty="0" smtClean="0"/>
                        <a:t>18</a:t>
                      </a:r>
                      <a:endParaRPr lang="en-US" sz="2400" dirty="0"/>
                    </a:p>
                  </a:txBody>
                  <a:tcPr/>
                </a:tc>
              </a:tr>
              <a:tr h="635000">
                <a:tc>
                  <a:txBody>
                    <a:bodyPr/>
                    <a:lstStyle/>
                    <a:p>
                      <a:pPr algn="ctr"/>
                      <a:r>
                        <a:rPr lang="en-US" sz="2400" dirty="0" smtClean="0"/>
                        <a:t>Demand</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a:t>
                      </a:r>
                      <a:endParaRPr lang="en-US" sz="2400" dirty="0"/>
                    </a:p>
                  </a:txBody>
                  <a:tcPr/>
                </a:tc>
                <a:tc>
                  <a:txBody>
                    <a:bodyPr/>
                    <a:lstStyle/>
                    <a:p>
                      <a:pPr algn="ctr"/>
                      <a:r>
                        <a:rPr lang="en-US" sz="2400" dirty="0" smtClean="0"/>
                        <a:t>14</a:t>
                      </a:r>
                      <a:endParaRPr lang="en-US" sz="2400" dirty="0"/>
                    </a:p>
                  </a:txBody>
                  <a:tcPr/>
                </a:tc>
                <a:tc>
                  <a:txBody>
                    <a:bodyPr/>
                    <a:lstStyle/>
                    <a:p>
                      <a:pPr algn="ctr"/>
                      <a:r>
                        <a:rPr lang="en-US" sz="2400" dirty="0" smtClean="0"/>
                        <a:t>34</a:t>
                      </a:r>
                      <a:endParaRPr lang="en-US" sz="2400" dirty="0"/>
                    </a:p>
                  </a:txBody>
                  <a:tcPr/>
                </a:tc>
              </a:tr>
            </a:tbl>
          </a:graphicData>
        </a:graphic>
      </p:graphicFrame>
      <p:sp>
        <p:nvSpPr>
          <p:cNvPr id="6" name="Oval 5"/>
          <p:cNvSpPr/>
          <p:nvPr/>
        </p:nvSpPr>
        <p:spPr>
          <a:xfrm>
            <a:off x="2743200" y="2971800"/>
            <a:ext cx="6096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7" name="Oval 6"/>
          <p:cNvSpPr/>
          <p:nvPr/>
        </p:nvSpPr>
        <p:spPr>
          <a:xfrm>
            <a:off x="4038600" y="2895600"/>
            <a:ext cx="6096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8" name="Oval 7"/>
          <p:cNvSpPr/>
          <p:nvPr/>
        </p:nvSpPr>
        <p:spPr>
          <a:xfrm>
            <a:off x="4038600" y="3581400"/>
            <a:ext cx="6096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sp>
        <p:nvSpPr>
          <p:cNvPr id="9" name="Oval 8"/>
          <p:cNvSpPr/>
          <p:nvPr/>
        </p:nvSpPr>
        <p:spPr>
          <a:xfrm>
            <a:off x="5257800" y="3581400"/>
            <a:ext cx="6096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10" name="Oval 9"/>
          <p:cNvSpPr/>
          <p:nvPr/>
        </p:nvSpPr>
        <p:spPr>
          <a:xfrm>
            <a:off x="6553200" y="4267200"/>
            <a:ext cx="6096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14</a:t>
            </a:r>
            <a:endParaRPr lang="en-US" dirty="0"/>
          </a:p>
        </p:txBody>
      </p:sp>
      <p:sp>
        <p:nvSpPr>
          <p:cNvPr id="11" name="Oval 10"/>
          <p:cNvSpPr/>
          <p:nvPr/>
        </p:nvSpPr>
        <p:spPr>
          <a:xfrm>
            <a:off x="5334000" y="4267200"/>
            <a:ext cx="6096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a:t>
            </a:r>
            <a:endParaRPr lang="en-US" dirty="0"/>
          </a:p>
        </p:txBody>
      </p:sp>
      <p:sp>
        <p:nvSpPr>
          <p:cNvPr id="3" name="Content Placeholder 2"/>
          <p:cNvSpPr>
            <a:spLocks noGrp="1"/>
          </p:cNvSpPr>
          <p:nvPr>
            <p:ph idx="1"/>
          </p:nvPr>
        </p:nvSpPr>
        <p:spPr/>
        <p:txBody>
          <a:bodyPr>
            <a:normAutofit/>
          </a:bodyPr>
          <a:lstStyle/>
          <a:p>
            <a:pPr algn="just"/>
            <a:r>
              <a:rPr lang="en-US" sz="2800" dirty="0" smtClean="0"/>
              <a:t>The cell (S1, D1) is the north west corner cell in the given transpiration table. The rim values for row S1 and column D1 are compared. The smaller of the two, i.e. 5 is assigned as the first allocation. </a:t>
            </a:r>
          </a:p>
          <a:p>
            <a:pPr algn="just"/>
            <a:r>
              <a:rPr lang="en-US" sz="2800" dirty="0" smtClean="0"/>
              <a:t>This means that 5 units of a commodity are to be transported from source S1 to destination D1. However this allocation leaves a supply of 7-5  = 2 units of commodity at S1.</a:t>
            </a:r>
            <a:endParaRPr lang="en-US" sz="28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Solution	</a:t>
            </a:r>
            <a:endParaRPr lang="en-US" b="1" dirty="0"/>
          </a:p>
        </p:txBody>
      </p:sp>
      <p:sp>
        <p:nvSpPr>
          <p:cNvPr id="3" name="Content Placeholder 2"/>
          <p:cNvSpPr>
            <a:spLocks noGrp="1"/>
          </p:cNvSpPr>
          <p:nvPr>
            <p:ph idx="1"/>
          </p:nvPr>
        </p:nvSpPr>
        <p:spPr/>
        <p:txBody>
          <a:bodyPr>
            <a:noAutofit/>
          </a:bodyPr>
          <a:lstStyle/>
          <a:p>
            <a:pPr algn="just"/>
            <a:r>
              <a:rPr lang="en-US" sz="2800" dirty="0" smtClean="0"/>
              <a:t>Move horizontally and allocate as much as possible to cell (S1, d2). The rim values for S1 is 2 and </a:t>
            </a:r>
            <a:r>
              <a:rPr lang="en-US" sz="2800" dirty="0" err="1" smtClean="0"/>
              <a:t>coloumn</a:t>
            </a:r>
            <a:r>
              <a:rPr lang="en-US" sz="2800" dirty="0" smtClean="0"/>
              <a:t> D2 is 8. The smaller of the two </a:t>
            </a:r>
            <a:r>
              <a:rPr lang="en-US" sz="2800" dirty="0" err="1" smtClean="0"/>
              <a:t>i.e</a:t>
            </a:r>
            <a:r>
              <a:rPr lang="en-US" sz="2800" dirty="0" smtClean="0"/>
              <a:t> 2 is placed in the cell. </a:t>
            </a:r>
          </a:p>
          <a:p>
            <a:pPr lvl="1" algn="just"/>
            <a:r>
              <a:rPr lang="en-US" sz="2400" dirty="0" smtClean="0"/>
              <a:t>Proceeding to row S2 since the demand of D1 has been met nothing further can be allocated to D1. The unfulfilled demand of D2 is now 8-2 = 6 units. This can be fulfilled by S2 with capacity of 9 units. So 6 units are allocated to cell (S2, D2). The demand of D2 is now satisfied and a balance of 9 – 6 =3 units remains with S2.</a:t>
            </a:r>
            <a:endParaRPr lang="en-US" sz="24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Move horizontally and vertically in the same manner. This should be done because successive demand and supply are met. </a:t>
            </a:r>
          </a:p>
          <a:p>
            <a:pPr algn="just"/>
            <a:r>
              <a:rPr lang="en-US" dirty="0" smtClean="0"/>
              <a:t>Ensure that solution is feasible , the number of positive allocation is equal to m+n-1 = 3+4-1 = 6.</a:t>
            </a:r>
          </a:p>
          <a:p>
            <a:pPr algn="just"/>
            <a:r>
              <a:rPr lang="en-US" dirty="0" smtClean="0"/>
              <a:t>Total cost = </a:t>
            </a:r>
          </a:p>
          <a:p>
            <a:pPr lvl="1" algn="just">
              <a:buNone/>
            </a:pPr>
            <a:r>
              <a:rPr lang="en-US" dirty="0" smtClean="0"/>
              <a:t>=5X19+ 2X30 + 6X30 + 3X40 + 4X70 + 14X 20  = </a:t>
            </a:r>
          </a:p>
          <a:p>
            <a:pPr lvl="1" algn="just">
              <a:buNone/>
            </a:pPr>
            <a:r>
              <a:rPr lang="en-US" dirty="0" smtClean="0"/>
              <a:t>                                 Rs. 1015</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Assignment 1</a:t>
            </a:r>
            <a:endParaRPr lang="en-US" dirty="0"/>
          </a:p>
        </p:txBody>
      </p:sp>
      <p:graphicFrame>
        <p:nvGraphicFramePr>
          <p:cNvPr id="4" name="Table 3"/>
          <p:cNvGraphicFramePr>
            <a:graphicFrameLocks noGrp="1"/>
          </p:cNvGraphicFramePr>
          <p:nvPr/>
        </p:nvGraphicFramePr>
        <p:xfrm>
          <a:off x="457200" y="1600201"/>
          <a:ext cx="8382000" cy="3764279"/>
        </p:xfrm>
        <a:graphic>
          <a:graphicData uri="http://schemas.openxmlformats.org/drawingml/2006/table">
            <a:tbl>
              <a:tblPr firstRow="1" bandRow="1">
                <a:tableStyleId>{5940675A-B579-460E-94D1-54222C63F5DA}</a:tableStyleId>
              </a:tblPr>
              <a:tblGrid>
                <a:gridCol w="1397000"/>
                <a:gridCol w="1397000"/>
                <a:gridCol w="1397000"/>
                <a:gridCol w="1397000"/>
                <a:gridCol w="1397000"/>
                <a:gridCol w="1397000"/>
              </a:tblGrid>
              <a:tr h="914399">
                <a:tc>
                  <a:txBody>
                    <a:bodyPr/>
                    <a:lstStyle/>
                    <a:p>
                      <a:pPr algn="ctr"/>
                      <a:endParaRPr lang="en-US" sz="2800" dirty="0"/>
                    </a:p>
                  </a:txBody>
                  <a:tcPr/>
                </a:tc>
                <a:tc>
                  <a:txBody>
                    <a:bodyPr/>
                    <a:lstStyle/>
                    <a:p>
                      <a:pPr algn="ctr"/>
                      <a:r>
                        <a:rPr lang="en-US" sz="2000" dirty="0" smtClean="0"/>
                        <a:t>D1 =</a:t>
                      </a:r>
                      <a:r>
                        <a:rPr lang="en-US" sz="2000" dirty="0" err="1" smtClean="0"/>
                        <a:t>lucknow</a:t>
                      </a:r>
                      <a:endParaRPr lang="en-US" sz="2000" dirty="0"/>
                    </a:p>
                  </a:txBody>
                  <a:tcPr/>
                </a:tc>
                <a:tc>
                  <a:txBody>
                    <a:bodyPr/>
                    <a:lstStyle/>
                    <a:p>
                      <a:pPr algn="ctr"/>
                      <a:r>
                        <a:rPr lang="en-US" sz="2000" dirty="0" smtClean="0"/>
                        <a:t>D2=</a:t>
                      </a:r>
                      <a:r>
                        <a:rPr lang="en-US" sz="2000" dirty="0" err="1" smtClean="0"/>
                        <a:t>baliya</a:t>
                      </a:r>
                      <a:endParaRPr lang="en-US" sz="2000" dirty="0"/>
                    </a:p>
                  </a:txBody>
                  <a:tcPr/>
                </a:tc>
                <a:tc>
                  <a:txBody>
                    <a:bodyPr/>
                    <a:lstStyle/>
                    <a:p>
                      <a:pPr algn="ctr"/>
                      <a:r>
                        <a:rPr lang="en-US" sz="2000" dirty="0" smtClean="0"/>
                        <a:t>D3=</a:t>
                      </a:r>
                      <a:r>
                        <a:rPr lang="en-US" sz="2000" dirty="0" err="1" smtClean="0"/>
                        <a:t>kanpur</a:t>
                      </a:r>
                      <a:endParaRPr lang="en-US" sz="2000" dirty="0"/>
                    </a:p>
                  </a:txBody>
                  <a:tcPr/>
                </a:tc>
                <a:tc>
                  <a:txBody>
                    <a:bodyPr/>
                    <a:lstStyle/>
                    <a:p>
                      <a:pPr algn="ctr"/>
                      <a:r>
                        <a:rPr lang="en-US" sz="2000" dirty="0" smtClean="0"/>
                        <a:t>D4=</a:t>
                      </a:r>
                      <a:r>
                        <a:rPr lang="en-US" sz="2000" dirty="0" err="1" smtClean="0"/>
                        <a:t>delhi</a:t>
                      </a:r>
                      <a:endParaRPr lang="en-US" sz="2000" dirty="0"/>
                    </a:p>
                  </a:txBody>
                  <a:tcPr/>
                </a:tc>
                <a:tc>
                  <a:txBody>
                    <a:bodyPr/>
                    <a:lstStyle/>
                    <a:p>
                      <a:pPr algn="ctr"/>
                      <a:r>
                        <a:rPr lang="en-US" sz="2800" dirty="0" smtClean="0"/>
                        <a:t>Supply</a:t>
                      </a:r>
                      <a:endParaRPr lang="en-US" sz="2800" dirty="0"/>
                    </a:p>
                  </a:txBody>
                  <a:tcPr/>
                </a:tc>
              </a:tr>
              <a:tr h="635000">
                <a:tc>
                  <a:txBody>
                    <a:bodyPr/>
                    <a:lstStyle/>
                    <a:p>
                      <a:pPr algn="ctr"/>
                      <a:r>
                        <a:rPr lang="en-US" sz="2800" dirty="0" smtClean="0"/>
                        <a:t>S1</a:t>
                      </a:r>
                      <a:endParaRPr lang="en-US" sz="2800" dirty="0"/>
                    </a:p>
                  </a:txBody>
                  <a:tcPr/>
                </a:tc>
                <a:tc>
                  <a:txBody>
                    <a:bodyPr/>
                    <a:lstStyle/>
                    <a:p>
                      <a:pPr algn="ctr"/>
                      <a:r>
                        <a:rPr lang="en-US" sz="2800" dirty="0" smtClean="0"/>
                        <a:t>2</a:t>
                      </a:r>
                      <a:endParaRPr lang="en-US" sz="2800" dirty="0"/>
                    </a:p>
                  </a:txBody>
                  <a:tcPr/>
                </a:tc>
                <a:tc>
                  <a:txBody>
                    <a:bodyPr/>
                    <a:lstStyle/>
                    <a:p>
                      <a:pPr algn="ctr"/>
                      <a:r>
                        <a:rPr lang="en-US" sz="2800" dirty="0" smtClean="0"/>
                        <a:t>3</a:t>
                      </a:r>
                      <a:endParaRPr lang="en-US" sz="2800" dirty="0"/>
                    </a:p>
                  </a:txBody>
                  <a:tcPr/>
                </a:tc>
                <a:tc>
                  <a:txBody>
                    <a:bodyPr/>
                    <a:lstStyle/>
                    <a:p>
                      <a:pPr algn="ctr"/>
                      <a:r>
                        <a:rPr lang="en-US" sz="2800" dirty="0" smtClean="0"/>
                        <a:t>11</a:t>
                      </a:r>
                      <a:endParaRPr lang="en-US" sz="2800" dirty="0"/>
                    </a:p>
                  </a:txBody>
                  <a:tcPr/>
                </a:tc>
                <a:tc>
                  <a:txBody>
                    <a:bodyPr/>
                    <a:lstStyle/>
                    <a:p>
                      <a:pPr algn="ctr"/>
                      <a:r>
                        <a:rPr lang="en-US" sz="2800" dirty="0" smtClean="0"/>
                        <a:t>7</a:t>
                      </a:r>
                      <a:endParaRPr lang="en-US" sz="2800" dirty="0"/>
                    </a:p>
                  </a:txBody>
                  <a:tcPr/>
                </a:tc>
                <a:tc>
                  <a:txBody>
                    <a:bodyPr/>
                    <a:lstStyle/>
                    <a:p>
                      <a:pPr algn="ctr"/>
                      <a:r>
                        <a:rPr lang="en-US" sz="2800" b="1" dirty="0" smtClean="0">
                          <a:solidFill>
                            <a:srgbClr val="FF0000"/>
                          </a:solidFill>
                        </a:rPr>
                        <a:t>6</a:t>
                      </a:r>
                      <a:endParaRPr lang="en-US" sz="2800" b="1" dirty="0">
                        <a:solidFill>
                          <a:srgbClr val="FF0000"/>
                        </a:solidFill>
                      </a:endParaRPr>
                    </a:p>
                  </a:txBody>
                  <a:tcPr/>
                </a:tc>
              </a:tr>
              <a:tr h="635000">
                <a:tc>
                  <a:txBody>
                    <a:bodyPr/>
                    <a:lstStyle/>
                    <a:p>
                      <a:pPr algn="ctr"/>
                      <a:r>
                        <a:rPr lang="en-US" sz="2800" dirty="0" smtClean="0"/>
                        <a:t>S2</a:t>
                      </a:r>
                      <a:endParaRPr lang="en-US" sz="2800" dirty="0"/>
                    </a:p>
                  </a:txBody>
                  <a:tcPr/>
                </a:tc>
                <a:tc>
                  <a:txBody>
                    <a:bodyPr/>
                    <a:lstStyle/>
                    <a:p>
                      <a:pPr algn="ctr"/>
                      <a:r>
                        <a:rPr lang="en-US" sz="2800" dirty="0" smtClean="0"/>
                        <a:t>1</a:t>
                      </a:r>
                      <a:endParaRPr lang="en-US" sz="2800" dirty="0"/>
                    </a:p>
                  </a:txBody>
                  <a:tcPr/>
                </a:tc>
                <a:tc>
                  <a:txBody>
                    <a:bodyPr/>
                    <a:lstStyle/>
                    <a:p>
                      <a:pPr algn="ctr"/>
                      <a:r>
                        <a:rPr lang="en-US" sz="2800" dirty="0" smtClean="0"/>
                        <a:t>0</a:t>
                      </a:r>
                      <a:endParaRPr lang="en-US" sz="2800" dirty="0"/>
                    </a:p>
                  </a:txBody>
                  <a:tcPr/>
                </a:tc>
                <a:tc>
                  <a:txBody>
                    <a:bodyPr/>
                    <a:lstStyle/>
                    <a:p>
                      <a:pPr algn="ctr"/>
                      <a:r>
                        <a:rPr lang="en-US" sz="2800" dirty="0" smtClean="0"/>
                        <a:t>6</a:t>
                      </a:r>
                      <a:endParaRPr lang="en-US" sz="2800" dirty="0"/>
                    </a:p>
                  </a:txBody>
                  <a:tcPr/>
                </a:tc>
                <a:tc>
                  <a:txBody>
                    <a:bodyPr/>
                    <a:lstStyle/>
                    <a:p>
                      <a:pPr algn="ctr"/>
                      <a:r>
                        <a:rPr lang="en-US" sz="2800" dirty="0" smtClean="0"/>
                        <a:t>1</a:t>
                      </a:r>
                      <a:endParaRPr lang="en-US" sz="2800" dirty="0"/>
                    </a:p>
                  </a:txBody>
                  <a:tcPr/>
                </a:tc>
                <a:tc>
                  <a:txBody>
                    <a:bodyPr/>
                    <a:lstStyle/>
                    <a:p>
                      <a:pPr algn="ctr"/>
                      <a:r>
                        <a:rPr lang="en-US" sz="2800" b="1" dirty="0" smtClean="0">
                          <a:solidFill>
                            <a:srgbClr val="FF0000"/>
                          </a:solidFill>
                        </a:rPr>
                        <a:t>1</a:t>
                      </a:r>
                      <a:endParaRPr lang="en-US" sz="2800" b="1" dirty="0">
                        <a:solidFill>
                          <a:srgbClr val="FF0000"/>
                        </a:solidFill>
                      </a:endParaRPr>
                    </a:p>
                  </a:txBody>
                  <a:tcPr/>
                </a:tc>
              </a:tr>
              <a:tr h="635000">
                <a:tc>
                  <a:txBody>
                    <a:bodyPr/>
                    <a:lstStyle/>
                    <a:p>
                      <a:pPr algn="ctr"/>
                      <a:r>
                        <a:rPr lang="en-US" sz="2800" dirty="0" smtClean="0"/>
                        <a:t>S3</a:t>
                      </a:r>
                      <a:endParaRPr lang="en-US" sz="2800" dirty="0"/>
                    </a:p>
                  </a:txBody>
                  <a:tcPr/>
                </a:tc>
                <a:tc>
                  <a:txBody>
                    <a:bodyPr/>
                    <a:lstStyle/>
                    <a:p>
                      <a:pPr algn="ctr"/>
                      <a:r>
                        <a:rPr lang="en-US" sz="2800" dirty="0" smtClean="0"/>
                        <a:t>5</a:t>
                      </a:r>
                      <a:endParaRPr lang="en-US" sz="2800" dirty="0"/>
                    </a:p>
                  </a:txBody>
                  <a:tcPr/>
                </a:tc>
                <a:tc>
                  <a:txBody>
                    <a:bodyPr/>
                    <a:lstStyle/>
                    <a:p>
                      <a:pPr algn="ctr"/>
                      <a:r>
                        <a:rPr lang="en-US" sz="2800" dirty="0" smtClean="0"/>
                        <a:t>8</a:t>
                      </a:r>
                      <a:endParaRPr lang="en-US" sz="2800" dirty="0"/>
                    </a:p>
                  </a:txBody>
                  <a:tcPr/>
                </a:tc>
                <a:tc>
                  <a:txBody>
                    <a:bodyPr/>
                    <a:lstStyle/>
                    <a:p>
                      <a:pPr algn="ctr"/>
                      <a:r>
                        <a:rPr lang="en-US" sz="2800" dirty="0" smtClean="0"/>
                        <a:t>15</a:t>
                      </a:r>
                      <a:endParaRPr lang="en-US" sz="2800" dirty="0"/>
                    </a:p>
                  </a:txBody>
                  <a:tcPr/>
                </a:tc>
                <a:tc>
                  <a:txBody>
                    <a:bodyPr/>
                    <a:lstStyle/>
                    <a:p>
                      <a:pPr algn="ctr"/>
                      <a:r>
                        <a:rPr lang="en-US" sz="2800" dirty="0" smtClean="0"/>
                        <a:t>9</a:t>
                      </a:r>
                      <a:endParaRPr lang="en-US" sz="2800" dirty="0"/>
                    </a:p>
                  </a:txBody>
                  <a:tcPr/>
                </a:tc>
                <a:tc>
                  <a:txBody>
                    <a:bodyPr/>
                    <a:lstStyle/>
                    <a:p>
                      <a:pPr algn="ctr"/>
                      <a:r>
                        <a:rPr lang="en-US" sz="2800" b="1" dirty="0" smtClean="0">
                          <a:solidFill>
                            <a:srgbClr val="FF0000"/>
                          </a:solidFill>
                        </a:rPr>
                        <a:t>10</a:t>
                      </a:r>
                      <a:endParaRPr lang="en-US" sz="2800" b="1" dirty="0">
                        <a:solidFill>
                          <a:srgbClr val="FF0000"/>
                        </a:solidFill>
                      </a:endParaRPr>
                    </a:p>
                  </a:txBody>
                  <a:tcPr/>
                </a:tc>
              </a:tr>
              <a:tr h="635000">
                <a:tc>
                  <a:txBody>
                    <a:bodyPr/>
                    <a:lstStyle/>
                    <a:p>
                      <a:pPr algn="ctr"/>
                      <a:r>
                        <a:rPr lang="en-US" sz="2800" dirty="0" smtClean="0"/>
                        <a:t>Requirements</a:t>
                      </a:r>
                      <a:endParaRPr lang="en-US" sz="2800" dirty="0"/>
                    </a:p>
                  </a:txBody>
                  <a:tcPr/>
                </a:tc>
                <a:tc>
                  <a:txBody>
                    <a:bodyPr/>
                    <a:lstStyle/>
                    <a:p>
                      <a:pPr algn="ctr"/>
                      <a:r>
                        <a:rPr lang="en-US" sz="3200" b="1" dirty="0" smtClean="0">
                          <a:solidFill>
                            <a:srgbClr val="FF0000"/>
                          </a:solidFill>
                        </a:rPr>
                        <a:t>7</a:t>
                      </a:r>
                      <a:endParaRPr lang="en-US" sz="3200" b="1" dirty="0">
                        <a:solidFill>
                          <a:srgbClr val="FF0000"/>
                        </a:solidFill>
                      </a:endParaRPr>
                    </a:p>
                  </a:txBody>
                  <a:tcPr/>
                </a:tc>
                <a:tc>
                  <a:txBody>
                    <a:bodyPr/>
                    <a:lstStyle/>
                    <a:p>
                      <a:pPr algn="ctr"/>
                      <a:r>
                        <a:rPr lang="en-US" sz="2800" b="1" dirty="0" smtClean="0">
                          <a:solidFill>
                            <a:srgbClr val="FF0000"/>
                          </a:solidFill>
                        </a:rPr>
                        <a:t>5</a:t>
                      </a:r>
                      <a:endParaRPr lang="en-US" sz="2800" b="1" dirty="0">
                        <a:solidFill>
                          <a:srgbClr val="FF0000"/>
                        </a:solidFill>
                      </a:endParaRPr>
                    </a:p>
                  </a:txBody>
                  <a:tcPr/>
                </a:tc>
                <a:tc>
                  <a:txBody>
                    <a:bodyPr/>
                    <a:lstStyle/>
                    <a:p>
                      <a:pPr algn="ctr"/>
                      <a:r>
                        <a:rPr lang="en-US" sz="2800" b="1" dirty="0" smtClean="0">
                          <a:solidFill>
                            <a:srgbClr val="FF0000"/>
                          </a:solidFill>
                        </a:rPr>
                        <a:t>3</a:t>
                      </a:r>
                      <a:endParaRPr lang="en-US" sz="2800" b="1" dirty="0">
                        <a:solidFill>
                          <a:srgbClr val="FF0000"/>
                        </a:solidFill>
                      </a:endParaRPr>
                    </a:p>
                  </a:txBody>
                  <a:tcPr/>
                </a:tc>
                <a:tc>
                  <a:txBody>
                    <a:bodyPr/>
                    <a:lstStyle/>
                    <a:p>
                      <a:pPr algn="ctr"/>
                      <a:r>
                        <a:rPr lang="en-US" sz="2800" b="1" dirty="0" smtClean="0">
                          <a:solidFill>
                            <a:srgbClr val="FF0000"/>
                          </a:solidFill>
                        </a:rPr>
                        <a:t>2</a:t>
                      </a:r>
                      <a:endParaRPr lang="en-US" sz="2800" b="1" dirty="0">
                        <a:solidFill>
                          <a:srgbClr val="FF0000"/>
                        </a:solidFill>
                      </a:endParaRPr>
                    </a:p>
                  </a:txBody>
                  <a:tcPr/>
                </a:tc>
                <a:tc>
                  <a:txBody>
                    <a:bodyPr/>
                    <a:lstStyle/>
                    <a:p>
                      <a:pPr algn="ctr"/>
                      <a:r>
                        <a:rPr lang="en-US" sz="2800" b="1" dirty="0" smtClean="0">
                          <a:solidFill>
                            <a:srgbClr val="FF0000"/>
                          </a:solidFill>
                        </a:rPr>
                        <a:t>17</a:t>
                      </a:r>
                      <a:endParaRPr lang="en-US" sz="2800" b="1" dirty="0">
                        <a:solidFill>
                          <a:srgbClr val="FF0000"/>
                        </a:solidFill>
                      </a:endParaRPr>
                    </a:p>
                  </a:txBody>
                  <a:tcPr/>
                </a:tc>
              </a:tr>
            </a:tbl>
          </a:graphicData>
        </a:graphic>
      </p:graphicFrame>
      <p:sp>
        <p:nvSpPr>
          <p:cNvPr id="5" name="TextBox 4"/>
          <p:cNvSpPr txBox="1"/>
          <p:nvPr/>
        </p:nvSpPr>
        <p:spPr>
          <a:xfrm>
            <a:off x="448188" y="5486400"/>
            <a:ext cx="8562409" cy="646331"/>
          </a:xfrm>
          <a:prstGeom prst="rect">
            <a:avLst/>
          </a:prstGeom>
          <a:noFill/>
        </p:spPr>
        <p:txBody>
          <a:bodyPr wrap="none" rtlCol="0">
            <a:spAutoFit/>
          </a:bodyPr>
          <a:lstStyle/>
          <a:p>
            <a:r>
              <a:rPr lang="en-US" dirty="0" smtClean="0"/>
              <a:t>Formulate this problem as an LP Model to minimize the total transportation cost by North </a:t>
            </a:r>
          </a:p>
          <a:p>
            <a:r>
              <a:rPr lang="en-US" dirty="0" smtClean="0"/>
              <a:t>West Corner Method.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Decision Variables</a:t>
            </a:r>
            <a:endParaRPr lang="en-US" dirty="0"/>
          </a:p>
        </p:txBody>
      </p:sp>
      <p:sp>
        <p:nvSpPr>
          <p:cNvPr id="3" name="Content Placeholder 2"/>
          <p:cNvSpPr>
            <a:spLocks noGrp="1"/>
          </p:cNvSpPr>
          <p:nvPr>
            <p:ph idx="1"/>
          </p:nvPr>
        </p:nvSpPr>
        <p:spPr/>
        <p:txBody>
          <a:bodyPr>
            <a:normAutofit lnSpcReduction="10000"/>
          </a:bodyPr>
          <a:lstStyle/>
          <a:p>
            <a:pPr algn="just"/>
            <a:r>
              <a:rPr lang="en-US" sz="2800" dirty="0" smtClean="0"/>
              <a:t>The variables in the Linear Programming (LP) model of the TP will hold the values for the number of units shipped from one source to a destination.</a:t>
            </a:r>
          </a:p>
          <a:p>
            <a:pPr algn="just"/>
            <a:endParaRPr lang="en-US" sz="2800" dirty="0" smtClean="0"/>
          </a:p>
          <a:p>
            <a:pPr algn="just"/>
            <a:r>
              <a:rPr lang="en-US" sz="2800" dirty="0" smtClean="0"/>
              <a:t> The decision variables are: </a:t>
            </a:r>
            <a:r>
              <a:rPr lang="en-US" sz="2800" dirty="0" err="1" smtClean="0"/>
              <a:t>Xij</a:t>
            </a:r>
            <a:r>
              <a:rPr lang="en-US" sz="2800" dirty="0" smtClean="0"/>
              <a:t> = the size of shipment from warehouse </a:t>
            </a:r>
            <a:r>
              <a:rPr lang="en-US" sz="2800" dirty="0" err="1" smtClean="0"/>
              <a:t>i</a:t>
            </a:r>
            <a:r>
              <a:rPr lang="en-US" sz="2800" dirty="0" smtClean="0"/>
              <a:t> to outlet j , </a:t>
            </a:r>
          </a:p>
          <a:p>
            <a:pPr algn="just"/>
            <a:endParaRPr lang="en-US" sz="2800" dirty="0" smtClean="0"/>
          </a:p>
          <a:p>
            <a:pPr algn="just"/>
            <a:r>
              <a:rPr lang="en-US" sz="2800" dirty="0" smtClean="0"/>
              <a:t>Where I = 1,2,3...m and j  = 1,2,3,...n .</a:t>
            </a:r>
          </a:p>
          <a:p>
            <a:pPr algn="just"/>
            <a:endParaRPr lang="en-US" sz="2800" dirty="0" smtClean="0"/>
          </a:p>
          <a:p>
            <a:pPr algn="just"/>
            <a:r>
              <a:rPr lang="en-US" sz="2800" dirty="0" smtClean="0"/>
              <a:t> This is a set of m X n variables</a:t>
            </a:r>
            <a:endParaRPr lang="en-US" sz="28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Assignment 1</a:t>
            </a:r>
            <a:endParaRPr lang="en-US" dirty="0"/>
          </a:p>
        </p:txBody>
      </p:sp>
      <p:graphicFrame>
        <p:nvGraphicFramePr>
          <p:cNvPr id="4" name="Table 3"/>
          <p:cNvGraphicFramePr>
            <a:graphicFrameLocks noGrp="1"/>
          </p:cNvGraphicFramePr>
          <p:nvPr/>
        </p:nvGraphicFramePr>
        <p:xfrm>
          <a:off x="457200" y="1600201"/>
          <a:ext cx="8382000" cy="3764279"/>
        </p:xfrm>
        <a:graphic>
          <a:graphicData uri="http://schemas.openxmlformats.org/drawingml/2006/table">
            <a:tbl>
              <a:tblPr firstRow="1" bandRow="1">
                <a:tableStyleId>{5940675A-B579-460E-94D1-54222C63F5DA}</a:tableStyleId>
              </a:tblPr>
              <a:tblGrid>
                <a:gridCol w="1397000"/>
                <a:gridCol w="1397000"/>
                <a:gridCol w="1397000"/>
                <a:gridCol w="1397000"/>
                <a:gridCol w="1397000"/>
                <a:gridCol w="1397000"/>
              </a:tblGrid>
              <a:tr h="914399">
                <a:tc>
                  <a:txBody>
                    <a:bodyPr/>
                    <a:lstStyle/>
                    <a:p>
                      <a:pPr algn="ctr"/>
                      <a:endParaRPr lang="en-US" sz="2800" dirty="0"/>
                    </a:p>
                  </a:txBody>
                  <a:tcPr/>
                </a:tc>
                <a:tc>
                  <a:txBody>
                    <a:bodyPr/>
                    <a:lstStyle/>
                    <a:p>
                      <a:pPr algn="ctr"/>
                      <a:r>
                        <a:rPr lang="en-US" sz="2000" dirty="0" smtClean="0"/>
                        <a:t>D1 =</a:t>
                      </a:r>
                      <a:r>
                        <a:rPr lang="en-US" sz="2000" dirty="0" err="1" smtClean="0"/>
                        <a:t>lucknow</a:t>
                      </a:r>
                      <a:endParaRPr lang="en-US" sz="2000" dirty="0"/>
                    </a:p>
                  </a:txBody>
                  <a:tcPr/>
                </a:tc>
                <a:tc>
                  <a:txBody>
                    <a:bodyPr/>
                    <a:lstStyle/>
                    <a:p>
                      <a:pPr algn="ctr"/>
                      <a:r>
                        <a:rPr lang="en-US" sz="2000" dirty="0" smtClean="0"/>
                        <a:t>D2=</a:t>
                      </a:r>
                      <a:r>
                        <a:rPr lang="en-US" sz="2000" dirty="0" err="1" smtClean="0"/>
                        <a:t>baliya</a:t>
                      </a:r>
                      <a:endParaRPr lang="en-US" sz="2000" dirty="0"/>
                    </a:p>
                  </a:txBody>
                  <a:tcPr/>
                </a:tc>
                <a:tc>
                  <a:txBody>
                    <a:bodyPr/>
                    <a:lstStyle/>
                    <a:p>
                      <a:pPr algn="ctr"/>
                      <a:r>
                        <a:rPr lang="en-US" sz="2000" dirty="0" smtClean="0"/>
                        <a:t>D3=</a:t>
                      </a:r>
                      <a:r>
                        <a:rPr lang="en-US" sz="2000" dirty="0" err="1" smtClean="0"/>
                        <a:t>kanpur</a:t>
                      </a:r>
                      <a:endParaRPr lang="en-US" sz="2000" dirty="0"/>
                    </a:p>
                  </a:txBody>
                  <a:tcPr/>
                </a:tc>
                <a:tc>
                  <a:txBody>
                    <a:bodyPr/>
                    <a:lstStyle/>
                    <a:p>
                      <a:pPr algn="ctr"/>
                      <a:r>
                        <a:rPr lang="en-US" sz="2000" dirty="0" smtClean="0"/>
                        <a:t>D4=</a:t>
                      </a:r>
                      <a:r>
                        <a:rPr lang="en-US" sz="2000" dirty="0" err="1" smtClean="0"/>
                        <a:t>delhi</a:t>
                      </a:r>
                      <a:endParaRPr lang="en-US" sz="2000" dirty="0"/>
                    </a:p>
                  </a:txBody>
                  <a:tcPr/>
                </a:tc>
                <a:tc>
                  <a:txBody>
                    <a:bodyPr/>
                    <a:lstStyle/>
                    <a:p>
                      <a:pPr algn="ctr"/>
                      <a:r>
                        <a:rPr lang="en-US" sz="2800" dirty="0" smtClean="0"/>
                        <a:t>Supply</a:t>
                      </a:r>
                      <a:endParaRPr lang="en-US" sz="2800" dirty="0"/>
                    </a:p>
                  </a:txBody>
                  <a:tcPr/>
                </a:tc>
              </a:tr>
              <a:tr h="635000">
                <a:tc>
                  <a:txBody>
                    <a:bodyPr/>
                    <a:lstStyle/>
                    <a:p>
                      <a:pPr algn="ctr"/>
                      <a:r>
                        <a:rPr lang="en-US" sz="2800" dirty="0" smtClean="0"/>
                        <a:t>S1</a:t>
                      </a:r>
                      <a:endParaRPr lang="en-US" sz="2800" dirty="0"/>
                    </a:p>
                  </a:txBody>
                  <a:tcPr/>
                </a:tc>
                <a:tc>
                  <a:txBody>
                    <a:bodyPr/>
                    <a:lstStyle/>
                    <a:p>
                      <a:pPr algn="ctr"/>
                      <a:r>
                        <a:rPr lang="en-US" sz="2800" dirty="0" smtClean="0"/>
                        <a:t>2</a:t>
                      </a:r>
                      <a:endParaRPr lang="en-US" sz="2800" dirty="0"/>
                    </a:p>
                  </a:txBody>
                  <a:tcPr/>
                </a:tc>
                <a:tc>
                  <a:txBody>
                    <a:bodyPr/>
                    <a:lstStyle/>
                    <a:p>
                      <a:pPr algn="ctr"/>
                      <a:r>
                        <a:rPr lang="en-US" sz="2800" dirty="0" smtClean="0"/>
                        <a:t>3</a:t>
                      </a:r>
                      <a:endParaRPr lang="en-US" sz="2800" dirty="0"/>
                    </a:p>
                  </a:txBody>
                  <a:tcPr/>
                </a:tc>
                <a:tc>
                  <a:txBody>
                    <a:bodyPr/>
                    <a:lstStyle/>
                    <a:p>
                      <a:pPr algn="ctr"/>
                      <a:r>
                        <a:rPr lang="en-US" sz="2800" dirty="0" smtClean="0"/>
                        <a:t>11</a:t>
                      </a:r>
                      <a:endParaRPr lang="en-US" sz="2800" dirty="0"/>
                    </a:p>
                  </a:txBody>
                  <a:tcPr/>
                </a:tc>
                <a:tc>
                  <a:txBody>
                    <a:bodyPr/>
                    <a:lstStyle/>
                    <a:p>
                      <a:pPr algn="ctr"/>
                      <a:r>
                        <a:rPr lang="en-US" sz="2800" dirty="0" smtClean="0"/>
                        <a:t>7</a:t>
                      </a:r>
                      <a:endParaRPr lang="en-US" sz="2800" dirty="0"/>
                    </a:p>
                  </a:txBody>
                  <a:tcPr/>
                </a:tc>
                <a:tc>
                  <a:txBody>
                    <a:bodyPr/>
                    <a:lstStyle/>
                    <a:p>
                      <a:pPr algn="ctr"/>
                      <a:r>
                        <a:rPr lang="en-US" sz="2800" b="1" dirty="0" smtClean="0">
                          <a:solidFill>
                            <a:srgbClr val="FF0000"/>
                          </a:solidFill>
                        </a:rPr>
                        <a:t>6</a:t>
                      </a:r>
                      <a:endParaRPr lang="en-US" sz="2800" b="1" dirty="0">
                        <a:solidFill>
                          <a:srgbClr val="FF0000"/>
                        </a:solidFill>
                      </a:endParaRPr>
                    </a:p>
                  </a:txBody>
                  <a:tcPr/>
                </a:tc>
              </a:tr>
              <a:tr h="635000">
                <a:tc>
                  <a:txBody>
                    <a:bodyPr/>
                    <a:lstStyle/>
                    <a:p>
                      <a:pPr algn="ctr"/>
                      <a:r>
                        <a:rPr lang="en-US" sz="2800" dirty="0" smtClean="0"/>
                        <a:t>S2</a:t>
                      </a:r>
                      <a:endParaRPr lang="en-US" sz="2800" dirty="0"/>
                    </a:p>
                  </a:txBody>
                  <a:tcPr/>
                </a:tc>
                <a:tc>
                  <a:txBody>
                    <a:bodyPr/>
                    <a:lstStyle/>
                    <a:p>
                      <a:pPr algn="ctr"/>
                      <a:r>
                        <a:rPr lang="en-US" sz="2800" dirty="0" smtClean="0"/>
                        <a:t>1</a:t>
                      </a:r>
                      <a:endParaRPr lang="en-US" sz="2800" dirty="0"/>
                    </a:p>
                  </a:txBody>
                  <a:tcPr/>
                </a:tc>
                <a:tc>
                  <a:txBody>
                    <a:bodyPr/>
                    <a:lstStyle/>
                    <a:p>
                      <a:pPr algn="ctr"/>
                      <a:r>
                        <a:rPr lang="en-US" sz="2800" dirty="0" smtClean="0"/>
                        <a:t>0</a:t>
                      </a:r>
                      <a:endParaRPr lang="en-US" sz="2800" dirty="0"/>
                    </a:p>
                  </a:txBody>
                  <a:tcPr/>
                </a:tc>
                <a:tc>
                  <a:txBody>
                    <a:bodyPr/>
                    <a:lstStyle/>
                    <a:p>
                      <a:pPr algn="ctr"/>
                      <a:r>
                        <a:rPr lang="en-US" sz="2800" dirty="0" smtClean="0"/>
                        <a:t>6</a:t>
                      </a:r>
                      <a:endParaRPr lang="en-US" sz="2800" dirty="0"/>
                    </a:p>
                  </a:txBody>
                  <a:tcPr/>
                </a:tc>
                <a:tc>
                  <a:txBody>
                    <a:bodyPr/>
                    <a:lstStyle/>
                    <a:p>
                      <a:pPr algn="ctr"/>
                      <a:r>
                        <a:rPr lang="en-US" sz="2800" dirty="0" smtClean="0"/>
                        <a:t>1</a:t>
                      </a:r>
                      <a:endParaRPr lang="en-US" sz="2800" dirty="0"/>
                    </a:p>
                  </a:txBody>
                  <a:tcPr/>
                </a:tc>
                <a:tc>
                  <a:txBody>
                    <a:bodyPr/>
                    <a:lstStyle/>
                    <a:p>
                      <a:pPr algn="ctr"/>
                      <a:r>
                        <a:rPr lang="en-US" sz="2800" b="1" dirty="0" smtClean="0">
                          <a:solidFill>
                            <a:srgbClr val="FF0000"/>
                          </a:solidFill>
                        </a:rPr>
                        <a:t>1</a:t>
                      </a:r>
                      <a:endParaRPr lang="en-US" sz="2800" b="1" dirty="0">
                        <a:solidFill>
                          <a:srgbClr val="FF0000"/>
                        </a:solidFill>
                      </a:endParaRPr>
                    </a:p>
                  </a:txBody>
                  <a:tcPr/>
                </a:tc>
              </a:tr>
              <a:tr h="635000">
                <a:tc>
                  <a:txBody>
                    <a:bodyPr/>
                    <a:lstStyle/>
                    <a:p>
                      <a:pPr algn="ctr"/>
                      <a:r>
                        <a:rPr lang="en-US" sz="2800" dirty="0" smtClean="0"/>
                        <a:t>S3</a:t>
                      </a:r>
                      <a:endParaRPr lang="en-US" sz="2800" dirty="0"/>
                    </a:p>
                  </a:txBody>
                  <a:tcPr/>
                </a:tc>
                <a:tc>
                  <a:txBody>
                    <a:bodyPr/>
                    <a:lstStyle/>
                    <a:p>
                      <a:pPr algn="ctr"/>
                      <a:r>
                        <a:rPr lang="en-US" sz="2800" dirty="0" smtClean="0"/>
                        <a:t>5</a:t>
                      </a:r>
                      <a:endParaRPr lang="en-US" sz="2800" dirty="0"/>
                    </a:p>
                  </a:txBody>
                  <a:tcPr/>
                </a:tc>
                <a:tc>
                  <a:txBody>
                    <a:bodyPr/>
                    <a:lstStyle/>
                    <a:p>
                      <a:pPr algn="ctr"/>
                      <a:r>
                        <a:rPr lang="en-US" sz="2800" dirty="0" smtClean="0"/>
                        <a:t>8</a:t>
                      </a:r>
                      <a:endParaRPr lang="en-US" sz="2800" dirty="0"/>
                    </a:p>
                  </a:txBody>
                  <a:tcPr/>
                </a:tc>
                <a:tc>
                  <a:txBody>
                    <a:bodyPr/>
                    <a:lstStyle/>
                    <a:p>
                      <a:pPr algn="ctr"/>
                      <a:r>
                        <a:rPr lang="en-US" sz="2800" dirty="0" smtClean="0"/>
                        <a:t>15</a:t>
                      </a:r>
                      <a:endParaRPr lang="en-US" sz="2800" dirty="0"/>
                    </a:p>
                  </a:txBody>
                  <a:tcPr/>
                </a:tc>
                <a:tc>
                  <a:txBody>
                    <a:bodyPr/>
                    <a:lstStyle/>
                    <a:p>
                      <a:pPr algn="ctr"/>
                      <a:r>
                        <a:rPr lang="en-US" sz="2800" dirty="0" smtClean="0"/>
                        <a:t>9</a:t>
                      </a:r>
                      <a:endParaRPr lang="en-US" sz="2800" dirty="0"/>
                    </a:p>
                  </a:txBody>
                  <a:tcPr/>
                </a:tc>
                <a:tc>
                  <a:txBody>
                    <a:bodyPr/>
                    <a:lstStyle/>
                    <a:p>
                      <a:pPr algn="ctr"/>
                      <a:r>
                        <a:rPr lang="en-US" sz="2800" b="1" dirty="0" smtClean="0">
                          <a:solidFill>
                            <a:srgbClr val="FF0000"/>
                          </a:solidFill>
                        </a:rPr>
                        <a:t>10</a:t>
                      </a:r>
                      <a:endParaRPr lang="en-US" sz="2800" b="1" dirty="0">
                        <a:solidFill>
                          <a:srgbClr val="FF0000"/>
                        </a:solidFill>
                      </a:endParaRPr>
                    </a:p>
                  </a:txBody>
                  <a:tcPr/>
                </a:tc>
              </a:tr>
              <a:tr h="635000">
                <a:tc>
                  <a:txBody>
                    <a:bodyPr/>
                    <a:lstStyle/>
                    <a:p>
                      <a:pPr algn="ctr"/>
                      <a:r>
                        <a:rPr lang="en-US" sz="2800" dirty="0" smtClean="0"/>
                        <a:t>Requirements</a:t>
                      </a:r>
                      <a:endParaRPr lang="en-US" sz="2800" dirty="0"/>
                    </a:p>
                  </a:txBody>
                  <a:tcPr/>
                </a:tc>
                <a:tc>
                  <a:txBody>
                    <a:bodyPr/>
                    <a:lstStyle/>
                    <a:p>
                      <a:pPr algn="ctr"/>
                      <a:r>
                        <a:rPr lang="en-US" sz="3200" b="1" dirty="0" smtClean="0">
                          <a:solidFill>
                            <a:srgbClr val="FF0000"/>
                          </a:solidFill>
                        </a:rPr>
                        <a:t>7</a:t>
                      </a:r>
                      <a:endParaRPr lang="en-US" sz="3200" b="1" dirty="0">
                        <a:solidFill>
                          <a:srgbClr val="FF0000"/>
                        </a:solidFill>
                      </a:endParaRPr>
                    </a:p>
                  </a:txBody>
                  <a:tcPr/>
                </a:tc>
                <a:tc>
                  <a:txBody>
                    <a:bodyPr/>
                    <a:lstStyle/>
                    <a:p>
                      <a:pPr algn="ctr"/>
                      <a:r>
                        <a:rPr lang="en-US" sz="2800" b="1" dirty="0" smtClean="0">
                          <a:solidFill>
                            <a:srgbClr val="FF0000"/>
                          </a:solidFill>
                        </a:rPr>
                        <a:t>5</a:t>
                      </a:r>
                      <a:endParaRPr lang="en-US" sz="2800" b="1" dirty="0">
                        <a:solidFill>
                          <a:srgbClr val="FF0000"/>
                        </a:solidFill>
                      </a:endParaRPr>
                    </a:p>
                  </a:txBody>
                  <a:tcPr/>
                </a:tc>
                <a:tc>
                  <a:txBody>
                    <a:bodyPr/>
                    <a:lstStyle/>
                    <a:p>
                      <a:pPr algn="ctr"/>
                      <a:r>
                        <a:rPr lang="en-US" sz="2800" b="1" dirty="0" smtClean="0">
                          <a:solidFill>
                            <a:srgbClr val="FF0000"/>
                          </a:solidFill>
                        </a:rPr>
                        <a:t>3</a:t>
                      </a:r>
                      <a:endParaRPr lang="en-US" sz="2800" b="1" dirty="0">
                        <a:solidFill>
                          <a:srgbClr val="FF0000"/>
                        </a:solidFill>
                      </a:endParaRPr>
                    </a:p>
                  </a:txBody>
                  <a:tcPr/>
                </a:tc>
                <a:tc>
                  <a:txBody>
                    <a:bodyPr/>
                    <a:lstStyle/>
                    <a:p>
                      <a:pPr algn="ctr"/>
                      <a:r>
                        <a:rPr lang="en-US" sz="2800" b="1" dirty="0" smtClean="0">
                          <a:solidFill>
                            <a:srgbClr val="FF0000"/>
                          </a:solidFill>
                        </a:rPr>
                        <a:t>2</a:t>
                      </a:r>
                      <a:endParaRPr lang="en-US" sz="2800" b="1" dirty="0">
                        <a:solidFill>
                          <a:srgbClr val="FF0000"/>
                        </a:solidFill>
                      </a:endParaRPr>
                    </a:p>
                  </a:txBody>
                  <a:tcPr/>
                </a:tc>
                <a:tc>
                  <a:txBody>
                    <a:bodyPr/>
                    <a:lstStyle/>
                    <a:p>
                      <a:pPr algn="ctr"/>
                      <a:r>
                        <a:rPr lang="en-US" sz="2800" b="1" dirty="0" smtClean="0">
                          <a:solidFill>
                            <a:srgbClr val="FF0000"/>
                          </a:solidFill>
                        </a:rPr>
                        <a:t>17</a:t>
                      </a:r>
                      <a:endParaRPr lang="en-US" sz="2800" b="1" dirty="0">
                        <a:solidFill>
                          <a:srgbClr val="FF0000"/>
                        </a:solidFill>
                      </a:endParaRPr>
                    </a:p>
                  </a:txBody>
                  <a:tcPr/>
                </a:tc>
              </a:tr>
            </a:tbl>
          </a:graphicData>
        </a:graphic>
      </p:graphicFrame>
      <p:sp>
        <p:nvSpPr>
          <p:cNvPr id="5" name="TextBox 4"/>
          <p:cNvSpPr txBox="1"/>
          <p:nvPr/>
        </p:nvSpPr>
        <p:spPr>
          <a:xfrm>
            <a:off x="448188" y="5486400"/>
            <a:ext cx="8562409" cy="646331"/>
          </a:xfrm>
          <a:prstGeom prst="rect">
            <a:avLst/>
          </a:prstGeom>
          <a:noFill/>
        </p:spPr>
        <p:txBody>
          <a:bodyPr wrap="none" rtlCol="0">
            <a:spAutoFit/>
          </a:bodyPr>
          <a:lstStyle/>
          <a:p>
            <a:r>
              <a:rPr lang="en-US" dirty="0" smtClean="0"/>
              <a:t>Formulate this problem as an LP Model to minimize the total transportation cost by North </a:t>
            </a:r>
          </a:p>
          <a:p>
            <a:r>
              <a:rPr lang="en-US" dirty="0" smtClean="0"/>
              <a:t>West Corner Method.</a:t>
            </a:r>
            <a:endParaRPr lang="en-US" dirty="0"/>
          </a:p>
        </p:txBody>
      </p:sp>
      <p:sp>
        <p:nvSpPr>
          <p:cNvPr id="6" name="Oval 5"/>
          <p:cNvSpPr/>
          <p:nvPr/>
        </p:nvSpPr>
        <p:spPr>
          <a:xfrm>
            <a:off x="2667000" y="2667000"/>
            <a:ext cx="457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sp>
        <p:nvSpPr>
          <p:cNvPr id="8" name="Oval 7"/>
          <p:cNvSpPr/>
          <p:nvPr/>
        </p:nvSpPr>
        <p:spPr>
          <a:xfrm>
            <a:off x="5562600" y="4038600"/>
            <a:ext cx="457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9" name="Oval 8"/>
          <p:cNvSpPr/>
          <p:nvPr/>
        </p:nvSpPr>
        <p:spPr>
          <a:xfrm>
            <a:off x="7010400" y="4038600"/>
            <a:ext cx="457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10" name="Oval 9"/>
          <p:cNvSpPr/>
          <p:nvPr/>
        </p:nvSpPr>
        <p:spPr>
          <a:xfrm>
            <a:off x="2743200" y="3352800"/>
            <a:ext cx="457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11" name="Oval 10"/>
          <p:cNvSpPr/>
          <p:nvPr/>
        </p:nvSpPr>
        <p:spPr>
          <a:xfrm>
            <a:off x="4114800" y="4038600"/>
            <a:ext cx="457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t>Least Cost Method</a:t>
            </a:r>
            <a:endParaRPr lang="en-US" sz="3600" b="1" u="sng" dirty="0"/>
          </a:p>
        </p:txBody>
      </p:sp>
      <p:sp>
        <p:nvSpPr>
          <p:cNvPr id="3" name="Content Placeholder 2"/>
          <p:cNvSpPr>
            <a:spLocks noGrp="1"/>
          </p:cNvSpPr>
          <p:nvPr>
            <p:ph idx="1"/>
          </p:nvPr>
        </p:nvSpPr>
        <p:spPr/>
        <p:txBody>
          <a:bodyPr>
            <a:normAutofit/>
          </a:bodyPr>
          <a:lstStyle/>
          <a:p>
            <a:pPr algn="just"/>
            <a:r>
              <a:rPr lang="en-US" sz="2800" dirty="0" smtClean="0"/>
              <a:t>We must try to transport as much as possible through those routes where the unit transportation cost is minimum. </a:t>
            </a:r>
          </a:p>
          <a:p>
            <a:pPr algn="just"/>
            <a:endParaRPr lang="en-US" sz="2800" dirty="0" smtClean="0"/>
          </a:p>
          <a:p>
            <a:pPr algn="just"/>
            <a:endParaRPr lang="en-US" sz="2800" dirty="0" smtClean="0"/>
          </a:p>
          <a:p>
            <a:pPr algn="just"/>
            <a:r>
              <a:rPr lang="en-US" sz="2800" dirty="0" smtClean="0"/>
              <a:t>This method takes into account the minimum unit cost of transportation for obtaining the initial solution and can be summarized as follows</a:t>
            </a:r>
            <a:endParaRPr lang="en-US" sz="28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a:t>
            </a:r>
            <a:endParaRPr lang="en-US" dirty="0"/>
          </a:p>
        </p:txBody>
      </p:sp>
      <p:sp>
        <p:nvSpPr>
          <p:cNvPr id="3" name="Content Placeholder 2"/>
          <p:cNvSpPr>
            <a:spLocks noGrp="1"/>
          </p:cNvSpPr>
          <p:nvPr>
            <p:ph idx="1"/>
          </p:nvPr>
        </p:nvSpPr>
        <p:spPr/>
        <p:txBody>
          <a:bodyPr>
            <a:normAutofit/>
          </a:bodyPr>
          <a:lstStyle/>
          <a:p>
            <a:pPr algn="just"/>
            <a:r>
              <a:rPr lang="en-US" sz="2800" dirty="0" smtClean="0"/>
              <a:t>Select the cell with the lowest unit cost in the entire transportation table and allocate  as much as possible to this cell.  Then eliminate that row or column in which either the supply or demand is exhausted. If a row and a column are both satisfied simultaneously, then only one may be crossed out.</a:t>
            </a:r>
          </a:p>
          <a:p>
            <a:pPr algn="just"/>
            <a:endParaRPr lang="en-US" sz="2800" dirty="0" smtClean="0"/>
          </a:p>
          <a:p>
            <a:pPr lvl="1" algn="just"/>
            <a:r>
              <a:rPr lang="en-US" sz="2400" b="1" u="sng" dirty="0" smtClean="0">
                <a:solidFill>
                  <a:srgbClr val="FF0000"/>
                </a:solidFill>
              </a:rPr>
              <a:t>In case the smallest unit cost cell is not unique then select the cell where the maximum allocation can be made.</a:t>
            </a:r>
            <a:endParaRPr lang="en-US" sz="2400" b="1" u="sng" dirty="0">
              <a:solidFill>
                <a:srgbClr val="FF0000"/>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a:t>
            </a:r>
            <a:endParaRPr lang="en-US" dirty="0"/>
          </a:p>
        </p:txBody>
      </p:sp>
      <p:sp>
        <p:nvSpPr>
          <p:cNvPr id="3" name="Content Placeholder 2"/>
          <p:cNvSpPr>
            <a:spLocks noGrp="1"/>
          </p:cNvSpPr>
          <p:nvPr>
            <p:ph idx="1"/>
          </p:nvPr>
        </p:nvSpPr>
        <p:spPr/>
        <p:txBody>
          <a:bodyPr>
            <a:normAutofit/>
          </a:bodyPr>
          <a:lstStyle/>
          <a:p>
            <a:pPr algn="just"/>
            <a:r>
              <a:rPr lang="en-US" sz="2800" dirty="0" smtClean="0"/>
              <a:t>After adjusting the supply and demand for all uncrossed out rows and column repeat the procedure with the next lowest unit cost among the remaining rows and columns of the transportation table and allocate as much as possible to this cell. Then eliminate (line out) that row and column in which either supply or demand is exhausted.</a:t>
            </a:r>
            <a:endParaRPr lang="en-US" sz="28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a:t>
            </a:r>
            <a:endParaRPr lang="en-US" dirty="0"/>
          </a:p>
        </p:txBody>
      </p:sp>
      <p:sp>
        <p:nvSpPr>
          <p:cNvPr id="3" name="Content Placeholder 2"/>
          <p:cNvSpPr>
            <a:spLocks noGrp="1"/>
          </p:cNvSpPr>
          <p:nvPr>
            <p:ph idx="1"/>
          </p:nvPr>
        </p:nvSpPr>
        <p:spPr>
          <a:xfrm>
            <a:off x="457200" y="1447800"/>
            <a:ext cx="8229600" cy="4678363"/>
          </a:xfrm>
        </p:spPr>
        <p:txBody>
          <a:bodyPr/>
          <a:lstStyle/>
          <a:p>
            <a:pPr algn="just"/>
            <a:r>
              <a:rPr lang="en-US" dirty="0" smtClean="0"/>
              <a:t>Repeat the procedure until the entire available supply at various sources and demand at various destinations is satisfied.</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graphicFrame>
        <p:nvGraphicFramePr>
          <p:cNvPr id="4" name="Table 3"/>
          <p:cNvGraphicFramePr>
            <a:graphicFrameLocks noGrp="1"/>
          </p:cNvGraphicFramePr>
          <p:nvPr/>
        </p:nvGraphicFramePr>
        <p:xfrm>
          <a:off x="914400" y="2768600"/>
          <a:ext cx="7620000" cy="3175000"/>
        </p:xfrm>
        <a:graphic>
          <a:graphicData uri="http://schemas.openxmlformats.org/drawingml/2006/table">
            <a:tbl>
              <a:tblPr firstRow="1" bandRow="1">
                <a:tableStyleId>{5940675A-B579-460E-94D1-54222C63F5DA}</a:tableStyleId>
              </a:tblPr>
              <a:tblGrid>
                <a:gridCol w="1270000"/>
                <a:gridCol w="1270000"/>
                <a:gridCol w="1270000"/>
                <a:gridCol w="1270000"/>
                <a:gridCol w="1270000"/>
                <a:gridCol w="1270000"/>
              </a:tblGrid>
              <a:tr h="635000">
                <a:tc>
                  <a:txBody>
                    <a:bodyPr/>
                    <a:lstStyle/>
                    <a:p>
                      <a:pPr algn="ctr"/>
                      <a:endParaRPr lang="en-US" sz="2400" dirty="0"/>
                    </a:p>
                  </a:txBody>
                  <a:tcPr/>
                </a:tc>
                <a:tc>
                  <a:txBody>
                    <a:bodyPr/>
                    <a:lstStyle/>
                    <a:p>
                      <a:pPr algn="ctr"/>
                      <a:r>
                        <a:rPr lang="en-US" sz="2400" dirty="0" smtClean="0"/>
                        <a:t>D1</a:t>
                      </a:r>
                      <a:endParaRPr lang="en-US" sz="2400" dirty="0"/>
                    </a:p>
                  </a:txBody>
                  <a:tcPr/>
                </a:tc>
                <a:tc>
                  <a:txBody>
                    <a:bodyPr/>
                    <a:lstStyle/>
                    <a:p>
                      <a:pPr algn="ctr"/>
                      <a:r>
                        <a:rPr lang="en-US" sz="2400" dirty="0" smtClean="0"/>
                        <a:t>D2</a:t>
                      </a:r>
                      <a:endParaRPr lang="en-US" sz="2400" dirty="0"/>
                    </a:p>
                  </a:txBody>
                  <a:tcPr/>
                </a:tc>
                <a:tc>
                  <a:txBody>
                    <a:bodyPr/>
                    <a:lstStyle/>
                    <a:p>
                      <a:pPr algn="ctr"/>
                      <a:r>
                        <a:rPr lang="en-US" sz="2400" dirty="0" smtClean="0"/>
                        <a:t>D3</a:t>
                      </a:r>
                      <a:endParaRPr lang="en-US" sz="2400" dirty="0"/>
                    </a:p>
                  </a:txBody>
                  <a:tcPr/>
                </a:tc>
                <a:tc>
                  <a:txBody>
                    <a:bodyPr/>
                    <a:lstStyle/>
                    <a:p>
                      <a:pPr algn="ctr"/>
                      <a:r>
                        <a:rPr lang="en-US" sz="2400" dirty="0" smtClean="0"/>
                        <a:t>D4</a:t>
                      </a:r>
                      <a:endParaRPr lang="en-US" sz="2400" dirty="0"/>
                    </a:p>
                  </a:txBody>
                  <a:tcPr/>
                </a:tc>
                <a:tc>
                  <a:txBody>
                    <a:bodyPr/>
                    <a:lstStyle/>
                    <a:p>
                      <a:pPr algn="ctr"/>
                      <a:r>
                        <a:rPr lang="en-US" sz="2400" dirty="0" smtClean="0"/>
                        <a:t>Capacity</a:t>
                      </a:r>
                      <a:endParaRPr lang="en-US" sz="2400" dirty="0"/>
                    </a:p>
                  </a:txBody>
                  <a:tcPr/>
                </a:tc>
              </a:tr>
              <a:tr h="635000">
                <a:tc>
                  <a:txBody>
                    <a:bodyPr/>
                    <a:lstStyle/>
                    <a:p>
                      <a:pPr algn="ctr"/>
                      <a:r>
                        <a:rPr lang="en-US" sz="2400" dirty="0" smtClean="0"/>
                        <a:t>S1</a:t>
                      </a:r>
                      <a:endParaRPr lang="en-US" sz="2400" dirty="0"/>
                    </a:p>
                  </a:txBody>
                  <a:tcPr/>
                </a:tc>
                <a:tc>
                  <a:txBody>
                    <a:bodyPr/>
                    <a:lstStyle/>
                    <a:p>
                      <a:pPr algn="ctr"/>
                      <a:r>
                        <a:rPr lang="en-US" sz="2400" dirty="0" smtClean="0"/>
                        <a:t>19</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50</a:t>
                      </a:r>
                      <a:endParaRPr lang="en-US" sz="2400" dirty="0"/>
                    </a:p>
                  </a:txBody>
                  <a:tcPr/>
                </a:tc>
                <a:tc>
                  <a:txBody>
                    <a:bodyPr/>
                    <a:lstStyle/>
                    <a:p>
                      <a:pPr algn="l"/>
                      <a:r>
                        <a:rPr lang="en-US" sz="2400" dirty="0" smtClean="0"/>
                        <a:t>10</a:t>
                      </a:r>
                      <a:endParaRPr lang="en-US" sz="2400" dirty="0"/>
                    </a:p>
                  </a:txBody>
                  <a:tcPr/>
                </a:tc>
                <a:tc>
                  <a:txBody>
                    <a:bodyPr/>
                    <a:lstStyle/>
                    <a:p>
                      <a:pPr algn="ctr"/>
                      <a:r>
                        <a:rPr lang="en-US" sz="2400" dirty="0" smtClean="0"/>
                        <a:t>7</a:t>
                      </a:r>
                      <a:endParaRPr lang="en-US" sz="2400" dirty="0"/>
                    </a:p>
                  </a:txBody>
                  <a:tcPr/>
                </a:tc>
              </a:tr>
              <a:tr h="635000">
                <a:tc>
                  <a:txBody>
                    <a:bodyPr/>
                    <a:lstStyle/>
                    <a:p>
                      <a:pPr algn="ctr"/>
                      <a:r>
                        <a:rPr lang="en-US" sz="2400" dirty="0" smtClean="0"/>
                        <a:t>S2</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60</a:t>
                      </a:r>
                      <a:endParaRPr lang="en-US" sz="2400" dirty="0"/>
                    </a:p>
                  </a:txBody>
                  <a:tcPr/>
                </a:tc>
                <a:tc>
                  <a:txBody>
                    <a:bodyPr/>
                    <a:lstStyle/>
                    <a:p>
                      <a:pPr algn="ctr"/>
                      <a:r>
                        <a:rPr lang="en-US" sz="2400" dirty="0" smtClean="0"/>
                        <a:t>9</a:t>
                      </a:r>
                      <a:endParaRPr lang="en-US" sz="2400" dirty="0"/>
                    </a:p>
                  </a:txBody>
                  <a:tcPr/>
                </a:tc>
              </a:tr>
              <a:tr h="635000">
                <a:tc>
                  <a:txBody>
                    <a:bodyPr/>
                    <a:lstStyle/>
                    <a:p>
                      <a:pPr algn="ctr"/>
                      <a:r>
                        <a:rPr lang="en-US" sz="2400" dirty="0" smtClean="0"/>
                        <a:t>S3</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20</a:t>
                      </a:r>
                      <a:endParaRPr lang="en-US" sz="2400" dirty="0"/>
                    </a:p>
                  </a:txBody>
                  <a:tcPr/>
                </a:tc>
                <a:tc>
                  <a:txBody>
                    <a:bodyPr/>
                    <a:lstStyle/>
                    <a:p>
                      <a:pPr algn="ctr"/>
                      <a:r>
                        <a:rPr lang="en-US" sz="2400" dirty="0" smtClean="0"/>
                        <a:t>18</a:t>
                      </a:r>
                      <a:endParaRPr lang="en-US" sz="2400" dirty="0"/>
                    </a:p>
                  </a:txBody>
                  <a:tcPr/>
                </a:tc>
              </a:tr>
              <a:tr h="635000">
                <a:tc>
                  <a:txBody>
                    <a:bodyPr/>
                    <a:lstStyle/>
                    <a:p>
                      <a:pPr algn="ctr"/>
                      <a:r>
                        <a:rPr lang="en-US" sz="2400" dirty="0" smtClean="0"/>
                        <a:t>Demand</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a:t>
                      </a:r>
                      <a:endParaRPr lang="en-US" sz="2400" dirty="0"/>
                    </a:p>
                  </a:txBody>
                  <a:tcPr/>
                </a:tc>
                <a:tc>
                  <a:txBody>
                    <a:bodyPr/>
                    <a:lstStyle/>
                    <a:p>
                      <a:pPr algn="ctr"/>
                      <a:r>
                        <a:rPr lang="en-US" sz="2400" dirty="0" smtClean="0"/>
                        <a:t>14</a:t>
                      </a:r>
                      <a:endParaRPr lang="en-US" sz="2400" dirty="0"/>
                    </a:p>
                  </a:txBody>
                  <a:tcPr/>
                </a:tc>
                <a:tc>
                  <a:txBody>
                    <a:bodyPr/>
                    <a:lstStyle/>
                    <a:p>
                      <a:pPr algn="ctr"/>
                      <a:r>
                        <a:rPr lang="en-US" sz="2400" dirty="0" smtClean="0"/>
                        <a:t>34</a:t>
                      </a:r>
                      <a:endParaRPr lang="en-US" sz="2400" dirty="0"/>
                    </a:p>
                  </a:txBody>
                  <a:tcPr/>
                </a:tc>
              </a:tr>
            </a:tbl>
          </a:graphicData>
        </a:graphic>
      </p:graphicFrame>
      <p:sp>
        <p:nvSpPr>
          <p:cNvPr id="6" name="TextBox 5"/>
          <p:cNvSpPr txBox="1"/>
          <p:nvPr/>
        </p:nvSpPr>
        <p:spPr>
          <a:xfrm>
            <a:off x="228600" y="1828800"/>
            <a:ext cx="8926098" cy="400110"/>
          </a:xfrm>
          <a:prstGeom prst="rect">
            <a:avLst/>
          </a:prstGeom>
          <a:noFill/>
        </p:spPr>
        <p:txBody>
          <a:bodyPr wrap="none" rtlCol="0">
            <a:spAutoFit/>
          </a:bodyPr>
          <a:lstStyle/>
          <a:p>
            <a:r>
              <a:rPr lang="en-US" sz="2000" dirty="0" smtClean="0"/>
              <a:t>Use Least Cost Method to find initial feasible solution to the transportation problem</a:t>
            </a:r>
            <a:endParaRPr lang="en-US" sz="20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graphicFrame>
        <p:nvGraphicFramePr>
          <p:cNvPr id="4" name="Table 3"/>
          <p:cNvGraphicFramePr>
            <a:graphicFrameLocks noGrp="1"/>
          </p:cNvGraphicFramePr>
          <p:nvPr/>
        </p:nvGraphicFramePr>
        <p:xfrm>
          <a:off x="914400" y="2768600"/>
          <a:ext cx="7620000" cy="3175000"/>
        </p:xfrm>
        <a:graphic>
          <a:graphicData uri="http://schemas.openxmlformats.org/drawingml/2006/table">
            <a:tbl>
              <a:tblPr firstRow="1" bandRow="1">
                <a:tableStyleId>{5940675A-B579-460E-94D1-54222C63F5DA}</a:tableStyleId>
              </a:tblPr>
              <a:tblGrid>
                <a:gridCol w="1270000"/>
                <a:gridCol w="1270000"/>
                <a:gridCol w="1270000"/>
                <a:gridCol w="1270000"/>
                <a:gridCol w="1270000"/>
                <a:gridCol w="1270000"/>
              </a:tblGrid>
              <a:tr h="635000">
                <a:tc>
                  <a:txBody>
                    <a:bodyPr/>
                    <a:lstStyle/>
                    <a:p>
                      <a:pPr algn="ctr"/>
                      <a:endParaRPr lang="en-US" sz="2400" dirty="0"/>
                    </a:p>
                  </a:txBody>
                  <a:tcPr/>
                </a:tc>
                <a:tc>
                  <a:txBody>
                    <a:bodyPr/>
                    <a:lstStyle/>
                    <a:p>
                      <a:pPr algn="ctr"/>
                      <a:r>
                        <a:rPr lang="en-US" sz="2400" dirty="0" smtClean="0"/>
                        <a:t>D1</a:t>
                      </a:r>
                      <a:endParaRPr lang="en-US" sz="2400" dirty="0"/>
                    </a:p>
                  </a:txBody>
                  <a:tcPr/>
                </a:tc>
                <a:tc>
                  <a:txBody>
                    <a:bodyPr/>
                    <a:lstStyle/>
                    <a:p>
                      <a:pPr algn="ctr"/>
                      <a:r>
                        <a:rPr lang="en-US" sz="2400" dirty="0" smtClean="0"/>
                        <a:t>D2</a:t>
                      </a:r>
                      <a:endParaRPr lang="en-US" sz="2400" dirty="0"/>
                    </a:p>
                  </a:txBody>
                  <a:tcPr/>
                </a:tc>
                <a:tc>
                  <a:txBody>
                    <a:bodyPr/>
                    <a:lstStyle/>
                    <a:p>
                      <a:pPr algn="ctr"/>
                      <a:r>
                        <a:rPr lang="en-US" sz="2400" dirty="0" smtClean="0"/>
                        <a:t>D3</a:t>
                      </a:r>
                      <a:endParaRPr lang="en-US" sz="2400" dirty="0"/>
                    </a:p>
                  </a:txBody>
                  <a:tcPr/>
                </a:tc>
                <a:tc>
                  <a:txBody>
                    <a:bodyPr/>
                    <a:lstStyle/>
                    <a:p>
                      <a:pPr algn="ctr"/>
                      <a:r>
                        <a:rPr lang="en-US" sz="2400" dirty="0" smtClean="0"/>
                        <a:t>D4</a:t>
                      </a:r>
                      <a:endParaRPr lang="en-US" sz="2400" dirty="0"/>
                    </a:p>
                  </a:txBody>
                  <a:tcPr/>
                </a:tc>
                <a:tc>
                  <a:txBody>
                    <a:bodyPr/>
                    <a:lstStyle/>
                    <a:p>
                      <a:pPr algn="ctr"/>
                      <a:r>
                        <a:rPr lang="en-US" sz="2400" dirty="0" smtClean="0"/>
                        <a:t>Capacity</a:t>
                      </a:r>
                      <a:endParaRPr lang="en-US" sz="2400" dirty="0"/>
                    </a:p>
                  </a:txBody>
                  <a:tcPr/>
                </a:tc>
              </a:tr>
              <a:tr h="635000">
                <a:tc>
                  <a:txBody>
                    <a:bodyPr/>
                    <a:lstStyle/>
                    <a:p>
                      <a:pPr algn="ctr"/>
                      <a:r>
                        <a:rPr lang="en-US" sz="2400" dirty="0" smtClean="0"/>
                        <a:t>S1</a:t>
                      </a:r>
                      <a:endParaRPr lang="en-US" sz="2400" dirty="0"/>
                    </a:p>
                  </a:txBody>
                  <a:tcPr/>
                </a:tc>
                <a:tc>
                  <a:txBody>
                    <a:bodyPr/>
                    <a:lstStyle/>
                    <a:p>
                      <a:pPr algn="ctr"/>
                      <a:r>
                        <a:rPr lang="en-US" sz="2400" dirty="0" smtClean="0"/>
                        <a:t>19</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50</a:t>
                      </a:r>
                      <a:endParaRPr lang="en-US" sz="2400" dirty="0"/>
                    </a:p>
                  </a:txBody>
                  <a:tcPr/>
                </a:tc>
                <a:tc>
                  <a:txBody>
                    <a:bodyPr/>
                    <a:lstStyle/>
                    <a:p>
                      <a:pPr algn="l"/>
                      <a:r>
                        <a:rPr lang="en-US" sz="2400" dirty="0" smtClean="0"/>
                        <a:t>10</a:t>
                      </a:r>
                      <a:endParaRPr lang="en-US" sz="2400" dirty="0"/>
                    </a:p>
                  </a:txBody>
                  <a:tcPr/>
                </a:tc>
                <a:tc>
                  <a:txBody>
                    <a:bodyPr/>
                    <a:lstStyle/>
                    <a:p>
                      <a:pPr algn="ctr"/>
                      <a:r>
                        <a:rPr lang="en-US" sz="2400" dirty="0" smtClean="0"/>
                        <a:t>7</a:t>
                      </a:r>
                      <a:endParaRPr lang="en-US" sz="2400" dirty="0"/>
                    </a:p>
                  </a:txBody>
                  <a:tcPr/>
                </a:tc>
              </a:tr>
              <a:tr h="635000">
                <a:tc>
                  <a:txBody>
                    <a:bodyPr/>
                    <a:lstStyle/>
                    <a:p>
                      <a:pPr algn="ctr"/>
                      <a:r>
                        <a:rPr lang="en-US" sz="2400" dirty="0" smtClean="0"/>
                        <a:t>S2</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60</a:t>
                      </a:r>
                      <a:endParaRPr lang="en-US" sz="2400" dirty="0"/>
                    </a:p>
                  </a:txBody>
                  <a:tcPr/>
                </a:tc>
                <a:tc>
                  <a:txBody>
                    <a:bodyPr/>
                    <a:lstStyle/>
                    <a:p>
                      <a:pPr algn="ctr"/>
                      <a:r>
                        <a:rPr lang="en-US" sz="2400" dirty="0" smtClean="0"/>
                        <a:t>9</a:t>
                      </a:r>
                      <a:endParaRPr lang="en-US" sz="2400" dirty="0"/>
                    </a:p>
                  </a:txBody>
                  <a:tcPr/>
                </a:tc>
              </a:tr>
              <a:tr h="635000">
                <a:tc>
                  <a:txBody>
                    <a:bodyPr/>
                    <a:lstStyle/>
                    <a:p>
                      <a:pPr algn="ctr"/>
                      <a:r>
                        <a:rPr lang="en-US" sz="2400" dirty="0" smtClean="0"/>
                        <a:t>S3</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20</a:t>
                      </a:r>
                      <a:endParaRPr lang="en-US" sz="2400" dirty="0"/>
                    </a:p>
                  </a:txBody>
                  <a:tcPr/>
                </a:tc>
                <a:tc>
                  <a:txBody>
                    <a:bodyPr/>
                    <a:lstStyle/>
                    <a:p>
                      <a:pPr algn="ctr"/>
                      <a:r>
                        <a:rPr lang="en-US" sz="2400" dirty="0" smtClean="0"/>
                        <a:t>10</a:t>
                      </a:r>
                      <a:endParaRPr lang="en-US" sz="2400" dirty="0"/>
                    </a:p>
                  </a:txBody>
                  <a:tcPr/>
                </a:tc>
              </a:tr>
              <a:tr h="635000">
                <a:tc>
                  <a:txBody>
                    <a:bodyPr/>
                    <a:lstStyle/>
                    <a:p>
                      <a:pPr algn="ctr"/>
                      <a:r>
                        <a:rPr lang="en-US" sz="2400" dirty="0" smtClean="0"/>
                        <a:t>Demand</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a:t>
                      </a:r>
                      <a:endParaRPr lang="en-US" sz="2400" dirty="0"/>
                    </a:p>
                  </a:txBody>
                  <a:tcPr/>
                </a:tc>
                <a:tc>
                  <a:txBody>
                    <a:bodyPr/>
                    <a:lstStyle/>
                    <a:p>
                      <a:pPr algn="ctr"/>
                      <a:r>
                        <a:rPr lang="en-US" sz="2400" dirty="0" smtClean="0"/>
                        <a:t>14</a:t>
                      </a:r>
                      <a:endParaRPr lang="en-US" sz="2400" dirty="0"/>
                    </a:p>
                  </a:txBody>
                  <a:tcPr/>
                </a:tc>
                <a:tc>
                  <a:txBody>
                    <a:bodyPr/>
                    <a:lstStyle/>
                    <a:p>
                      <a:pPr algn="ctr"/>
                      <a:r>
                        <a:rPr lang="en-US" sz="2400" dirty="0" smtClean="0"/>
                        <a:t>34</a:t>
                      </a:r>
                      <a:endParaRPr lang="en-US" sz="2400" dirty="0"/>
                    </a:p>
                  </a:txBody>
                  <a:tcPr/>
                </a:tc>
              </a:tr>
            </a:tbl>
          </a:graphicData>
        </a:graphic>
      </p:graphicFrame>
      <p:sp>
        <p:nvSpPr>
          <p:cNvPr id="6" name="TextBox 5"/>
          <p:cNvSpPr txBox="1"/>
          <p:nvPr/>
        </p:nvSpPr>
        <p:spPr>
          <a:xfrm>
            <a:off x="228600" y="1828800"/>
            <a:ext cx="8926098" cy="400110"/>
          </a:xfrm>
          <a:prstGeom prst="rect">
            <a:avLst/>
          </a:prstGeom>
          <a:noFill/>
        </p:spPr>
        <p:txBody>
          <a:bodyPr wrap="none" rtlCol="0">
            <a:spAutoFit/>
          </a:bodyPr>
          <a:lstStyle/>
          <a:p>
            <a:r>
              <a:rPr lang="en-US" sz="2000" dirty="0" smtClean="0"/>
              <a:t>Use Least Cost Method to find initial feasible solution to the transportation problem</a:t>
            </a:r>
            <a:endParaRPr lang="en-US" sz="2000" dirty="0"/>
          </a:p>
        </p:txBody>
      </p:sp>
      <p:sp>
        <p:nvSpPr>
          <p:cNvPr id="5" name="Oval 4"/>
          <p:cNvSpPr/>
          <p:nvPr/>
        </p:nvSpPr>
        <p:spPr>
          <a:xfrm>
            <a:off x="4114800" y="46482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cxnSp>
        <p:nvCxnSpPr>
          <p:cNvPr id="8" name="Straight Arrow Connector 7"/>
          <p:cNvCxnSpPr/>
          <p:nvPr/>
        </p:nvCxnSpPr>
        <p:spPr>
          <a:xfrm rot="16200000" flipH="1">
            <a:off x="2781300" y="4610100"/>
            <a:ext cx="25908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graphicFrame>
        <p:nvGraphicFramePr>
          <p:cNvPr id="4" name="Table 3"/>
          <p:cNvGraphicFramePr>
            <a:graphicFrameLocks noGrp="1"/>
          </p:cNvGraphicFramePr>
          <p:nvPr/>
        </p:nvGraphicFramePr>
        <p:xfrm>
          <a:off x="914400" y="2768600"/>
          <a:ext cx="7620000" cy="3175000"/>
        </p:xfrm>
        <a:graphic>
          <a:graphicData uri="http://schemas.openxmlformats.org/drawingml/2006/table">
            <a:tbl>
              <a:tblPr firstRow="1" bandRow="1">
                <a:tableStyleId>{5940675A-B579-460E-94D1-54222C63F5DA}</a:tableStyleId>
              </a:tblPr>
              <a:tblGrid>
                <a:gridCol w="1270000"/>
                <a:gridCol w="1270000"/>
                <a:gridCol w="1270000"/>
                <a:gridCol w="1270000"/>
                <a:gridCol w="1270000"/>
                <a:gridCol w="1270000"/>
              </a:tblGrid>
              <a:tr h="635000">
                <a:tc>
                  <a:txBody>
                    <a:bodyPr/>
                    <a:lstStyle/>
                    <a:p>
                      <a:pPr algn="ctr"/>
                      <a:endParaRPr lang="en-US" sz="2400" dirty="0"/>
                    </a:p>
                  </a:txBody>
                  <a:tcPr/>
                </a:tc>
                <a:tc>
                  <a:txBody>
                    <a:bodyPr/>
                    <a:lstStyle/>
                    <a:p>
                      <a:pPr algn="ctr"/>
                      <a:r>
                        <a:rPr lang="en-US" sz="2400" dirty="0" smtClean="0"/>
                        <a:t>D1</a:t>
                      </a:r>
                      <a:endParaRPr lang="en-US" sz="2400" dirty="0"/>
                    </a:p>
                  </a:txBody>
                  <a:tcPr/>
                </a:tc>
                <a:tc>
                  <a:txBody>
                    <a:bodyPr/>
                    <a:lstStyle/>
                    <a:p>
                      <a:pPr algn="ctr"/>
                      <a:r>
                        <a:rPr lang="en-US" sz="2400" dirty="0" smtClean="0"/>
                        <a:t>D2</a:t>
                      </a:r>
                      <a:endParaRPr lang="en-US" sz="2400" dirty="0"/>
                    </a:p>
                  </a:txBody>
                  <a:tcPr/>
                </a:tc>
                <a:tc>
                  <a:txBody>
                    <a:bodyPr/>
                    <a:lstStyle/>
                    <a:p>
                      <a:pPr algn="ctr"/>
                      <a:r>
                        <a:rPr lang="en-US" sz="2400" dirty="0" smtClean="0"/>
                        <a:t>D3</a:t>
                      </a:r>
                      <a:endParaRPr lang="en-US" sz="2400" dirty="0"/>
                    </a:p>
                  </a:txBody>
                  <a:tcPr/>
                </a:tc>
                <a:tc>
                  <a:txBody>
                    <a:bodyPr/>
                    <a:lstStyle/>
                    <a:p>
                      <a:pPr algn="ctr"/>
                      <a:r>
                        <a:rPr lang="en-US" sz="2400" dirty="0" smtClean="0"/>
                        <a:t>D4</a:t>
                      </a:r>
                      <a:endParaRPr lang="en-US" sz="2400" dirty="0"/>
                    </a:p>
                  </a:txBody>
                  <a:tcPr/>
                </a:tc>
                <a:tc>
                  <a:txBody>
                    <a:bodyPr/>
                    <a:lstStyle/>
                    <a:p>
                      <a:pPr algn="ctr"/>
                      <a:r>
                        <a:rPr lang="en-US" sz="2400" dirty="0" smtClean="0"/>
                        <a:t>Capacity</a:t>
                      </a:r>
                      <a:endParaRPr lang="en-US" sz="2400" dirty="0"/>
                    </a:p>
                  </a:txBody>
                  <a:tcPr/>
                </a:tc>
              </a:tr>
              <a:tr h="635000">
                <a:tc>
                  <a:txBody>
                    <a:bodyPr/>
                    <a:lstStyle/>
                    <a:p>
                      <a:pPr algn="ctr"/>
                      <a:r>
                        <a:rPr lang="en-US" sz="2400" dirty="0" smtClean="0"/>
                        <a:t>S1</a:t>
                      </a:r>
                      <a:endParaRPr lang="en-US" sz="2400" dirty="0"/>
                    </a:p>
                  </a:txBody>
                  <a:tcPr/>
                </a:tc>
                <a:tc>
                  <a:txBody>
                    <a:bodyPr/>
                    <a:lstStyle/>
                    <a:p>
                      <a:pPr algn="ctr"/>
                      <a:r>
                        <a:rPr lang="en-US" sz="2400" dirty="0" smtClean="0"/>
                        <a:t>19</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50</a:t>
                      </a:r>
                      <a:endParaRPr lang="en-US" sz="2400" dirty="0"/>
                    </a:p>
                  </a:txBody>
                  <a:tcPr/>
                </a:tc>
                <a:tc>
                  <a:txBody>
                    <a:bodyPr/>
                    <a:lstStyle/>
                    <a:p>
                      <a:pPr algn="l"/>
                      <a:r>
                        <a:rPr lang="en-US" sz="2400" dirty="0" smtClean="0"/>
                        <a:t>10</a:t>
                      </a:r>
                      <a:endParaRPr lang="en-US" sz="2400" dirty="0"/>
                    </a:p>
                  </a:txBody>
                  <a:tcPr/>
                </a:tc>
                <a:tc>
                  <a:txBody>
                    <a:bodyPr/>
                    <a:lstStyle/>
                    <a:p>
                      <a:pPr algn="ctr"/>
                      <a:r>
                        <a:rPr lang="en-US" sz="2400" dirty="0" smtClean="0"/>
                        <a:t>7</a:t>
                      </a:r>
                      <a:endParaRPr lang="en-US" sz="2400" dirty="0"/>
                    </a:p>
                  </a:txBody>
                  <a:tcPr/>
                </a:tc>
              </a:tr>
              <a:tr h="635000">
                <a:tc>
                  <a:txBody>
                    <a:bodyPr/>
                    <a:lstStyle/>
                    <a:p>
                      <a:pPr algn="ctr"/>
                      <a:r>
                        <a:rPr lang="en-US" sz="2400" dirty="0" smtClean="0"/>
                        <a:t>S2</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60</a:t>
                      </a:r>
                      <a:endParaRPr lang="en-US" sz="2400" dirty="0"/>
                    </a:p>
                  </a:txBody>
                  <a:tcPr/>
                </a:tc>
                <a:tc>
                  <a:txBody>
                    <a:bodyPr/>
                    <a:lstStyle/>
                    <a:p>
                      <a:pPr algn="ctr"/>
                      <a:r>
                        <a:rPr lang="en-US" sz="2400" dirty="0" smtClean="0"/>
                        <a:t>9</a:t>
                      </a:r>
                      <a:endParaRPr lang="en-US" sz="2400" dirty="0"/>
                    </a:p>
                  </a:txBody>
                  <a:tcPr/>
                </a:tc>
              </a:tr>
              <a:tr h="635000">
                <a:tc>
                  <a:txBody>
                    <a:bodyPr/>
                    <a:lstStyle/>
                    <a:p>
                      <a:pPr algn="ctr"/>
                      <a:r>
                        <a:rPr lang="en-US" sz="2400" dirty="0" smtClean="0"/>
                        <a:t>S3</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20</a:t>
                      </a:r>
                      <a:endParaRPr lang="en-US" sz="2400" dirty="0"/>
                    </a:p>
                  </a:txBody>
                  <a:tcPr/>
                </a:tc>
                <a:tc>
                  <a:txBody>
                    <a:bodyPr/>
                    <a:lstStyle/>
                    <a:p>
                      <a:pPr algn="ctr"/>
                      <a:r>
                        <a:rPr lang="en-US" sz="2400" dirty="0" smtClean="0"/>
                        <a:t>10</a:t>
                      </a:r>
                      <a:endParaRPr lang="en-US" sz="2400" dirty="0"/>
                    </a:p>
                  </a:txBody>
                  <a:tcPr/>
                </a:tc>
              </a:tr>
              <a:tr h="635000">
                <a:tc>
                  <a:txBody>
                    <a:bodyPr/>
                    <a:lstStyle/>
                    <a:p>
                      <a:pPr algn="ctr"/>
                      <a:r>
                        <a:rPr lang="en-US" sz="2400" dirty="0" smtClean="0"/>
                        <a:t>Demand</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a:t>
                      </a:r>
                      <a:endParaRPr lang="en-US" sz="2400" dirty="0"/>
                    </a:p>
                  </a:txBody>
                  <a:tcPr/>
                </a:tc>
                <a:tc>
                  <a:txBody>
                    <a:bodyPr/>
                    <a:lstStyle/>
                    <a:p>
                      <a:pPr algn="ctr"/>
                      <a:r>
                        <a:rPr lang="en-US" sz="2400" dirty="0" smtClean="0"/>
                        <a:t>14</a:t>
                      </a:r>
                      <a:endParaRPr lang="en-US" sz="2400" dirty="0"/>
                    </a:p>
                  </a:txBody>
                  <a:tcPr/>
                </a:tc>
                <a:tc>
                  <a:txBody>
                    <a:bodyPr/>
                    <a:lstStyle/>
                    <a:p>
                      <a:pPr algn="ctr"/>
                      <a:r>
                        <a:rPr lang="en-US" sz="2400" dirty="0" smtClean="0"/>
                        <a:t>34</a:t>
                      </a:r>
                      <a:endParaRPr lang="en-US" sz="2400" dirty="0"/>
                    </a:p>
                  </a:txBody>
                  <a:tcPr/>
                </a:tc>
              </a:tr>
            </a:tbl>
          </a:graphicData>
        </a:graphic>
      </p:graphicFrame>
      <p:sp>
        <p:nvSpPr>
          <p:cNvPr id="6" name="TextBox 5"/>
          <p:cNvSpPr txBox="1"/>
          <p:nvPr/>
        </p:nvSpPr>
        <p:spPr>
          <a:xfrm>
            <a:off x="228600" y="1828800"/>
            <a:ext cx="8926098" cy="400110"/>
          </a:xfrm>
          <a:prstGeom prst="rect">
            <a:avLst/>
          </a:prstGeom>
          <a:noFill/>
        </p:spPr>
        <p:txBody>
          <a:bodyPr wrap="none" rtlCol="0">
            <a:spAutoFit/>
          </a:bodyPr>
          <a:lstStyle/>
          <a:p>
            <a:r>
              <a:rPr lang="en-US" sz="2000" dirty="0" smtClean="0"/>
              <a:t>Use Least Cost Method to find initial feasible solution to the transportation problem</a:t>
            </a:r>
            <a:endParaRPr lang="en-US" sz="2000" dirty="0"/>
          </a:p>
        </p:txBody>
      </p:sp>
      <p:sp>
        <p:nvSpPr>
          <p:cNvPr id="5" name="Oval 4"/>
          <p:cNvSpPr/>
          <p:nvPr/>
        </p:nvSpPr>
        <p:spPr>
          <a:xfrm>
            <a:off x="4114800" y="46482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cxnSp>
        <p:nvCxnSpPr>
          <p:cNvPr id="8" name="Straight Arrow Connector 7"/>
          <p:cNvCxnSpPr/>
          <p:nvPr/>
        </p:nvCxnSpPr>
        <p:spPr>
          <a:xfrm rot="16200000" flipH="1">
            <a:off x="2781300" y="4610100"/>
            <a:ext cx="25908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graphicFrame>
        <p:nvGraphicFramePr>
          <p:cNvPr id="4" name="Table 3"/>
          <p:cNvGraphicFramePr>
            <a:graphicFrameLocks noGrp="1"/>
          </p:cNvGraphicFramePr>
          <p:nvPr/>
        </p:nvGraphicFramePr>
        <p:xfrm>
          <a:off x="914400" y="2768600"/>
          <a:ext cx="7620000" cy="3175000"/>
        </p:xfrm>
        <a:graphic>
          <a:graphicData uri="http://schemas.openxmlformats.org/drawingml/2006/table">
            <a:tbl>
              <a:tblPr firstRow="1" bandRow="1">
                <a:tableStyleId>{5940675A-B579-460E-94D1-54222C63F5DA}</a:tableStyleId>
              </a:tblPr>
              <a:tblGrid>
                <a:gridCol w="1270000"/>
                <a:gridCol w="1270000"/>
                <a:gridCol w="1270000"/>
                <a:gridCol w="1270000"/>
                <a:gridCol w="1270000"/>
                <a:gridCol w="1270000"/>
              </a:tblGrid>
              <a:tr h="635000">
                <a:tc>
                  <a:txBody>
                    <a:bodyPr/>
                    <a:lstStyle/>
                    <a:p>
                      <a:pPr algn="ctr"/>
                      <a:endParaRPr lang="en-US" sz="2400" dirty="0"/>
                    </a:p>
                  </a:txBody>
                  <a:tcPr/>
                </a:tc>
                <a:tc>
                  <a:txBody>
                    <a:bodyPr/>
                    <a:lstStyle/>
                    <a:p>
                      <a:pPr algn="ctr"/>
                      <a:r>
                        <a:rPr lang="en-US" sz="2400" dirty="0" smtClean="0"/>
                        <a:t>D1</a:t>
                      </a:r>
                      <a:endParaRPr lang="en-US" sz="2400" dirty="0"/>
                    </a:p>
                  </a:txBody>
                  <a:tcPr/>
                </a:tc>
                <a:tc>
                  <a:txBody>
                    <a:bodyPr/>
                    <a:lstStyle/>
                    <a:p>
                      <a:pPr algn="ctr"/>
                      <a:r>
                        <a:rPr lang="en-US" sz="2400" dirty="0" smtClean="0"/>
                        <a:t>D2</a:t>
                      </a:r>
                      <a:endParaRPr lang="en-US" sz="2400" dirty="0"/>
                    </a:p>
                  </a:txBody>
                  <a:tcPr/>
                </a:tc>
                <a:tc>
                  <a:txBody>
                    <a:bodyPr/>
                    <a:lstStyle/>
                    <a:p>
                      <a:pPr algn="ctr"/>
                      <a:r>
                        <a:rPr lang="en-US" sz="2400" dirty="0" smtClean="0"/>
                        <a:t>D3</a:t>
                      </a:r>
                      <a:endParaRPr lang="en-US" sz="2400" dirty="0"/>
                    </a:p>
                  </a:txBody>
                  <a:tcPr/>
                </a:tc>
                <a:tc>
                  <a:txBody>
                    <a:bodyPr/>
                    <a:lstStyle/>
                    <a:p>
                      <a:pPr algn="ctr"/>
                      <a:r>
                        <a:rPr lang="en-US" sz="2400" dirty="0" smtClean="0"/>
                        <a:t>D4</a:t>
                      </a:r>
                      <a:endParaRPr lang="en-US" sz="2400" dirty="0"/>
                    </a:p>
                  </a:txBody>
                  <a:tcPr/>
                </a:tc>
                <a:tc>
                  <a:txBody>
                    <a:bodyPr/>
                    <a:lstStyle/>
                    <a:p>
                      <a:pPr algn="ctr"/>
                      <a:r>
                        <a:rPr lang="en-US" sz="2400" dirty="0" smtClean="0"/>
                        <a:t>Capacity</a:t>
                      </a:r>
                      <a:endParaRPr lang="en-US" sz="2400" dirty="0"/>
                    </a:p>
                  </a:txBody>
                  <a:tcPr/>
                </a:tc>
              </a:tr>
              <a:tr h="635000">
                <a:tc>
                  <a:txBody>
                    <a:bodyPr/>
                    <a:lstStyle/>
                    <a:p>
                      <a:pPr algn="ctr"/>
                      <a:r>
                        <a:rPr lang="en-US" sz="2400" dirty="0" smtClean="0"/>
                        <a:t>S1</a:t>
                      </a:r>
                      <a:endParaRPr lang="en-US" sz="2400" dirty="0"/>
                    </a:p>
                  </a:txBody>
                  <a:tcPr/>
                </a:tc>
                <a:tc>
                  <a:txBody>
                    <a:bodyPr/>
                    <a:lstStyle/>
                    <a:p>
                      <a:pPr algn="ctr"/>
                      <a:r>
                        <a:rPr lang="en-US" sz="2400" dirty="0" smtClean="0"/>
                        <a:t>19</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50</a:t>
                      </a:r>
                      <a:endParaRPr lang="en-US" sz="2400" dirty="0"/>
                    </a:p>
                  </a:txBody>
                  <a:tcPr/>
                </a:tc>
                <a:tc>
                  <a:txBody>
                    <a:bodyPr/>
                    <a:lstStyle/>
                    <a:p>
                      <a:pPr algn="l"/>
                      <a:r>
                        <a:rPr lang="en-US" sz="2400" dirty="0" smtClean="0"/>
                        <a:t>10</a:t>
                      </a:r>
                      <a:endParaRPr lang="en-US" sz="2400" dirty="0"/>
                    </a:p>
                  </a:txBody>
                  <a:tcPr/>
                </a:tc>
                <a:tc>
                  <a:txBody>
                    <a:bodyPr/>
                    <a:lstStyle/>
                    <a:p>
                      <a:pPr algn="ctr"/>
                      <a:r>
                        <a:rPr lang="en-US" sz="2400" dirty="0" smtClean="0"/>
                        <a:t>7</a:t>
                      </a:r>
                      <a:endParaRPr lang="en-US" sz="2400" dirty="0"/>
                    </a:p>
                  </a:txBody>
                  <a:tcPr/>
                </a:tc>
              </a:tr>
              <a:tr h="635000">
                <a:tc>
                  <a:txBody>
                    <a:bodyPr/>
                    <a:lstStyle/>
                    <a:p>
                      <a:pPr algn="ctr"/>
                      <a:r>
                        <a:rPr lang="en-US" sz="2400" dirty="0" smtClean="0"/>
                        <a:t>S2</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60</a:t>
                      </a:r>
                      <a:endParaRPr lang="en-US" sz="2400" dirty="0"/>
                    </a:p>
                  </a:txBody>
                  <a:tcPr/>
                </a:tc>
                <a:tc>
                  <a:txBody>
                    <a:bodyPr/>
                    <a:lstStyle/>
                    <a:p>
                      <a:pPr algn="ctr"/>
                      <a:r>
                        <a:rPr lang="en-US" sz="2400" dirty="0" smtClean="0"/>
                        <a:t>9</a:t>
                      </a:r>
                      <a:endParaRPr lang="en-US" sz="2400" dirty="0"/>
                    </a:p>
                  </a:txBody>
                  <a:tcPr/>
                </a:tc>
              </a:tr>
              <a:tr h="635000">
                <a:tc>
                  <a:txBody>
                    <a:bodyPr/>
                    <a:lstStyle/>
                    <a:p>
                      <a:pPr algn="ctr"/>
                      <a:r>
                        <a:rPr lang="en-US" sz="2400" dirty="0" smtClean="0"/>
                        <a:t>S3</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20</a:t>
                      </a:r>
                      <a:endParaRPr lang="en-US" sz="2400" dirty="0"/>
                    </a:p>
                  </a:txBody>
                  <a:tcPr/>
                </a:tc>
                <a:tc>
                  <a:txBody>
                    <a:bodyPr/>
                    <a:lstStyle/>
                    <a:p>
                      <a:pPr algn="ctr"/>
                      <a:r>
                        <a:rPr lang="en-US" sz="2400" dirty="0" smtClean="0"/>
                        <a:t>10</a:t>
                      </a:r>
                      <a:endParaRPr lang="en-US" sz="2400" dirty="0"/>
                    </a:p>
                  </a:txBody>
                  <a:tcPr/>
                </a:tc>
              </a:tr>
              <a:tr h="635000">
                <a:tc>
                  <a:txBody>
                    <a:bodyPr/>
                    <a:lstStyle/>
                    <a:p>
                      <a:pPr algn="ctr"/>
                      <a:r>
                        <a:rPr lang="en-US" sz="2400" dirty="0" smtClean="0"/>
                        <a:t>Demand</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a:t>
                      </a:r>
                      <a:endParaRPr lang="en-US" sz="2400" dirty="0"/>
                    </a:p>
                  </a:txBody>
                  <a:tcPr/>
                </a:tc>
                <a:tc>
                  <a:txBody>
                    <a:bodyPr/>
                    <a:lstStyle/>
                    <a:p>
                      <a:pPr algn="ctr"/>
                      <a:r>
                        <a:rPr lang="en-US" sz="2400" dirty="0" smtClean="0"/>
                        <a:t>7</a:t>
                      </a:r>
                      <a:endParaRPr lang="en-US" sz="2400" dirty="0"/>
                    </a:p>
                  </a:txBody>
                  <a:tcPr/>
                </a:tc>
                <a:tc>
                  <a:txBody>
                    <a:bodyPr/>
                    <a:lstStyle/>
                    <a:p>
                      <a:pPr algn="ctr"/>
                      <a:r>
                        <a:rPr lang="en-US" sz="2400" dirty="0" smtClean="0"/>
                        <a:t>34</a:t>
                      </a:r>
                      <a:endParaRPr lang="en-US" sz="2400" dirty="0"/>
                    </a:p>
                  </a:txBody>
                  <a:tcPr/>
                </a:tc>
              </a:tr>
            </a:tbl>
          </a:graphicData>
        </a:graphic>
      </p:graphicFrame>
      <p:sp>
        <p:nvSpPr>
          <p:cNvPr id="6" name="TextBox 5"/>
          <p:cNvSpPr txBox="1"/>
          <p:nvPr/>
        </p:nvSpPr>
        <p:spPr>
          <a:xfrm>
            <a:off x="228600" y="1828800"/>
            <a:ext cx="8926098" cy="400110"/>
          </a:xfrm>
          <a:prstGeom prst="rect">
            <a:avLst/>
          </a:prstGeom>
          <a:noFill/>
        </p:spPr>
        <p:txBody>
          <a:bodyPr wrap="none" rtlCol="0">
            <a:spAutoFit/>
          </a:bodyPr>
          <a:lstStyle/>
          <a:p>
            <a:r>
              <a:rPr lang="en-US" sz="2000" dirty="0" smtClean="0"/>
              <a:t>Use Least Cost Method to find initial feasible solution to the transportation problem</a:t>
            </a:r>
            <a:endParaRPr lang="en-US" sz="2000" dirty="0"/>
          </a:p>
        </p:txBody>
      </p:sp>
      <p:sp>
        <p:nvSpPr>
          <p:cNvPr id="5" name="Oval 4"/>
          <p:cNvSpPr/>
          <p:nvPr/>
        </p:nvSpPr>
        <p:spPr>
          <a:xfrm>
            <a:off x="4114800" y="46482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cxnSp>
        <p:nvCxnSpPr>
          <p:cNvPr id="8" name="Straight Arrow Connector 7"/>
          <p:cNvCxnSpPr/>
          <p:nvPr/>
        </p:nvCxnSpPr>
        <p:spPr>
          <a:xfrm rot="16200000" flipH="1">
            <a:off x="2781300" y="4610100"/>
            <a:ext cx="25908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7" name="Oval 6"/>
          <p:cNvSpPr/>
          <p:nvPr/>
        </p:nvSpPr>
        <p:spPr>
          <a:xfrm>
            <a:off x="6553200" y="33528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cxnSp>
        <p:nvCxnSpPr>
          <p:cNvPr id="10" name="Straight Arrow Connector 9"/>
          <p:cNvCxnSpPr/>
          <p:nvPr/>
        </p:nvCxnSpPr>
        <p:spPr>
          <a:xfrm>
            <a:off x="2667000" y="3657600"/>
            <a:ext cx="53340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graphicFrame>
        <p:nvGraphicFramePr>
          <p:cNvPr id="4" name="Table 3"/>
          <p:cNvGraphicFramePr>
            <a:graphicFrameLocks noGrp="1"/>
          </p:cNvGraphicFramePr>
          <p:nvPr/>
        </p:nvGraphicFramePr>
        <p:xfrm>
          <a:off x="914400" y="2768600"/>
          <a:ext cx="7620000" cy="3175000"/>
        </p:xfrm>
        <a:graphic>
          <a:graphicData uri="http://schemas.openxmlformats.org/drawingml/2006/table">
            <a:tbl>
              <a:tblPr firstRow="1" bandRow="1">
                <a:tableStyleId>{5940675A-B579-460E-94D1-54222C63F5DA}</a:tableStyleId>
              </a:tblPr>
              <a:tblGrid>
                <a:gridCol w="1270000"/>
                <a:gridCol w="1270000"/>
                <a:gridCol w="1270000"/>
                <a:gridCol w="1270000"/>
                <a:gridCol w="1270000"/>
                <a:gridCol w="1270000"/>
              </a:tblGrid>
              <a:tr h="635000">
                <a:tc>
                  <a:txBody>
                    <a:bodyPr/>
                    <a:lstStyle/>
                    <a:p>
                      <a:pPr algn="ctr"/>
                      <a:endParaRPr lang="en-US" sz="2400" dirty="0"/>
                    </a:p>
                  </a:txBody>
                  <a:tcPr/>
                </a:tc>
                <a:tc>
                  <a:txBody>
                    <a:bodyPr/>
                    <a:lstStyle/>
                    <a:p>
                      <a:pPr algn="ctr"/>
                      <a:r>
                        <a:rPr lang="en-US" sz="2400" dirty="0" smtClean="0"/>
                        <a:t>D1</a:t>
                      </a:r>
                      <a:endParaRPr lang="en-US" sz="2400" dirty="0"/>
                    </a:p>
                  </a:txBody>
                  <a:tcPr/>
                </a:tc>
                <a:tc>
                  <a:txBody>
                    <a:bodyPr/>
                    <a:lstStyle/>
                    <a:p>
                      <a:pPr algn="ctr"/>
                      <a:r>
                        <a:rPr lang="en-US" sz="2400" dirty="0" smtClean="0"/>
                        <a:t>D2</a:t>
                      </a:r>
                      <a:endParaRPr lang="en-US" sz="2400" dirty="0"/>
                    </a:p>
                  </a:txBody>
                  <a:tcPr/>
                </a:tc>
                <a:tc>
                  <a:txBody>
                    <a:bodyPr/>
                    <a:lstStyle/>
                    <a:p>
                      <a:pPr algn="ctr"/>
                      <a:r>
                        <a:rPr lang="en-US" sz="2400" dirty="0" smtClean="0"/>
                        <a:t>D3</a:t>
                      </a:r>
                      <a:endParaRPr lang="en-US" sz="2400" dirty="0"/>
                    </a:p>
                  </a:txBody>
                  <a:tcPr/>
                </a:tc>
                <a:tc>
                  <a:txBody>
                    <a:bodyPr/>
                    <a:lstStyle/>
                    <a:p>
                      <a:pPr algn="ctr"/>
                      <a:r>
                        <a:rPr lang="en-US" sz="2400" dirty="0" smtClean="0"/>
                        <a:t>D4</a:t>
                      </a:r>
                      <a:endParaRPr lang="en-US" sz="2400" dirty="0"/>
                    </a:p>
                  </a:txBody>
                  <a:tcPr/>
                </a:tc>
                <a:tc>
                  <a:txBody>
                    <a:bodyPr/>
                    <a:lstStyle/>
                    <a:p>
                      <a:pPr algn="ctr"/>
                      <a:r>
                        <a:rPr lang="en-US" sz="2400" dirty="0" smtClean="0"/>
                        <a:t>Capacity</a:t>
                      </a:r>
                      <a:endParaRPr lang="en-US" sz="2400" dirty="0"/>
                    </a:p>
                  </a:txBody>
                  <a:tcPr/>
                </a:tc>
              </a:tr>
              <a:tr h="635000">
                <a:tc>
                  <a:txBody>
                    <a:bodyPr/>
                    <a:lstStyle/>
                    <a:p>
                      <a:pPr algn="ctr"/>
                      <a:r>
                        <a:rPr lang="en-US" sz="2400" dirty="0" smtClean="0"/>
                        <a:t>S1</a:t>
                      </a:r>
                      <a:endParaRPr lang="en-US" sz="2400" dirty="0"/>
                    </a:p>
                  </a:txBody>
                  <a:tcPr/>
                </a:tc>
                <a:tc>
                  <a:txBody>
                    <a:bodyPr/>
                    <a:lstStyle/>
                    <a:p>
                      <a:pPr algn="ctr"/>
                      <a:r>
                        <a:rPr lang="en-US" sz="2400" dirty="0" smtClean="0"/>
                        <a:t>19</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50</a:t>
                      </a:r>
                      <a:endParaRPr lang="en-US" sz="2400" dirty="0"/>
                    </a:p>
                  </a:txBody>
                  <a:tcPr/>
                </a:tc>
                <a:tc>
                  <a:txBody>
                    <a:bodyPr/>
                    <a:lstStyle/>
                    <a:p>
                      <a:pPr algn="l"/>
                      <a:r>
                        <a:rPr lang="en-US" sz="2400" dirty="0" smtClean="0"/>
                        <a:t>10</a:t>
                      </a:r>
                      <a:endParaRPr lang="en-US" sz="2400" dirty="0"/>
                    </a:p>
                  </a:txBody>
                  <a:tcPr/>
                </a:tc>
                <a:tc>
                  <a:txBody>
                    <a:bodyPr/>
                    <a:lstStyle/>
                    <a:p>
                      <a:pPr algn="ctr"/>
                      <a:r>
                        <a:rPr lang="en-US" sz="2400" dirty="0" smtClean="0"/>
                        <a:t>7</a:t>
                      </a:r>
                      <a:endParaRPr lang="en-US" sz="2400" dirty="0"/>
                    </a:p>
                  </a:txBody>
                  <a:tcPr/>
                </a:tc>
              </a:tr>
              <a:tr h="635000">
                <a:tc>
                  <a:txBody>
                    <a:bodyPr/>
                    <a:lstStyle/>
                    <a:p>
                      <a:pPr algn="ctr"/>
                      <a:r>
                        <a:rPr lang="en-US" sz="2400" dirty="0" smtClean="0"/>
                        <a:t>S2</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60</a:t>
                      </a:r>
                      <a:endParaRPr lang="en-US" sz="2400" dirty="0"/>
                    </a:p>
                  </a:txBody>
                  <a:tcPr/>
                </a:tc>
                <a:tc>
                  <a:txBody>
                    <a:bodyPr/>
                    <a:lstStyle/>
                    <a:p>
                      <a:pPr algn="ctr"/>
                      <a:r>
                        <a:rPr lang="en-US" sz="2400" dirty="0" smtClean="0"/>
                        <a:t>9</a:t>
                      </a:r>
                      <a:endParaRPr lang="en-US" sz="2400" dirty="0"/>
                    </a:p>
                  </a:txBody>
                  <a:tcPr/>
                </a:tc>
              </a:tr>
              <a:tr h="635000">
                <a:tc>
                  <a:txBody>
                    <a:bodyPr/>
                    <a:lstStyle/>
                    <a:p>
                      <a:pPr algn="ctr"/>
                      <a:r>
                        <a:rPr lang="en-US" sz="2400" dirty="0" smtClean="0"/>
                        <a:t>S3</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20</a:t>
                      </a:r>
                      <a:endParaRPr lang="en-US" sz="2400" dirty="0"/>
                    </a:p>
                  </a:txBody>
                  <a:tcPr/>
                </a:tc>
                <a:tc>
                  <a:txBody>
                    <a:bodyPr/>
                    <a:lstStyle/>
                    <a:p>
                      <a:pPr algn="ctr"/>
                      <a:r>
                        <a:rPr lang="en-US" sz="2400" dirty="0" smtClean="0"/>
                        <a:t>3</a:t>
                      </a:r>
                      <a:endParaRPr lang="en-US" sz="2400" dirty="0"/>
                    </a:p>
                  </a:txBody>
                  <a:tcPr/>
                </a:tc>
              </a:tr>
              <a:tr h="635000">
                <a:tc>
                  <a:txBody>
                    <a:bodyPr/>
                    <a:lstStyle/>
                    <a:p>
                      <a:pPr algn="ctr"/>
                      <a:r>
                        <a:rPr lang="en-US" sz="2400" dirty="0" smtClean="0"/>
                        <a:t>Demand</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a:t>
                      </a:r>
                      <a:endParaRPr lang="en-US" sz="2400" dirty="0"/>
                    </a:p>
                  </a:txBody>
                  <a:tcPr/>
                </a:tc>
                <a:tc>
                  <a:txBody>
                    <a:bodyPr/>
                    <a:lstStyle/>
                    <a:p>
                      <a:pPr algn="ctr"/>
                      <a:r>
                        <a:rPr lang="en-US" sz="2400" dirty="0" smtClean="0"/>
                        <a:t>7</a:t>
                      </a:r>
                      <a:endParaRPr lang="en-US" sz="2400" dirty="0"/>
                    </a:p>
                  </a:txBody>
                  <a:tcPr/>
                </a:tc>
                <a:tc>
                  <a:txBody>
                    <a:bodyPr/>
                    <a:lstStyle/>
                    <a:p>
                      <a:pPr algn="ctr"/>
                      <a:r>
                        <a:rPr lang="en-US" sz="2400" dirty="0" smtClean="0"/>
                        <a:t>34</a:t>
                      </a:r>
                      <a:endParaRPr lang="en-US" sz="2400" dirty="0"/>
                    </a:p>
                  </a:txBody>
                  <a:tcPr/>
                </a:tc>
              </a:tr>
            </a:tbl>
          </a:graphicData>
        </a:graphic>
      </p:graphicFrame>
      <p:sp>
        <p:nvSpPr>
          <p:cNvPr id="6" name="TextBox 5"/>
          <p:cNvSpPr txBox="1"/>
          <p:nvPr/>
        </p:nvSpPr>
        <p:spPr>
          <a:xfrm>
            <a:off x="228600" y="1828800"/>
            <a:ext cx="8926098" cy="400110"/>
          </a:xfrm>
          <a:prstGeom prst="rect">
            <a:avLst/>
          </a:prstGeom>
          <a:noFill/>
        </p:spPr>
        <p:txBody>
          <a:bodyPr wrap="none" rtlCol="0">
            <a:spAutoFit/>
          </a:bodyPr>
          <a:lstStyle/>
          <a:p>
            <a:r>
              <a:rPr lang="en-US" sz="2000" dirty="0" smtClean="0"/>
              <a:t>Use Least Cost Method to find initial feasible solution to the transportation problem</a:t>
            </a:r>
            <a:endParaRPr lang="en-US" sz="2000" dirty="0"/>
          </a:p>
        </p:txBody>
      </p:sp>
      <p:sp>
        <p:nvSpPr>
          <p:cNvPr id="5" name="Oval 4"/>
          <p:cNvSpPr/>
          <p:nvPr/>
        </p:nvSpPr>
        <p:spPr>
          <a:xfrm>
            <a:off x="4114800" y="46482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cxnSp>
        <p:nvCxnSpPr>
          <p:cNvPr id="8" name="Straight Arrow Connector 7"/>
          <p:cNvCxnSpPr/>
          <p:nvPr/>
        </p:nvCxnSpPr>
        <p:spPr>
          <a:xfrm rot="16200000" flipH="1">
            <a:off x="2781300" y="4610100"/>
            <a:ext cx="25908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7" name="Oval 6"/>
          <p:cNvSpPr/>
          <p:nvPr/>
        </p:nvSpPr>
        <p:spPr>
          <a:xfrm>
            <a:off x="6553200" y="33528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cxnSp>
        <p:nvCxnSpPr>
          <p:cNvPr id="10" name="Straight Arrow Connector 9"/>
          <p:cNvCxnSpPr/>
          <p:nvPr/>
        </p:nvCxnSpPr>
        <p:spPr>
          <a:xfrm>
            <a:off x="2667000" y="3657600"/>
            <a:ext cx="53340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Oval 8"/>
          <p:cNvSpPr/>
          <p:nvPr/>
        </p:nvSpPr>
        <p:spPr>
          <a:xfrm>
            <a:off x="6400800" y="46482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cxnSp>
        <p:nvCxnSpPr>
          <p:cNvPr id="11" name="Straight Arrow Connector 10"/>
          <p:cNvCxnSpPr/>
          <p:nvPr/>
        </p:nvCxnSpPr>
        <p:spPr>
          <a:xfrm rot="16200000" flipH="1">
            <a:off x="5219701" y="4686301"/>
            <a:ext cx="25908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UNBALANCED TRANSPORTATION PROBLEM</a:t>
            </a:r>
            <a:endParaRPr lang="en-US" sz="2800" dirty="0"/>
          </a:p>
        </p:txBody>
      </p:sp>
      <p:pic>
        <p:nvPicPr>
          <p:cNvPr id="4098" name="Picture 2"/>
          <p:cNvPicPr>
            <a:picLocks noChangeAspect="1" noChangeArrowheads="1"/>
          </p:cNvPicPr>
          <p:nvPr/>
        </p:nvPicPr>
        <p:blipFill>
          <a:blip r:embed="rId2"/>
          <a:srcRect/>
          <a:stretch>
            <a:fillRect/>
          </a:stretch>
        </p:blipFill>
        <p:spPr bwMode="auto">
          <a:xfrm>
            <a:off x="304800" y="1309688"/>
            <a:ext cx="8610600" cy="51673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graphicFrame>
        <p:nvGraphicFramePr>
          <p:cNvPr id="4" name="Table 3"/>
          <p:cNvGraphicFramePr>
            <a:graphicFrameLocks noGrp="1"/>
          </p:cNvGraphicFramePr>
          <p:nvPr/>
        </p:nvGraphicFramePr>
        <p:xfrm>
          <a:off x="914400" y="2768600"/>
          <a:ext cx="7620000" cy="3175000"/>
        </p:xfrm>
        <a:graphic>
          <a:graphicData uri="http://schemas.openxmlformats.org/drawingml/2006/table">
            <a:tbl>
              <a:tblPr firstRow="1" bandRow="1">
                <a:tableStyleId>{5940675A-B579-460E-94D1-54222C63F5DA}</a:tableStyleId>
              </a:tblPr>
              <a:tblGrid>
                <a:gridCol w="1270000"/>
                <a:gridCol w="1270000"/>
                <a:gridCol w="1270000"/>
                <a:gridCol w="1270000"/>
                <a:gridCol w="1270000"/>
                <a:gridCol w="1270000"/>
              </a:tblGrid>
              <a:tr h="635000">
                <a:tc>
                  <a:txBody>
                    <a:bodyPr/>
                    <a:lstStyle/>
                    <a:p>
                      <a:pPr algn="ctr"/>
                      <a:endParaRPr lang="en-US" sz="2400" dirty="0"/>
                    </a:p>
                  </a:txBody>
                  <a:tcPr/>
                </a:tc>
                <a:tc>
                  <a:txBody>
                    <a:bodyPr/>
                    <a:lstStyle/>
                    <a:p>
                      <a:pPr algn="ctr"/>
                      <a:r>
                        <a:rPr lang="en-US" sz="2400" dirty="0" smtClean="0"/>
                        <a:t>D1</a:t>
                      </a:r>
                      <a:endParaRPr lang="en-US" sz="2400" dirty="0"/>
                    </a:p>
                  </a:txBody>
                  <a:tcPr/>
                </a:tc>
                <a:tc>
                  <a:txBody>
                    <a:bodyPr/>
                    <a:lstStyle/>
                    <a:p>
                      <a:pPr algn="ctr"/>
                      <a:r>
                        <a:rPr lang="en-US" sz="2400" dirty="0" smtClean="0"/>
                        <a:t>D2</a:t>
                      </a:r>
                      <a:endParaRPr lang="en-US" sz="2400" dirty="0"/>
                    </a:p>
                  </a:txBody>
                  <a:tcPr/>
                </a:tc>
                <a:tc>
                  <a:txBody>
                    <a:bodyPr/>
                    <a:lstStyle/>
                    <a:p>
                      <a:pPr algn="ctr"/>
                      <a:r>
                        <a:rPr lang="en-US" sz="2400" dirty="0" smtClean="0"/>
                        <a:t>D3</a:t>
                      </a:r>
                      <a:endParaRPr lang="en-US" sz="2400" dirty="0"/>
                    </a:p>
                  </a:txBody>
                  <a:tcPr/>
                </a:tc>
                <a:tc>
                  <a:txBody>
                    <a:bodyPr/>
                    <a:lstStyle/>
                    <a:p>
                      <a:pPr algn="ctr"/>
                      <a:r>
                        <a:rPr lang="en-US" sz="2400" dirty="0" smtClean="0"/>
                        <a:t>D4</a:t>
                      </a:r>
                      <a:endParaRPr lang="en-US" sz="2400" dirty="0"/>
                    </a:p>
                  </a:txBody>
                  <a:tcPr/>
                </a:tc>
                <a:tc>
                  <a:txBody>
                    <a:bodyPr/>
                    <a:lstStyle/>
                    <a:p>
                      <a:pPr algn="ctr"/>
                      <a:r>
                        <a:rPr lang="en-US" sz="2400" dirty="0" smtClean="0"/>
                        <a:t>Capacity</a:t>
                      </a:r>
                      <a:endParaRPr lang="en-US" sz="2400" dirty="0"/>
                    </a:p>
                  </a:txBody>
                  <a:tcPr/>
                </a:tc>
              </a:tr>
              <a:tr h="635000">
                <a:tc>
                  <a:txBody>
                    <a:bodyPr/>
                    <a:lstStyle/>
                    <a:p>
                      <a:pPr algn="ctr"/>
                      <a:r>
                        <a:rPr lang="en-US" sz="2400" dirty="0" smtClean="0"/>
                        <a:t>S1</a:t>
                      </a:r>
                      <a:endParaRPr lang="en-US" sz="2400" dirty="0"/>
                    </a:p>
                  </a:txBody>
                  <a:tcPr/>
                </a:tc>
                <a:tc>
                  <a:txBody>
                    <a:bodyPr/>
                    <a:lstStyle/>
                    <a:p>
                      <a:pPr algn="ctr"/>
                      <a:r>
                        <a:rPr lang="en-US" sz="2400" dirty="0" smtClean="0"/>
                        <a:t>19</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50</a:t>
                      </a:r>
                      <a:endParaRPr lang="en-US" sz="2400" dirty="0"/>
                    </a:p>
                  </a:txBody>
                  <a:tcPr/>
                </a:tc>
                <a:tc>
                  <a:txBody>
                    <a:bodyPr/>
                    <a:lstStyle/>
                    <a:p>
                      <a:pPr algn="l"/>
                      <a:r>
                        <a:rPr lang="en-US" sz="2400" dirty="0" smtClean="0"/>
                        <a:t>10</a:t>
                      </a:r>
                      <a:endParaRPr lang="en-US" sz="2400" dirty="0"/>
                    </a:p>
                  </a:txBody>
                  <a:tcPr/>
                </a:tc>
                <a:tc>
                  <a:txBody>
                    <a:bodyPr/>
                    <a:lstStyle/>
                    <a:p>
                      <a:pPr algn="ctr"/>
                      <a:r>
                        <a:rPr lang="en-US" sz="2400" dirty="0" smtClean="0"/>
                        <a:t>7</a:t>
                      </a:r>
                      <a:endParaRPr lang="en-US" sz="2400" dirty="0"/>
                    </a:p>
                  </a:txBody>
                  <a:tcPr/>
                </a:tc>
              </a:tr>
              <a:tr h="635000">
                <a:tc>
                  <a:txBody>
                    <a:bodyPr/>
                    <a:lstStyle/>
                    <a:p>
                      <a:pPr algn="ctr"/>
                      <a:r>
                        <a:rPr lang="en-US" sz="2400" dirty="0" smtClean="0"/>
                        <a:t>S2</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60</a:t>
                      </a:r>
                      <a:endParaRPr lang="en-US" sz="2400" dirty="0"/>
                    </a:p>
                  </a:txBody>
                  <a:tcPr/>
                </a:tc>
                <a:tc>
                  <a:txBody>
                    <a:bodyPr/>
                    <a:lstStyle/>
                    <a:p>
                      <a:pPr algn="ctr"/>
                      <a:r>
                        <a:rPr lang="en-US" sz="2400" dirty="0" smtClean="0"/>
                        <a:t>2</a:t>
                      </a:r>
                      <a:endParaRPr lang="en-US" sz="2400" dirty="0"/>
                    </a:p>
                  </a:txBody>
                  <a:tcPr/>
                </a:tc>
              </a:tr>
              <a:tr h="635000">
                <a:tc>
                  <a:txBody>
                    <a:bodyPr/>
                    <a:lstStyle/>
                    <a:p>
                      <a:pPr algn="ctr"/>
                      <a:r>
                        <a:rPr lang="en-US" sz="2400" dirty="0" smtClean="0"/>
                        <a:t>S3</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20</a:t>
                      </a:r>
                      <a:endParaRPr lang="en-US" sz="2400" dirty="0"/>
                    </a:p>
                  </a:txBody>
                  <a:tcPr/>
                </a:tc>
                <a:tc>
                  <a:txBody>
                    <a:bodyPr/>
                    <a:lstStyle/>
                    <a:p>
                      <a:pPr algn="ctr"/>
                      <a:r>
                        <a:rPr lang="en-US" sz="2400" dirty="0" smtClean="0"/>
                        <a:t>3</a:t>
                      </a:r>
                      <a:endParaRPr lang="en-US" sz="2400" dirty="0"/>
                    </a:p>
                  </a:txBody>
                  <a:tcPr/>
                </a:tc>
              </a:tr>
              <a:tr h="635000">
                <a:tc>
                  <a:txBody>
                    <a:bodyPr/>
                    <a:lstStyle/>
                    <a:p>
                      <a:pPr algn="ctr"/>
                      <a:r>
                        <a:rPr lang="en-US" sz="2400" dirty="0" smtClean="0"/>
                        <a:t>Demand</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a:t>
                      </a:r>
                      <a:endParaRPr lang="en-US" sz="2400" dirty="0"/>
                    </a:p>
                  </a:txBody>
                  <a:tcPr/>
                </a:tc>
                <a:tc>
                  <a:txBody>
                    <a:bodyPr/>
                    <a:lstStyle/>
                    <a:p>
                      <a:pPr algn="ctr"/>
                      <a:r>
                        <a:rPr lang="en-US" sz="2400" dirty="0" smtClean="0"/>
                        <a:t>7</a:t>
                      </a:r>
                      <a:endParaRPr lang="en-US" sz="2400" dirty="0"/>
                    </a:p>
                  </a:txBody>
                  <a:tcPr/>
                </a:tc>
                <a:tc>
                  <a:txBody>
                    <a:bodyPr/>
                    <a:lstStyle/>
                    <a:p>
                      <a:pPr algn="ctr"/>
                      <a:r>
                        <a:rPr lang="en-US" sz="2400" dirty="0" smtClean="0"/>
                        <a:t>34</a:t>
                      </a:r>
                      <a:endParaRPr lang="en-US" sz="2400" dirty="0"/>
                    </a:p>
                  </a:txBody>
                  <a:tcPr/>
                </a:tc>
              </a:tr>
            </a:tbl>
          </a:graphicData>
        </a:graphic>
      </p:graphicFrame>
      <p:sp>
        <p:nvSpPr>
          <p:cNvPr id="6" name="TextBox 5"/>
          <p:cNvSpPr txBox="1"/>
          <p:nvPr/>
        </p:nvSpPr>
        <p:spPr>
          <a:xfrm>
            <a:off x="228600" y="1828800"/>
            <a:ext cx="8926098" cy="400110"/>
          </a:xfrm>
          <a:prstGeom prst="rect">
            <a:avLst/>
          </a:prstGeom>
          <a:noFill/>
        </p:spPr>
        <p:txBody>
          <a:bodyPr wrap="none" rtlCol="0">
            <a:spAutoFit/>
          </a:bodyPr>
          <a:lstStyle/>
          <a:p>
            <a:r>
              <a:rPr lang="en-US" sz="2000" dirty="0" smtClean="0"/>
              <a:t>Use Least Cost Method to find initial feasible solution to the transportation problem</a:t>
            </a:r>
            <a:endParaRPr lang="en-US" sz="2000" dirty="0"/>
          </a:p>
        </p:txBody>
      </p:sp>
      <p:sp>
        <p:nvSpPr>
          <p:cNvPr id="5" name="Oval 4"/>
          <p:cNvSpPr/>
          <p:nvPr/>
        </p:nvSpPr>
        <p:spPr>
          <a:xfrm>
            <a:off x="4114800" y="46482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cxnSp>
        <p:nvCxnSpPr>
          <p:cNvPr id="8" name="Straight Arrow Connector 7"/>
          <p:cNvCxnSpPr/>
          <p:nvPr/>
        </p:nvCxnSpPr>
        <p:spPr>
          <a:xfrm rot="16200000" flipH="1">
            <a:off x="2781300" y="4610100"/>
            <a:ext cx="25908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7" name="Oval 6"/>
          <p:cNvSpPr/>
          <p:nvPr/>
        </p:nvSpPr>
        <p:spPr>
          <a:xfrm>
            <a:off x="6553200" y="33528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cxnSp>
        <p:nvCxnSpPr>
          <p:cNvPr id="10" name="Straight Arrow Connector 9"/>
          <p:cNvCxnSpPr/>
          <p:nvPr/>
        </p:nvCxnSpPr>
        <p:spPr>
          <a:xfrm>
            <a:off x="2667000" y="3657600"/>
            <a:ext cx="53340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Oval 8"/>
          <p:cNvSpPr/>
          <p:nvPr/>
        </p:nvSpPr>
        <p:spPr>
          <a:xfrm>
            <a:off x="6400800" y="46482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cxnSp>
        <p:nvCxnSpPr>
          <p:cNvPr id="11" name="Straight Arrow Connector 10"/>
          <p:cNvCxnSpPr/>
          <p:nvPr/>
        </p:nvCxnSpPr>
        <p:spPr>
          <a:xfrm rot="16200000" flipH="1">
            <a:off x="5219701" y="4686301"/>
            <a:ext cx="25908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2" name="Oval 11"/>
          <p:cNvSpPr/>
          <p:nvPr/>
        </p:nvSpPr>
        <p:spPr>
          <a:xfrm>
            <a:off x="5181600" y="40386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cxnSp>
        <p:nvCxnSpPr>
          <p:cNvPr id="13" name="Straight Arrow Connector 12"/>
          <p:cNvCxnSpPr/>
          <p:nvPr/>
        </p:nvCxnSpPr>
        <p:spPr>
          <a:xfrm rot="16200000" flipH="1">
            <a:off x="4076700" y="4838701"/>
            <a:ext cx="25908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4" name="Oval 13"/>
          <p:cNvSpPr/>
          <p:nvPr/>
        </p:nvSpPr>
        <p:spPr>
          <a:xfrm>
            <a:off x="2667000" y="46482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15" name="Oval 14"/>
          <p:cNvSpPr/>
          <p:nvPr/>
        </p:nvSpPr>
        <p:spPr>
          <a:xfrm>
            <a:off x="2590800" y="40386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The cell with lowest unit cost is (Rs. 8) </a:t>
            </a:r>
            <a:r>
              <a:rPr lang="en-US" dirty="0" err="1" smtClean="0"/>
              <a:t>i.e</a:t>
            </a:r>
            <a:r>
              <a:rPr lang="en-US" dirty="0" smtClean="0"/>
              <a:t> (S3, D2). The maximum units which we can allocate to this cell is 8. The meets the complete demand of D2 and leave 10 units with S3 as shown in Table. </a:t>
            </a:r>
          </a:p>
          <a:p>
            <a:pPr lvl="1" algn="just"/>
            <a:r>
              <a:rPr lang="en-US" dirty="0" smtClean="0"/>
              <a:t>In the reduced table without column D2, the next smallest unit transportation cost is 10 in cell (S1, D4). The maximum which can be allocated to this cell is 7. This exhausts the capacity of S1 and leaves 7 units with D4 as unsatisfied demand.</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a:t>
            </a:r>
            <a:endParaRPr lang="en-US" dirty="0"/>
          </a:p>
        </p:txBody>
      </p:sp>
      <p:graphicFrame>
        <p:nvGraphicFramePr>
          <p:cNvPr id="4" name="Table 3"/>
          <p:cNvGraphicFramePr>
            <a:graphicFrameLocks noGrp="1"/>
          </p:cNvGraphicFramePr>
          <p:nvPr/>
        </p:nvGraphicFramePr>
        <p:xfrm>
          <a:off x="914400" y="2768600"/>
          <a:ext cx="7620000" cy="3180080"/>
        </p:xfrm>
        <a:graphic>
          <a:graphicData uri="http://schemas.openxmlformats.org/drawingml/2006/table">
            <a:tbl>
              <a:tblPr firstRow="1" bandRow="1">
                <a:tableStyleId>{5940675A-B579-460E-94D1-54222C63F5DA}</a:tableStyleId>
              </a:tblPr>
              <a:tblGrid>
                <a:gridCol w="1270000"/>
                <a:gridCol w="1270000"/>
                <a:gridCol w="1270000"/>
                <a:gridCol w="1270000"/>
                <a:gridCol w="1270000"/>
                <a:gridCol w="1270000"/>
              </a:tblGrid>
              <a:tr h="635000">
                <a:tc>
                  <a:txBody>
                    <a:bodyPr/>
                    <a:lstStyle/>
                    <a:p>
                      <a:pPr algn="ctr"/>
                      <a:endParaRPr lang="en-US" sz="2400" dirty="0"/>
                    </a:p>
                  </a:txBody>
                  <a:tcPr/>
                </a:tc>
                <a:tc>
                  <a:txBody>
                    <a:bodyPr/>
                    <a:lstStyle/>
                    <a:p>
                      <a:pPr algn="ctr"/>
                      <a:r>
                        <a:rPr lang="en-US" sz="2400" dirty="0" smtClean="0"/>
                        <a:t>D1</a:t>
                      </a:r>
                      <a:endParaRPr lang="en-US" sz="2400" dirty="0"/>
                    </a:p>
                  </a:txBody>
                  <a:tcPr/>
                </a:tc>
                <a:tc>
                  <a:txBody>
                    <a:bodyPr/>
                    <a:lstStyle/>
                    <a:p>
                      <a:pPr algn="ctr"/>
                      <a:r>
                        <a:rPr lang="en-US" sz="2400" dirty="0" smtClean="0"/>
                        <a:t>D2</a:t>
                      </a:r>
                      <a:endParaRPr lang="en-US" sz="2400" dirty="0"/>
                    </a:p>
                  </a:txBody>
                  <a:tcPr/>
                </a:tc>
                <a:tc>
                  <a:txBody>
                    <a:bodyPr/>
                    <a:lstStyle/>
                    <a:p>
                      <a:pPr algn="ctr"/>
                      <a:r>
                        <a:rPr lang="en-US" sz="2400" dirty="0" smtClean="0"/>
                        <a:t>D3</a:t>
                      </a:r>
                      <a:endParaRPr lang="en-US" sz="2400" dirty="0"/>
                    </a:p>
                  </a:txBody>
                  <a:tcPr/>
                </a:tc>
                <a:tc>
                  <a:txBody>
                    <a:bodyPr/>
                    <a:lstStyle/>
                    <a:p>
                      <a:pPr algn="ctr"/>
                      <a:r>
                        <a:rPr lang="en-US" sz="2400" dirty="0" smtClean="0"/>
                        <a:t>D4</a:t>
                      </a:r>
                      <a:endParaRPr lang="en-US" sz="2400" dirty="0"/>
                    </a:p>
                  </a:txBody>
                  <a:tcPr/>
                </a:tc>
                <a:tc>
                  <a:txBody>
                    <a:bodyPr/>
                    <a:lstStyle/>
                    <a:p>
                      <a:pPr algn="ctr"/>
                      <a:r>
                        <a:rPr lang="en-US" sz="2400" b="1" dirty="0" smtClean="0">
                          <a:solidFill>
                            <a:srgbClr val="C00000"/>
                          </a:solidFill>
                        </a:rPr>
                        <a:t>Capacity</a:t>
                      </a:r>
                      <a:endParaRPr lang="en-US" sz="2400" b="1" dirty="0">
                        <a:solidFill>
                          <a:srgbClr val="C00000"/>
                        </a:solidFill>
                      </a:endParaRPr>
                    </a:p>
                  </a:txBody>
                  <a:tcPr/>
                </a:tc>
              </a:tr>
              <a:tr h="635000">
                <a:tc>
                  <a:txBody>
                    <a:bodyPr/>
                    <a:lstStyle/>
                    <a:p>
                      <a:pPr algn="ctr"/>
                      <a:r>
                        <a:rPr lang="en-US" sz="2400" dirty="0" smtClean="0"/>
                        <a:t>S1</a:t>
                      </a:r>
                      <a:endParaRPr lang="en-US" sz="2400" dirty="0"/>
                    </a:p>
                  </a:txBody>
                  <a:tcPr/>
                </a:tc>
                <a:tc>
                  <a:txBody>
                    <a:bodyPr/>
                    <a:lstStyle/>
                    <a:p>
                      <a:pPr algn="ctr"/>
                      <a:r>
                        <a:rPr lang="en-US" sz="2400" dirty="0" smtClean="0"/>
                        <a:t>19</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50</a:t>
                      </a:r>
                      <a:endParaRPr lang="en-US" sz="2400" dirty="0"/>
                    </a:p>
                  </a:txBody>
                  <a:tcPr/>
                </a:tc>
                <a:tc>
                  <a:txBody>
                    <a:bodyPr/>
                    <a:lstStyle/>
                    <a:p>
                      <a:pPr algn="l"/>
                      <a:r>
                        <a:rPr lang="en-US" sz="2400" dirty="0" smtClean="0"/>
                        <a:t>10</a:t>
                      </a:r>
                      <a:endParaRPr lang="en-US" sz="2400" dirty="0"/>
                    </a:p>
                  </a:txBody>
                  <a:tcPr/>
                </a:tc>
                <a:tc>
                  <a:txBody>
                    <a:bodyPr/>
                    <a:lstStyle/>
                    <a:p>
                      <a:pPr algn="ctr"/>
                      <a:r>
                        <a:rPr lang="en-US" sz="2400" b="1" dirty="0" smtClean="0">
                          <a:solidFill>
                            <a:srgbClr val="C00000"/>
                          </a:solidFill>
                        </a:rPr>
                        <a:t>7</a:t>
                      </a:r>
                      <a:endParaRPr lang="en-US" sz="2400" b="1" dirty="0">
                        <a:solidFill>
                          <a:srgbClr val="C00000"/>
                        </a:solidFill>
                      </a:endParaRPr>
                    </a:p>
                  </a:txBody>
                  <a:tcPr/>
                </a:tc>
              </a:tr>
              <a:tr h="635000">
                <a:tc>
                  <a:txBody>
                    <a:bodyPr/>
                    <a:lstStyle/>
                    <a:p>
                      <a:pPr algn="ctr"/>
                      <a:r>
                        <a:rPr lang="en-US" sz="2400" dirty="0" smtClean="0"/>
                        <a:t>S2</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60</a:t>
                      </a:r>
                      <a:endParaRPr lang="en-US" sz="2400" dirty="0"/>
                    </a:p>
                  </a:txBody>
                  <a:tcPr/>
                </a:tc>
                <a:tc>
                  <a:txBody>
                    <a:bodyPr/>
                    <a:lstStyle/>
                    <a:p>
                      <a:pPr algn="ctr"/>
                      <a:r>
                        <a:rPr lang="en-US" sz="2400" b="1" dirty="0" smtClean="0">
                          <a:solidFill>
                            <a:srgbClr val="C00000"/>
                          </a:solidFill>
                        </a:rPr>
                        <a:t>9</a:t>
                      </a:r>
                      <a:endParaRPr lang="en-US" sz="2400" b="1" dirty="0">
                        <a:solidFill>
                          <a:srgbClr val="C00000"/>
                        </a:solidFill>
                      </a:endParaRPr>
                    </a:p>
                  </a:txBody>
                  <a:tcPr/>
                </a:tc>
              </a:tr>
              <a:tr h="635000">
                <a:tc>
                  <a:txBody>
                    <a:bodyPr/>
                    <a:lstStyle/>
                    <a:p>
                      <a:pPr algn="ctr"/>
                      <a:r>
                        <a:rPr lang="en-US" sz="2400" dirty="0" smtClean="0"/>
                        <a:t>S3</a:t>
                      </a:r>
                      <a:endParaRPr lang="en-US" sz="2400" dirty="0"/>
                    </a:p>
                  </a:txBody>
                  <a:tcPr/>
                </a:tc>
                <a:tc>
                  <a:txBody>
                    <a:bodyPr/>
                    <a:lstStyle/>
                    <a:p>
                      <a:pPr algn="ctr"/>
                      <a:r>
                        <a:rPr lang="en-US" sz="2400" dirty="0" smtClean="0"/>
                        <a:t>40</a:t>
                      </a:r>
                      <a:endParaRPr lang="en-US" sz="2400" dirty="0"/>
                    </a:p>
                  </a:txBody>
                  <a:tcPr/>
                </a:tc>
                <a:tc>
                  <a:txBody>
                    <a:bodyPr/>
                    <a:lstStyle/>
                    <a:p>
                      <a:pPr algn="l"/>
                      <a:r>
                        <a:rPr lang="en-US" sz="2400" dirty="0" smtClean="0"/>
                        <a:t>8</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20</a:t>
                      </a:r>
                      <a:endParaRPr lang="en-US" sz="2400" dirty="0"/>
                    </a:p>
                  </a:txBody>
                  <a:tcPr/>
                </a:tc>
                <a:tc>
                  <a:txBody>
                    <a:bodyPr/>
                    <a:lstStyle/>
                    <a:p>
                      <a:pPr algn="ctr"/>
                      <a:r>
                        <a:rPr lang="en-US" sz="2400" b="1" dirty="0" smtClean="0">
                          <a:solidFill>
                            <a:srgbClr val="C00000"/>
                          </a:solidFill>
                        </a:rPr>
                        <a:t>18</a:t>
                      </a:r>
                      <a:endParaRPr lang="en-US" sz="2400" b="1" dirty="0">
                        <a:solidFill>
                          <a:srgbClr val="C00000"/>
                        </a:solidFill>
                      </a:endParaRPr>
                    </a:p>
                  </a:txBody>
                  <a:tcPr/>
                </a:tc>
              </a:tr>
              <a:tr h="635000">
                <a:tc>
                  <a:txBody>
                    <a:bodyPr/>
                    <a:lstStyle/>
                    <a:p>
                      <a:pPr algn="ctr"/>
                      <a:r>
                        <a:rPr lang="en-US" sz="2400" b="1" dirty="0" smtClean="0">
                          <a:solidFill>
                            <a:srgbClr val="C00000"/>
                          </a:solidFill>
                        </a:rPr>
                        <a:t>Demand</a:t>
                      </a:r>
                      <a:endParaRPr lang="en-US" sz="2400" b="1" dirty="0">
                        <a:solidFill>
                          <a:srgbClr val="C00000"/>
                        </a:solidFill>
                      </a:endParaRPr>
                    </a:p>
                  </a:txBody>
                  <a:tcPr/>
                </a:tc>
                <a:tc>
                  <a:txBody>
                    <a:bodyPr/>
                    <a:lstStyle/>
                    <a:p>
                      <a:pPr algn="ctr"/>
                      <a:r>
                        <a:rPr lang="en-US" sz="2400" b="1" dirty="0" smtClean="0">
                          <a:solidFill>
                            <a:srgbClr val="C00000"/>
                          </a:solidFill>
                        </a:rPr>
                        <a:t>5</a:t>
                      </a:r>
                      <a:endParaRPr lang="en-US" sz="2400" b="1" dirty="0">
                        <a:solidFill>
                          <a:srgbClr val="C00000"/>
                        </a:solidFill>
                      </a:endParaRPr>
                    </a:p>
                  </a:txBody>
                  <a:tcPr/>
                </a:tc>
                <a:tc>
                  <a:txBody>
                    <a:bodyPr/>
                    <a:lstStyle/>
                    <a:p>
                      <a:pPr algn="ctr"/>
                      <a:r>
                        <a:rPr lang="en-US" sz="2400" b="1" dirty="0" smtClean="0">
                          <a:solidFill>
                            <a:srgbClr val="C00000"/>
                          </a:solidFill>
                        </a:rPr>
                        <a:t>8</a:t>
                      </a:r>
                      <a:endParaRPr lang="en-US" sz="2400" b="1" dirty="0">
                        <a:solidFill>
                          <a:srgbClr val="C00000"/>
                        </a:solidFill>
                      </a:endParaRPr>
                    </a:p>
                  </a:txBody>
                  <a:tcPr/>
                </a:tc>
                <a:tc>
                  <a:txBody>
                    <a:bodyPr/>
                    <a:lstStyle/>
                    <a:p>
                      <a:pPr algn="ctr"/>
                      <a:r>
                        <a:rPr lang="en-US" sz="2400" b="1" dirty="0" smtClean="0">
                          <a:solidFill>
                            <a:srgbClr val="C00000"/>
                          </a:solidFill>
                        </a:rPr>
                        <a:t>7</a:t>
                      </a:r>
                      <a:endParaRPr lang="en-US" sz="2400" b="1" dirty="0">
                        <a:solidFill>
                          <a:srgbClr val="C00000"/>
                        </a:solidFill>
                      </a:endParaRPr>
                    </a:p>
                  </a:txBody>
                  <a:tcPr/>
                </a:tc>
                <a:tc>
                  <a:txBody>
                    <a:bodyPr/>
                    <a:lstStyle/>
                    <a:p>
                      <a:pPr algn="ctr"/>
                      <a:r>
                        <a:rPr lang="en-US" sz="2400" b="1" dirty="0" smtClean="0">
                          <a:solidFill>
                            <a:srgbClr val="C00000"/>
                          </a:solidFill>
                        </a:rPr>
                        <a:t>14</a:t>
                      </a:r>
                      <a:endParaRPr lang="en-US" sz="2400" b="1" dirty="0">
                        <a:solidFill>
                          <a:srgbClr val="C00000"/>
                        </a:solidFill>
                      </a:endParaRPr>
                    </a:p>
                  </a:txBody>
                  <a:tcPr/>
                </a:tc>
                <a:tc>
                  <a:txBody>
                    <a:bodyPr/>
                    <a:lstStyle/>
                    <a:p>
                      <a:pPr algn="ctr"/>
                      <a:r>
                        <a:rPr lang="en-US" sz="3600" b="1" dirty="0" smtClean="0">
                          <a:solidFill>
                            <a:srgbClr val="C00000"/>
                          </a:solidFill>
                        </a:rPr>
                        <a:t>34</a:t>
                      </a:r>
                      <a:endParaRPr lang="en-US" sz="3600" b="1" dirty="0">
                        <a:solidFill>
                          <a:srgbClr val="C00000"/>
                        </a:solidFill>
                      </a:endParaRPr>
                    </a:p>
                  </a:txBody>
                  <a:tcPr/>
                </a:tc>
              </a:tr>
            </a:tbl>
          </a:graphicData>
        </a:graphic>
      </p:graphicFrame>
      <p:sp>
        <p:nvSpPr>
          <p:cNvPr id="6" name="TextBox 5"/>
          <p:cNvSpPr txBox="1"/>
          <p:nvPr/>
        </p:nvSpPr>
        <p:spPr>
          <a:xfrm>
            <a:off x="228600" y="1828800"/>
            <a:ext cx="8926098" cy="400110"/>
          </a:xfrm>
          <a:prstGeom prst="rect">
            <a:avLst/>
          </a:prstGeom>
          <a:noFill/>
        </p:spPr>
        <p:txBody>
          <a:bodyPr wrap="none" rtlCol="0">
            <a:spAutoFit/>
          </a:bodyPr>
          <a:lstStyle/>
          <a:p>
            <a:r>
              <a:rPr lang="en-US" sz="2000" dirty="0" smtClean="0"/>
              <a:t>Use Least Cost Method to find initial feasible solution to the transportation problem</a:t>
            </a:r>
            <a:endParaRPr lang="en-US" sz="20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a:t>
            </a:r>
            <a:endParaRPr lang="en-US" dirty="0"/>
          </a:p>
        </p:txBody>
      </p:sp>
      <p:graphicFrame>
        <p:nvGraphicFramePr>
          <p:cNvPr id="4" name="Table 3"/>
          <p:cNvGraphicFramePr>
            <a:graphicFrameLocks noGrp="1"/>
          </p:cNvGraphicFramePr>
          <p:nvPr/>
        </p:nvGraphicFramePr>
        <p:xfrm>
          <a:off x="914400" y="2768600"/>
          <a:ext cx="7620000" cy="3180080"/>
        </p:xfrm>
        <a:graphic>
          <a:graphicData uri="http://schemas.openxmlformats.org/drawingml/2006/table">
            <a:tbl>
              <a:tblPr firstRow="1" bandRow="1">
                <a:tableStyleId>{5940675A-B579-460E-94D1-54222C63F5DA}</a:tableStyleId>
              </a:tblPr>
              <a:tblGrid>
                <a:gridCol w="1270000"/>
                <a:gridCol w="1270000"/>
                <a:gridCol w="1270000"/>
                <a:gridCol w="1270000"/>
                <a:gridCol w="1270000"/>
                <a:gridCol w="1270000"/>
              </a:tblGrid>
              <a:tr h="635000">
                <a:tc>
                  <a:txBody>
                    <a:bodyPr/>
                    <a:lstStyle/>
                    <a:p>
                      <a:pPr algn="ctr"/>
                      <a:endParaRPr lang="en-US" sz="2400" dirty="0"/>
                    </a:p>
                  </a:txBody>
                  <a:tcPr/>
                </a:tc>
                <a:tc>
                  <a:txBody>
                    <a:bodyPr/>
                    <a:lstStyle/>
                    <a:p>
                      <a:pPr algn="ctr"/>
                      <a:r>
                        <a:rPr lang="en-US" sz="2400" dirty="0" smtClean="0"/>
                        <a:t>D1</a:t>
                      </a:r>
                      <a:endParaRPr lang="en-US" sz="2400" dirty="0"/>
                    </a:p>
                  </a:txBody>
                  <a:tcPr/>
                </a:tc>
                <a:tc>
                  <a:txBody>
                    <a:bodyPr/>
                    <a:lstStyle/>
                    <a:p>
                      <a:pPr algn="ctr"/>
                      <a:r>
                        <a:rPr lang="en-US" sz="2400" dirty="0" smtClean="0"/>
                        <a:t>D2</a:t>
                      </a:r>
                      <a:endParaRPr lang="en-US" sz="2400" dirty="0"/>
                    </a:p>
                  </a:txBody>
                  <a:tcPr/>
                </a:tc>
                <a:tc>
                  <a:txBody>
                    <a:bodyPr/>
                    <a:lstStyle/>
                    <a:p>
                      <a:pPr algn="ctr"/>
                      <a:r>
                        <a:rPr lang="en-US" sz="2400" dirty="0" smtClean="0"/>
                        <a:t>D3</a:t>
                      </a:r>
                      <a:endParaRPr lang="en-US" sz="2400" dirty="0"/>
                    </a:p>
                  </a:txBody>
                  <a:tcPr/>
                </a:tc>
                <a:tc>
                  <a:txBody>
                    <a:bodyPr/>
                    <a:lstStyle/>
                    <a:p>
                      <a:pPr algn="ctr"/>
                      <a:r>
                        <a:rPr lang="en-US" sz="2400" dirty="0" smtClean="0"/>
                        <a:t>D4</a:t>
                      </a:r>
                      <a:endParaRPr lang="en-US" sz="2400" dirty="0"/>
                    </a:p>
                  </a:txBody>
                  <a:tcPr/>
                </a:tc>
                <a:tc>
                  <a:txBody>
                    <a:bodyPr/>
                    <a:lstStyle/>
                    <a:p>
                      <a:pPr algn="ctr"/>
                      <a:r>
                        <a:rPr lang="en-US" sz="2400" b="1" dirty="0" smtClean="0">
                          <a:solidFill>
                            <a:srgbClr val="C00000"/>
                          </a:solidFill>
                        </a:rPr>
                        <a:t>Capacity</a:t>
                      </a:r>
                      <a:endParaRPr lang="en-US" sz="2400" b="1" dirty="0">
                        <a:solidFill>
                          <a:srgbClr val="C00000"/>
                        </a:solidFill>
                      </a:endParaRPr>
                    </a:p>
                  </a:txBody>
                  <a:tcPr/>
                </a:tc>
              </a:tr>
              <a:tr h="635000">
                <a:tc>
                  <a:txBody>
                    <a:bodyPr/>
                    <a:lstStyle/>
                    <a:p>
                      <a:pPr algn="ctr"/>
                      <a:r>
                        <a:rPr lang="en-US" sz="2400" dirty="0" smtClean="0"/>
                        <a:t>S1</a:t>
                      </a:r>
                      <a:endParaRPr lang="en-US" sz="2400" dirty="0"/>
                    </a:p>
                  </a:txBody>
                  <a:tcPr/>
                </a:tc>
                <a:tc>
                  <a:txBody>
                    <a:bodyPr/>
                    <a:lstStyle/>
                    <a:p>
                      <a:pPr algn="ctr"/>
                      <a:r>
                        <a:rPr lang="en-US" sz="2400" dirty="0" smtClean="0"/>
                        <a:t>19</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50</a:t>
                      </a:r>
                      <a:endParaRPr lang="en-US" sz="2400" dirty="0"/>
                    </a:p>
                  </a:txBody>
                  <a:tcPr/>
                </a:tc>
                <a:tc>
                  <a:txBody>
                    <a:bodyPr/>
                    <a:lstStyle/>
                    <a:p>
                      <a:pPr algn="ctr"/>
                      <a:r>
                        <a:rPr lang="en-US" sz="2400" dirty="0" smtClean="0"/>
                        <a:t>10</a:t>
                      </a:r>
                      <a:endParaRPr lang="en-US" sz="2400" dirty="0"/>
                    </a:p>
                  </a:txBody>
                  <a:tcPr/>
                </a:tc>
                <a:tc>
                  <a:txBody>
                    <a:bodyPr/>
                    <a:lstStyle/>
                    <a:p>
                      <a:pPr algn="ctr"/>
                      <a:r>
                        <a:rPr lang="en-US" sz="2400" b="1" dirty="0" smtClean="0">
                          <a:solidFill>
                            <a:srgbClr val="C00000"/>
                          </a:solidFill>
                        </a:rPr>
                        <a:t>7</a:t>
                      </a:r>
                      <a:endParaRPr lang="en-US" sz="2400" b="1" dirty="0">
                        <a:solidFill>
                          <a:srgbClr val="C00000"/>
                        </a:solidFill>
                      </a:endParaRPr>
                    </a:p>
                  </a:txBody>
                  <a:tcPr/>
                </a:tc>
              </a:tr>
              <a:tr h="635000">
                <a:tc>
                  <a:txBody>
                    <a:bodyPr/>
                    <a:lstStyle/>
                    <a:p>
                      <a:pPr algn="ctr"/>
                      <a:r>
                        <a:rPr lang="en-US" sz="2400" dirty="0" smtClean="0"/>
                        <a:t>S2</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60</a:t>
                      </a:r>
                      <a:endParaRPr lang="en-US" sz="2400" dirty="0"/>
                    </a:p>
                  </a:txBody>
                  <a:tcPr/>
                </a:tc>
                <a:tc>
                  <a:txBody>
                    <a:bodyPr/>
                    <a:lstStyle/>
                    <a:p>
                      <a:pPr algn="ctr"/>
                      <a:r>
                        <a:rPr lang="en-US" sz="2400" b="1" dirty="0" smtClean="0">
                          <a:solidFill>
                            <a:srgbClr val="C00000"/>
                          </a:solidFill>
                        </a:rPr>
                        <a:t>9</a:t>
                      </a:r>
                      <a:endParaRPr lang="en-US" sz="2400" b="1" dirty="0">
                        <a:solidFill>
                          <a:srgbClr val="C00000"/>
                        </a:solidFill>
                      </a:endParaRPr>
                    </a:p>
                  </a:txBody>
                  <a:tcPr/>
                </a:tc>
              </a:tr>
              <a:tr h="635000">
                <a:tc>
                  <a:txBody>
                    <a:bodyPr/>
                    <a:lstStyle/>
                    <a:p>
                      <a:pPr algn="ctr"/>
                      <a:r>
                        <a:rPr lang="en-US" sz="2400" dirty="0" smtClean="0"/>
                        <a:t>S3</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20</a:t>
                      </a:r>
                      <a:endParaRPr lang="en-US" sz="2400" dirty="0"/>
                    </a:p>
                  </a:txBody>
                  <a:tcPr/>
                </a:tc>
                <a:tc>
                  <a:txBody>
                    <a:bodyPr/>
                    <a:lstStyle/>
                    <a:p>
                      <a:pPr algn="ctr"/>
                      <a:r>
                        <a:rPr lang="en-US" sz="2400" b="1" dirty="0" smtClean="0">
                          <a:solidFill>
                            <a:srgbClr val="C00000"/>
                          </a:solidFill>
                        </a:rPr>
                        <a:t>18</a:t>
                      </a:r>
                      <a:endParaRPr lang="en-US" sz="2400" b="1" dirty="0">
                        <a:solidFill>
                          <a:srgbClr val="C00000"/>
                        </a:solidFill>
                      </a:endParaRPr>
                    </a:p>
                  </a:txBody>
                  <a:tcPr/>
                </a:tc>
              </a:tr>
              <a:tr h="635000">
                <a:tc>
                  <a:txBody>
                    <a:bodyPr/>
                    <a:lstStyle/>
                    <a:p>
                      <a:pPr algn="ctr"/>
                      <a:r>
                        <a:rPr lang="en-US" sz="2400" b="1" dirty="0" smtClean="0">
                          <a:solidFill>
                            <a:srgbClr val="C00000"/>
                          </a:solidFill>
                        </a:rPr>
                        <a:t>Demand</a:t>
                      </a:r>
                      <a:endParaRPr lang="en-US" sz="2400" b="1" dirty="0">
                        <a:solidFill>
                          <a:srgbClr val="C00000"/>
                        </a:solidFill>
                      </a:endParaRPr>
                    </a:p>
                  </a:txBody>
                  <a:tcPr/>
                </a:tc>
                <a:tc>
                  <a:txBody>
                    <a:bodyPr/>
                    <a:lstStyle/>
                    <a:p>
                      <a:pPr algn="ctr"/>
                      <a:r>
                        <a:rPr lang="en-US" sz="2400" b="1" dirty="0" smtClean="0">
                          <a:solidFill>
                            <a:srgbClr val="C00000"/>
                          </a:solidFill>
                        </a:rPr>
                        <a:t>5</a:t>
                      </a:r>
                      <a:endParaRPr lang="en-US" sz="2400" b="1" dirty="0">
                        <a:solidFill>
                          <a:srgbClr val="C00000"/>
                        </a:solidFill>
                      </a:endParaRPr>
                    </a:p>
                  </a:txBody>
                  <a:tcPr/>
                </a:tc>
                <a:tc>
                  <a:txBody>
                    <a:bodyPr/>
                    <a:lstStyle/>
                    <a:p>
                      <a:pPr algn="ctr"/>
                      <a:r>
                        <a:rPr lang="en-US" sz="2400" b="1" dirty="0" smtClean="0">
                          <a:solidFill>
                            <a:srgbClr val="C00000"/>
                          </a:solidFill>
                        </a:rPr>
                        <a:t>8</a:t>
                      </a:r>
                      <a:endParaRPr lang="en-US" sz="2400" b="1" dirty="0">
                        <a:solidFill>
                          <a:srgbClr val="C00000"/>
                        </a:solidFill>
                      </a:endParaRPr>
                    </a:p>
                  </a:txBody>
                  <a:tcPr/>
                </a:tc>
                <a:tc>
                  <a:txBody>
                    <a:bodyPr/>
                    <a:lstStyle/>
                    <a:p>
                      <a:pPr algn="ctr"/>
                      <a:r>
                        <a:rPr lang="en-US" sz="2400" b="1" dirty="0" smtClean="0">
                          <a:solidFill>
                            <a:srgbClr val="C00000"/>
                          </a:solidFill>
                        </a:rPr>
                        <a:t>7</a:t>
                      </a:r>
                      <a:endParaRPr lang="en-US" sz="2400" b="1" dirty="0">
                        <a:solidFill>
                          <a:srgbClr val="C00000"/>
                        </a:solidFill>
                      </a:endParaRPr>
                    </a:p>
                  </a:txBody>
                  <a:tcPr/>
                </a:tc>
                <a:tc>
                  <a:txBody>
                    <a:bodyPr/>
                    <a:lstStyle/>
                    <a:p>
                      <a:pPr algn="ctr"/>
                      <a:r>
                        <a:rPr lang="en-US" sz="2400" b="1" dirty="0" smtClean="0">
                          <a:solidFill>
                            <a:srgbClr val="C00000"/>
                          </a:solidFill>
                        </a:rPr>
                        <a:t>14</a:t>
                      </a:r>
                      <a:endParaRPr lang="en-US" sz="2400" b="1" dirty="0">
                        <a:solidFill>
                          <a:srgbClr val="C00000"/>
                        </a:solidFill>
                      </a:endParaRPr>
                    </a:p>
                  </a:txBody>
                  <a:tcPr/>
                </a:tc>
                <a:tc>
                  <a:txBody>
                    <a:bodyPr/>
                    <a:lstStyle/>
                    <a:p>
                      <a:pPr algn="ctr"/>
                      <a:r>
                        <a:rPr lang="en-US" sz="3600" b="1" dirty="0" smtClean="0">
                          <a:solidFill>
                            <a:srgbClr val="C00000"/>
                          </a:solidFill>
                        </a:rPr>
                        <a:t>34</a:t>
                      </a:r>
                      <a:endParaRPr lang="en-US" sz="3600" b="1" dirty="0">
                        <a:solidFill>
                          <a:srgbClr val="C00000"/>
                        </a:solidFill>
                      </a:endParaRPr>
                    </a:p>
                  </a:txBody>
                  <a:tcPr/>
                </a:tc>
              </a:tr>
            </a:tbl>
          </a:graphicData>
        </a:graphic>
      </p:graphicFrame>
      <p:sp>
        <p:nvSpPr>
          <p:cNvPr id="6" name="TextBox 5"/>
          <p:cNvSpPr txBox="1"/>
          <p:nvPr/>
        </p:nvSpPr>
        <p:spPr>
          <a:xfrm>
            <a:off x="228600" y="1828800"/>
            <a:ext cx="8926098" cy="400110"/>
          </a:xfrm>
          <a:prstGeom prst="rect">
            <a:avLst/>
          </a:prstGeom>
          <a:noFill/>
        </p:spPr>
        <p:txBody>
          <a:bodyPr wrap="none" rtlCol="0">
            <a:spAutoFit/>
          </a:bodyPr>
          <a:lstStyle/>
          <a:p>
            <a:r>
              <a:rPr lang="en-US" sz="2000" dirty="0" smtClean="0"/>
              <a:t>Use Least Cost Method to find initial feasible solution to the transportation problem</a:t>
            </a:r>
            <a:endParaRPr lang="en-US" sz="2000" dirty="0"/>
          </a:p>
        </p:txBody>
      </p:sp>
      <p:sp>
        <p:nvSpPr>
          <p:cNvPr id="5" name="Oval 4"/>
          <p:cNvSpPr/>
          <p:nvPr/>
        </p:nvSpPr>
        <p:spPr>
          <a:xfrm>
            <a:off x="4267200" y="4724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a:t>
            </a:r>
            <a:endParaRPr lang="en-US" dirty="0"/>
          </a:p>
        </p:txBody>
      </p:sp>
      <p:graphicFrame>
        <p:nvGraphicFramePr>
          <p:cNvPr id="4" name="Table 3"/>
          <p:cNvGraphicFramePr>
            <a:graphicFrameLocks noGrp="1"/>
          </p:cNvGraphicFramePr>
          <p:nvPr/>
        </p:nvGraphicFramePr>
        <p:xfrm>
          <a:off x="914400" y="2768600"/>
          <a:ext cx="7620000" cy="3180080"/>
        </p:xfrm>
        <a:graphic>
          <a:graphicData uri="http://schemas.openxmlformats.org/drawingml/2006/table">
            <a:tbl>
              <a:tblPr firstRow="1" bandRow="1">
                <a:tableStyleId>{5940675A-B579-460E-94D1-54222C63F5DA}</a:tableStyleId>
              </a:tblPr>
              <a:tblGrid>
                <a:gridCol w="1270000"/>
                <a:gridCol w="1270000"/>
                <a:gridCol w="1270000"/>
                <a:gridCol w="1270000"/>
                <a:gridCol w="1270000"/>
                <a:gridCol w="1270000"/>
              </a:tblGrid>
              <a:tr h="635000">
                <a:tc>
                  <a:txBody>
                    <a:bodyPr/>
                    <a:lstStyle/>
                    <a:p>
                      <a:pPr algn="ctr"/>
                      <a:endParaRPr lang="en-US" sz="2400" dirty="0"/>
                    </a:p>
                  </a:txBody>
                  <a:tcPr/>
                </a:tc>
                <a:tc>
                  <a:txBody>
                    <a:bodyPr/>
                    <a:lstStyle/>
                    <a:p>
                      <a:pPr algn="ctr"/>
                      <a:r>
                        <a:rPr lang="en-US" sz="2400" dirty="0" smtClean="0"/>
                        <a:t>D1</a:t>
                      </a:r>
                      <a:endParaRPr lang="en-US" sz="2400" dirty="0"/>
                    </a:p>
                  </a:txBody>
                  <a:tcPr/>
                </a:tc>
                <a:tc>
                  <a:txBody>
                    <a:bodyPr/>
                    <a:lstStyle/>
                    <a:p>
                      <a:pPr algn="ctr"/>
                      <a:r>
                        <a:rPr lang="en-US" sz="2400" dirty="0" smtClean="0"/>
                        <a:t>D2</a:t>
                      </a:r>
                      <a:endParaRPr lang="en-US" sz="2400" dirty="0"/>
                    </a:p>
                  </a:txBody>
                  <a:tcPr/>
                </a:tc>
                <a:tc>
                  <a:txBody>
                    <a:bodyPr/>
                    <a:lstStyle/>
                    <a:p>
                      <a:pPr algn="ctr"/>
                      <a:r>
                        <a:rPr lang="en-US" sz="2400" dirty="0" smtClean="0"/>
                        <a:t>D3</a:t>
                      </a:r>
                      <a:endParaRPr lang="en-US" sz="2400" dirty="0"/>
                    </a:p>
                  </a:txBody>
                  <a:tcPr/>
                </a:tc>
                <a:tc>
                  <a:txBody>
                    <a:bodyPr/>
                    <a:lstStyle/>
                    <a:p>
                      <a:pPr algn="ctr"/>
                      <a:r>
                        <a:rPr lang="en-US" sz="2400" dirty="0" smtClean="0"/>
                        <a:t>D4</a:t>
                      </a:r>
                      <a:endParaRPr lang="en-US" sz="2400" dirty="0"/>
                    </a:p>
                  </a:txBody>
                  <a:tcPr/>
                </a:tc>
                <a:tc>
                  <a:txBody>
                    <a:bodyPr/>
                    <a:lstStyle/>
                    <a:p>
                      <a:pPr algn="ctr"/>
                      <a:r>
                        <a:rPr lang="en-US" sz="2400" b="1" dirty="0" smtClean="0">
                          <a:solidFill>
                            <a:srgbClr val="C00000"/>
                          </a:solidFill>
                        </a:rPr>
                        <a:t>Capacity</a:t>
                      </a:r>
                      <a:endParaRPr lang="en-US" sz="2400" b="1" dirty="0">
                        <a:solidFill>
                          <a:srgbClr val="C00000"/>
                        </a:solidFill>
                      </a:endParaRPr>
                    </a:p>
                  </a:txBody>
                  <a:tcPr/>
                </a:tc>
              </a:tr>
              <a:tr h="635000">
                <a:tc>
                  <a:txBody>
                    <a:bodyPr/>
                    <a:lstStyle/>
                    <a:p>
                      <a:pPr algn="ctr"/>
                      <a:r>
                        <a:rPr lang="en-US" sz="2400" dirty="0" smtClean="0"/>
                        <a:t>S1</a:t>
                      </a:r>
                      <a:endParaRPr lang="en-US" sz="2400" dirty="0"/>
                    </a:p>
                  </a:txBody>
                  <a:tcPr/>
                </a:tc>
                <a:tc>
                  <a:txBody>
                    <a:bodyPr/>
                    <a:lstStyle/>
                    <a:p>
                      <a:pPr algn="ctr"/>
                      <a:r>
                        <a:rPr lang="en-US" sz="2400" dirty="0" smtClean="0"/>
                        <a:t>19</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50</a:t>
                      </a:r>
                      <a:endParaRPr lang="en-US" sz="2400" dirty="0"/>
                    </a:p>
                  </a:txBody>
                  <a:tcPr/>
                </a:tc>
                <a:tc>
                  <a:txBody>
                    <a:bodyPr/>
                    <a:lstStyle/>
                    <a:p>
                      <a:pPr algn="ctr"/>
                      <a:r>
                        <a:rPr lang="en-US" sz="2400" dirty="0" smtClean="0"/>
                        <a:t>10</a:t>
                      </a:r>
                      <a:endParaRPr lang="en-US" sz="2400" dirty="0"/>
                    </a:p>
                  </a:txBody>
                  <a:tcPr/>
                </a:tc>
                <a:tc>
                  <a:txBody>
                    <a:bodyPr/>
                    <a:lstStyle/>
                    <a:p>
                      <a:pPr algn="ctr"/>
                      <a:r>
                        <a:rPr lang="en-US" sz="2400" b="1" dirty="0" smtClean="0">
                          <a:solidFill>
                            <a:srgbClr val="C00000"/>
                          </a:solidFill>
                        </a:rPr>
                        <a:t>7</a:t>
                      </a:r>
                      <a:endParaRPr lang="en-US" sz="2400" b="1" dirty="0">
                        <a:solidFill>
                          <a:srgbClr val="C00000"/>
                        </a:solidFill>
                      </a:endParaRPr>
                    </a:p>
                  </a:txBody>
                  <a:tcPr/>
                </a:tc>
              </a:tr>
              <a:tr h="635000">
                <a:tc>
                  <a:txBody>
                    <a:bodyPr/>
                    <a:lstStyle/>
                    <a:p>
                      <a:pPr algn="ctr"/>
                      <a:r>
                        <a:rPr lang="en-US" sz="2400" dirty="0" smtClean="0"/>
                        <a:t>S2</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60</a:t>
                      </a:r>
                      <a:endParaRPr lang="en-US" sz="2400" dirty="0"/>
                    </a:p>
                  </a:txBody>
                  <a:tcPr/>
                </a:tc>
                <a:tc>
                  <a:txBody>
                    <a:bodyPr/>
                    <a:lstStyle/>
                    <a:p>
                      <a:pPr algn="ctr"/>
                      <a:r>
                        <a:rPr lang="en-US" sz="2400" b="1" dirty="0" smtClean="0">
                          <a:solidFill>
                            <a:srgbClr val="C00000"/>
                          </a:solidFill>
                        </a:rPr>
                        <a:t>9</a:t>
                      </a:r>
                      <a:endParaRPr lang="en-US" sz="2400" b="1" dirty="0">
                        <a:solidFill>
                          <a:srgbClr val="C00000"/>
                        </a:solidFill>
                      </a:endParaRPr>
                    </a:p>
                  </a:txBody>
                  <a:tcPr/>
                </a:tc>
              </a:tr>
              <a:tr h="635000">
                <a:tc>
                  <a:txBody>
                    <a:bodyPr/>
                    <a:lstStyle/>
                    <a:p>
                      <a:pPr algn="ctr"/>
                      <a:r>
                        <a:rPr lang="en-US" sz="2400" dirty="0" smtClean="0"/>
                        <a:t>S3</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20</a:t>
                      </a:r>
                      <a:endParaRPr lang="en-US" sz="2400" dirty="0"/>
                    </a:p>
                  </a:txBody>
                  <a:tcPr/>
                </a:tc>
                <a:tc>
                  <a:txBody>
                    <a:bodyPr/>
                    <a:lstStyle/>
                    <a:p>
                      <a:pPr algn="ctr"/>
                      <a:r>
                        <a:rPr lang="en-US" sz="2400" b="1" dirty="0" smtClean="0">
                          <a:solidFill>
                            <a:srgbClr val="C00000"/>
                          </a:solidFill>
                        </a:rPr>
                        <a:t>10</a:t>
                      </a:r>
                      <a:endParaRPr lang="en-US" sz="2400" b="1" dirty="0">
                        <a:solidFill>
                          <a:srgbClr val="C00000"/>
                        </a:solidFill>
                      </a:endParaRPr>
                    </a:p>
                  </a:txBody>
                  <a:tcPr/>
                </a:tc>
              </a:tr>
              <a:tr h="635000">
                <a:tc>
                  <a:txBody>
                    <a:bodyPr/>
                    <a:lstStyle/>
                    <a:p>
                      <a:pPr algn="ctr"/>
                      <a:r>
                        <a:rPr lang="en-US" sz="2400" b="1" dirty="0" smtClean="0">
                          <a:solidFill>
                            <a:srgbClr val="C00000"/>
                          </a:solidFill>
                        </a:rPr>
                        <a:t>Demand</a:t>
                      </a:r>
                      <a:endParaRPr lang="en-US" sz="2400" b="1" dirty="0">
                        <a:solidFill>
                          <a:srgbClr val="C00000"/>
                        </a:solidFill>
                      </a:endParaRPr>
                    </a:p>
                  </a:txBody>
                  <a:tcPr/>
                </a:tc>
                <a:tc>
                  <a:txBody>
                    <a:bodyPr/>
                    <a:lstStyle/>
                    <a:p>
                      <a:pPr algn="ctr"/>
                      <a:r>
                        <a:rPr lang="en-US" sz="2400" b="1" dirty="0" smtClean="0">
                          <a:solidFill>
                            <a:srgbClr val="C00000"/>
                          </a:solidFill>
                        </a:rPr>
                        <a:t>5</a:t>
                      </a:r>
                      <a:endParaRPr lang="en-US" sz="2400" b="1" dirty="0">
                        <a:solidFill>
                          <a:srgbClr val="C00000"/>
                        </a:solidFill>
                      </a:endParaRPr>
                    </a:p>
                  </a:txBody>
                  <a:tcPr/>
                </a:tc>
                <a:tc>
                  <a:txBody>
                    <a:bodyPr/>
                    <a:lstStyle/>
                    <a:p>
                      <a:pPr algn="ctr"/>
                      <a:r>
                        <a:rPr lang="en-US" sz="2400" b="1" dirty="0" smtClean="0">
                          <a:solidFill>
                            <a:srgbClr val="C00000"/>
                          </a:solidFill>
                        </a:rPr>
                        <a:t>8</a:t>
                      </a:r>
                      <a:endParaRPr lang="en-US" sz="2400" b="1" dirty="0">
                        <a:solidFill>
                          <a:srgbClr val="C00000"/>
                        </a:solidFill>
                      </a:endParaRPr>
                    </a:p>
                  </a:txBody>
                  <a:tcPr/>
                </a:tc>
                <a:tc>
                  <a:txBody>
                    <a:bodyPr/>
                    <a:lstStyle/>
                    <a:p>
                      <a:pPr algn="ctr"/>
                      <a:r>
                        <a:rPr lang="en-US" sz="2400" b="1" dirty="0" smtClean="0">
                          <a:solidFill>
                            <a:srgbClr val="C00000"/>
                          </a:solidFill>
                        </a:rPr>
                        <a:t>7</a:t>
                      </a:r>
                      <a:endParaRPr lang="en-US" sz="2400" b="1" dirty="0">
                        <a:solidFill>
                          <a:srgbClr val="C00000"/>
                        </a:solidFill>
                      </a:endParaRPr>
                    </a:p>
                  </a:txBody>
                  <a:tcPr/>
                </a:tc>
                <a:tc>
                  <a:txBody>
                    <a:bodyPr/>
                    <a:lstStyle/>
                    <a:p>
                      <a:pPr algn="ctr"/>
                      <a:r>
                        <a:rPr lang="en-US" sz="2400" b="1" dirty="0" smtClean="0">
                          <a:solidFill>
                            <a:srgbClr val="C00000"/>
                          </a:solidFill>
                        </a:rPr>
                        <a:t>7</a:t>
                      </a:r>
                      <a:endParaRPr lang="en-US" sz="2400" b="1" dirty="0">
                        <a:solidFill>
                          <a:srgbClr val="C00000"/>
                        </a:solidFill>
                      </a:endParaRPr>
                    </a:p>
                  </a:txBody>
                  <a:tcPr/>
                </a:tc>
                <a:tc>
                  <a:txBody>
                    <a:bodyPr/>
                    <a:lstStyle/>
                    <a:p>
                      <a:pPr algn="ctr"/>
                      <a:r>
                        <a:rPr lang="en-US" sz="3600" b="1" dirty="0" smtClean="0">
                          <a:solidFill>
                            <a:srgbClr val="C00000"/>
                          </a:solidFill>
                        </a:rPr>
                        <a:t>34</a:t>
                      </a:r>
                      <a:endParaRPr lang="en-US" sz="3600" b="1" dirty="0">
                        <a:solidFill>
                          <a:srgbClr val="C00000"/>
                        </a:solidFill>
                      </a:endParaRPr>
                    </a:p>
                  </a:txBody>
                  <a:tcPr/>
                </a:tc>
              </a:tr>
            </a:tbl>
          </a:graphicData>
        </a:graphic>
      </p:graphicFrame>
      <p:sp>
        <p:nvSpPr>
          <p:cNvPr id="6" name="TextBox 5"/>
          <p:cNvSpPr txBox="1"/>
          <p:nvPr/>
        </p:nvSpPr>
        <p:spPr>
          <a:xfrm>
            <a:off x="228600" y="1828800"/>
            <a:ext cx="8926098" cy="400110"/>
          </a:xfrm>
          <a:prstGeom prst="rect">
            <a:avLst/>
          </a:prstGeom>
          <a:noFill/>
        </p:spPr>
        <p:txBody>
          <a:bodyPr wrap="none" rtlCol="0">
            <a:spAutoFit/>
          </a:bodyPr>
          <a:lstStyle/>
          <a:p>
            <a:r>
              <a:rPr lang="en-US" sz="2000" dirty="0" smtClean="0"/>
              <a:t>Use Least Cost Method to find initial feasible solution to the transportation problem</a:t>
            </a:r>
            <a:endParaRPr lang="en-US" sz="2000" dirty="0"/>
          </a:p>
        </p:txBody>
      </p:sp>
      <p:sp>
        <p:nvSpPr>
          <p:cNvPr id="5" name="Oval 4"/>
          <p:cNvSpPr/>
          <p:nvPr/>
        </p:nvSpPr>
        <p:spPr>
          <a:xfrm>
            <a:off x="4267200" y="4724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cxnSp>
        <p:nvCxnSpPr>
          <p:cNvPr id="8" name="Straight Connector 7"/>
          <p:cNvCxnSpPr/>
          <p:nvPr/>
        </p:nvCxnSpPr>
        <p:spPr>
          <a:xfrm rot="16200000" flipH="1">
            <a:off x="2628900" y="4305300"/>
            <a:ext cx="2895600" cy="76200"/>
          </a:xfrm>
          <a:prstGeom prst="line">
            <a:avLst/>
          </a:prstGeom>
        </p:spPr>
        <p:style>
          <a:lnRef idx="2">
            <a:schemeClr val="dk1"/>
          </a:lnRef>
          <a:fillRef idx="0">
            <a:schemeClr val="dk1"/>
          </a:fillRef>
          <a:effectRef idx="1">
            <a:schemeClr val="dk1"/>
          </a:effectRef>
          <a:fontRef idx="minor">
            <a:schemeClr val="tx1"/>
          </a:fontRef>
        </p:style>
      </p:cxnSp>
      <p:sp>
        <p:nvSpPr>
          <p:cNvPr id="9" name="Oval 8"/>
          <p:cNvSpPr/>
          <p:nvPr/>
        </p:nvSpPr>
        <p:spPr>
          <a:xfrm>
            <a:off x="6781800" y="3581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cxnSp>
        <p:nvCxnSpPr>
          <p:cNvPr id="11" name="Straight Connector 10"/>
          <p:cNvCxnSpPr/>
          <p:nvPr/>
        </p:nvCxnSpPr>
        <p:spPr>
          <a:xfrm>
            <a:off x="2438400" y="3657600"/>
            <a:ext cx="5715000" cy="1588"/>
          </a:xfrm>
          <a:prstGeom prst="line">
            <a:avLst/>
          </a:prstGeom>
        </p:spPr>
        <p:style>
          <a:lnRef idx="2">
            <a:schemeClr val="dk1"/>
          </a:lnRef>
          <a:fillRef idx="0">
            <a:schemeClr val="dk1"/>
          </a:fillRef>
          <a:effectRef idx="1">
            <a:schemeClr val="dk1"/>
          </a:effectRef>
          <a:fontRef idx="minor">
            <a:schemeClr val="tx1"/>
          </a:fontRef>
        </p:style>
      </p:cxnSp>
      <p:sp>
        <p:nvSpPr>
          <p:cNvPr id="12" name="Oval 11"/>
          <p:cNvSpPr/>
          <p:nvPr/>
        </p:nvSpPr>
        <p:spPr>
          <a:xfrm>
            <a:off x="6705600" y="48768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cxnSp>
        <p:nvCxnSpPr>
          <p:cNvPr id="13" name="Straight Connector 12"/>
          <p:cNvCxnSpPr/>
          <p:nvPr/>
        </p:nvCxnSpPr>
        <p:spPr>
          <a:xfrm rot="16200000" flipH="1">
            <a:off x="5219700" y="4457700"/>
            <a:ext cx="2895600" cy="7620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a:t>
            </a:r>
            <a:endParaRPr lang="en-US" dirty="0"/>
          </a:p>
        </p:txBody>
      </p:sp>
      <p:graphicFrame>
        <p:nvGraphicFramePr>
          <p:cNvPr id="4" name="Table 3"/>
          <p:cNvGraphicFramePr>
            <a:graphicFrameLocks noGrp="1"/>
          </p:cNvGraphicFramePr>
          <p:nvPr/>
        </p:nvGraphicFramePr>
        <p:xfrm>
          <a:off x="914400" y="2768600"/>
          <a:ext cx="7620000" cy="3180080"/>
        </p:xfrm>
        <a:graphic>
          <a:graphicData uri="http://schemas.openxmlformats.org/drawingml/2006/table">
            <a:tbl>
              <a:tblPr firstRow="1" bandRow="1">
                <a:tableStyleId>{5940675A-B579-460E-94D1-54222C63F5DA}</a:tableStyleId>
              </a:tblPr>
              <a:tblGrid>
                <a:gridCol w="1270000"/>
                <a:gridCol w="1270000"/>
                <a:gridCol w="1270000"/>
                <a:gridCol w="1270000"/>
                <a:gridCol w="1270000"/>
                <a:gridCol w="1270000"/>
              </a:tblGrid>
              <a:tr h="635000">
                <a:tc>
                  <a:txBody>
                    <a:bodyPr/>
                    <a:lstStyle/>
                    <a:p>
                      <a:pPr algn="ctr"/>
                      <a:endParaRPr lang="en-US" sz="2400" dirty="0"/>
                    </a:p>
                  </a:txBody>
                  <a:tcPr/>
                </a:tc>
                <a:tc>
                  <a:txBody>
                    <a:bodyPr/>
                    <a:lstStyle/>
                    <a:p>
                      <a:pPr algn="ctr"/>
                      <a:r>
                        <a:rPr lang="en-US" sz="2400" dirty="0" smtClean="0"/>
                        <a:t>D1</a:t>
                      </a:r>
                      <a:endParaRPr lang="en-US" sz="2400" dirty="0"/>
                    </a:p>
                  </a:txBody>
                  <a:tcPr/>
                </a:tc>
                <a:tc>
                  <a:txBody>
                    <a:bodyPr/>
                    <a:lstStyle/>
                    <a:p>
                      <a:pPr algn="ctr"/>
                      <a:r>
                        <a:rPr lang="en-US" sz="2400" dirty="0" smtClean="0"/>
                        <a:t>D2</a:t>
                      </a:r>
                      <a:endParaRPr lang="en-US" sz="2400" dirty="0"/>
                    </a:p>
                  </a:txBody>
                  <a:tcPr/>
                </a:tc>
                <a:tc>
                  <a:txBody>
                    <a:bodyPr/>
                    <a:lstStyle/>
                    <a:p>
                      <a:pPr algn="ctr"/>
                      <a:r>
                        <a:rPr lang="en-US" sz="2400" dirty="0" smtClean="0"/>
                        <a:t>D3</a:t>
                      </a:r>
                      <a:endParaRPr lang="en-US" sz="2400" dirty="0"/>
                    </a:p>
                  </a:txBody>
                  <a:tcPr/>
                </a:tc>
                <a:tc>
                  <a:txBody>
                    <a:bodyPr/>
                    <a:lstStyle/>
                    <a:p>
                      <a:pPr algn="ctr"/>
                      <a:r>
                        <a:rPr lang="en-US" sz="2400" dirty="0" smtClean="0"/>
                        <a:t>D4</a:t>
                      </a:r>
                      <a:endParaRPr lang="en-US" sz="2400" dirty="0"/>
                    </a:p>
                  </a:txBody>
                  <a:tcPr/>
                </a:tc>
                <a:tc>
                  <a:txBody>
                    <a:bodyPr/>
                    <a:lstStyle/>
                    <a:p>
                      <a:pPr algn="ctr"/>
                      <a:r>
                        <a:rPr lang="en-US" sz="2400" b="1" dirty="0" smtClean="0">
                          <a:solidFill>
                            <a:srgbClr val="C00000"/>
                          </a:solidFill>
                        </a:rPr>
                        <a:t>Capacity</a:t>
                      </a:r>
                      <a:endParaRPr lang="en-US" sz="2400" b="1" dirty="0">
                        <a:solidFill>
                          <a:srgbClr val="C00000"/>
                        </a:solidFill>
                      </a:endParaRPr>
                    </a:p>
                  </a:txBody>
                  <a:tcPr/>
                </a:tc>
              </a:tr>
              <a:tr h="635000">
                <a:tc>
                  <a:txBody>
                    <a:bodyPr/>
                    <a:lstStyle/>
                    <a:p>
                      <a:pPr algn="ctr"/>
                      <a:r>
                        <a:rPr lang="en-US" sz="2400" dirty="0" smtClean="0"/>
                        <a:t>S1</a:t>
                      </a:r>
                      <a:endParaRPr lang="en-US" sz="2400" dirty="0"/>
                    </a:p>
                  </a:txBody>
                  <a:tcPr/>
                </a:tc>
                <a:tc>
                  <a:txBody>
                    <a:bodyPr/>
                    <a:lstStyle/>
                    <a:p>
                      <a:pPr algn="ctr"/>
                      <a:r>
                        <a:rPr lang="en-US" sz="2400" dirty="0" smtClean="0"/>
                        <a:t>19</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50</a:t>
                      </a:r>
                      <a:endParaRPr lang="en-US" sz="2400" dirty="0"/>
                    </a:p>
                  </a:txBody>
                  <a:tcPr/>
                </a:tc>
                <a:tc>
                  <a:txBody>
                    <a:bodyPr/>
                    <a:lstStyle/>
                    <a:p>
                      <a:pPr algn="ctr"/>
                      <a:r>
                        <a:rPr lang="en-US" sz="2400" dirty="0" smtClean="0"/>
                        <a:t>10</a:t>
                      </a:r>
                      <a:endParaRPr lang="en-US" sz="2400" dirty="0"/>
                    </a:p>
                  </a:txBody>
                  <a:tcPr/>
                </a:tc>
                <a:tc>
                  <a:txBody>
                    <a:bodyPr/>
                    <a:lstStyle/>
                    <a:p>
                      <a:pPr algn="ctr"/>
                      <a:r>
                        <a:rPr lang="en-US" sz="2400" b="1" dirty="0" smtClean="0">
                          <a:solidFill>
                            <a:srgbClr val="C00000"/>
                          </a:solidFill>
                        </a:rPr>
                        <a:t>7</a:t>
                      </a:r>
                      <a:endParaRPr lang="en-US" sz="2400" b="1" dirty="0">
                        <a:solidFill>
                          <a:srgbClr val="C00000"/>
                        </a:solidFill>
                      </a:endParaRPr>
                    </a:p>
                  </a:txBody>
                  <a:tcPr/>
                </a:tc>
              </a:tr>
              <a:tr h="635000">
                <a:tc>
                  <a:txBody>
                    <a:bodyPr/>
                    <a:lstStyle/>
                    <a:p>
                      <a:pPr algn="ctr"/>
                      <a:r>
                        <a:rPr lang="en-US" sz="2400" dirty="0" smtClean="0"/>
                        <a:t>S2</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60</a:t>
                      </a:r>
                      <a:endParaRPr lang="en-US" sz="2400" dirty="0"/>
                    </a:p>
                  </a:txBody>
                  <a:tcPr/>
                </a:tc>
                <a:tc>
                  <a:txBody>
                    <a:bodyPr/>
                    <a:lstStyle/>
                    <a:p>
                      <a:pPr algn="ctr"/>
                      <a:r>
                        <a:rPr lang="en-US" sz="2400" b="1" dirty="0" smtClean="0">
                          <a:solidFill>
                            <a:srgbClr val="C00000"/>
                          </a:solidFill>
                        </a:rPr>
                        <a:t>2</a:t>
                      </a:r>
                      <a:endParaRPr lang="en-US" sz="2400" b="1" dirty="0">
                        <a:solidFill>
                          <a:srgbClr val="C00000"/>
                        </a:solidFill>
                      </a:endParaRPr>
                    </a:p>
                  </a:txBody>
                  <a:tcPr/>
                </a:tc>
              </a:tr>
              <a:tr h="635000">
                <a:tc>
                  <a:txBody>
                    <a:bodyPr/>
                    <a:lstStyle/>
                    <a:p>
                      <a:pPr algn="ctr"/>
                      <a:r>
                        <a:rPr lang="en-US" sz="2400" dirty="0" smtClean="0"/>
                        <a:t>S3</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20</a:t>
                      </a:r>
                      <a:endParaRPr lang="en-US" sz="2400" dirty="0"/>
                    </a:p>
                  </a:txBody>
                  <a:tcPr/>
                </a:tc>
                <a:tc>
                  <a:txBody>
                    <a:bodyPr/>
                    <a:lstStyle/>
                    <a:p>
                      <a:pPr algn="ctr"/>
                      <a:r>
                        <a:rPr lang="en-US" sz="2400" b="1" dirty="0" smtClean="0">
                          <a:solidFill>
                            <a:srgbClr val="C00000"/>
                          </a:solidFill>
                        </a:rPr>
                        <a:t>3</a:t>
                      </a:r>
                      <a:endParaRPr lang="en-US" sz="2400" b="1" dirty="0">
                        <a:solidFill>
                          <a:srgbClr val="C00000"/>
                        </a:solidFill>
                      </a:endParaRPr>
                    </a:p>
                  </a:txBody>
                  <a:tcPr/>
                </a:tc>
              </a:tr>
              <a:tr h="635000">
                <a:tc>
                  <a:txBody>
                    <a:bodyPr/>
                    <a:lstStyle/>
                    <a:p>
                      <a:pPr algn="ctr"/>
                      <a:r>
                        <a:rPr lang="en-US" sz="2400" b="1" dirty="0" smtClean="0">
                          <a:solidFill>
                            <a:srgbClr val="C00000"/>
                          </a:solidFill>
                        </a:rPr>
                        <a:t>Demand</a:t>
                      </a:r>
                      <a:endParaRPr lang="en-US" sz="2400" b="1" dirty="0">
                        <a:solidFill>
                          <a:srgbClr val="C00000"/>
                        </a:solidFill>
                      </a:endParaRPr>
                    </a:p>
                  </a:txBody>
                  <a:tcPr/>
                </a:tc>
                <a:tc>
                  <a:txBody>
                    <a:bodyPr/>
                    <a:lstStyle/>
                    <a:p>
                      <a:pPr algn="ctr"/>
                      <a:r>
                        <a:rPr lang="en-US" sz="2400" b="1" dirty="0" smtClean="0">
                          <a:solidFill>
                            <a:srgbClr val="C00000"/>
                          </a:solidFill>
                        </a:rPr>
                        <a:t>5</a:t>
                      </a:r>
                      <a:endParaRPr lang="en-US" sz="2400" b="1" dirty="0">
                        <a:solidFill>
                          <a:srgbClr val="C00000"/>
                        </a:solidFill>
                      </a:endParaRPr>
                    </a:p>
                  </a:txBody>
                  <a:tcPr/>
                </a:tc>
                <a:tc>
                  <a:txBody>
                    <a:bodyPr/>
                    <a:lstStyle/>
                    <a:p>
                      <a:pPr algn="ctr"/>
                      <a:r>
                        <a:rPr lang="en-US" sz="2400" b="1" dirty="0" smtClean="0">
                          <a:solidFill>
                            <a:srgbClr val="C00000"/>
                          </a:solidFill>
                        </a:rPr>
                        <a:t>8</a:t>
                      </a:r>
                      <a:endParaRPr lang="en-US" sz="2400" b="1" dirty="0">
                        <a:solidFill>
                          <a:srgbClr val="C00000"/>
                        </a:solidFill>
                      </a:endParaRPr>
                    </a:p>
                  </a:txBody>
                  <a:tcPr/>
                </a:tc>
                <a:tc>
                  <a:txBody>
                    <a:bodyPr/>
                    <a:lstStyle/>
                    <a:p>
                      <a:pPr algn="ctr"/>
                      <a:r>
                        <a:rPr lang="en-US" sz="2400" b="1" dirty="0" smtClean="0">
                          <a:solidFill>
                            <a:srgbClr val="C00000"/>
                          </a:solidFill>
                        </a:rPr>
                        <a:t>7</a:t>
                      </a:r>
                      <a:endParaRPr lang="en-US" sz="2400" b="1" dirty="0">
                        <a:solidFill>
                          <a:srgbClr val="C00000"/>
                        </a:solidFill>
                      </a:endParaRPr>
                    </a:p>
                  </a:txBody>
                  <a:tcPr/>
                </a:tc>
                <a:tc>
                  <a:txBody>
                    <a:bodyPr/>
                    <a:lstStyle/>
                    <a:p>
                      <a:pPr algn="ctr"/>
                      <a:r>
                        <a:rPr lang="en-US" sz="2400" b="1" dirty="0" smtClean="0">
                          <a:solidFill>
                            <a:srgbClr val="C00000"/>
                          </a:solidFill>
                        </a:rPr>
                        <a:t>7</a:t>
                      </a:r>
                      <a:endParaRPr lang="en-US" sz="2400" b="1" dirty="0">
                        <a:solidFill>
                          <a:srgbClr val="C00000"/>
                        </a:solidFill>
                      </a:endParaRPr>
                    </a:p>
                  </a:txBody>
                  <a:tcPr/>
                </a:tc>
                <a:tc>
                  <a:txBody>
                    <a:bodyPr/>
                    <a:lstStyle/>
                    <a:p>
                      <a:pPr algn="ctr"/>
                      <a:r>
                        <a:rPr lang="en-US" sz="3600" b="1" dirty="0" smtClean="0">
                          <a:solidFill>
                            <a:srgbClr val="C00000"/>
                          </a:solidFill>
                        </a:rPr>
                        <a:t>34</a:t>
                      </a:r>
                      <a:endParaRPr lang="en-US" sz="3600" b="1" dirty="0">
                        <a:solidFill>
                          <a:srgbClr val="C00000"/>
                        </a:solidFill>
                      </a:endParaRPr>
                    </a:p>
                  </a:txBody>
                  <a:tcPr/>
                </a:tc>
              </a:tr>
            </a:tbl>
          </a:graphicData>
        </a:graphic>
      </p:graphicFrame>
      <p:sp>
        <p:nvSpPr>
          <p:cNvPr id="6" name="TextBox 5"/>
          <p:cNvSpPr txBox="1"/>
          <p:nvPr/>
        </p:nvSpPr>
        <p:spPr>
          <a:xfrm>
            <a:off x="228600" y="1828800"/>
            <a:ext cx="8926098" cy="400110"/>
          </a:xfrm>
          <a:prstGeom prst="rect">
            <a:avLst/>
          </a:prstGeom>
          <a:noFill/>
        </p:spPr>
        <p:txBody>
          <a:bodyPr wrap="none" rtlCol="0">
            <a:spAutoFit/>
          </a:bodyPr>
          <a:lstStyle/>
          <a:p>
            <a:r>
              <a:rPr lang="en-US" sz="2000" dirty="0" smtClean="0"/>
              <a:t>Use Least Cost Method to find initial feasible solution to the transportation problem</a:t>
            </a:r>
            <a:endParaRPr lang="en-US" sz="2000" dirty="0"/>
          </a:p>
        </p:txBody>
      </p:sp>
      <p:sp>
        <p:nvSpPr>
          <p:cNvPr id="5" name="Oval 4"/>
          <p:cNvSpPr/>
          <p:nvPr/>
        </p:nvSpPr>
        <p:spPr>
          <a:xfrm>
            <a:off x="4267200" y="4724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cxnSp>
        <p:nvCxnSpPr>
          <p:cNvPr id="8" name="Straight Connector 7"/>
          <p:cNvCxnSpPr/>
          <p:nvPr/>
        </p:nvCxnSpPr>
        <p:spPr>
          <a:xfrm rot="16200000" flipH="1">
            <a:off x="2628900" y="4305300"/>
            <a:ext cx="2895600" cy="76200"/>
          </a:xfrm>
          <a:prstGeom prst="line">
            <a:avLst/>
          </a:prstGeom>
        </p:spPr>
        <p:style>
          <a:lnRef idx="2">
            <a:schemeClr val="dk1"/>
          </a:lnRef>
          <a:fillRef idx="0">
            <a:schemeClr val="dk1"/>
          </a:fillRef>
          <a:effectRef idx="1">
            <a:schemeClr val="dk1"/>
          </a:effectRef>
          <a:fontRef idx="minor">
            <a:schemeClr val="tx1"/>
          </a:fontRef>
        </p:style>
      </p:cxnSp>
      <p:sp>
        <p:nvSpPr>
          <p:cNvPr id="9" name="Oval 8"/>
          <p:cNvSpPr/>
          <p:nvPr/>
        </p:nvSpPr>
        <p:spPr>
          <a:xfrm>
            <a:off x="6781800" y="3581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cxnSp>
        <p:nvCxnSpPr>
          <p:cNvPr id="11" name="Straight Connector 10"/>
          <p:cNvCxnSpPr/>
          <p:nvPr/>
        </p:nvCxnSpPr>
        <p:spPr>
          <a:xfrm>
            <a:off x="2438400" y="3657600"/>
            <a:ext cx="5715000" cy="1588"/>
          </a:xfrm>
          <a:prstGeom prst="line">
            <a:avLst/>
          </a:prstGeom>
        </p:spPr>
        <p:style>
          <a:lnRef idx="2">
            <a:schemeClr val="dk1"/>
          </a:lnRef>
          <a:fillRef idx="0">
            <a:schemeClr val="dk1"/>
          </a:fillRef>
          <a:effectRef idx="1">
            <a:schemeClr val="dk1"/>
          </a:effectRef>
          <a:fontRef idx="minor">
            <a:schemeClr val="tx1"/>
          </a:fontRef>
        </p:style>
      </p:cxnSp>
      <p:sp>
        <p:nvSpPr>
          <p:cNvPr id="12" name="Oval 11"/>
          <p:cNvSpPr/>
          <p:nvPr/>
        </p:nvSpPr>
        <p:spPr>
          <a:xfrm>
            <a:off x="6705600" y="48768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cxnSp>
        <p:nvCxnSpPr>
          <p:cNvPr id="13" name="Straight Connector 12"/>
          <p:cNvCxnSpPr/>
          <p:nvPr/>
        </p:nvCxnSpPr>
        <p:spPr>
          <a:xfrm rot="16200000" flipH="1">
            <a:off x="5219700" y="4457700"/>
            <a:ext cx="2895600" cy="76200"/>
          </a:xfrm>
          <a:prstGeom prst="line">
            <a:avLst/>
          </a:prstGeom>
        </p:spPr>
        <p:style>
          <a:lnRef idx="2">
            <a:schemeClr val="dk1"/>
          </a:lnRef>
          <a:fillRef idx="0">
            <a:schemeClr val="dk1"/>
          </a:fillRef>
          <a:effectRef idx="1">
            <a:schemeClr val="dk1"/>
          </a:effectRef>
          <a:fontRef idx="minor">
            <a:schemeClr val="tx1"/>
          </a:fontRef>
        </p:style>
      </p:cxnSp>
      <p:sp>
        <p:nvSpPr>
          <p:cNvPr id="14" name="Oval 13"/>
          <p:cNvSpPr/>
          <p:nvPr/>
        </p:nvSpPr>
        <p:spPr>
          <a:xfrm>
            <a:off x="5486400" y="42672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cxnSp>
        <p:nvCxnSpPr>
          <p:cNvPr id="15" name="Straight Connector 14"/>
          <p:cNvCxnSpPr/>
          <p:nvPr/>
        </p:nvCxnSpPr>
        <p:spPr>
          <a:xfrm rot="16200000" flipH="1">
            <a:off x="3924300" y="4457701"/>
            <a:ext cx="2895600" cy="7620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a:t>
            </a:r>
            <a:endParaRPr lang="en-US" dirty="0"/>
          </a:p>
        </p:txBody>
      </p:sp>
      <p:graphicFrame>
        <p:nvGraphicFramePr>
          <p:cNvPr id="4" name="Table 3"/>
          <p:cNvGraphicFramePr>
            <a:graphicFrameLocks noGrp="1"/>
          </p:cNvGraphicFramePr>
          <p:nvPr/>
        </p:nvGraphicFramePr>
        <p:xfrm>
          <a:off x="914400" y="2768600"/>
          <a:ext cx="7620000" cy="3180080"/>
        </p:xfrm>
        <a:graphic>
          <a:graphicData uri="http://schemas.openxmlformats.org/drawingml/2006/table">
            <a:tbl>
              <a:tblPr firstRow="1" bandRow="1">
                <a:tableStyleId>{5940675A-B579-460E-94D1-54222C63F5DA}</a:tableStyleId>
              </a:tblPr>
              <a:tblGrid>
                <a:gridCol w="1270000"/>
                <a:gridCol w="1270000"/>
                <a:gridCol w="1270000"/>
                <a:gridCol w="1270000"/>
                <a:gridCol w="1270000"/>
                <a:gridCol w="1270000"/>
              </a:tblGrid>
              <a:tr h="635000">
                <a:tc>
                  <a:txBody>
                    <a:bodyPr/>
                    <a:lstStyle/>
                    <a:p>
                      <a:pPr algn="ctr"/>
                      <a:endParaRPr lang="en-US" sz="2400" dirty="0"/>
                    </a:p>
                  </a:txBody>
                  <a:tcPr/>
                </a:tc>
                <a:tc>
                  <a:txBody>
                    <a:bodyPr/>
                    <a:lstStyle/>
                    <a:p>
                      <a:pPr algn="ctr"/>
                      <a:r>
                        <a:rPr lang="en-US" sz="2400" dirty="0" smtClean="0"/>
                        <a:t>D1</a:t>
                      </a:r>
                      <a:endParaRPr lang="en-US" sz="2400" dirty="0"/>
                    </a:p>
                  </a:txBody>
                  <a:tcPr/>
                </a:tc>
                <a:tc>
                  <a:txBody>
                    <a:bodyPr/>
                    <a:lstStyle/>
                    <a:p>
                      <a:pPr algn="ctr"/>
                      <a:r>
                        <a:rPr lang="en-US" sz="2400" dirty="0" smtClean="0"/>
                        <a:t>D2</a:t>
                      </a:r>
                      <a:endParaRPr lang="en-US" sz="2400" dirty="0"/>
                    </a:p>
                  </a:txBody>
                  <a:tcPr/>
                </a:tc>
                <a:tc>
                  <a:txBody>
                    <a:bodyPr/>
                    <a:lstStyle/>
                    <a:p>
                      <a:pPr algn="ctr"/>
                      <a:r>
                        <a:rPr lang="en-US" sz="2400" dirty="0" smtClean="0"/>
                        <a:t>D3</a:t>
                      </a:r>
                      <a:endParaRPr lang="en-US" sz="2400" dirty="0"/>
                    </a:p>
                  </a:txBody>
                  <a:tcPr/>
                </a:tc>
                <a:tc>
                  <a:txBody>
                    <a:bodyPr/>
                    <a:lstStyle/>
                    <a:p>
                      <a:pPr algn="ctr"/>
                      <a:r>
                        <a:rPr lang="en-US" sz="2400" dirty="0" smtClean="0"/>
                        <a:t>D4</a:t>
                      </a:r>
                      <a:endParaRPr lang="en-US" sz="2400" dirty="0"/>
                    </a:p>
                  </a:txBody>
                  <a:tcPr/>
                </a:tc>
                <a:tc>
                  <a:txBody>
                    <a:bodyPr/>
                    <a:lstStyle/>
                    <a:p>
                      <a:pPr algn="ctr"/>
                      <a:r>
                        <a:rPr lang="en-US" sz="2400" b="1" dirty="0" smtClean="0">
                          <a:solidFill>
                            <a:srgbClr val="C00000"/>
                          </a:solidFill>
                        </a:rPr>
                        <a:t>Capacity</a:t>
                      </a:r>
                      <a:endParaRPr lang="en-US" sz="2400" b="1" dirty="0">
                        <a:solidFill>
                          <a:srgbClr val="C00000"/>
                        </a:solidFill>
                      </a:endParaRPr>
                    </a:p>
                  </a:txBody>
                  <a:tcPr/>
                </a:tc>
              </a:tr>
              <a:tr h="635000">
                <a:tc>
                  <a:txBody>
                    <a:bodyPr/>
                    <a:lstStyle/>
                    <a:p>
                      <a:pPr algn="ctr"/>
                      <a:r>
                        <a:rPr lang="en-US" sz="2400" dirty="0" smtClean="0"/>
                        <a:t>S1</a:t>
                      </a:r>
                      <a:endParaRPr lang="en-US" sz="2400" dirty="0"/>
                    </a:p>
                  </a:txBody>
                  <a:tcPr/>
                </a:tc>
                <a:tc>
                  <a:txBody>
                    <a:bodyPr/>
                    <a:lstStyle/>
                    <a:p>
                      <a:pPr algn="ctr"/>
                      <a:r>
                        <a:rPr lang="en-US" sz="2400" dirty="0" smtClean="0"/>
                        <a:t>19</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50</a:t>
                      </a:r>
                      <a:endParaRPr lang="en-US" sz="2400" dirty="0"/>
                    </a:p>
                  </a:txBody>
                  <a:tcPr/>
                </a:tc>
                <a:tc>
                  <a:txBody>
                    <a:bodyPr/>
                    <a:lstStyle/>
                    <a:p>
                      <a:pPr algn="ctr"/>
                      <a:r>
                        <a:rPr lang="en-US" sz="2400" dirty="0" smtClean="0"/>
                        <a:t>10</a:t>
                      </a:r>
                      <a:endParaRPr lang="en-US" sz="2400" dirty="0"/>
                    </a:p>
                  </a:txBody>
                  <a:tcPr/>
                </a:tc>
                <a:tc>
                  <a:txBody>
                    <a:bodyPr/>
                    <a:lstStyle/>
                    <a:p>
                      <a:pPr algn="ctr"/>
                      <a:r>
                        <a:rPr lang="en-US" sz="2400" b="1" dirty="0" smtClean="0">
                          <a:solidFill>
                            <a:srgbClr val="C00000"/>
                          </a:solidFill>
                        </a:rPr>
                        <a:t>7</a:t>
                      </a:r>
                      <a:endParaRPr lang="en-US" sz="2400" b="1" dirty="0">
                        <a:solidFill>
                          <a:srgbClr val="C00000"/>
                        </a:solidFill>
                      </a:endParaRPr>
                    </a:p>
                  </a:txBody>
                  <a:tcPr/>
                </a:tc>
              </a:tr>
              <a:tr h="635000">
                <a:tc>
                  <a:txBody>
                    <a:bodyPr/>
                    <a:lstStyle/>
                    <a:p>
                      <a:pPr algn="ctr"/>
                      <a:r>
                        <a:rPr lang="en-US" sz="2400" dirty="0" smtClean="0"/>
                        <a:t>S2</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60</a:t>
                      </a:r>
                      <a:endParaRPr lang="en-US" sz="2400" dirty="0"/>
                    </a:p>
                  </a:txBody>
                  <a:tcPr/>
                </a:tc>
                <a:tc>
                  <a:txBody>
                    <a:bodyPr/>
                    <a:lstStyle/>
                    <a:p>
                      <a:pPr algn="ctr"/>
                      <a:r>
                        <a:rPr lang="en-US" sz="2400" b="1" dirty="0" smtClean="0">
                          <a:solidFill>
                            <a:srgbClr val="C00000"/>
                          </a:solidFill>
                        </a:rPr>
                        <a:t>2</a:t>
                      </a:r>
                      <a:endParaRPr lang="en-US" sz="2400" b="1" dirty="0">
                        <a:solidFill>
                          <a:srgbClr val="C00000"/>
                        </a:solidFill>
                      </a:endParaRPr>
                    </a:p>
                  </a:txBody>
                  <a:tcPr/>
                </a:tc>
              </a:tr>
              <a:tr h="635000">
                <a:tc>
                  <a:txBody>
                    <a:bodyPr/>
                    <a:lstStyle/>
                    <a:p>
                      <a:pPr algn="ctr"/>
                      <a:r>
                        <a:rPr lang="en-US" sz="2400" dirty="0" smtClean="0"/>
                        <a:t>S3</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20</a:t>
                      </a:r>
                      <a:endParaRPr lang="en-US" sz="2400" dirty="0"/>
                    </a:p>
                  </a:txBody>
                  <a:tcPr/>
                </a:tc>
                <a:tc>
                  <a:txBody>
                    <a:bodyPr/>
                    <a:lstStyle/>
                    <a:p>
                      <a:pPr algn="ctr"/>
                      <a:r>
                        <a:rPr lang="en-US" sz="2400" b="1" dirty="0" smtClean="0">
                          <a:solidFill>
                            <a:srgbClr val="C00000"/>
                          </a:solidFill>
                        </a:rPr>
                        <a:t>3</a:t>
                      </a:r>
                      <a:endParaRPr lang="en-US" sz="2400" b="1" dirty="0">
                        <a:solidFill>
                          <a:srgbClr val="C00000"/>
                        </a:solidFill>
                      </a:endParaRPr>
                    </a:p>
                  </a:txBody>
                  <a:tcPr/>
                </a:tc>
              </a:tr>
              <a:tr h="635000">
                <a:tc>
                  <a:txBody>
                    <a:bodyPr/>
                    <a:lstStyle/>
                    <a:p>
                      <a:pPr algn="ctr"/>
                      <a:r>
                        <a:rPr lang="en-US" sz="2400" b="1" dirty="0" smtClean="0">
                          <a:solidFill>
                            <a:srgbClr val="C00000"/>
                          </a:solidFill>
                        </a:rPr>
                        <a:t>Demand</a:t>
                      </a:r>
                      <a:endParaRPr lang="en-US" sz="2400" b="1" dirty="0">
                        <a:solidFill>
                          <a:srgbClr val="C00000"/>
                        </a:solidFill>
                      </a:endParaRPr>
                    </a:p>
                  </a:txBody>
                  <a:tcPr/>
                </a:tc>
                <a:tc>
                  <a:txBody>
                    <a:bodyPr/>
                    <a:lstStyle/>
                    <a:p>
                      <a:pPr algn="ctr"/>
                      <a:r>
                        <a:rPr lang="en-US" sz="2400" b="1" dirty="0" smtClean="0">
                          <a:solidFill>
                            <a:srgbClr val="C00000"/>
                          </a:solidFill>
                        </a:rPr>
                        <a:t>5</a:t>
                      </a:r>
                      <a:endParaRPr lang="en-US" sz="2400" b="1" dirty="0">
                        <a:solidFill>
                          <a:srgbClr val="C00000"/>
                        </a:solidFill>
                      </a:endParaRPr>
                    </a:p>
                  </a:txBody>
                  <a:tcPr/>
                </a:tc>
                <a:tc>
                  <a:txBody>
                    <a:bodyPr/>
                    <a:lstStyle/>
                    <a:p>
                      <a:pPr algn="ctr"/>
                      <a:r>
                        <a:rPr lang="en-US" sz="2400" b="1" dirty="0" smtClean="0">
                          <a:solidFill>
                            <a:srgbClr val="C00000"/>
                          </a:solidFill>
                        </a:rPr>
                        <a:t>8</a:t>
                      </a:r>
                      <a:endParaRPr lang="en-US" sz="2400" b="1" dirty="0">
                        <a:solidFill>
                          <a:srgbClr val="C00000"/>
                        </a:solidFill>
                      </a:endParaRPr>
                    </a:p>
                  </a:txBody>
                  <a:tcPr/>
                </a:tc>
                <a:tc>
                  <a:txBody>
                    <a:bodyPr/>
                    <a:lstStyle/>
                    <a:p>
                      <a:pPr algn="ctr"/>
                      <a:r>
                        <a:rPr lang="en-US" sz="2400" b="1" dirty="0" smtClean="0">
                          <a:solidFill>
                            <a:srgbClr val="C00000"/>
                          </a:solidFill>
                        </a:rPr>
                        <a:t>7</a:t>
                      </a:r>
                      <a:endParaRPr lang="en-US" sz="2400" b="1" dirty="0">
                        <a:solidFill>
                          <a:srgbClr val="C00000"/>
                        </a:solidFill>
                      </a:endParaRPr>
                    </a:p>
                  </a:txBody>
                  <a:tcPr/>
                </a:tc>
                <a:tc>
                  <a:txBody>
                    <a:bodyPr/>
                    <a:lstStyle/>
                    <a:p>
                      <a:pPr algn="ctr"/>
                      <a:r>
                        <a:rPr lang="en-US" sz="2400" b="1" dirty="0" smtClean="0">
                          <a:solidFill>
                            <a:srgbClr val="C00000"/>
                          </a:solidFill>
                        </a:rPr>
                        <a:t>7</a:t>
                      </a:r>
                      <a:endParaRPr lang="en-US" sz="2400" b="1" dirty="0">
                        <a:solidFill>
                          <a:srgbClr val="C00000"/>
                        </a:solidFill>
                      </a:endParaRPr>
                    </a:p>
                  </a:txBody>
                  <a:tcPr/>
                </a:tc>
                <a:tc>
                  <a:txBody>
                    <a:bodyPr/>
                    <a:lstStyle/>
                    <a:p>
                      <a:pPr algn="ctr"/>
                      <a:r>
                        <a:rPr lang="en-US" sz="3600" b="1" dirty="0" smtClean="0">
                          <a:solidFill>
                            <a:srgbClr val="C00000"/>
                          </a:solidFill>
                        </a:rPr>
                        <a:t>34</a:t>
                      </a:r>
                      <a:endParaRPr lang="en-US" sz="3600" b="1" dirty="0">
                        <a:solidFill>
                          <a:srgbClr val="C00000"/>
                        </a:solidFill>
                      </a:endParaRPr>
                    </a:p>
                  </a:txBody>
                  <a:tcPr/>
                </a:tc>
              </a:tr>
            </a:tbl>
          </a:graphicData>
        </a:graphic>
      </p:graphicFrame>
      <p:sp>
        <p:nvSpPr>
          <p:cNvPr id="6" name="TextBox 5"/>
          <p:cNvSpPr txBox="1"/>
          <p:nvPr/>
        </p:nvSpPr>
        <p:spPr>
          <a:xfrm>
            <a:off x="228600" y="1828800"/>
            <a:ext cx="8926098" cy="400110"/>
          </a:xfrm>
          <a:prstGeom prst="rect">
            <a:avLst/>
          </a:prstGeom>
          <a:noFill/>
        </p:spPr>
        <p:txBody>
          <a:bodyPr wrap="none" rtlCol="0">
            <a:spAutoFit/>
          </a:bodyPr>
          <a:lstStyle/>
          <a:p>
            <a:r>
              <a:rPr lang="en-US" sz="2000" dirty="0" smtClean="0"/>
              <a:t>Use Least Cost Method to find initial feasible solution to the transportation problem</a:t>
            </a:r>
            <a:endParaRPr lang="en-US" sz="2000" dirty="0"/>
          </a:p>
        </p:txBody>
      </p:sp>
      <p:sp>
        <p:nvSpPr>
          <p:cNvPr id="5" name="Oval 4"/>
          <p:cNvSpPr/>
          <p:nvPr/>
        </p:nvSpPr>
        <p:spPr>
          <a:xfrm>
            <a:off x="4267200" y="4724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cxnSp>
        <p:nvCxnSpPr>
          <p:cNvPr id="8" name="Straight Connector 7"/>
          <p:cNvCxnSpPr/>
          <p:nvPr/>
        </p:nvCxnSpPr>
        <p:spPr>
          <a:xfrm rot="16200000" flipH="1">
            <a:off x="2628900" y="4305300"/>
            <a:ext cx="2895600" cy="76200"/>
          </a:xfrm>
          <a:prstGeom prst="line">
            <a:avLst/>
          </a:prstGeom>
        </p:spPr>
        <p:style>
          <a:lnRef idx="2">
            <a:schemeClr val="dk1"/>
          </a:lnRef>
          <a:fillRef idx="0">
            <a:schemeClr val="dk1"/>
          </a:fillRef>
          <a:effectRef idx="1">
            <a:schemeClr val="dk1"/>
          </a:effectRef>
          <a:fontRef idx="minor">
            <a:schemeClr val="tx1"/>
          </a:fontRef>
        </p:style>
      </p:cxnSp>
      <p:sp>
        <p:nvSpPr>
          <p:cNvPr id="9" name="Oval 8"/>
          <p:cNvSpPr/>
          <p:nvPr/>
        </p:nvSpPr>
        <p:spPr>
          <a:xfrm>
            <a:off x="6781800" y="3581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cxnSp>
        <p:nvCxnSpPr>
          <p:cNvPr id="11" name="Straight Connector 10"/>
          <p:cNvCxnSpPr/>
          <p:nvPr/>
        </p:nvCxnSpPr>
        <p:spPr>
          <a:xfrm>
            <a:off x="2438400" y="3657600"/>
            <a:ext cx="5715000" cy="1588"/>
          </a:xfrm>
          <a:prstGeom prst="line">
            <a:avLst/>
          </a:prstGeom>
        </p:spPr>
        <p:style>
          <a:lnRef idx="2">
            <a:schemeClr val="dk1"/>
          </a:lnRef>
          <a:fillRef idx="0">
            <a:schemeClr val="dk1"/>
          </a:fillRef>
          <a:effectRef idx="1">
            <a:schemeClr val="dk1"/>
          </a:effectRef>
          <a:fontRef idx="minor">
            <a:schemeClr val="tx1"/>
          </a:fontRef>
        </p:style>
      </p:cxnSp>
      <p:sp>
        <p:nvSpPr>
          <p:cNvPr id="12" name="Oval 11"/>
          <p:cNvSpPr/>
          <p:nvPr/>
        </p:nvSpPr>
        <p:spPr>
          <a:xfrm>
            <a:off x="6705600" y="48768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cxnSp>
        <p:nvCxnSpPr>
          <p:cNvPr id="13" name="Straight Connector 12"/>
          <p:cNvCxnSpPr/>
          <p:nvPr/>
        </p:nvCxnSpPr>
        <p:spPr>
          <a:xfrm rot="16200000" flipH="1">
            <a:off x="5219700" y="4457700"/>
            <a:ext cx="2895600" cy="76200"/>
          </a:xfrm>
          <a:prstGeom prst="line">
            <a:avLst/>
          </a:prstGeom>
        </p:spPr>
        <p:style>
          <a:lnRef idx="2">
            <a:schemeClr val="dk1"/>
          </a:lnRef>
          <a:fillRef idx="0">
            <a:schemeClr val="dk1"/>
          </a:fillRef>
          <a:effectRef idx="1">
            <a:schemeClr val="dk1"/>
          </a:effectRef>
          <a:fontRef idx="minor">
            <a:schemeClr val="tx1"/>
          </a:fontRef>
        </p:style>
      </p:cxnSp>
      <p:sp>
        <p:nvSpPr>
          <p:cNvPr id="14" name="Oval 13"/>
          <p:cNvSpPr/>
          <p:nvPr/>
        </p:nvSpPr>
        <p:spPr>
          <a:xfrm>
            <a:off x="5486400" y="42672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cxnSp>
        <p:nvCxnSpPr>
          <p:cNvPr id="15" name="Straight Connector 14"/>
          <p:cNvCxnSpPr/>
          <p:nvPr/>
        </p:nvCxnSpPr>
        <p:spPr>
          <a:xfrm rot="16200000" flipH="1">
            <a:off x="3924300" y="4457701"/>
            <a:ext cx="2895600" cy="7620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a:t>
            </a:r>
            <a:endParaRPr lang="en-US" dirty="0"/>
          </a:p>
        </p:txBody>
      </p:sp>
      <p:graphicFrame>
        <p:nvGraphicFramePr>
          <p:cNvPr id="4" name="Table 3"/>
          <p:cNvGraphicFramePr>
            <a:graphicFrameLocks noGrp="1"/>
          </p:cNvGraphicFramePr>
          <p:nvPr/>
        </p:nvGraphicFramePr>
        <p:xfrm>
          <a:off x="914400" y="2768600"/>
          <a:ext cx="7620000" cy="3180080"/>
        </p:xfrm>
        <a:graphic>
          <a:graphicData uri="http://schemas.openxmlformats.org/drawingml/2006/table">
            <a:tbl>
              <a:tblPr firstRow="1" bandRow="1">
                <a:tableStyleId>{5940675A-B579-460E-94D1-54222C63F5DA}</a:tableStyleId>
              </a:tblPr>
              <a:tblGrid>
                <a:gridCol w="1270000"/>
                <a:gridCol w="1270000"/>
                <a:gridCol w="1270000"/>
                <a:gridCol w="1270000"/>
                <a:gridCol w="1270000"/>
                <a:gridCol w="1270000"/>
              </a:tblGrid>
              <a:tr h="635000">
                <a:tc>
                  <a:txBody>
                    <a:bodyPr/>
                    <a:lstStyle/>
                    <a:p>
                      <a:pPr algn="ctr"/>
                      <a:endParaRPr lang="en-US" sz="2400" dirty="0"/>
                    </a:p>
                  </a:txBody>
                  <a:tcPr/>
                </a:tc>
                <a:tc>
                  <a:txBody>
                    <a:bodyPr/>
                    <a:lstStyle/>
                    <a:p>
                      <a:pPr algn="ctr"/>
                      <a:r>
                        <a:rPr lang="en-US" sz="2400" dirty="0" smtClean="0"/>
                        <a:t>D1</a:t>
                      </a:r>
                      <a:endParaRPr lang="en-US" sz="2400" dirty="0"/>
                    </a:p>
                  </a:txBody>
                  <a:tcPr/>
                </a:tc>
                <a:tc>
                  <a:txBody>
                    <a:bodyPr/>
                    <a:lstStyle/>
                    <a:p>
                      <a:pPr algn="ctr"/>
                      <a:r>
                        <a:rPr lang="en-US" sz="2400" dirty="0" smtClean="0"/>
                        <a:t>D2</a:t>
                      </a:r>
                      <a:endParaRPr lang="en-US" sz="2400" dirty="0"/>
                    </a:p>
                  </a:txBody>
                  <a:tcPr/>
                </a:tc>
                <a:tc>
                  <a:txBody>
                    <a:bodyPr/>
                    <a:lstStyle/>
                    <a:p>
                      <a:pPr algn="ctr"/>
                      <a:r>
                        <a:rPr lang="en-US" sz="2400" dirty="0" smtClean="0"/>
                        <a:t>D3</a:t>
                      </a:r>
                      <a:endParaRPr lang="en-US" sz="2400" dirty="0"/>
                    </a:p>
                  </a:txBody>
                  <a:tcPr/>
                </a:tc>
                <a:tc>
                  <a:txBody>
                    <a:bodyPr/>
                    <a:lstStyle/>
                    <a:p>
                      <a:pPr algn="ctr"/>
                      <a:r>
                        <a:rPr lang="en-US" sz="2400" dirty="0" smtClean="0"/>
                        <a:t>D4</a:t>
                      </a:r>
                      <a:endParaRPr lang="en-US" sz="2400" dirty="0"/>
                    </a:p>
                  </a:txBody>
                  <a:tcPr/>
                </a:tc>
                <a:tc>
                  <a:txBody>
                    <a:bodyPr/>
                    <a:lstStyle/>
                    <a:p>
                      <a:pPr algn="ctr"/>
                      <a:r>
                        <a:rPr lang="en-US" sz="2400" b="1" dirty="0" smtClean="0">
                          <a:solidFill>
                            <a:srgbClr val="C00000"/>
                          </a:solidFill>
                        </a:rPr>
                        <a:t>Capacity</a:t>
                      </a:r>
                      <a:endParaRPr lang="en-US" sz="2400" b="1" dirty="0">
                        <a:solidFill>
                          <a:srgbClr val="C00000"/>
                        </a:solidFill>
                      </a:endParaRPr>
                    </a:p>
                  </a:txBody>
                  <a:tcPr/>
                </a:tc>
              </a:tr>
              <a:tr h="635000">
                <a:tc>
                  <a:txBody>
                    <a:bodyPr/>
                    <a:lstStyle/>
                    <a:p>
                      <a:pPr algn="ctr"/>
                      <a:r>
                        <a:rPr lang="en-US" sz="2400" dirty="0" smtClean="0"/>
                        <a:t>S1</a:t>
                      </a:r>
                      <a:endParaRPr lang="en-US" sz="2400" dirty="0"/>
                    </a:p>
                  </a:txBody>
                  <a:tcPr/>
                </a:tc>
                <a:tc>
                  <a:txBody>
                    <a:bodyPr/>
                    <a:lstStyle/>
                    <a:p>
                      <a:pPr algn="ctr"/>
                      <a:r>
                        <a:rPr lang="en-US" sz="2400" dirty="0" smtClean="0"/>
                        <a:t>19</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50</a:t>
                      </a:r>
                      <a:endParaRPr lang="en-US" sz="2400" dirty="0"/>
                    </a:p>
                  </a:txBody>
                  <a:tcPr/>
                </a:tc>
                <a:tc>
                  <a:txBody>
                    <a:bodyPr/>
                    <a:lstStyle/>
                    <a:p>
                      <a:pPr algn="ctr"/>
                      <a:r>
                        <a:rPr lang="en-US" sz="2400" dirty="0" smtClean="0"/>
                        <a:t>10</a:t>
                      </a:r>
                      <a:endParaRPr lang="en-US" sz="2400" dirty="0"/>
                    </a:p>
                  </a:txBody>
                  <a:tcPr/>
                </a:tc>
                <a:tc>
                  <a:txBody>
                    <a:bodyPr/>
                    <a:lstStyle/>
                    <a:p>
                      <a:pPr algn="ctr"/>
                      <a:r>
                        <a:rPr lang="en-US" sz="2400" b="1" dirty="0" smtClean="0">
                          <a:solidFill>
                            <a:srgbClr val="C00000"/>
                          </a:solidFill>
                        </a:rPr>
                        <a:t>7</a:t>
                      </a:r>
                      <a:endParaRPr lang="en-US" sz="2400" b="1" dirty="0">
                        <a:solidFill>
                          <a:srgbClr val="C00000"/>
                        </a:solidFill>
                      </a:endParaRPr>
                    </a:p>
                  </a:txBody>
                  <a:tcPr/>
                </a:tc>
              </a:tr>
              <a:tr h="635000">
                <a:tc>
                  <a:txBody>
                    <a:bodyPr/>
                    <a:lstStyle/>
                    <a:p>
                      <a:pPr algn="ctr"/>
                      <a:r>
                        <a:rPr lang="en-US" sz="2400" dirty="0" smtClean="0"/>
                        <a:t>S2</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60</a:t>
                      </a:r>
                      <a:endParaRPr lang="en-US" sz="2400" dirty="0"/>
                    </a:p>
                  </a:txBody>
                  <a:tcPr/>
                </a:tc>
                <a:tc>
                  <a:txBody>
                    <a:bodyPr/>
                    <a:lstStyle/>
                    <a:p>
                      <a:pPr algn="ctr"/>
                      <a:r>
                        <a:rPr lang="en-US" sz="2400" b="1" dirty="0" smtClean="0">
                          <a:solidFill>
                            <a:srgbClr val="C00000"/>
                          </a:solidFill>
                        </a:rPr>
                        <a:t>2</a:t>
                      </a:r>
                      <a:endParaRPr lang="en-US" sz="2400" b="1" dirty="0">
                        <a:solidFill>
                          <a:srgbClr val="C00000"/>
                        </a:solidFill>
                      </a:endParaRPr>
                    </a:p>
                  </a:txBody>
                  <a:tcPr/>
                </a:tc>
              </a:tr>
              <a:tr h="635000">
                <a:tc>
                  <a:txBody>
                    <a:bodyPr/>
                    <a:lstStyle/>
                    <a:p>
                      <a:pPr algn="ctr"/>
                      <a:r>
                        <a:rPr lang="en-US" sz="2400" dirty="0" smtClean="0"/>
                        <a:t>S3</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20</a:t>
                      </a:r>
                      <a:endParaRPr lang="en-US" sz="2400" dirty="0"/>
                    </a:p>
                  </a:txBody>
                  <a:tcPr/>
                </a:tc>
                <a:tc>
                  <a:txBody>
                    <a:bodyPr/>
                    <a:lstStyle/>
                    <a:p>
                      <a:pPr algn="ctr"/>
                      <a:r>
                        <a:rPr lang="en-US" sz="2400" b="1" dirty="0" smtClean="0">
                          <a:solidFill>
                            <a:srgbClr val="C00000"/>
                          </a:solidFill>
                        </a:rPr>
                        <a:t>3</a:t>
                      </a:r>
                      <a:endParaRPr lang="en-US" sz="2400" b="1" dirty="0">
                        <a:solidFill>
                          <a:srgbClr val="C00000"/>
                        </a:solidFill>
                      </a:endParaRPr>
                    </a:p>
                  </a:txBody>
                  <a:tcPr/>
                </a:tc>
              </a:tr>
              <a:tr h="635000">
                <a:tc>
                  <a:txBody>
                    <a:bodyPr/>
                    <a:lstStyle/>
                    <a:p>
                      <a:pPr algn="ctr"/>
                      <a:r>
                        <a:rPr lang="en-US" sz="2400" b="1" dirty="0" smtClean="0">
                          <a:solidFill>
                            <a:srgbClr val="C00000"/>
                          </a:solidFill>
                        </a:rPr>
                        <a:t>Demand</a:t>
                      </a:r>
                      <a:endParaRPr lang="en-US" sz="2400" b="1" dirty="0">
                        <a:solidFill>
                          <a:srgbClr val="C00000"/>
                        </a:solidFill>
                      </a:endParaRPr>
                    </a:p>
                  </a:txBody>
                  <a:tcPr/>
                </a:tc>
                <a:tc>
                  <a:txBody>
                    <a:bodyPr/>
                    <a:lstStyle/>
                    <a:p>
                      <a:pPr algn="ctr"/>
                      <a:r>
                        <a:rPr lang="en-US" sz="2400" b="1" dirty="0" smtClean="0">
                          <a:solidFill>
                            <a:srgbClr val="C00000"/>
                          </a:solidFill>
                        </a:rPr>
                        <a:t>5</a:t>
                      </a:r>
                      <a:endParaRPr lang="en-US" sz="2400" b="1" dirty="0">
                        <a:solidFill>
                          <a:srgbClr val="C00000"/>
                        </a:solidFill>
                      </a:endParaRPr>
                    </a:p>
                  </a:txBody>
                  <a:tcPr/>
                </a:tc>
                <a:tc>
                  <a:txBody>
                    <a:bodyPr/>
                    <a:lstStyle/>
                    <a:p>
                      <a:pPr algn="ctr"/>
                      <a:r>
                        <a:rPr lang="en-US" sz="2400" b="1" dirty="0" smtClean="0">
                          <a:solidFill>
                            <a:srgbClr val="C00000"/>
                          </a:solidFill>
                        </a:rPr>
                        <a:t>8</a:t>
                      </a:r>
                      <a:endParaRPr lang="en-US" sz="2400" b="1" dirty="0">
                        <a:solidFill>
                          <a:srgbClr val="C00000"/>
                        </a:solidFill>
                      </a:endParaRPr>
                    </a:p>
                  </a:txBody>
                  <a:tcPr/>
                </a:tc>
                <a:tc>
                  <a:txBody>
                    <a:bodyPr/>
                    <a:lstStyle/>
                    <a:p>
                      <a:pPr algn="ctr"/>
                      <a:r>
                        <a:rPr lang="en-US" sz="2400" b="1" dirty="0" smtClean="0">
                          <a:solidFill>
                            <a:srgbClr val="C00000"/>
                          </a:solidFill>
                        </a:rPr>
                        <a:t>7</a:t>
                      </a:r>
                      <a:endParaRPr lang="en-US" sz="2400" b="1" dirty="0">
                        <a:solidFill>
                          <a:srgbClr val="C00000"/>
                        </a:solidFill>
                      </a:endParaRPr>
                    </a:p>
                  </a:txBody>
                  <a:tcPr/>
                </a:tc>
                <a:tc>
                  <a:txBody>
                    <a:bodyPr/>
                    <a:lstStyle/>
                    <a:p>
                      <a:pPr algn="ctr"/>
                      <a:r>
                        <a:rPr lang="en-US" sz="2400" b="1" dirty="0" smtClean="0">
                          <a:solidFill>
                            <a:srgbClr val="C00000"/>
                          </a:solidFill>
                        </a:rPr>
                        <a:t>7</a:t>
                      </a:r>
                      <a:endParaRPr lang="en-US" sz="2400" b="1" dirty="0">
                        <a:solidFill>
                          <a:srgbClr val="C00000"/>
                        </a:solidFill>
                      </a:endParaRPr>
                    </a:p>
                  </a:txBody>
                  <a:tcPr/>
                </a:tc>
                <a:tc>
                  <a:txBody>
                    <a:bodyPr/>
                    <a:lstStyle/>
                    <a:p>
                      <a:pPr algn="ctr"/>
                      <a:r>
                        <a:rPr lang="en-US" sz="3600" b="1" dirty="0" smtClean="0">
                          <a:solidFill>
                            <a:srgbClr val="C00000"/>
                          </a:solidFill>
                        </a:rPr>
                        <a:t>34</a:t>
                      </a:r>
                      <a:endParaRPr lang="en-US" sz="3600" b="1" dirty="0">
                        <a:solidFill>
                          <a:srgbClr val="C00000"/>
                        </a:solidFill>
                      </a:endParaRPr>
                    </a:p>
                  </a:txBody>
                  <a:tcPr/>
                </a:tc>
              </a:tr>
            </a:tbl>
          </a:graphicData>
        </a:graphic>
      </p:graphicFrame>
      <p:sp>
        <p:nvSpPr>
          <p:cNvPr id="6" name="TextBox 5"/>
          <p:cNvSpPr txBox="1"/>
          <p:nvPr/>
        </p:nvSpPr>
        <p:spPr>
          <a:xfrm>
            <a:off x="228600" y="1828800"/>
            <a:ext cx="8926098" cy="400110"/>
          </a:xfrm>
          <a:prstGeom prst="rect">
            <a:avLst/>
          </a:prstGeom>
          <a:noFill/>
        </p:spPr>
        <p:txBody>
          <a:bodyPr wrap="none" rtlCol="0">
            <a:spAutoFit/>
          </a:bodyPr>
          <a:lstStyle/>
          <a:p>
            <a:r>
              <a:rPr lang="en-US" sz="2000" dirty="0" smtClean="0"/>
              <a:t>Use Least Cost Method to find initial feasible solution to the transportation problem</a:t>
            </a:r>
            <a:endParaRPr lang="en-US" sz="2000" dirty="0"/>
          </a:p>
        </p:txBody>
      </p:sp>
      <p:sp>
        <p:nvSpPr>
          <p:cNvPr id="5" name="Oval 4"/>
          <p:cNvSpPr/>
          <p:nvPr/>
        </p:nvSpPr>
        <p:spPr>
          <a:xfrm>
            <a:off x="4267200" y="4724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cxnSp>
        <p:nvCxnSpPr>
          <p:cNvPr id="8" name="Straight Connector 7"/>
          <p:cNvCxnSpPr/>
          <p:nvPr/>
        </p:nvCxnSpPr>
        <p:spPr>
          <a:xfrm rot="16200000" flipH="1">
            <a:off x="2628900" y="4305300"/>
            <a:ext cx="2895600" cy="76200"/>
          </a:xfrm>
          <a:prstGeom prst="line">
            <a:avLst/>
          </a:prstGeom>
        </p:spPr>
        <p:style>
          <a:lnRef idx="2">
            <a:schemeClr val="dk1"/>
          </a:lnRef>
          <a:fillRef idx="0">
            <a:schemeClr val="dk1"/>
          </a:fillRef>
          <a:effectRef idx="1">
            <a:schemeClr val="dk1"/>
          </a:effectRef>
          <a:fontRef idx="minor">
            <a:schemeClr val="tx1"/>
          </a:fontRef>
        </p:style>
      </p:cxnSp>
      <p:sp>
        <p:nvSpPr>
          <p:cNvPr id="9" name="Oval 8"/>
          <p:cNvSpPr/>
          <p:nvPr/>
        </p:nvSpPr>
        <p:spPr>
          <a:xfrm>
            <a:off x="6781800" y="3581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cxnSp>
        <p:nvCxnSpPr>
          <p:cNvPr id="11" name="Straight Connector 10"/>
          <p:cNvCxnSpPr/>
          <p:nvPr/>
        </p:nvCxnSpPr>
        <p:spPr>
          <a:xfrm>
            <a:off x="2438400" y="3657600"/>
            <a:ext cx="5715000" cy="1588"/>
          </a:xfrm>
          <a:prstGeom prst="line">
            <a:avLst/>
          </a:prstGeom>
        </p:spPr>
        <p:style>
          <a:lnRef idx="2">
            <a:schemeClr val="dk1"/>
          </a:lnRef>
          <a:fillRef idx="0">
            <a:schemeClr val="dk1"/>
          </a:fillRef>
          <a:effectRef idx="1">
            <a:schemeClr val="dk1"/>
          </a:effectRef>
          <a:fontRef idx="minor">
            <a:schemeClr val="tx1"/>
          </a:fontRef>
        </p:style>
      </p:cxnSp>
      <p:sp>
        <p:nvSpPr>
          <p:cNvPr id="12" name="Oval 11"/>
          <p:cNvSpPr/>
          <p:nvPr/>
        </p:nvSpPr>
        <p:spPr>
          <a:xfrm>
            <a:off x="6705600" y="48768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cxnSp>
        <p:nvCxnSpPr>
          <p:cNvPr id="13" name="Straight Connector 12"/>
          <p:cNvCxnSpPr/>
          <p:nvPr/>
        </p:nvCxnSpPr>
        <p:spPr>
          <a:xfrm rot="16200000" flipH="1">
            <a:off x="5219700" y="4457700"/>
            <a:ext cx="2895600" cy="76200"/>
          </a:xfrm>
          <a:prstGeom prst="line">
            <a:avLst/>
          </a:prstGeom>
        </p:spPr>
        <p:style>
          <a:lnRef idx="2">
            <a:schemeClr val="dk1"/>
          </a:lnRef>
          <a:fillRef idx="0">
            <a:schemeClr val="dk1"/>
          </a:fillRef>
          <a:effectRef idx="1">
            <a:schemeClr val="dk1"/>
          </a:effectRef>
          <a:fontRef idx="minor">
            <a:schemeClr val="tx1"/>
          </a:fontRef>
        </p:style>
      </p:cxnSp>
      <p:sp>
        <p:nvSpPr>
          <p:cNvPr id="14" name="Oval 13"/>
          <p:cNvSpPr/>
          <p:nvPr/>
        </p:nvSpPr>
        <p:spPr>
          <a:xfrm>
            <a:off x="5486400" y="42672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cxnSp>
        <p:nvCxnSpPr>
          <p:cNvPr id="15" name="Straight Connector 14"/>
          <p:cNvCxnSpPr/>
          <p:nvPr/>
        </p:nvCxnSpPr>
        <p:spPr>
          <a:xfrm rot="16200000" flipH="1">
            <a:off x="3924300" y="4457701"/>
            <a:ext cx="2895600" cy="76200"/>
          </a:xfrm>
          <a:prstGeom prst="line">
            <a:avLst/>
          </a:prstGeom>
        </p:spPr>
        <p:style>
          <a:lnRef idx="2">
            <a:schemeClr val="dk1"/>
          </a:lnRef>
          <a:fillRef idx="0">
            <a:schemeClr val="dk1"/>
          </a:fillRef>
          <a:effectRef idx="1">
            <a:schemeClr val="dk1"/>
          </a:effectRef>
          <a:fontRef idx="minor">
            <a:schemeClr val="tx1"/>
          </a:fontRef>
        </p:style>
      </p:cxnSp>
      <p:sp>
        <p:nvSpPr>
          <p:cNvPr id="16" name="Oval 15"/>
          <p:cNvSpPr/>
          <p:nvPr/>
        </p:nvSpPr>
        <p:spPr>
          <a:xfrm>
            <a:off x="2971800" y="42672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17" name="Oval 16"/>
          <p:cNvSpPr/>
          <p:nvPr/>
        </p:nvSpPr>
        <p:spPr>
          <a:xfrm>
            <a:off x="3048000" y="4953000"/>
            <a:ext cx="457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a:t>
            </a:r>
            <a:endParaRPr lang="en-US" dirty="0"/>
          </a:p>
        </p:txBody>
      </p:sp>
      <p:graphicFrame>
        <p:nvGraphicFramePr>
          <p:cNvPr id="4" name="Table 3"/>
          <p:cNvGraphicFramePr>
            <a:graphicFrameLocks noGrp="1"/>
          </p:cNvGraphicFramePr>
          <p:nvPr/>
        </p:nvGraphicFramePr>
        <p:xfrm>
          <a:off x="914400" y="2768600"/>
          <a:ext cx="7620000" cy="3180080"/>
        </p:xfrm>
        <a:graphic>
          <a:graphicData uri="http://schemas.openxmlformats.org/drawingml/2006/table">
            <a:tbl>
              <a:tblPr firstRow="1" bandRow="1">
                <a:tableStyleId>{5940675A-B579-460E-94D1-54222C63F5DA}</a:tableStyleId>
              </a:tblPr>
              <a:tblGrid>
                <a:gridCol w="1270000"/>
                <a:gridCol w="1270000"/>
                <a:gridCol w="1270000"/>
                <a:gridCol w="1270000"/>
                <a:gridCol w="1270000"/>
                <a:gridCol w="1270000"/>
              </a:tblGrid>
              <a:tr h="635000">
                <a:tc>
                  <a:txBody>
                    <a:bodyPr/>
                    <a:lstStyle/>
                    <a:p>
                      <a:pPr algn="ctr"/>
                      <a:endParaRPr lang="en-US" sz="2400" dirty="0"/>
                    </a:p>
                  </a:txBody>
                  <a:tcPr/>
                </a:tc>
                <a:tc>
                  <a:txBody>
                    <a:bodyPr/>
                    <a:lstStyle/>
                    <a:p>
                      <a:pPr algn="ctr"/>
                      <a:r>
                        <a:rPr lang="en-US" sz="2400" dirty="0" smtClean="0"/>
                        <a:t>D1</a:t>
                      </a:r>
                      <a:endParaRPr lang="en-US" sz="2400" dirty="0"/>
                    </a:p>
                  </a:txBody>
                  <a:tcPr/>
                </a:tc>
                <a:tc>
                  <a:txBody>
                    <a:bodyPr/>
                    <a:lstStyle/>
                    <a:p>
                      <a:pPr algn="ctr"/>
                      <a:r>
                        <a:rPr lang="en-US" sz="2400" dirty="0" smtClean="0"/>
                        <a:t>D2</a:t>
                      </a:r>
                      <a:endParaRPr lang="en-US" sz="2400" dirty="0"/>
                    </a:p>
                  </a:txBody>
                  <a:tcPr/>
                </a:tc>
                <a:tc>
                  <a:txBody>
                    <a:bodyPr/>
                    <a:lstStyle/>
                    <a:p>
                      <a:pPr algn="ctr"/>
                      <a:r>
                        <a:rPr lang="en-US" sz="2400" dirty="0" smtClean="0"/>
                        <a:t>D3</a:t>
                      </a:r>
                      <a:endParaRPr lang="en-US" sz="2400" dirty="0"/>
                    </a:p>
                  </a:txBody>
                  <a:tcPr/>
                </a:tc>
                <a:tc>
                  <a:txBody>
                    <a:bodyPr/>
                    <a:lstStyle/>
                    <a:p>
                      <a:pPr algn="ctr"/>
                      <a:r>
                        <a:rPr lang="en-US" sz="2400" dirty="0" smtClean="0"/>
                        <a:t>D4</a:t>
                      </a:r>
                      <a:endParaRPr lang="en-US" sz="2400" dirty="0"/>
                    </a:p>
                  </a:txBody>
                  <a:tcPr/>
                </a:tc>
                <a:tc>
                  <a:txBody>
                    <a:bodyPr/>
                    <a:lstStyle/>
                    <a:p>
                      <a:pPr algn="ctr"/>
                      <a:r>
                        <a:rPr lang="en-US" sz="2400" b="1" dirty="0" smtClean="0">
                          <a:solidFill>
                            <a:srgbClr val="C00000"/>
                          </a:solidFill>
                        </a:rPr>
                        <a:t>Capacity</a:t>
                      </a:r>
                      <a:endParaRPr lang="en-US" sz="2400" b="1" dirty="0">
                        <a:solidFill>
                          <a:srgbClr val="C00000"/>
                        </a:solidFill>
                      </a:endParaRPr>
                    </a:p>
                  </a:txBody>
                  <a:tcPr/>
                </a:tc>
              </a:tr>
              <a:tr h="635000">
                <a:tc>
                  <a:txBody>
                    <a:bodyPr/>
                    <a:lstStyle/>
                    <a:p>
                      <a:pPr algn="ctr"/>
                      <a:r>
                        <a:rPr lang="en-US" sz="2400" dirty="0" smtClean="0"/>
                        <a:t>S1</a:t>
                      </a:r>
                      <a:endParaRPr lang="en-US" sz="2400" dirty="0"/>
                    </a:p>
                  </a:txBody>
                  <a:tcPr/>
                </a:tc>
                <a:tc>
                  <a:txBody>
                    <a:bodyPr/>
                    <a:lstStyle/>
                    <a:p>
                      <a:pPr algn="ctr"/>
                      <a:r>
                        <a:rPr lang="en-US" sz="2400" dirty="0" smtClean="0"/>
                        <a:t>19</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50</a:t>
                      </a:r>
                      <a:endParaRPr lang="en-US" sz="2400" dirty="0"/>
                    </a:p>
                  </a:txBody>
                  <a:tcPr/>
                </a:tc>
                <a:tc>
                  <a:txBody>
                    <a:bodyPr/>
                    <a:lstStyle/>
                    <a:p>
                      <a:pPr algn="ctr"/>
                      <a:r>
                        <a:rPr lang="en-US" sz="2400" dirty="0" smtClean="0"/>
                        <a:t>10</a:t>
                      </a:r>
                      <a:endParaRPr lang="en-US" sz="2400" dirty="0"/>
                    </a:p>
                  </a:txBody>
                  <a:tcPr/>
                </a:tc>
                <a:tc>
                  <a:txBody>
                    <a:bodyPr/>
                    <a:lstStyle/>
                    <a:p>
                      <a:pPr algn="ctr"/>
                      <a:r>
                        <a:rPr lang="en-US" sz="2400" b="1" dirty="0" smtClean="0">
                          <a:solidFill>
                            <a:srgbClr val="C00000"/>
                          </a:solidFill>
                        </a:rPr>
                        <a:t>7</a:t>
                      </a:r>
                      <a:endParaRPr lang="en-US" sz="2400" b="1" dirty="0">
                        <a:solidFill>
                          <a:srgbClr val="C00000"/>
                        </a:solidFill>
                      </a:endParaRPr>
                    </a:p>
                  </a:txBody>
                  <a:tcPr/>
                </a:tc>
              </a:tr>
              <a:tr h="635000">
                <a:tc>
                  <a:txBody>
                    <a:bodyPr/>
                    <a:lstStyle/>
                    <a:p>
                      <a:pPr algn="ctr"/>
                      <a:r>
                        <a:rPr lang="en-US" sz="2400" dirty="0" smtClean="0"/>
                        <a:t>S2</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60</a:t>
                      </a:r>
                      <a:endParaRPr lang="en-US" sz="2400" dirty="0"/>
                    </a:p>
                  </a:txBody>
                  <a:tcPr/>
                </a:tc>
                <a:tc>
                  <a:txBody>
                    <a:bodyPr/>
                    <a:lstStyle/>
                    <a:p>
                      <a:pPr algn="ctr"/>
                      <a:r>
                        <a:rPr lang="en-US" sz="2400" b="1" dirty="0" smtClean="0">
                          <a:solidFill>
                            <a:srgbClr val="C00000"/>
                          </a:solidFill>
                        </a:rPr>
                        <a:t>2</a:t>
                      </a:r>
                      <a:endParaRPr lang="en-US" sz="2400" b="1" dirty="0">
                        <a:solidFill>
                          <a:srgbClr val="C00000"/>
                        </a:solidFill>
                      </a:endParaRPr>
                    </a:p>
                  </a:txBody>
                  <a:tcPr/>
                </a:tc>
              </a:tr>
              <a:tr h="635000">
                <a:tc>
                  <a:txBody>
                    <a:bodyPr/>
                    <a:lstStyle/>
                    <a:p>
                      <a:pPr algn="ctr"/>
                      <a:r>
                        <a:rPr lang="en-US" sz="2400" dirty="0" smtClean="0"/>
                        <a:t>S3</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20</a:t>
                      </a:r>
                      <a:endParaRPr lang="en-US" sz="2400" dirty="0"/>
                    </a:p>
                  </a:txBody>
                  <a:tcPr/>
                </a:tc>
                <a:tc>
                  <a:txBody>
                    <a:bodyPr/>
                    <a:lstStyle/>
                    <a:p>
                      <a:pPr algn="ctr"/>
                      <a:r>
                        <a:rPr lang="en-US" sz="2400" b="1" dirty="0" smtClean="0">
                          <a:solidFill>
                            <a:srgbClr val="C00000"/>
                          </a:solidFill>
                        </a:rPr>
                        <a:t>3</a:t>
                      </a:r>
                      <a:endParaRPr lang="en-US" sz="2400" b="1" dirty="0">
                        <a:solidFill>
                          <a:srgbClr val="C00000"/>
                        </a:solidFill>
                      </a:endParaRPr>
                    </a:p>
                  </a:txBody>
                  <a:tcPr/>
                </a:tc>
              </a:tr>
              <a:tr h="635000">
                <a:tc>
                  <a:txBody>
                    <a:bodyPr/>
                    <a:lstStyle/>
                    <a:p>
                      <a:pPr algn="ctr"/>
                      <a:r>
                        <a:rPr lang="en-US" sz="2400" b="1" dirty="0" smtClean="0">
                          <a:solidFill>
                            <a:srgbClr val="C00000"/>
                          </a:solidFill>
                        </a:rPr>
                        <a:t>Demand</a:t>
                      </a:r>
                      <a:endParaRPr lang="en-US" sz="2400" b="1" dirty="0">
                        <a:solidFill>
                          <a:srgbClr val="C00000"/>
                        </a:solidFill>
                      </a:endParaRPr>
                    </a:p>
                  </a:txBody>
                  <a:tcPr/>
                </a:tc>
                <a:tc>
                  <a:txBody>
                    <a:bodyPr/>
                    <a:lstStyle/>
                    <a:p>
                      <a:pPr algn="ctr"/>
                      <a:r>
                        <a:rPr lang="en-US" sz="2400" b="1" dirty="0" smtClean="0">
                          <a:solidFill>
                            <a:srgbClr val="C00000"/>
                          </a:solidFill>
                        </a:rPr>
                        <a:t>5</a:t>
                      </a:r>
                      <a:endParaRPr lang="en-US" sz="2400" b="1" dirty="0">
                        <a:solidFill>
                          <a:srgbClr val="C00000"/>
                        </a:solidFill>
                      </a:endParaRPr>
                    </a:p>
                  </a:txBody>
                  <a:tcPr/>
                </a:tc>
                <a:tc>
                  <a:txBody>
                    <a:bodyPr/>
                    <a:lstStyle/>
                    <a:p>
                      <a:pPr algn="ctr"/>
                      <a:r>
                        <a:rPr lang="en-US" sz="2400" b="1" dirty="0" smtClean="0">
                          <a:solidFill>
                            <a:srgbClr val="C00000"/>
                          </a:solidFill>
                        </a:rPr>
                        <a:t>8</a:t>
                      </a:r>
                      <a:endParaRPr lang="en-US" sz="2400" b="1" dirty="0">
                        <a:solidFill>
                          <a:srgbClr val="C00000"/>
                        </a:solidFill>
                      </a:endParaRPr>
                    </a:p>
                  </a:txBody>
                  <a:tcPr/>
                </a:tc>
                <a:tc>
                  <a:txBody>
                    <a:bodyPr/>
                    <a:lstStyle/>
                    <a:p>
                      <a:pPr algn="ctr"/>
                      <a:r>
                        <a:rPr lang="en-US" sz="2400" b="1" dirty="0" smtClean="0">
                          <a:solidFill>
                            <a:srgbClr val="C00000"/>
                          </a:solidFill>
                        </a:rPr>
                        <a:t>7</a:t>
                      </a:r>
                      <a:endParaRPr lang="en-US" sz="2400" b="1" dirty="0">
                        <a:solidFill>
                          <a:srgbClr val="C00000"/>
                        </a:solidFill>
                      </a:endParaRPr>
                    </a:p>
                  </a:txBody>
                  <a:tcPr/>
                </a:tc>
                <a:tc>
                  <a:txBody>
                    <a:bodyPr/>
                    <a:lstStyle/>
                    <a:p>
                      <a:pPr algn="ctr"/>
                      <a:r>
                        <a:rPr lang="en-US" sz="2400" b="1" dirty="0" smtClean="0">
                          <a:solidFill>
                            <a:srgbClr val="C00000"/>
                          </a:solidFill>
                        </a:rPr>
                        <a:t>7</a:t>
                      </a:r>
                      <a:endParaRPr lang="en-US" sz="2400" b="1" dirty="0">
                        <a:solidFill>
                          <a:srgbClr val="C00000"/>
                        </a:solidFill>
                      </a:endParaRPr>
                    </a:p>
                  </a:txBody>
                  <a:tcPr/>
                </a:tc>
                <a:tc>
                  <a:txBody>
                    <a:bodyPr/>
                    <a:lstStyle/>
                    <a:p>
                      <a:pPr algn="ctr"/>
                      <a:r>
                        <a:rPr lang="en-US" sz="3600" b="1" dirty="0" smtClean="0">
                          <a:solidFill>
                            <a:srgbClr val="C00000"/>
                          </a:solidFill>
                        </a:rPr>
                        <a:t>34</a:t>
                      </a:r>
                      <a:endParaRPr lang="en-US" sz="3600" b="1" dirty="0">
                        <a:solidFill>
                          <a:srgbClr val="C00000"/>
                        </a:solidFill>
                      </a:endParaRPr>
                    </a:p>
                  </a:txBody>
                  <a:tcPr/>
                </a:tc>
              </a:tr>
            </a:tbl>
          </a:graphicData>
        </a:graphic>
      </p:graphicFrame>
      <p:sp>
        <p:nvSpPr>
          <p:cNvPr id="6" name="TextBox 5"/>
          <p:cNvSpPr txBox="1"/>
          <p:nvPr/>
        </p:nvSpPr>
        <p:spPr>
          <a:xfrm>
            <a:off x="228600" y="1828800"/>
            <a:ext cx="8926098" cy="400110"/>
          </a:xfrm>
          <a:prstGeom prst="rect">
            <a:avLst/>
          </a:prstGeom>
          <a:noFill/>
        </p:spPr>
        <p:txBody>
          <a:bodyPr wrap="none" rtlCol="0">
            <a:spAutoFit/>
          </a:bodyPr>
          <a:lstStyle/>
          <a:p>
            <a:r>
              <a:rPr lang="en-US" sz="2000" dirty="0" smtClean="0"/>
              <a:t>Use Least Cost Method to find initial feasible solution to the transportation problem</a:t>
            </a:r>
            <a:endParaRPr lang="en-US" sz="2000" dirty="0"/>
          </a:p>
        </p:txBody>
      </p:sp>
      <p:sp>
        <p:nvSpPr>
          <p:cNvPr id="5" name="Oval 4"/>
          <p:cNvSpPr/>
          <p:nvPr/>
        </p:nvSpPr>
        <p:spPr>
          <a:xfrm>
            <a:off x="4267200" y="4724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cxnSp>
        <p:nvCxnSpPr>
          <p:cNvPr id="8" name="Straight Connector 7"/>
          <p:cNvCxnSpPr/>
          <p:nvPr/>
        </p:nvCxnSpPr>
        <p:spPr>
          <a:xfrm rot="16200000" flipH="1">
            <a:off x="2628900" y="4305300"/>
            <a:ext cx="2895600" cy="76200"/>
          </a:xfrm>
          <a:prstGeom prst="line">
            <a:avLst/>
          </a:prstGeom>
        </p:spPr>
        <p:style>
          <a:lnRef idx="2">
            <a:schemeClr val="dk1"/>
          </a:lnRef>
          <a:fillRef idx="0">
            <a:schemeClr val="dk1"/>
          </a:fillRef>
          <a:effectRef idx="1">
            <a:schemeClr val="dk1"/>
          </a:effectRef>
          <a:fontRef idx="minor">
            <a:schemeClr val="tx1"/>
          </a:fontRef>
        </p:style>
      </p:cxnSp>
      <p:sp>
        <p:nvSpPr>
          <p:cNvPr id="9" name="Oval 8"/>
          <p:cNvSpPr/>
          <p:nvPr/>
        </p:nvSpPr>
        <p:spPr>
          <a:xfrm>
            <a:off x="6781800" y="3581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cxnSp>
        <p:nvCxnSpPr>
          <p:cNvPr id="11" name="Straight Connector 10"/>
          <p:cNvCxnSpPr/>
          <p:nvPr/>
        </p:nvCxnSpPr>
        <p:spPr>
          <a:xfrm>
            <a:off x="2438400" y="3657600"/>
            <a:ext cx="5715000" cy="1588"/>
          </a:xfrm>
          <a:prstGeom prst="line">
            <a:avLst/>
          </a:prstGeom>
        </p:spPr>
        <p:style>
          <a:lnRef idx="2">
            <a:schemeClr val="dk1"/>
          </a:lnRef>
          <a:fillRef idx="0">
            <a:schemeClr val="dk1"/>
          </a:fillRef>
          <a:effectRef idx="1">
            <a:schemeClr val="dk1"/>
          </a:effectRef>
          <a:fontRef idx="minor">
            <a:schemeClr val="tx1"/>
          </a:fontRef>
        </p:style>
      </p:cxnSp>
      <p:sp>
        <p:nvSpPr>
          <p:cNvPr id="12" name="Oval 11"/>
          <p:cNvSpPr/>
          <p:nvPr/>
        </p:nvSpPr>
        <p:spPr>
          <a:xfrm>
            <a:off x="6705600" y="48768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cxnSp>
        <p:nvCxnSpPr>
          <p:cNvPr id="13" name="Straight Connector 12"/>
          <p:cNvCxnSpPr/>
          <p:nvPr/>
        </p:nvCxnSpPr>
        <p:spPr>
          <a:xfrm rot="16200000" flipH="1">
            <a:off x="5219700" y="4457700"/>
            <a:ext cx="2895600" cy="76200"/>
          </a:xfrm>
          <a:prstGeom prst="line">
            <a:avLst/>
          </a:prstGeom>
        </p:spPr>
        <p:style>
          <a:lnRef idx="2">
            <a:schemeClr val="dk1"/>
          </a:lnRef>
          <a:fillRef idx="0">
            <a:schemeClr val="dk1"/>
          </a:fillRef>
          <a:effectRef idx="1">
            <a:schemeClr val="dk1"/>
          </a:effectRef>
          <a:fontRef idx="minor">
            <a:schemeClr val="tx1"/>
          </a:fontRef>
        </p:style>
      </p:cxnSp>
      <p:sp>
        <p:nvSpPr>
          <p:cNvPr id="14" name="Oval 13"/>
          <p:cNvSpPr/>
          <p:nvPr/>
        </p:nvSpPr>
        <p:spPr>
          <a:xfrm>
            <a:off x="5486400" y="42672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cxnSp>
        <p:nvCxnSpPr>
          <p:cNvPr id="15" name="Straight Connector 14"/>
          <p:cNvCxnSpPr/>
          <p:nvPr/>
        </p:nvCxnSpPr>
        <p:spPr>
          <a:xfrm rot="16200000" flipH="1">
            <a:off x="3924300" y="4457701"/>
            <a:ext cx="2895600" cy="7620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graphicFrame>
        <p:nvGraphicFramePr>
          <p:cNvPr id="4" name="Table 3"/>
          <p:cNvGraphicFramePr>
            <a:graphicFrameLocks noGrp="1"/>
          </p:cNvGraphicFramePr>
          <p:nvPr/>
        </p:nvGraphicFramePr>
        <p:xfrm>
          <a:off x="914400" y="2768600"/>
          <a:ext cx="7620000" cy="3175000"/>
        </p:xfrm>
        <a:graphic>
          <a:graphicData uri="http://schemas.openxmlformats.org/drawingml/2006/table">
            <a:tbl>
              <a:tblPr firstRow="1" bandRow="1">
                <a:tableStyleId>{5940675A-B579-460E-94D1-54222C63F5DA}</a:tableStyleId>
              </a:tblPr>
              <a:tblGrid>
                <a:gridCol w="1270000"/>
                <a:gridCol w="1270000"/>
                <a:gridCol w="1270000"/>
                <a:gridCol w="1270000"/>
                <a:gridCol w="1270000"/>
                <a:gridCol w="1270000"/>
              </a:tblGrid>
              <a:tr h="635000">
                <a:tc>
                  <a:txBody>
                    <a:bodyPr/>
                    <a:lstStyle/>
                    <a:p>
                      <a:pPr algn="ctr"/>
                      <a:endParaRPr lang="en-US" sz="2400" dirty="0"/>
                    </a:p>
                  </a:txBody>
                  <a:tcPr/>
                </a:tc>
                <a:tc>
                  <a:txBody>
                    <a:bodyPr/>
                    <a:lstStyle/>
                    <a:p>
                      <a:pPr algn="ctr"/>
                      <a:r>
                        <a:rPr lang="en-US" sz="2400" dirty="0" smtClean="0"/>
                        <a:t>D1</a:t>
                      </a:r>
                      <a:endParaRPr lang="en-US" sz="2400" dirty="0"/>
                    </a:p>
                  </a:txBody>
                  <a:tcPr/>
                </a:tc>
                <a:tc>
                  <a:txBody>
                    <a:bodyPr/>
                    <a:lstStyle/>
                    <a:p>
                      <a:pPr algn="ctr"/>
                      <a:r>
                        <a:rPr lang="en-US" sz="2400" dirty="0" smtClean="0"/>
                        <a:t>D2</a:t>
                      </a:r>
                      <a:endParaRPr lang="en-US" sz="2400" dirty="0"/>
                    </a:p>
                  </a:txBody>
                  <a:tcPr/>
                </a:tc>
                <a:tc>
                  <a:txBody>
                    <a:bodyPr/>
                    <a:lstStyle/>
                    <a:p>
                      <a:pPr algn="ctr"/>
                      <a:r>
                        <a:rPr lang="en-US" sz="2400" dirty="0" smtClean="0"/>
                        <a:t>D3</a:t>
                      </a:r>
                      <a:endParaRPr lang="en-US" sz="2400" dirty="0"/>
                    </a:p>
                  </a:txBody>
                  <a:tcPr/>
                </a:tc>
                <a:tc>
                  <a:txBody>
                    <a:bodyPr/>
                    <a:lstStyle/>
                    <a:p>
                      <a:pPr algn="ctr"/>
                      <a:r>
                        <a:rPr lang="en-US" sz="2400" dirty="0" smtClean="0"/>
                        <a:t>D4</a:t>
                      </a:r>
                      <a:endParaRPr lang="en-US" sz="2400" dirty="0"/>
                    </a:p>
                  </a:txBody>
                  <a:tcPr/>
                </a:tc>
                <a:tc>
                  <a:txBody>
                    <a:bodyPr/>
                    <a:lstStyle/>
                    <a:p>
                      <a:pPr algn="ctr"/>
                      <a:r>
                        <a:rPr lang="en-US" sz="2400" dirty="0" smtClean="0"/>
                        <a:t>Capacity</a:t>
                      </a:r>
                      <a:endParaRPr lang="en-US" sz="2400" dirty="0"/>
                    </a:p>
                  </a:txBody>
                  <a:tcPr/>
                </a:tc>
              </a:tr>
              <a:tr h="635000">
                <a:tc>
                  <a:txBody>
                    <a:bodyPr/>
                    <a:lstStyle/>
                    <a:p>
                      <a:pPr algn="ctr"/>
                      <a:r>
                        <a:rPr lang="en-US" sz="2400" dirty="0" smtClean="0"/>
                        <a:t>S1</a:t>
                      </a:r>
                      <a:endParaRPr lang="en-US" sz="2400" dirty="0"/>
                    </a:p>
                  </a:txBody>
                  <a:tcPr/>
                </a:tc>
                <a:tc>
                  <a:txBody>
                    <a:bodyPr/>
                    <a:lstStyle/>
                    <a:p>
                      <a:pPr algn="ctr"/>
                      <a:r>
                        <a:rPr lang="en-US" sz="2400" dirty="0" smtClean="0"/>
                        <a:t>19</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50</a:t>
                      </a:r>
                      <a:endParaRPr lang="en-US" sz="2400" dirty="0"/>
                    </a:p>
                  </a:txBody>
                  <a:tcPr/>
                </a:tc>
                <a:tc>
                  <a:txBody>
                    <a:bodyPr/>
                    <a:lstStyle/>
                    <a:p>
                      <a:pPr algn="l"/>
                      <a:r>
                        <a:rPr lang="en-US" sz="2400" dirty="0" smtClean="0"/>
                        <a:t>10</a:t>
                      </a:r>
                      <a:endParaRPr lang="en-US" sz="2400" dirty="0"/>
                    </a:p>
                  </a:txBody>
                  <a:tcPr/>
                </a:tc>
                <a:tc>
                  <a:txBody>
                    <a:bodyPr/>
                    <a:lstStyle/>
                    <a:p>
                      <a:pPr algn="ctr"/>
                      <a:r>
                        <a:rPr lang="en-US" sz="2400" dirty="0" smtClean="0"/>
                        <a:t>7</a:t>
                      </a:r>
                      <a:endParaRPr lang="en-US" sz="2400" dirty="0"/>
                    </a:p>
                  </a:txBody>
                  <a:tcPr/>
                </a:tc>
              </a:tr>
              <a:tr h="635000">
                <a:tc>
                  <a:txBody>
                    <a:bodyPr/>
                    <a:lstStyle/>
                    <a:p>
                      <a:pPr algn="ctr"/>
                      <a:r>
                        <a:rPr lang="en-US" sz="2400" dirty="0" smtClean="0"/>
                        <a:t>S2</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60</a:t>
                      </a:r>
                      <a:endParaRPr lang="en-US" sz="2400" dirty="0"/>
                    </a:p>
                  </a:txBody>
                  <a:tcPr/>
                </a:tc>
                <a:tc>
                  <a:txBody>
                    <a:bodyPr/>
                    <a:lstStyle/>
                    <a:p>
                      <a:pPr algn="ctr"/>
                      <a:r>
                        <a:rPr lang="en-US" sz="2400" dirty="0" smtClean="0"/>
                        <a:t>9</a:t>
                      </a:r>
                      <a:endParaRPr lang="en-US" sz="2400" dirty="0"/>
                    </a:p>
                  </a:txBody>
                  <a:tcPr/>
                </a:tc>
              </a:tr>
              <a:tr h="635000">
                <a:tc>
                  <a:txBody>
                    <a:bodyPr/>
                    <a:lstStyle/>
                    <a:p>
                      <a:pPr algn="ctr"/>
                      <a:r>
                        <a:rPr lang="en-US" sz="2400" dirty="0" smtClean="0"/>
                        <a:t>S3</a:t>
                      </a:r>
                      <a:endParaRPr lang="en-US" sz="2400" dirty="0"/>
                    </a:p>
                  </a:txBody>
                  <a:tcPr/>
                </a:tc>
                <a:tc>
                  <a:txBody>
                    <a:bodyPr/>
                    <a:lstStyle/>
                    <a:p>
                      <a:pPr algn="ctr"/>
                      <a:r>
                        <a:rPr lang="en-US" sz="2400" dirty="0" smtClean="0"/>
                        <a:t>40</a:t>
                      </a:r>
                      <a:endParaRPr lang="en-US" sz="2400" dirty="0"/>
                    </a:p>
                  </a:txBody>
                  <a:tcPr/>
                </a:tc>
                <a:tc>
                  <a:txBody>
                    <a:bodyPr/>
                    <a:lstStyle/>
                    <a:p>
                      <a:pPr algn="l"/>
                      <a:r>
                        <a:rPr lang="en-US" sz="2400" dirty="0" smtClean="0"/>
                        <a:t>8</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20</a:t>
                      </a:r>
                      <a:endParaRPr lang="en-US" sz="2400" dirty="0"/>
                    </a:p>
                  </a:txBody>
                  <a:tcPr/>
                </a:tc>
                <a:tc>
                  <a:txBody>
                    <a:bodyPr/>
                    <a:lstStyle/>
                    <a:p>
                      <a:pPr algn="ctr"/>
                      <a:r>
                        <a:rPr lang="en-US" sz="2400" dirty="0" smtClean="0"/>
                        <a:t>18</a:t>
                      </a:r>
                      <a:endParaRPr lang="en-US" sz="2400" dirty="0"/>
                    </a:p>
                  </a:txBody>
                  <a:tcPr/>
                </a:tc>
              </a:tr>
              <a:tr h="635000">
                <a:tc>
                  <a:txBody>
                    <a:bodyPr/>
                    <a:lstStyle/>
                    <a:p>
                      <a:pPr algn="ctr"/>
                      <a:r>
                        <a:rPr lang="en-US" sz="2400" dirty="0" smtClean="0"/>
                        <a:t>Demand</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a:t>
                      </a:r>
                      <a:endParaRPr lang="en-US" sz="2400" dirty="0"/>
                    </a:p>
                  </a:txBody>
                  <a:tcPr/>
                </a:tc>
                <a:tc>
                  <a:txBody>
                    <a:bodyPr/>
                    <a:lstStyle/>
                    <a:p>
                      <a:pPr algn="ctr"/>
                      <a:r>
                        <a:rPr lang="en-US" sz="2400" dirty="0" smtClean="0"/>
                        <a:t>14</a:t>
                      </a:r>
                      <a:endParaRPr lang="en-US" sz="2400" dirty="0"/>
                    </a:p>
                  </a:txBody>
                  <a:tcPr/>
                </a:tc>
                <a:tc>
                  <a:txBody>
                    <a:bodyPr/>
                    <a:lstStyle/>
                    <a:p>
                      <a:pPr algn="ctr"/>
                      <a:r>
                        <a:rPr lang="en-US" sz="2400" dirty="0" smtClean="0"/>
                        <a:t>34</a:t>
                      </a:r>
                      <a:endParaRPr lang="en-US" sz="2400" dirty="0"/>
                    </a:p>
                  </a:txBody>
                  <a:tcPr/>
                </a:tc>
              </a:tr>
            </a:tbl>
          </a:graphicData>
        </a:graphic>
      </p:graphicFrame>
      <p:sp>
        <p:nvSpPr>
          <p:cNvPr id="6" name="TextBox 5"/>
          <p:cNvSpPr txBox="1"/>
          <p:nvPr/>
        </p:nvSpPr>
        <p:spPr>
          <a:xfrm>
            <a:off x="228600" y="1828800"/>
            <a:ext cx="8926098" cy="400110"/>
          </a:xfrm>
          <a:prstGeom prst="rect">
            <a:avLst/>
          </a:prstGeom>
          <a:noFill/>
        </p:spPr>
        <p:txBody>
          <a:bodyPr wrap="none" rtlCol="0">
            <a:spAutoFit/>
          </a:bodyPr>
          <a:lstStyle/>
          <a:p>
            <a:r>
              <a:rPr lang="en-US" sz="2000" dirty="0" smtClean="0"/>
              <a:t>Use Least Cost Method to find initial feasible solution to the transportation problem</a:t>
            </a:r>
            <a:endParaRPr lang="en-US" sz="2000" dirty="0"/>
          </a:p>
        </p:txBody>
      </p:sp>
      <p:sp>
        <p:nvSpPr>
          <p:cNvPr id="5" name="Oval 4"/>
          <p:cNvSpPr/>
          <p:nvPr/>
        </p:nvSpPr>
        <p:spPr>
          <a:xfrm>
            <a:off x="6553200" y="33528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7" name="Oval 6"/>
          <p:cNvSpPr/>
          <p:nvPr/>
        </p:nvSpPr>
        <p:spPr>
          <a:xfrm>
            <a:off x="4038600" y="4724400"/>
            <a:ext cx="6858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cxnSp>
        <p:nvCxnSpPr>
          <p:cNvPr id="9" name="Straight Connector 8"/>
          <p:cNvCxnSpPr/>
          <p:nvPr/>
        </p:nvCxnSpPr>
        <p:spPr>
          <a:xfrm>
            <a:off x="2514600" y="3657600"/>
            <a:ext cx="5486400" cy="1588"/>
          </a:xfrm>
          <a:prstGeom prst="line">
            <a:avLst/>
          </a:prstGeom>
        </p:spPr>
        <p:style>
          <a:lnRef idx="2">
            <a:schemeClr val="dk1"/>
          </a:lnRef>
          <a:fillRef idx="0">
            <a:schemeClr val="dk1"/>
          </a:fillRef>
          <a:effectRef idx="1">
            <a:schemeClr val="dk1"/>
          </a:effectRef>
          <a:fontRef idx="minor">
            <a:schemeClr val="tx1"/>
          </a:fontRef>
        </p:style>
      </p:cxnSp>
      <p:cxnSp>
        <p:nvCxnSpPr>
          <p:cNvPr id="11" name="Straight Connector 10"/>
          <p:cNvCxnSpPr>
            <a:endCxn id="7" idx="3"/>
          </p:cNvCxnSpPr>
          <p:nvPr/>
        </p:nvCxnSpPr>
        <p:spPr>
          <a:xfrm rot="5400000">
            <a:off x="3295254" y="4348980"/>
            <a:ext cx="1739526" cy="51967"/>
          </a:xfrm>
          <a:prstGeom prst="line">
            <a:avLst/>
          </a:prstGeom>
        </p:spPr>
        <p:style>
          <a:lnRef idx="2">
            <a:schemeClr val="dk1"/>
          </a:lnRef>
          <a:fillRef idx="0">
            <a:schemeClr val="dk1"/>
          </a:fillRef>
          <a:effectRef idx="1">
            <a:schemeClr val="dk1"/>
          </a:effectRef>
          <a:fontRef idx="minor">
            <a:schemeClr val="tx1"/>
          </a:fontRef>
        </p:style>
      </p:cxnSp>
      <p:sp>
        <p:nvSpPr>
          <p:cNvPr id="10" name="Oval 9"/>
          <p:cNvSpPr/>
          <p:nvPr/>
        </p:nvSpPr>
        <p:spPr>
          <a:xfrm>
            <a:off x="6858000" y="47244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cxnSp>
        <p:nvCxnSpPr>
          <p:cNvPr id="12" name="Straight Connector 11"/>
          <p:cNvCxnSpPr/>
          <p:nvPr/>
        </p:nvCxnSpPr>
        <p:spPr>
          <a:xfrm rot="5400000">
            <a:off x="5791200" y="4495801"/>
            <a:ext cx="1676401" cy="1588"/>
          </a:xfrm>
          <a:prstGeom prst="line">
            <a:avLst/>
          </a:prstGeom>
        </p:spPr>
        <p:style>
          <a:lnRef idx="2">
            <a:schemeClr val="dk1"/>
          </a:lnRef>
          <a:fillRef idx="0">
            <a:schemeClr val="dk1"/>
          </a:fillRef>
          <a:effectRef idx="1">
            <a:schemeClr val="dk1"/>
          </a:effectRef>
          <a:fontRef idx="minor">
            <a:schemeClr val="tx1"/>
          </a:fontRef>
        </p:style>
      </p:cxnSp>
      <p:sp>
        <p:nvSpPr>
          <p:cNvPr id="13" name="Oval 12"/>
          <p:cNvSpPr/>
          <p:nvPr/>
        </p:nvSpPr>
        <p:spPr>
          <a:xfrm>
            <a:off x="5562600" y="4191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cxnSp>
        <p:nvCxnSpPr>
          <p:cNvPr id="14" name="Straight Connector 13"/>
          <p:cNvCxnSpPr/>
          <p:nvPr/>
        </p:nvCxnSpPr>
        <p:spPr>
          <a:xfrm rot="5400000">
            <a:off x="4566421" y="4501380"/>
            <a:ext cx="1739526" cy="51967"/>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Feasible Solution (F.S.)</a:t>
            </a:r>
            <a:endParaRPr lang="en-US" dirty="0">
              <a:solidFill>
                <a:srgbClr val="0070C0"/>
              </a:solidFill>
            </a:endParaRPr>
          </a:p>
        </p:txBody>
      </p:sp>
      <p:sp>
        <p:nvSpPr>
          <p:cNvPr id="3" name="Content Placeholder 2"/>
          <p:cNvSpPr>
            <a:spLocks noGrp="1"/>
          </p:cNvSpPr>
          <p:nvPr>
            <p:ph idx="1"/>
          </p:nvPr>
        </p:nvSpPr>
        <p:spPr/>
        <p:txBody>
          <a:bodyPr>
            <a:normAutofit/>
          </a:bodyPr>
          <a:lstStyle/>
          <a:p>
            <a:pPr algn="just"/>
            <a:r>
              <a:rPr lang="en-US" sz="3600" dirty="0" smtClean="0"/>
              <a:t>A set of non-negative allocations </a:t>
            </a:r>
            <a:r>
              <a:rPr lang="en-US" sz="3600" dirty="0" err="1" smtClean="0"/>
              <a:t>x</a:t>
            </a:r>
            <a:r>
              <a:rPr lang="en-US" sz="3600" baseline="-25000" dirty="0" err="1" smtClean="0"/>
              <a:t>ij</a:t>
            </a:r>
            <a:r>
              <a:rPr lang="en-US" sz="3600" dirty="0" smtClean="0"/>
              <a:t> &gt; 0 which satisfies the row and column restrictions is known as feasible solution</a:t>
            </a:r>
            <a:endParaRPr lang="en-US" sz="36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next smallest cost is 20 in cell (S3, D4). The maximum that can be allocated to this cell is 7 units. This satisfies the entire demand of D4 and leaves 3 units with S3.</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graphicFrame>
        <p:nvGraphicFramePr>
          <p:cNvPr id="4" name="Table 3"/>
          <p:cNvGraphicFramePr>
            <a:graphicFrameLocks noGrp="1"/>
          </p:cNvGraphicFramePr>
          <p:nvPr/>
        </p:nvGraphicFramePr>
        <p:xfrm>
          <a:off x="914400" y="2768600"/>
          <a:ext cx="7620000" cy="3175000"/>
        </p:xfrm>
        <a:graphic>
          <a:graphicData uri="http://schemas.openxmlformats.org/drawingml/2006/table">
            <a:tbl>
              <a:tblPr firstRow="1" bandRow="1">
                <a:tableStyleId>{5940675A-B579-460E-94D1-54222C63F5DA}</a:tableStyleId>
              </a:tblPr>
              <a:tblGrid>
                <a:gridCol w="1270000"/>
                <a:gridCol w="1270000"/>
                <a:gridCol w="1270000"/>
                <a:gridCol w="1270000"/>
                <a:gridCol w="1270000"/>
                <a:gridCol w="1270000"/>
              </a:tblGrid>
              <a:tr h="635000">
                <a:tc>
                  <a:txBody>
                    <a:bodyPr/>
                    <a:lstStyle/>
                    <a:p>
                      <a:pPr algn="ctr"/>
                      <a:endParaRPr lang="en-US" sz="2400" dirty="0"/>
                    </a:p>
                  </a:txBody>
                  <a:tcPr/>
                </a:tc>
                <a:tc>
                  <a:txBody>
                    <a:bodyPr/>
                    <a:lstStyle/>
                    <a:p>
                      <a:pPr algn="ctr"/>
                      <a:r>
                        <a:rPr lang="en-US" sz="2400" dirty="0" smtClean="0"/>
                        <a:t>D1</a:t>
                      </a:r>
                      <a:endParaRPr lang="en-US" sz="2400" dirty="0"/>
                    </a:p>
                  </a:txBody>
                  <a:tcPr/>
                </a:tc>
                <a:tc>
                  <a:txBody>
                    <a:bodyPr/>
                    <a:lstStyle/>
                    <a:p>
                      <a:pPr algn="ctr"/>
                      <a:r>
                        <a:rPr lang="en-US" sz="2400" dirty="0" smtClean="0"/>
                        <a:t>D2</a:t>
                      </a:r>
                      <a:endParaRPr lang="en-US" sz="2400" dirty="0"/>
                    </a:p>
                  </a:txBody>
                  <a:tcPr/>
                </a:tc>
                <a:tc>
                  <a:txBody>
                    <a:bodyPr/>
                    <a:lstStyle/>
                    <a:p>
                      <a:pPr algn="ctr"/>
                      <a:r>
                        <a:rPr lang="en-US" sz="2400" dirty="0" smtClean="0"/>
                        <a:t>D3</a:t>
                      </a:r>
                      <a:endParaRPr lang="en-US" sz="2400" dirty="0"/>
                    </a:p>
                  </a:txBody>
                  <a:tcPr/>
                </a:tc>
                <a:tc>
                  <a:txBody>
                    <a:bodyPr/>
                    <a:lstStyle/>
                    <a:p>
                      <a:pPr algn="ctr"/>
                      <a:r>
                        <a:rPr lang="en-US" sz="2400" dirty="0" smtClean="0"/>
                        <a:t>D4</a:t>
                      </a:r>
                      <a:endParaRPr lang="en-US" sz="2400" dirty="0"/>
                    </a:p>
                  </a:txBody>
                  <a:tcPr/>
                </a:tc>
                <a:tc>
                  <a:txBody>
                    <a:bodyPr/>
                    <a:lstStyle/>
                    <a:p>
                      <a:pPr algn="ctr"/>
                      <a:r>
                        <a:rPr lang="en-US" sz="2400" dirty="0" smtClean="0"/>
                        <a:t>Capacity</a:t>
                      </a:r>
                      <a:endParaRPr lang="en-US" sz="2400" dirty="0"/>
                    </a:p>
                  </a:txBody>
                  <a:tcPr/>
                </a:tc>
              </a:tr>
              <a:tr h="635000">
                <a:tc>
                  <a:txBody>
                    <a:bodyPr/>
                    <a:lstStyle/>
                    <a:p>
                      <a:pPr algn="ctr"/>
                      <a:r>
                        <a:rPr lang="en-US" sz="2400" dirty="0" smtClean="0"/>
                        <a:t>S1</a:t>
                      </a:r>
                      <a:endParaRPr lang="en-US" sz="2400" dirty="0"/>
                    </a:p>
                  </a:txBody>
                  <a:tcPr/>
                </a:tc>
                <a:tc>
                  <a:txBody>
                    <a:bodyPr/>
                    <a:lstStyle/>
                    <a:p>
                      <a:pPr algn="ctr"/>
                      <a:r>
                        <a:rPr lang="en-US" sz="2400" dirty="0" smtClean="0"/>
                        <a:t>19</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50</a:t>
                      </a:r>
                      <a:endParaRPr lang="en-US" sz="2400" dirty="0"/>
                    </a:p>
                  </a:txBody>
                  <a:tcPr/>
                </a:tc>
                <a:tc>
                  <a:txBody>
                    <a:bodyPr/>
                    <a:lstStyle/>
                    <a:p>
                      <a:pPr algn="l"/>
                      <a:r>
                        <a:rPr lang="en-US" sz="2400" dirty="0" smtClean="0"/>
                        <a:t>10</a:t>
                      </a:r>
                      <a:endParaRPr lang="en-US" sz="2400" dirty="0"/>
                    </a:p>
                  </a:txBody>
                  <a:tcPr/>
                </a:tc>
                <a:tc>
                  <a:txBody>
                    <a:bodyPr/>
                    <a:lstStyle/>
                    <a:p>
                      <a:pPr algn="ctr"/>
                      <a:r>
                        <a:rPr lang="en-US" sz="2400" dirty="0" smtClean="0"/>
                        <a:t>7</a:t>
                      </a:r>
                      <a:endParaRPr lang="en-US" sz="2400" dirty="0"/>
                    </a:p>
                  </a:txBody>
                  <a:tcPr/>
                </a:tc>
              </a:tr>
              <a:tr h="635000">
                <a:tc>
                  <a:txBody>
                    <a:bodyPr/>
                    <a:lstStyle/>
                    <a:p>
                      <a:pPr algn="ctr"/>
                      <a:r>
                        <a:rPr lang="en-US" sz="2400" dirty="0" smtClean="0"/>
                        <a:t>S2</a:t>
                      </a:r>
                      <a:endParaRPr lang="en-US" sz="2400" dirty="0"/>
                    </a:p>
                  </a:txBody>
                  <a:tcPr/>
                </a:tc>
                <a:tc>
                  <a:txBody>
                    <a:bodyPr/>
                    <a:lstStyle/>
                    <a:p>
                      <a:pPr algn="l"/>
                      <a:r>
                        <a:rPr lang="en-US" sz="2400" dirty="0" smtClean="0"/>
                        <a:t>70</a:t>
                      </a:r>
                      <a:endParaRPr lang="en-US" sz="2400" dirty="0"/>
                    </a:p>
                  </a:txBody>
                  <a:tcPr/>
                </a:tc>
                <a:tc>
                  <a:txBody>
                    <a:bodyPr/>
                    <a:lstStyle/>
                    <a:p>
                      <a:pPr algn="ctr"/>
                      <a:r>
                        <a:rPr lang="en-US" sz="2400" dirty="0" smtClean="0"/>
                        <a:t>30</a:t>
                      </a:r>
                      <a:endParaRPr lang="en-US" sz="2400" dirty="0"/>
                    </a:p>
                  </a:txBody>
                  <a:tcPr/>
                </a:tc>
                <a:tc>
                  <a:txBody>
                    <a:bodyPr/>
                    <a:lstStyle/>
                    <a:p>
                      <a:pPr algn="l"/>
                      <a:r>
                        <a:rPr lang="en-US" sz="2400" dirty="0" smtClean="0"/>
                        <a:t>40</a:t>
                      </a:r>
                      <a:endParaRPr lang="en-US" sz="2400" dirty="0"/>
                    </a:p>
                  </a:txBody>
                  <a:tcPr/>
                </a:tc>
                <a:tc>
                  <a:txBody>
                    <a:bodyPr/>
                    <a:lstStyle/>
                    <a:p>
                      <a:pPr algn="ctr"/>
                      <a:r>
                        <a:rPr lang="en-US" sz="2400" dirty="0" smtClean="0"/>
                        <a:t>60</a:t>
                      </a:r>
                      <a:endParaRPr lang="en-US" sz="2400" dirty="0"/>
                    </a:p>
                  </a:txBody>
                  <a:tcPr/>
                </a:tc>
                <a:tc>
                  <a:txBody>
                    <a:bodyPr/>
                    <a:lstStyle/>
                    <a:p>
                      <a:pPr algn="ctr"/>
                      <a:r>
                        <a:rPr lang="en-US" sz="2400" dirty="0" smtClean="0"/>
                        <a:t>9</a:t>
                      </a:r>
                      <a:endParaRPr lang="en-US" sz="2400" dirty="0"/>
                    </a:p>
                  </a:txBody>
                  <a:tcPr/>
                </a:tc>
              </a:tr>
              <a:tr h="635000">
                <a:tc>
                  <a:txBody>
                    <a:bodyPr/>
                    <a:lstStyle/>
                    <a:p>
                      <a:pPr algn="ctr"/>
                      <a:r>
                        <a:rPr lang="en-US" sz="2400" dirty="0" smtClean="0"/>
                        <a:t>S3</a:t>
                      </a:r>
                      <a:endParaRPr lang="en-US" sz="2400" dirty="0"/>
                    </a:p>
                  </a:txBody>
                  <a:tcPr/>
                </a:tc>
                <a:tc>
                  <a:txBody>
                    <a:bodyPr/>
                    <a:lstStyle/>
                    <a:p>
                      <a:pPr algn="l"/>
                      <a:r>
                        <a:rPr lang="en-US" sz="2400" dirty="0" smtClean="0"/>
                        <a:t>40</a:t>
                      </a:r>
                      <a:endParaRPr lang="en-US" sz="2400" dirty="0"/>
                    </a:p>
                  </a:txBody>
                  <a:tcPr/>
                </a:tc>
                <a:tc>
                  <a:txBody>
                    <a:bodyPr/>
                    <a:lstStyle/>
                    <a:p>
                      <a:pPr algn="l"/>
                      <a:r>
                        <a:rPr lang="en-US" sz="2400" dirty="0" smtClean="0"/>
                        <a:t>8</a:t>
                      </a:r>
                      <a:endParaRPr lang="en-US" sz="2400" dirty="0"/>
                    </a:p>
                  </a:txBody>
                  <a:tcPr/>
                </a:tc>
                <a:tc>
                  <a:txBody>
                    <a:bodyPr/>
                    <a:lstStyle/>
                    <a:p>
                      <a:pPr algn="ctr"/>
                      <a:r>
                        <a:rPr lang="en-US" sz="2400" dirty="0" smtClean="0"/>
                        <a:t>70</a:t>
                      </a:r>
                      <a:endParaRPr lang="en-US" sz="2400" dirty="0"/>
                    </a:p>
                  </a:txBody>
                  <a:tcPr/>
                </a:tc>
                <a:tc>
                  <a:txBody>
                    <a:bodyPr/>
                    <a:lstStyle/>
                    <a:p>
                      <a:pPr algn="l"/>
                      <a:r>
                        <a:rPr lang="en-US" sz="2400" dirty="0" smtClean="0"/>
                        <a:t>20</a:t>
                      </a:r>
                      <a:endParaRPr lang="en-US" sz="2400" dirty="0"/>
                    </a:p>
                  </a:txBody>
                  <a:tcPr/>
                </a:tc>
                <a:tc>
                  <a:txBody>
                    <a:bodyPr/>
                    <a:lstStyle/>
                    <a:p>
                      <a:pPr algn="ctr"/>
                      <a:r>
                        <a:rPr lang="en-US" sz="2400" dirty="0" smtClean="0"/>
                        <a:t>18</a:t>
                      </a:r>
                      <a:endParaRPr lang="en-US" sz="2400" dirty="0"/>
                    </a:p>
                  </a:txBody>
                  <a:tcPr/>
                </a:tc>
              </a:tr>
              <a:tr h="635000">
                <a:tc>
                  <a:txBody>
                    <a:bodyPr/>
                    <a:lstStyle/>
                    <a:p>
                      <a:pPr algn="ctr"/>
                      <a:r>
                        <a:rPr lang="en-US" sz="2400" dirty="0" smtClean="0"/>
                        <a:t>Demand</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a:t>
                      </a:r>
                      <a:endParaRPr lang="en-US" sz="2400" dirty="0"/>
                    </a:p>
                  </a:txBody>
                  <a:tcPr/>
                </a:tc>
                <a:tc>
                  <a:txBody>
                    <a:bodyPr/>
                    <a:lstStyle/>
                    <a:p>
                      <a:pPr algn="ctr"/>
                      <a:r>
                        <a:rPr lang="en-US" sz="2400" dirty="0" smtClean="0"/>
                        <a:t>14</a:t>
                      </a:r>
                      <a:endParaRPr lang="en-US" sz="2400" dirty="0"/>
                    </a:p>
                  </a:txBody>
                  <a:tcPr/>
                </a:tc>
                <a:tc>
                  <a:txBody>
                    <a:bodyPr/>
                    <a:lstStyle/>
                    <a:p>
                      <a:pPr algn="ctr"/>
                      <a:r>
                        <a:rPr lang="en-US" sz="2400" dirty="0" smtClean="0"/>
                        <a:t>34</a:t>
                      </a:r>
                      <a:endParaRPr lang="en-US" sz="2400" dirty="0"/>
                    </a:p>
                  </a:txBody>
                  <a:tcPr/>
                </a:tc>
              </a:tr>
            </a:tbl>
          </a:graphicData>
        </a:graphic>
      </p:graphicFrame>
      <p:sp>
        <p:nvSpPr>
          <p:cNvPr id="6" name="TextBox 5"/>
          <p:cNvSpPr txBox="1"/>
          <p:nvPr/>
        </p:nvSpPr>
        <p:spPr>
          <a:xfrm>
            <a:off x="228600" y="1828800"/>
            <a:ext cx="8926098" cy="400110"/>
          </a:xfrm>
          <a:prstGeom prst="rect">
            <a:avLst/>
          </a:prstGeom>
          <a:noFill/>
        </p:spPr>
        <p:txBody>
          <a:bodyPr wrap="none" rtlCol="0">
            <a:spAutoFit/>
          </a:bodyPr>
          <a:lstStyle/>
          <a:p>
            <a:r>
              <a:rPr lang="en-US" sz="2000" dirty="0" smtClean="0"/>
              <a:t>Use Least Cost Method to find initial feasible solution to the transportation problem</a:t>
            </a:r>
            <a:endParaRPr lang="en-US" sz="2000" dirty="0"/>
          </a:p>
        </p:txBody>
      </p:sp>
      <p:sp>
        <p:nvSpPr>
          <p:cNvPr id="5" name="Oval 4"/>
          <p:cNvSpPr/>
          <p:nvPr/>
        </p:nvSpPr>
        <p:spPr>
          <a:xfrm>
            <a:off x="6553200" y="3429000"/>
            <a:ext cx="6858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7" name="Oval 6"/>
          <p:cNvSpPr/>
          <p:nvPr/>
        </p:nvSpPr>
        <p:spPr>
          <a:xfrm>
            <a:off x="4038600" y="47244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sp>
        <p:nvSpPr>
          <p:cNvPr id="8" name="Oval 7"/>
          <p:cNvSpPr/>
          <p:nvPr/>
        </p:nvSpPr>
        <p:spPr>
          <a:xfrm>
            <a:off x="2743200" y="47244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9" name="Oval 8"/>
          <p:cNvSpPr/>
          <p:nvPr/>
        </p:nvSpPr>
        <p:spPr>
          <a:xfrm>
            <a:off x="2743200" y="41148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10" name="Oval 9"/>
          <p:cNvSpPr/>
          <p:nvPr/>
        </p:nvSpPr>
        <p:spPr>
          <a:xfrm>
            <a:off x="5257800" y="41148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11" name="Oval 10"/>
          <p:cNvSpPr/>
          <p:nvPr/>
        </p:nvSpPr>
        <p:spPr>
          <a:xfrm>
            <a:off x="6553200" y="47244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800" dirty="0" smtClean="0"/>
              <a:t>The next smallest unit cost cell is not unique. That is there </a:t>
            </a:r>
            <a:r>
              <a:rPr lang="en-US" sz="2800" dirty="0" err="1" smtClean="0"/>
              <a:t>ae</a:t>
            </a:r>
            <a:r>
              <a:rPr lang="en-US" sz="2800" dirty="0" smtClean="0"/>
              <a:t> two cells (S2, D3) and(S3, D1 ) that have the same unit </a:t>
            </a:r>
            <a:r>
              <a:rPr lang="en-US" sz="2800" dirty="0" err="1" smtClean="0"/>
              <a:t>transporattion</a:t>
            </a:r>
            <a:r>
              <a:rPr lang="en-US" sz="2800" dirty="0" smtClean="0"/>
              <a:t> cost of Rs. 40. Allocate 7 units in cell (S2, d3) first because it can accommodate more units as compared to cell (S3, D1). Then allocate  3 units (only supply left with S3) to cell (S3, D1). The remaining demand of 2 units of D1 is fulfilled from S2. Since supply and demand of each origin and destination is exhausted, the initial solution is arrived at and shown in above table.</a:t>
            </a:r>
            <a:endParaRPr lang="en-US" sz="28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total transportation cost is Rs. 814.</a:t>
            </a:r>
            <a:endParaRPr lang="en-US" smtClean="0"/>
          </a:p>
          <a:p>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Assignment 2</a:t>
            </a:r>
            <a:endParaRPr lang="en-US" dirty="0"/>
          </a:p>
        </p:txBody>
      </p:sp>
      <p:graphicFrame>
        <p:nvGraphicFramePr>
          <p:cNvPr id="4" name="Table 3"/>
          <p:cNvGraphicFramePr>
            <a:graphicFrameLocks noGrp="1"/>
          </p:cNvGraphicFramePr>
          <p:nvPr/>
        </p:nvGraphicFramePr>
        <p:xfrm>
          <a:off x="457200" y="1600201"/>
          <a:ext cx="8382000" cy="3642359"/>
        </p:xfrm>
        <a:graphic>
          <a:graphicData uri="http://schemas.openxmlformats.org/drawingml/2006/table">
            <a:tbl>
              <a:tblPr firstRow="1" bandRow="1">
                <a:tableStyleId>{5940675A-B579-460E-94D1-54222C63F5DA}</a:tableStyleId>
              </a:tblPr>
              <a:tblGrid>
                <a:gridCol w="1397000"/>
                <a:gridCol w="1397000"/>
                <a:gridCol w="1397000"/>
                <a:gridCol w="1397000"/>
                <a:gridCol w="1397000"/>
                <a:gridCol w="1397000"/>
              </a:tblGrid>
              <a:tr h="914399">
                <a:tc>
                  <a:txBody>
                    <a:bodyPr/>
                    <a:lstStyle/>
                    <a:p>
                      <a:pPr algn="ctr"/>
                      <a:endParaRPr lang="en-US" sz="2400" dirty="0"/>
                    </a:p>
                  </a:txBody>
                  <a:tcPr/>
                </a:tc>
                <a:tc>
                  <a:txBody>
                    <a:bodyPr/>
                    <a:lstStyle/>
                    <a:p>
                      <a:pPr algn="ctr"/>
                      <a:r>
                        <a:rPr lang="en-US" sz="1800" dirty="0" smtClean="0"/>
                        <a:t>D1 =</a:t>
                      </a:r>
                      <a:r>
                        <a:rPr lang="en-US" sz="1800" dirty="0" err="1" smtClean="0"/>
                        <a:t>lucknow</a:t>
                      </a:r>
                      <a:endParaRPr lang="en-US" sz="1800" dirty="0"/>
                    </a:p>
                  </a:txBody>
                  <a:tcPr/>
                </a:tc>
                <a:tc>
                  <a:txBody>
                    <a:bodyPr/>
                    <a:lstStyle/>
                    <a:p>
                      <a:pPr algn="ctr"/>
                      <a:r>
                        <a:rPr lang="en-US" sz="1800" dirty="0" smtClean="0"/>
                        <a:t>D2=</a:t>
                      </a:r>
                      <a:r>
                        <a:rPr lang="en-US" sz="1800" dirty="0" err="1" smtClean="0"/>
                        <a:t>baliya</a:t>
                      </a:r>
                      <a:endParaRPr lang="en-US" sz="1800" dirty="0"/>
                    </a:p>
                  </a:txBody>
                  <a:tcPr/>
                </a:tc>
                <a:tc>
                  <a:txBody>
                    <a:bodyPr/>
                    <a:lstStyle/>
                    <a:p>
                      <a:pPr algn="ctr"/>
                      <a:r>
                        <a:rPr lang="en-US" sz="1800" dirty="0" smtClean="0"/>
                        <a:t>D3=</a:t>
                      </a:r>
                      <a:r>
                        <a:rPr lang="en-US" sz="1800" dirty="0" err="1" smtClean="0"/>
                        <a:t>kanpur</a:t>
                      </a:r>
                      <a:endParaRPr lang="en-US" sz="1800" dirty="0"/>
                    </a:p>
                  </a:txBody>
                  <a:tcPr/>
                </a:tc>
                <a:tc>
                  <a:txBody>
                    <a:bodyPr/>
                    <a:lstStyle/>
                    <a:p>
                      <a:pPr algn="ctr"/>
                      <a:r>
                        <a:rPr lang="en-US" sz="1800" dirty="0" smtClean="0"/>
                        <a:t>D4=</a:t>
                      </a:r>
                      <a:r>
                        <a:rPr lang="en-US" sz="1800" dirty="0" err="1" smtClean="0"/>
                        <a:t>delhi</a:t>
                      </a:r>
                      <a:endParaRPr lang="en-US" sz="1800" dirty="0"/>
                    </a:p>
                  </a:txBody>
                  <a:tcPr/>
                </a:tc>
                <a:tc>
                  <a:txBody>
                    <a:bodyPr/>
                    <a:lstStyle/>
                    <a:p>
                      <a:pPr algn="ctr"/>
                      <a:r>
                        <a:rPr lang="en-US" sz="2400" dirty="0" smtClean="0"/>
                        <a:t>Supply</a:t>
                      </a:r>
                      <a:endParaRPr lang="en-US" sz="2400" dirty="0"/>
                    </a:p>
                  </a:txBody>
                  <a:tcPr/>
                </a:tc>
              </a:tr>
              <a:tr h="635000">
                <a:tc>
                  <a:txBody>
                    <a:bodyPr/>
                    <a:lstStyle/>
                    <a:p>
                      <a:pPr algn="ctr"/>
                      <a:r>
                        <a:rPr lang="en-US" sz="2400" dirty="0" smtClean="0"/>
                        <a:t>S1</a:t>
                      </a:r>
                      <a:endParaRPr lang="en-US" sz="2400" dirty="0"/>
                    </a:p>
                  </a:txBody>
                  <a:tcPr/>
                </a:tc>
                <a:tc>
                  <a:txBody>
                    <a:bodyPr/>
                    <a:lstStyle/>
                    <a:p>
                      <a:pPr algn="ctr"/>
                      <a:r>
                        <a:rPr lang="en-US" sz="2400" dirty="0" smtClean="0"/>
                        <a:t>2</a:t>
                      </a:r>
                      <a:endParaRPr lang="en-US" sz="2400" dirty="0"/>
                    </a:p>
                  </a:txBody>
                  <a:tcPr/>
                </a:tc>
                <a:tc>
                  <a:txBody>
                    <a:bodyPr/>
                    <a:lstStyle/>
                    <a:p>
                      <a:pPr algn="ctr"/>
                      <a:r>
                        <a:rPr lang="en-US" sz="2400" dirty="0" smtClean="0"/>
                        <a:t>3</a:t>
                      </a:r>
                      <a:endParaRPr lang="en-US" sz="2400" dirty="0"/>
                    </a:p>
                  </a:txBody>
                  <a:tcPr/>
                </a:tc>
                <a:tc>
                  <a:txBody>
                    <a:bodyPr/>
                    <a:lstStyle/>
                    <a:p>
                      <a:pPr algn="ctr"/>
                      <a:r>
                        <a:rPr lang="en-US" sz="2400" dirty="0" smtClean="0"/>
                        <a:t>11</a:t>
                      </a:r>
                      <a:endParaRPr lang="en-US" sz="2400" dirty="0"/>
                    </a:p>
                  </a:txBody>
                  <a:tcPr/>
                </a:tc>
                <a:tc>
                  <a:txBody>
                    <a:bodyPr/>
                    <a:lstStyle/>
                    <a:p>
                      <a:pPr algn="ctr"/>
                      <a:r>
                        <a:rPr lang="en-US" sz="2400" dirty="0" smtClean="0"/>
                        <a:t>7</a:t>
                      </a:r>
                      <a:endParaRPr lang="en-US" sz="2400" dirty="0"/>
                    </a:p>
                  </a:txBody>
                  <a:tcPr/>
                </a:tc>
                <a:tc>
                  <a:txBody>
                    <a:bodyPr/>
                    <a:lstStyle/>
                    <a:p>
                      <a:pPr algn="ctr"/>
                      <a:r>
                        <a:rPr lang="en-US" sz="2400" b="1" dirty="0" smtClean="0">
                          <a:solidFill>
                            <a:srgbClr val="FF0000"/>
                          </a:solidFill>
                        </a:rPr>
                        <a:t>6</a:t>
                      </a:r>
                      <a:endParaRPr lang="en-US" sz="2400" b="1" dirty="0">
                        <a:solidFill>
                          <a:srgbClr val="FF0000"/>
                        </a:solidFill>
                      </a:endParaRPr>
                    </a:p>
                  </a:txBody>
                  <a:tcPr/>
                </a:tc>
              </a:tr>
              <a:tr h="635000">
                <a:tc>
                  <a:txBody>
                    <a:bodyPr/>
                    <a:lstStyle/>
                    <a:p>
                      <a:pPr algn="ctr"/>
                      <a:r>
                        <a:rPr lang="en-US" sz="2400" dirty="0" smtClean="0"/>
                        <a:t>S2</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0</a:t>
                      </a:r>
                      <a:endParaRPr lang="en-US" sz="2400" dirty="0"/>
                    </a:p>
                  </a:txBody>
                  <a:tcPr/>
                </a:tc>
                <a:tc>
                  <a:txBody>
                    <a:bodyPr/>
                    <a:lstStyle/>
                    <a:p>
                      <a:pPr algn="ctr"/>
                      <a:r>
                        <a:rPr lang="en-US" sz="2400" dirty="0" smtClean="0"/>
                        <a:t>6</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b="1" dirty="0" smtClean="0">
                          <a:solidFill>
                            <a:srgbClr val="FF0000"/>
                          </a:solidFill>
                        </a:rPr>
                        <a:t>1</a:t>
                      </a:r>
                      <a:endParaRPr lang="en-US" sz="2400" b="1" dirty="0">
                        <a:solidFill>
                          <a:srgbClr val="FF0000"/>
                        </a:solidFill>
                      </a:endParaRPr>
                    </a:p>
                  </a:txBody>
                  <a:tcPr/>
                </a:tc>
              </a:tr>
              <a:tr h="635000">
                <a:tc>
                  <a:txBody>
                    <a:bodyPr/>
                    <a:lstStyle/>
                    <a:p>
                      <a:pPr algn="ctr"/>
                      <a:r>
                        <a:rPr lang="en-US" sz="2400" dirty="0" smtClean="0"/>
                        <a:t>S3</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15</a:t>
                      </a:r>
                      <a:endParaRPr lang="en-US" sz="2400" dirty="0"/>
                    </a:p>
                  </a:txBody>
                  <a:tcPr/>
                </a:tc>
                <a:tc>
                  <a:txBody>
                    <a:bodyPr/>
                    <a:lstStyle/>
                    <a:p>
                      <a:pPr algn="ctr"/>
                      <a:r>
                        <a:rPr lang="en-US" sz="2400" dirty="0" smtClean="0"/>
                        <a:t>9</a:t>
                      </a:r>
                      <a:endParaRPr lang="en-US" sz="2400" dirty="0"/>
                    </a:p>
                  </a:txBody>
                  <a:tcPr/>
                </a:tc>
                <a:tc>
                  <a:txBody>
                    <a:bodyPr/>
                    <a:lstStyle/>
                    <a:p>
                      <a:pPr algn="ctr"/>
                      <a:r>
                        <a:rPr lang="en-US" sz="2400" b="1" dirty="0" smtClean="0">
                          <a:solidFill>
                            <a:srgbClr val="FF0000"/>
                          </a:solidFill>
                        </a:rPr>
                        <a:t>10</a:t>
                      </a:r>
                      <a:endParaRPr lang="en-US" sz="2400" b="1" dirty="0">
                        <a:solidFill>
                          <a:srgbClr val="FF0000"/>
                        </a:solidFill>
                      </a:endParaRPr>
                    </a:p>
                  </a:txBody>
                  <a:tcPr/>
                </a:tc>
              </a:tr>
              <a:tr h="635000">
                <a:tc>
                  <a:txBody>
                    <a:bodyPr/>
                    <a:lstStyle/>
                    <a:p>
                      <a:pPr algn="ctr"/>
                      <a:r>
                        <a:rPr lang="en-US" sz="2400" dirty="0" smtClean="0"/>
                        <a:t>Requirements</a:t>
                      </a:r>
                      <a:endParaRPr lang="en-US" sz="2400" dirty="0"/>
                    </a:p>
                  </a:txBody>
                  <a:tcPr/>
                </a:tc>
                <a:tc>
                  <a:txBody>
                    <a:bodyPr/>
                    <a:lstStyle/>
                    <a:p>
                      <a:pPr algn="ctr"/>
                      <a:r>
                        <a:rPr lang="en-US" sz="2800" b="1" dirty="0" smtClean="0">
                          <a:solidFill>
                            <a:srgbClr val="FF0000"/>
                          </a:solidFill>
                        </a:rPr>
                        <a:t>7</a:t>
                      </a:r>
                      <a:endParaRPr lang="en-US" sz="2800" b="1" dirty="0">
                        <a:solidFill>
                          <a:srgbClr val="FF0000"/>
                        </a:solidFill>
                      </a:endParaRPr>
                    </a:p>
                  </a:txBody>
                  <a:tcPr/>
                </a:tc>
                <a:tc>
                  <a:txBody>
                    <a:bodyPr/>
                    <a:lstStyle/>
                    <a:p>
                      <a:pPr algn="ctr"/>
                      <a:r>
                        <a:rPr lang="en-US" sz="2400" b="1" dirty="0" smtClean="0">
                          <a:solidFill>
                            <a:srgbClr val="FF0000"/>
                          </a:solidFill>
                        </a:rPr>
                        <a:t>5</a:t>
                      </a:r>
                      <a:endParaRPr lang="en-US" sz="2400" b="1" dirty="0">
                        <a:solidFill>
                          <a:srgbClr val="FF0000"/>
                        </a:solidFill>
                      </a:endParaRPr>
                    </a:p>
                  </a:txBody>
                  <a:tcPr/>
                </a:tc>
                <a:tc>
                  <a:txBody>
                    <a:bodyPr/>
                    <a:lstStyle/>
                    <a:p>
                      <a:pPr algn="ctr"/>
                      <a:r>
                        <a:rPr lang="en-US" sz="2400" b="1" dirty="0" smtClean="0">
                          <a:solidFill>
                            <a:srgbClr val="FF0000"/>
                          </a:solidFill>
                        </a:rPr>
                        <a:t>3</a:t>
                      </a:r>
                      <a:endParaRPr lang="en-US" sz="2400" b="1" dirty="0">
                        <a:solidFill>
                          <a:srgbClr val="FF0000"/>
                        </a:solidFill>
                      </a:endParaRPr>
                    </a:p>
                  </a:txBody>
                  <a:tcPr/>
                </a:tc>
                <a:tc>
                  <a:txBody>
                    <a:bodyPr/>
                    <a:lstStyle/>
                    <a:p>
                      <a:pPr algn="ctr"/>
                      <a:r>
                        <a:rPr lang="en-US" sz="2400" b="1" dirty="0" smtClean="0">
                          <a:solidFill>
                            <a:srgbClr val="FF0000"/>
                          </a:solidFill>
                        </a:rPr>
                        <a:t>2</a:t>
                      </a:r>
                      <a:endParaRPr lang="en-US" sz="2400" b="1" dirty="0">
                        <a:solidFill>
                          <a:srgbClr val="FF0000"/>
                        </a:solidFill>
                      </a:endParaRPr>
                    </a:p>
                  </a:txBody>
                  <a:tcPr/>
                </a:tc>
                <a:tc>
                  <a:txBody>
                    <a:bodyPr/>
                    <a:lstStyle/>
                    <a:p>
                      <a:pPr algn="ctr"/>
                      <a:r>
                        <a:rPr lang="en-US" sz="2400" b="1" dirty="0" smtClean="0">
                          <a:solidFill>
                            <a:srgbClr val="FF0000"/>
                          </a:solidFill>
                        </a:rPr>
                        <a:t>17</a:t>
                      </a:r>
                      <a:endParaRPr lang="en-US" sz="2400" b="1" dirty="0">
                        <a:solidFill>
                          <a:srgbClr val="FF0000"/>
                        </a:solidFill>
                      </a:endParaRPr>
                    </a:p>
                  </a:txBody>
                  <a:tcPr/>
                </a:tc>
              </a:tr>
            </a:tbl>
          </a:graphicData>
        </a:graphic>
      </p:graphicFrame>
      <p:sp>
        <p:nvSpPr>
          <p:cNvPr id="5" name="TextBox 4"/>
          <p:cNvSpPr txBox="1"/>
          <p:nvPr/>
        </p:nvSpPr>
        <p:spPr>
          <a:xfrm>
            <a:off x="448188" y="5486400"/>
            <a:ext cx="8562409" cy="646331"/>
          </a:xfrm>
          <a:prstGeom prst="rect">
            <a:avLst/>
          </a:prstGeom>
          <a:noFill/>
        </p:spPr>
        <p:txBody>
          <a:bodyPr wrap="none" rtlCol="0">
            <a:spAutoFit/>
          </a:bodyPr>
          <a:lstStyle/>
          <a:p>
            <a:r>
              <a:rPr lang="en-US" dirty="0" smtClean="0"/>
              <a:t>Formulate this problem as an LP Model to minimize the total transportation cost by North </a:t>
            </a:r>
          </a:p>
          <a:p>
            <a:r>
              <a:rPr lang="en-US" dirty="0" smtClean="0"/>
              <a:t>West Corner Method.</a:t>
            </a:r>
            <a:endParaRPr lang="en-US" dirty="0"/>
          </a:p>
        </p:txBody>
      </p:sp>
      <p:sp>
        <p:nvSpPr>
          <p:cNvPr id="6" name="Oval 5"/>
          <p:cNvSpPr/>
          <p:nvPr/>
        </p:nvSpPr>
        <p:spPr>
          <a:xfrm>
            <a:off x="4114800" y="3352800"/>
            <a:ext cx="457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cxnSp>
        <p:nvCxnSpPr>
          <p:cNvPr id="8" name="Straight Connector 7"/>
          <p:cNvCxnSpPr/>
          <p:nvPr/>
        </p:nvCxnSpPr>
        <p:spPr>
          <a:xfrm>
            <a:off x="2362200" y="3352800"/>
            <a:ext cx="5943600" cy="762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Assignment 2</a:t>
            </a:r>
            <a:endParaRPr lang="en-US" dirty="0"/>
          </a:p>
        </p:txBody>
      </p:sp>
      <p:graphicFrame>
        <p:nvGraphicFramePr>
          <p:cNvPr id="4" name="Table 3"/>
          <p:cNvGraphicFramePr>
            <a:graphicFrameLocks noGrp="1"/>
          </p:cNvGraphicFramePr>
          <p:nvPr/>
        </p:nvGraphicFramePr>
        <p:xfrm>
          <a:off x="457200" y="1600201"/>
          <a:ext cx="8382000" cy="3642359"/>
        </p:xfrm>
        <a:graphic>
          <a:graphicData uri="http://schemas.openxmlformats.org/drawingml/2006/table">
            <a:tbl>
              <a:tblPr firstRow="1" bandRow="1">
                <a:tableStyleId>{5940675A-B579-460E-94D1-54222C63F5DA}</a:tableStyleId>
              </a:tblPr>
              <a:tblGrid>
                <a:gridCol w="1397000"/>
                <a:gridCol w="1397000"/>
                <a:gridCol w="1397000"/>
                <a:gridCol w="1397000"/>
                <a:gridCol w="1397000"/>
                <a:gridCol w="1397000"/>
              </a:tblGrid>
              <a:tr h="914399">
                <a:tc>
                  <a:txBody>
                    <a:bodyPr/>
                    <a:lstStyle/>
                    <a:p>
                      <a:pPr algn="ctr"/>
                      <a:endParaRPr lang="en-US" sz="2400" dirty="0"/>
                    </a:p>
                  </a:txBody>
                  <a:tcPr/>
                </a:tc>
                <a:tc>
                  <a:txBody>
                    <a:bodyPr/>
                    <a:lstStyle/>
                    <a:p>
                      <a:pPr algn="ctr"/>
                      <a:r>
                        <a:rPr lang="en-US" sz="1800" dirty="0" smtClean="0"/>
                        <a:t>D1 =</a:t>
                      </a:r>
                      <a:r>
                        <a:rPr lang="en-US" sz="1800" dirty="0" err="1" smtClean="0"/>
                        <a:t>lucknow</a:t>
                      </a:r>
                      <a:endParaRPr lang="en-US" sz="1800" dirty="0"/>
                    </a:p>
                  </a:txBody>
                  <a:tcPr/>
                </a:tc>
                <a:tc>
                  <a:txBody>
                    <a:bodyPr/>
                    <a:lstStyle/>
                    <a:p>
                      <a:pPr algn="ctr"/>
                      <a:r>
                        <a:rPr lang="en-US" sz="1800" dirty="0" smtClean="0"/>
                        <a:t>D2=</a:t>
                      </a:r>
                      <a:r>
                        <a:rPr lang="en-US" sz="1800" dirty="0" err="1" smtClean="0"/>
                        <a:t>baliya</a:t>
                      </a:r>
                      <a:endParaRPr lang="en-US" sz="1800" dirty="0"/>
                    </a:p>
                  </a:txBody>
                  <a:tcPr/>
                </a:tc>
                <a:tc>
                  <a:txBody>
                    <a:bodyPr/>
                    <a:lstStyle/>
                    <a:p>
                      <a:pPr algn="ctr"/>
                      <a:r>
                        <a:rPr lang="en-US" sz="1800" dirty="0" smtClean="0"/>
                        <a:t>D3=</a:t>
                      </a:r>
                      <a:r>
                        <a:rPr lang="en-US" sz="1800" dirty="0" err="1" smtClean="0"/>
                        <a:t>kanpur</a:t>
                      </a:r>
                      <a:endParaRPr lang="en-US" sz="1800" dirty="0"/>
                    </a:p>
                  </a:txBody>
                  <a:tcPr/>
                </a:tc>
                <a:tc>
                  <a:txBody>
                    <a:bodyPr/>
                    <a:lstStyle/>
                    <a:p>
                      <a:pPr algn="ctr"/>
                      <a:r>
                        <a:rPr lang="en-US" sz="1800" dirty="0" smtClean="0"/>
                        <a:t>D4=</a:t>
                      </a:r>
                      <a:r>
                        <a:rPr lang="en-US" sz="1800" dirty="0" err="1" smtClean="0"/>
                        <a:t>delhi</a:t>
                      </a:r>
                      <a:endParaRPr lang="en-US" sz="1800" dirty="0"/>
                    </a:p>
                  </a:txBody>
                  <a:tcPr/>
                </a:tc>
                <a:tc>
                  <a:txBody>
                    <a:bodyPr/>
                    <a:lstStyle/>
                    <a:p>
                      <a:pPr algn="ctr"/>
                      <a:r>
                        <a:rPr lang="en-US" sz="2400" dirty="0" smtClean="0"/>
                        <a:t>Supply</a:t>
                      </a:r>
                      <a:endParaRPr lang="en-US" sz="2400" dirty="0"/>
                    </a:p>
                  </a:txBody>
                  <a:tcPr/>
                </a:tc>
              </a:tr>
              <a:tr h="635000">
                <a:tc>
                  <a:txBody>
                    <a:bodyPr/>
                    <a:lstStyle/>
                    <a:p>
                      <a:pPr algn="ctr"/>
                      <a:r>
                        <a:rPr lang="en-US" sz="2400" dirty="0" smtClean="0"/>
                        <a:t>S1</a:t>
                      </a:r>
                      <a:endParaRPr lang="en-US" sz="2400" dirty="0"/>
                    </a:p>
                  </a:txBody>
                  <a:tcPr/>
                </a:tc>
                <a:tc>
                  <a:txBody>
                    <a:bodyPr/>
                    <a:lstStyle/>
                    <a:p>
                      <a:pPr algn="ctr"/>
                      <a:r>
                        <a:rPr lang="en-US" sz="2400" dirty="0" smtClean="0"/>
                        <a:t>2</a:t>
                      </a:r>
                      <a:endParaRPr lang="en-US" sz="2400" dirty="0"/>
                    </a:p>
                  </a:txBody>
                  <a:tcPr/>
                </a:tc>
                <a:tc>
                  <a:txBody>
                    <a:bodyPr/>
                    <a:lstStyle/>
                    <a:p>
                      <a:pPr algn="ctr"/>
                      <a:r>
                        <a:rPr lang="en-US" sz="2400" dirty="0" smtClean="0"/>
                        <a:t>3</a:t>
                      </a:r>
                      <a:endParaRPr lang="en-US" sz="2400" dirty="0"/>
                    </a:p>
                  </a:txBody>
                  <a:tcPr/>
                </a:tc>
                <a:tc>
                  <a:txBody>
                    <a:bodyPr/>
                    <a:lstStyle/>
                    <a:p>
                      <a:pPr algn="ctr"/>
                      <a:r>
                        <a:rPr lang="en-US" sz="2400" dirty="0" smtClean="0"/>
                        <a:t>11</a:t>
                      </a:r>
                      <a:endParaRPr lang="en-US" sz="2400" dirty="0"/>
                    </a:p>
                  </a:txBody>
                  <a:tcPr/>
                </a:tc>
                <a:tc>
                  <a:txBody>
                    <a:bodyPr/>
                    <a:lstStyle/>
                    <a:p>
                      <a:pPr algn="ctr"/>
                      <a:r>
                        <a:rPr lang="en-US" sz="2400" dirty="0" smtClean="0"/>
                        <a:t>7</a:t>
                      </a:r>
                      <a:endParaRPr lang="en-US" sz="2400" dirty="0"/>
                    </a:p>
                  </a:txBody>
                  <a:tcPr/>
                </a:tc>
                <a:tc>
                  <a:txBody>
                    <a:bodyPr/>
                    <a:lstStyle/>
                    <a:p>
                      <a:pPr algn="ctr"/>
                      <a:r>
                        <a:rPr lang="en-US" sz="2400" b="1" dirty="0" smtClean="0">
                          <a:solidFill>
                            <a:srgbClr val="FF0000"/>
                          </a:solidFill>
                        </a:rPr>
                        <a:t>6</a:t>
                      </a:r>
                      <a:endParaRPr lang="en-US" sz="2400" b="1" dirty="0">
                        <a:solidFill>
                          <a:srgbClr val="FF0000"/>
                        </a:solidFill>
                      </a:endParaRPr>
                    </a:p>
                  </a:txBody>
                  <a:tcPr/>
                </a:tc>
              </a:tr>
              <a:tr h="635000">
                <a:tc>
                  <a:txBody>
                    <a:bodyPr/>
                    <a:lstStyle/>
                    <a:p>
                      <a:pPr algn="ctr"/>
                      <a:r>
                        <a:rPr lang="en-US" sz="2400" dirty="0" smtClean="0"/>
                        <a:t>S2</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0</a:t>
                      </a:r>
                      <a:endParaRPr lang="en-US" sz="2400" dirty="0"/>
                    </a:p>
                  </a:txBody>
                  <a:tcPr/>
                </a:tc>
                <a:tc>
                  <a:txBody>
                    <a:bodyPr/>
                    <a:lstStyle/>
                    <a:p>
                      <a:pPr algn="ctr"/>
                      <a:r>
                        <a:rPr lang="en-US" sz="2400" dirty="0" smtClean="0"/>
                        <a:t>6</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b="1" dirty="0" smtClean="0">
                          <a:solidFill>
                            <a:srgbClr val="FF0000"/>
                          </a:solidFill>
                        </a:rPr>
                        <a:t>1</a:t>
                      </a:r>
                      <a:endParaRPr lang="en-US" sz="2400" b="1" dirty="0">
                        <a:solidFill>
                          <a:srgbClr val="FF0000"/>
                        </a:solidFill>
                      </a:endParaRPr>
                    </a:p>
                  </a:txBody>
                  <a:tcPr/>
                </a:tc>
              </a:tr>
              <a:tr h="635000">
                <a:tc>
                  <a:txBody>
                    <a:bodyPr/>
                    <a:lstStyle/>
                    <a:p>
                      <a:pPr algn="ctr"/>
                      <a:r>
                        <a:rPr lang="en-US" sz="2400" dirty="0" smtClean="0"/>
                        <a:t>S3</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15</a:t>
                      </a:r>
                      <a:endParaRPr lang="en-US" sz="2400" dirty="0"/>
                    </a:p>
                  </a:txBody>
                  <a:tcPr/>
                </a:tc>
                <a:tc>
                  <a:txBody>
                    <a:bodyPr/>
                    <a:lstStyle/>
                    <a:p>
                      <a:pPr algn="ctr"/>
                      <a:r>
                        <a:rPr lang="en-US" sz="2400" dirty="0" smtClean="0"/>
                        <a:t>9</a:t>
                      </a:r>
                      <a:endParaRPr lang="en-US" sz="2400" dirty="0"/>
                    </a:p>
                  </a:txBody>
                  <a:tcPr/>
                </a:tc>
                <a:tc>
                  <a:txBody>
                    <a:bodyPr/>
                    <a:lstStyle/>
                    <a:p>
                      <a:pPr algn="ctr"/>
                      <a:r>
                        <a:rPr lang="en-US" sz="2400" b="1" dirty="0" smtClean="0">
                          <a:solidFill>
                            <a:srgbClr val="FF0000"/>
                          </a:solidFill>
                        </a:rPr>
                        <a:t>10</a:t>
                      </a:r>
                      <a:endParaRPr lang="en-US" sz="2400" b="1" dirty="0">
                        <a:solidFill>
                          <a:srgbClr val="FF0000"/>
                        </a:solidFill>
                      </a:endParaRPr>
                    </a:p>
                  </a:txBody>
                  <a:tcPr/>
                </a:tc>
              </a:tr>
              <a:tr h="635000">
                <a:tc>
                  <a:txBody>
                    <a:bodyPr/>
                    <a:lstStyle/>
                    <a:p>
                      <a:pPr algn="ctr"/>
                      <a:r>
                        <a:rPr lang="en-US" sz="2400" dirty="0" smtClean="0"/>
                        <a:t>Requirements</a:t>
                      </a:r>
                      <a:endParaRPr lang="en-US" sz="2400" dirty="0"/>
                    </a:p>
                  </a:txBody>
                  <a:tcPr/>
                </a:tc>
                <a:tc>
                  <a:txBody>
                    <a:bodyPr/>
                    <a:lstStyle/>
                    <a:p>
                      <a:pPr algn="ctr"/>
                      <a:r>
                        <a:rPr lang="en-US" sz="2800" b="1" dirty="0" smtClean="0">
                          <a:solidFill>
                            <a:srgbClr val="FF0000"/>
                          </a:solidFill>
                        </a:rPr>
                        <a:t>7</a:t>
                      </a:r>
                      <a:endParaRPr lang="en-US" sz="2800" b="1" dirty="0">
                        <a:solidFill>
                          <a:srgbClr val="FF0000"/>
                        </a:solidFill>
                      </a:endParaRPr>
                    </a:p>
                  </a:txBody>
                  <a:tcPr/>
                </a:tc>
                <a:tc>
                  <a:txBody>
                    <a:bodyPr/>
                    <a:lstStyle/>
                    <a:p>
                      <a:pPr algn="ctr"/>
                      <a:r>
                        <a:rPr lang="en-US" sz="2400" b="1" dirty="0" smtClean="0">
                          <a:solidFill>
                            <a:srgbClr val="FF0000"/>
                          </a:solidFill>
                        </a:rPr>
                        <a:t>5</a:t>
                      </a:r>
                      <a:endParaRPr lang="en-US" sz="2400" b="1" dirty="0">
                        <a:solidFill>
                          <a:srgbClr val="FF0000"/>
                        </a:solidFill>
                      </a:endParaRPr>
                    </a:p>
                  </a:txBody>
                  <a:tcPr/>
                </a:tc>
                <a:tc>
                  <a:txBody>
                    <a:bodyPr/>
                    <a:lstStyle/>
                    <a:p>
                      <a:pPr algn="ctr"/>
                      <a:r>
                        <a:rPr lang="en-US" sz="2400" b="1" dirty="0" smtClean="0">
                          <a:solidFill>
                            <a:srgbClr val="FF0000"/>
                          </a:solidFill>
                        </a:rPr>
                        <a:t>3</a:t>
                      </a:r>
                      <a:endParaRPr lang="en-US" sz="2400" b="1" dirty="0">
                        <a:solidFill>
                          <a:srgbClr val="FF0000"/>
                        </a:solidFill>
                      </a:endParaRPr>
                    </a:p>
                  </a:txBody>
                  <a:tcPr/>
                </a:tc>
                <a:tc>
                  <a:txBody>
                    <a:bodyPr/>
                    <a:lstStyle/>
                    <a:p>
                      <a:pPr algn="ctr"/>
                      <a:r>
                        <a:rPr lang="en-US" sz="2400" b="1" dirty="0" smtClean="0">
                          <a:solidFill>
                            <a:srgbClr val="FF0000"/>
                          </a:solidFill>
                        </a:rPr>
                        <a:t>2</a:t>
                      </a:r>
                      <a:endParaRPr lang="en-US" sz="2400" b="1" dirty="0">
                        <a:solidFill>
                          <a:srgbClr val="FF0000"/>
                        </a:solidFill>
                      </a:endParaRPr>
                    </a:p>
                  </a:txBody>
                  <a:tcPr/>
                </a:tc>
                <a:tc>
                  <a:txBody>
                    <a:bodyPr/>
                    <a:lstStyle/>
                    <a:p>
                      <a:pPr algn="ctr"/>
                      <a:r>
                        <a:rPr lang="en-US" sz="2400" b="1" dirty="0" smtClean="0">
                          <a:solidFill>
                            <a:srgbClr val="FF0000"/>
                          </a:solidFill>
                        </a:rPr>
                        <a:t>17</a:t>
                      </a:r>
                      <a:endParaRPr lang="en-US" sz="2400" b="1" dirty="0">
                        <a:solidFill>
                          <a:srgbClr val="FF0000"/>
                        </a:solidFill>
                      </a:endParaRPr>
                    </a:p>
                  </a:txBody>
                  <a:tcPr/>
                </a:tc>
              </a:tr>
            </a:tbl>
          </a:graphicData>
        </a:graphic>
      </p:graphicFrame>
      <p:sp>
        <p:nvSpPr>
          <p:cNvPr id="5" name="TextBox 4"/>
          <p:cNvSpPr txBox="1"/>
          <p:nvPr/>
        </p:nvSpPr>
        <p:spPr>
          <a:xfrm>
            <a:off x="448188" y="5486400"/>
            <a:ext cx="8562409" cy="646331"/>
          </a:xfrm>
          <a:prstGeom prst="rect">
            <a:avLst/>
          </a:prstGeom>
          <a:noFill/>
        </p:spPr>
        <p:txBody>
          <a:bodyPr wrap="none" rtlCol="0">
            <a:spAutoFit/>
          </a:bodyPr>
          <a:lstStyle/>
          <a:p>
            <a:r>
              <a:rPr lang="en-US" dirty="0" smtClean="0"/>
              <a:t>Formulate this problem as an LP Model to minimize the total transportation cost by North </a:t>
            </a:r>
          </a:p>
          <a:p>
            <a:r>
              <a:rPr lang="en-US" dirty="0" smtClean="0"/>
              <a:t>West Corner Method.</a:t>
            </a:r>
            <a:endParaRPr lang="en-US" dirty="0"/>
          </a:p>
        </p:txBody>
      </p:sp>
      <p:sp>
        <p:nvSpPr>
          <p:cNvPr id="6" name="Oval 5"/>
          <p:cNvSpPr/>
          <p:nvPr/>
        </p:nvSpPr>
        <p:spPr>
          <a:xfrm>
            <a:off x="4191000" y="34290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cxnSp>
        <p:nvCxnSpPr>
          <p:cNvPr id="8" name="Straight Connector 7"/>
          <p:cNvCxnSpPr/>
          <p:nvPr/>
        </p:nvCxnSpPr>
        <p:spPr>
          <a:xfrm>
            <a:off x="2362200" y="3352800"/>
            <a:ext cx="59436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2743200" y="27432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Assignment 2</a:t>
            </a:r>
            <a:endParaRPr lang="en-US" dirty="0"/>
          </a:p>
        </p:txBody>
      </p:sp>
      <p:graphicFrame>
        <p:nvGraphicFramePr>
          <p:cNvPr id="4" name="Table 3"/>
          <p:cNvGraphicFramePr>
            <a:graphicFrameLocks noGrp="1"/>
          </p:cNvGraphicFramePr>
          <p:nvPr/>
        </p:nvGraphicFramePr>
        <p:xfrm>
          <a:off x="457200" y="1600201"/>
          <a:ext cx="8382000" cy="3642359"/>
        </p:xfrm>
        <a:graphic>
          <a:graphicData uri="http://schemas.openxmlformats.org/drawingml/2006/table">
            <a:tbl>
              <a:tblPr firstRow="1" bandRow="1">
                <a:tableStyleId>{5940675A-B579-460E-94D1-54222C63F5DA}</a:tableStyleId>
              </a:tblPr>
              <a:tblGrid>
                <a:gridCol w="1397000"/>
                <a:gridCol w="1397000"/>
                <a:gridCol w="1397000"/>
                <a:gridCol w="1397000"/>
                <a:gridCol w="1397000"/>
                <a:gridCol w="1397000"/>
              </a:tblGrid>
              <a:tr h="914399">
                <a:tc>
                  <a:txBody>
                    <a:bodyPr/>
                    <a:lstStyle/>
                    <a:p>
                      <a:pPr algn="ctr"/>
                      <a:endParaRPr lang="en-US" sz="2400" dirty="0"/>
                    </a:p>
                  </a:txBody>
                  <a:tcPr/>
                </a:tc>
                <a:tc>
                  <a:txBody>
                    <a:bodyPr/>
                    <a:lstStyle/>
                    <a:p>
                      <a:pPr algn="ctr"/>
                      <a:r>
                        <a:rPr lang="en-US" sz="1800" dirty="0" smtClean="0"/>
                        <a:t>D1 =</a:t>
                      </a:r>
                      <a:r>
                        <a:rPr lang="en-US" sz="1800" dirty="0" err="1" smtClean="0"/>
                        <a:t>lucknow</a:t>
                      </a:r>
                      <a:endParaRPr lang="en-US" sz="1800" dirty="0"/>
                    </a:p>
                  </a:txBody>
                  <a:tcPr/>
                </a:tc>
                <a:tc>
                  <a:txBody>
                    <a:bodyPr/>
                    <a:lstStyle/>
                    <a:p>
                      <a:pPr algn="ctr"/>
                      <a:r>
                        <a:rPr lang="en-US" sz="1800" dirty="0" smtClean="0"/>
                        <a:t>D2=</a:t>
                      </a:r>
                      <a:r>
                        <a:rPr lang="en-US" sz="1800" dirty="0" err="1" smtClean="0"/>
                        <a:t>baliya</a:t>
                      </a:r>
                      <a:endParaRPr lang="en-US" sz="1800" dirty="0"/>
                    </a:p>
                  </a:txBody>
                  <a:tcPr/>
                </a:tc>
                <a:tc>
                  <a:txBody>
                    <a:bodyPr/>
                    <a:lstStyle/>
                    <a:p>
                      <a:pPr algn="ctr"/>
                      <a:r>
                        <a:rPr lang="en-US" sz="1800" dirty="0" smtClean="0"/>
                        <a:t>D3=</a:t>
                      </a:r>
                      <a:r>
                        <a:rPr lang="en-US" sz="1800" dirty="0" err="1" smtClean="0"/>
                        <a:t>kanpur</a:t>
                      </a:r>
                      <a:endParaRPr lang="en-US" sz="1800" dirty="0"/>
                    </a:p>
                  </a:txBody>
                  <a:tcPr/>
                </a:tc>
                <a:tc>
                  <a:txBody>
                    <a:bodyPr/>
                    <a:lstStyle/>
                    <a:p>
                      <a:pPr algn="ctr"/>
                      <a:r>
                        <a:rPr lang="en-US" sz="1800" dirty="0" smtClean="0"/>
                        <a:t>D4=</a:t>
                      </a:r>
                      <a:r>
                        <a:rPr lang="en-US" sz="1800" dirty="0" err="1" smtClean="0"/>
                        <a:t>delhi</a:t>
                      </a:r>
                      <a:endParaRPr lang="en-US" sz="1800" dirty="0"/>
                    </a:p>
                  </a:txBody>
                  <a:tcPr/>
                </a:tc>
                <a:tc>
                  <a:txBody>
                    <a:bodyPr/>
                    <a:lstStyle/>
                    <a:p>
                      <a:pPr algn="ctr"/>
                      <a:r>
                        <a:rPr lang="en-US" sz="2400" dirty="0" smtClean="0"/>
                        <a:t>Supply</a:t>
                      </a:r>
                      <a:endParaRPr lang="en-US" sz="2400" dirty="0"/>
                    </a:p>
                  </a:txBody>
                  <a:tcPr/>
                </a:tc>
              </a:tr>
              <a:tr h="635000">
                <a:tc>
                  <a:txBody>
                    <a:bodyPr/>
                    <a:lstStyle/>
                    <a:p>
                      <a:pPr algn="ctr"/>
                      <a:r>
                        <a:rPr lang="en-US" sz="2400" dirty="0" smtClean="0"/>
                        <a:t>S1</a:t>
                      </a:r>
                      <a:endParaRPr lang="en-US" sz="2400" dirty="0"/>
                    </a:p>
                  </a:txBody>
                  <a:tcPr/>
                </a:tc>
                <a:tc>
                  <a:txBody>
                    <a:bodyPr/>
                    <a:lstStyle/>
                    <a:p>
                      <a:pPr algn="ctr"/>
                      <a:r>
                        <a:rPr lang="en-US" sz="2400" dirty="0" smtClean="0"/>
                        <a:t>2</a:t>
                      </a:r>
                      <a:endParaRPr lang="en-US" sz="2400" dirty="0"/>
                    </a:p>
                  </a:txBody>
                  <a:tcPr/>
                </a:tc>
                <a:tc>
                  <a:txBody>
                    <a:bodyPr/>
                    <a:lstStyle/>
                    <a:p>
                      <a:pPr algn="ctr"/>
                      <a:r>
                        <a:rPr lang="en-US" sz="2400" dirty="0" smtClean="0"/>
                        <a:t>3</a:t>
                      </a:r>
                      <a:endParaRPr lang="en-US" sz="2400" dirty="0"/>
                    </a:p>
                  </a:txBody>
                  <a:tcPr/>
                </a:tc>
                <a:tc>
                  <a:txBody>
                    <a:bodyPr/>
                    <a:lstStyle/>
                    <a:p>
                      <a:pPr algn="ctr"/>
                      <a:r>
                        <a:rPr lang="en-US" sz="2400" dirty="0" smtClean="0"/>
                        <a:t>11</a:t>
                      </a:r>
                      <a:endParaRPr lang="en-US" sz="2400" dirty="0"/>
                    </a:p>
                  </a:txBody>
                  <a:tcPr/>
                </a:tc>
                <a:tc>
                  <a:txBody>
                    <a:bodyPr/>
                    <a:lstStyle/>
                    <a:p>
                      <a:pPr algn="ctr"/>
                      <a:r>
                        <a:rPr lang="en-US" sz="2400" dirty="0" smtClean="0"/>
                        <a:t>7</a:t>
                      </a:r>
                      <a:endParaRPr lang="en-US" sz="2400" dirty="0"/>
                    </a:p>
                  </a:txBody>
                  <a:tcPr/>
                </a:tc>
                <a:tc>
                  <a:txBody>
                    <a:bodyPr/>
                    <a:lstStyle/>
                    <a:p>
                      <a:pPr algn="ctr"/>
                      <a:r>
                        <a:rPr lang="en-US" sz="2400" b="1" dirty="0" smtClean="0">
                          <a:solidFill>
                            <a:srgbClr val="FF0000"/>
                          </a:solidFill>
                        </a:rPr>
                        <a:t>6</a:t>
                      </a:r>
                      <a:endParaRPr lang="en-US" sz="2400" b="1" dirty="0">
                        <a:solidFill>
                          <a:srgbClr val="FF0000"/>
                        </a:solidFill>
                      </a:endParaRPr>
                    </a:p>
                  </a:txBody>
                  <a:tcPr/>
                </a:tc>
              </a:tr>
              <a:tr h="635000">
                <a:tc>
                  <a:txBody>
                    <a:bodyPr/>
                    <a:lstStyle/>
                    <a:p>
                      <a:pPr algn="ctr"/>
                      <a:r>
                        <a:rPr lang="en-US" sz="2400" dirty="0" smtClean="0"/>
                        <a:t>S2</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0</a:t>
                      </a:r>
                      <a:endParaRPr lang="en-US" sz="2400" dirty="0"/>
                    </a:p>
                  </a:txBody>
                  <a:tcPr/>
                </a:tc>
                <a:tc>
                  <a:txBody>
                    <a:bodyPr/>
                    <a:lstStyle/>
                    <a:p>
                      <a:pPr algn="ctr"/>
                      <a:r>
                        <a:rPr lang="en-US" sz="2400" dirty="0" smtClean="0"/>
                        <a:t>6</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b="1" dirty="0" smtClean="0">
                          <a:solidFill>
                            <a:srgbClr val="FF0000"/>
                          </a:solidFill>
                        </a:rPr>
                        <a:t>1</a:t>
                      </a:r>
                      <a:endParaRPr lang="en-US" sz="2400" b="1" dirty="0">
                        <a:solidFill>
                          <a:srgbClr val="FF0000"/>
                        </a:solidFill>
                      </a:endParaRPr>
                    </a:p>
                  </a:txBody>
                  <a:tcPr/>
                </a:tc>
              </a:tr>
              <a:tr h="635000">
                <a:tc>
                  <a:txBody>
                    <a:bodyPr/>
                    <a:lstStyle/>
                    <a:p>
                      <a:pPr algn="ctr"/>
                      <a:r>
                        <a:rPr lang="en-US" sz="2400" dirty="0" smtClean="0"/>
                        <a:t>S3</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15</a:t>
                      </a:r>
                      <a:endParaRPr lang="en-US" sz="2400" dirty="0"/>
                    </a:p>
                  </a:txBody>
                  <a:tcPr/>
                </a:tc>
                <a:tc>
                  <a:txBody>
                    <a:bodyPr/>
                    <a:lstStyle/>
                    <a:p>
                      <a:pPr algn="ctr"/>
                      <a:r>
                        <a:rPr lang="en-US" sz="2400" dirty="0" smtClean="0"/>
                        <a:t>9</a:t>
                      </a:r>
                      <a:endParaRPr lang="en-US" sz="2400" dirty="0"/>
                    </a:p>
                  </a:txBody>
                  <a:tcPr/>
                </a:tc>
                <a:tc>
                  <a:txBody>
                    <a:bodyPr/>
                    <a:lstStyle/>
                    <a:p>
                      <a:pPr algn="ctr"/>
                      <a:r>
                        <a:rPr lang="en-US" sz="2400" b="1" dirty="0" smtClean="0">
                          <a:solidFill>
                            <a:srgbClr val="FF0000"/>
                          </a:solidFill>
                        </a:rPr>
                        <a:t>10</a:t>
                      </a:r>
                      <a:endParaRPr lang="en-US" sz="2400" b="1" dirty="0">
                        <a:solidFill>
                          <a:srgbClr val="FF0000"/>
                        </a:solidFill>
                      </a:endParaRPr>
                    </a:p>
                  </a:txBody>
                  <a:tcPr/>
                </a:tc>
              </a:tr>
              <a:tr h="635000">
                <a:tc>
                  <a:txBody>
                    <a:bodyPr/>
                    <a:lstStyle/>
                    <a:p>
                      <a:pPr algn="ctr"/>
                      <a:r>
                        <a:rPr lang="en-US" sz="2400" dirty="0" smtClean="0"/>
                        <a:t>Requirements</a:t>
                      </a:r>
                      <a:endParaRPr lang="en-US" sz="2400" dirty="0"/>
                    </a:p>
                  </a:txBody>
                  <a:tcPr/>
                </a:tc>
                <a:tc>
                  <a:txBody>
                    <a:bodyPr/>
                    <a:lstStyle/>
                    <a:p>
                      <a:pPr algn="ctr"/>
                      <a:r>
                        <a:rPr lang="en-US" sz="2800" b="1" dirty="0" smtClean="0">
                          <a:solidFill>
                            <a:srgbClr val="FF0000"/>
                          </a:solidFill>
                        </a:rPr>
                        <a:t>7</a:t>
                      </a:r>
                      <a:endParaRPr lang="en-US" sz="2800" b="1" dirty="0">
                        <a:solidFill>
                          <a:srgbClr val="FF0000"/>
                        </a:solidFill>
                      </a:endParaRPr>
                    </a:p>
                  </a:txBody>
                  <a:tcPr/>
                </a:tc>
                <a:tc>
                  <a:txBody>
                    <a:bodyPr/>
                    <a:lstStyle/>
                    <a:p>
                      <a:pPr algn="ctr"/>
                      <a:r>
                        <a:rPr lang="en-US" sz="2400" b="1" dirty="0" smtClean="0">
                          <a:solidFill>
                            <a:srgbClr val="FF0000"/>
                          </a:solidFill>
                        </a:rPr>
                        <a:t>5</a:t>
                      </a:r>
                      <a:endParaRPr lang="en-US" sz="2400" b="1" dirty="0">
                        <a:solidFill>
                          <a:srgbClr val="FF0000"/>
                        </a:solidFill>
                      </a:endParaRPr>
                    </a:p>
                  </a:txBody>
                  <a:tcPr/>
                </a:tc>
                <a:tc>
                  <a:txBody>
                    <a:bodyPr/>
                    <a:lstStyle/>
                    <a:p>
                      <a:pPr algn="ctr"/>
                      <a:r>
                        <a:rPr lang="en-US" sz="2400" b="1" dirty="0" smtClean="0">
                          <a:solidFill>
                            <a:srgbClr val="FF0000"/>
                          </a:solidFill>
                        </a:rPr>
                        <a:t>3</a:t>
                      </a:r>
                      <a:endParaRPr lang="en-US" sz="2400" b="1" dirty="0">
                        <a:solidFill>
                          <a:srgbClr val="FF0000"/>
                        </a:solidFill>
                      </a:endParaRPr>
                    </a:p>
                  </a:txBody>
                  <a:tcPr/>
                </a:tc>
                <a:tc>
                  <a:txBody>
                    <a:bodyPr/>
                    <a:lstStyle/>
                    <a:p>
                      <a:pPr algn="ctr"/>
                      <a:r>
                        <a:rPr lang="en-US" sz="2400" b="1" dirty="0" smtClean="0">
                          <a:solidFill>
                            <a:srgbClr val="FF0000"/>
                          </a:solidFill>
                        </a:rPr>
                        <a:t>2</a:t>
                      </a:r>
                      <a:endParaRPr lang="en-US" sz="2400" b="1" dirty="0">
                        <a:solidFill>
                          <a:srgbClr val="FF0000"/>
                        </a:solidFill>
                      </a:endParaRPr>
                    </a:p>
                  </a:txBody>
                  <a:tcPr/>
                </a:tc>
                <a:tc>
                  <a:txBody>
                    <a:bodyPr/>
                    <a:lstStyle/>
                    <a:p>
                      <a:pPr algn="ctr"/>
                      <a:r>
                        <a:rPr lang="en-US" sz="2400" b="1" dirty="0" smtClean="0">
                          <a:solidFill>
                            <a:srgbClr val="FF0000"/>
                          </a:solidFill>
                        </a:rPr>
                        <a:t>17</a:t>
                      </a:r>
                      <a:endParaRPr lang="en-US" sz="2400" b="1" dirty="0">
                        <a:solidFill>
                          <a:srgbClr val="FF0000"/>
                        </a:solidFill>
                      </a:endParaRPr>
                    </a:p>
                  </a:txBody>
                  <a:tcPr/>
                </a:tc>
              </a:tr>
            </a:tbl>
          </a:graphicData>
        </a:graphic>
      </p:graphicFrame>
      <p:sp>
        <p:nvSpPr>
          <p:cNvPr id="5" name="TextBox 4"/>
          <p:cNvSpPr txBox="1"/>
          <p:nvPr/>
        </p:nvSpPr>
        <p:spPr>
          <a:xfrm>
            <a:off x="448188" y="5486400"/>
            <a:ext cx="8562409" cy="646331"/>
          </a:xfrm>
          <a:prstGeom prst="rect">
            <a:avLst/>
          </a:prstGeom>
          <a:noFill/>
        </p:spPr>
        <p:txBody>
          <a:bodyPr wrap="none" rtlCol="0">
            <a:spAutoFit/>
          </a:bodyPr>
          <a:lstStyle/>
          <a:p>
            <a:r>
              <a:rPr lang="en-US" dirty="0" smtClean="0"/>
              <a:t>Formulate this problem as an LP Model to minimize the total transportation cost by North </a:t>
            </a:r>
          </a:p>
          <a:p>
            <a:r>
              <a:rPr lang="en-US" dirty="0" smtClean="0"/>
              <a:t>West Corner Method.</a:t>
            </a:r>
            <a:endParaRPr lang="en-US" dirty="0"/>
          </a:p>
        </p:txBody>
      </p:sp>
      <p:sp>
        <p:nvSpPr>
          <p:cNvPr id="6" name="Oval 5"/>
          <p:cNvSpPr/>
          <p:nvPr/>
        </p:nvSpPr>
        <p:spPr>
          <a:xfrm>
            <a:off x="4191000" y="34290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cxnSp>
        <p:nvCxnSpPr>
          <p:cNvPr id="8" name="Straight Connector 7"/>
          <p:cNvCxnSpPr/>
          <p:nvPr/>
        </p:nvCxnSpPr>
        <p:spPr>
          <a:xfrm>
            <a:off x="2362200" y="3352800"/>
            <a:ext cx="59436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2743200" y="27432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cxnSp>
        <p:nvCxnSpPr>
          <p:cNvPr id="11" name="Straight Connector 10"/>
          <p:cNvCxnSpPr/>
          <p:nvPr/>
        </p:nvCxnSpPr>
        <p:spPr>
          <a:xfrm>
            <a:off x="2362200" y="2743200"/>
            <a:ext cx="6096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Assignment 2</a:t>
            </a:r>
            <a:endParaRPr lang="en-US" dirty="0"/>
          </a:p>
        </p:txBody>
      </p:sp>
      <p:graphicFrame>
        <p:nvGraphicFramePr>
          <p:cNvPr id="4" name="Table 3"/>
          <p:cNvGraphicFramePr>
            <a:graphicFrameLocks noGrp="1"/>
          </p:cNvGraphicFramePr>
          <p:nvPr/>
        </p:nvGraphicFramePr>
        <p:xfrm>
          <a:off x="457200" y="1600201"/>
          <a:ext cx="8382000" cy="3642359"/>
        </p:xfrm>
        <a:graphic>
          <a:graphicData uri="http://schemas.openxmlformats.org/drawingml/2006/table">
            <a:tbl>
              <a:tblPr firstRow="1" bandRow="1">
                <a:tableStyleId>{5940675A-B579-460E-94D1-54222C63F5DA}</a:tableStyleId>
              </a:tblPr>
              <a:tblGrid>
                <a:gridCol w="1397000"/>
                <a:gridCol w="1397000"/>
                <a:gridCol w="1397000"/>
                <a:gridCol w="1397000"/>
                <a:gridCol w="1397000"/>
                <a:gridCol w="1397000"/>
              </a:tblGrid>
              <a:tr h="914399">
                <a:tc>
                  <a:txBody>
                    <a:bodyPr/>
                    <a:lstStyle/>
                    <a:p>
                      <a:pPr algn="ctr"/>
                      <a:endParaRPr lang="en-US" sz="2400" dirty="0"/>
                    </a:p>
                  </a:txBody>
                  <a:tcPr/>
                </a:tc>
                <a:tc>
                  <a:txBody>
                    <a:bodyPr/>
                    <a:lstStyle/>
                    <a:p>
                      <a:pPr algn="ctr"/>
                      <a:r>
                        <a:rPr lang="en-US" sz="1800" dirty="0" smtClean="0"/>
                        <a:t>D1 =</a:t>
                      </a:r>
                      <a:r>
                        <a:rPr lang="en-US" sz="1800" dirty="0" err="1" smtClean="0"/>
                        <a:t>lucknow</a:t>
                      </a:r>
                      <a:endParaRPr lang="en-US" sz="1800" dirty="0"/>
                    </a:p>
                  </a:txBody>
                  <a:tcPr/>
                </a:tc>
                <a:tc>
                  <a:txBody>
                    <a:bodyPr/>
                    <a:lstStyle/>
                    <a:p>
                      <a:pPr algn="ctr"/>
                      <a:r>
                        <a:rPr lang="en-US" sz="1800" dirty="0" smtClean="0"/>
                        <a:t>D2=</a:t>
                      </a:r>
                      <a:r>
                        <a:rPr lang="en-US" sz="1800" dirty="0" err="1" smtClean="0"/>
                        <a:t>baliya</a:t>
                      </a:r>
                      <a:endParaRPr lang="en-US" sz="1800" dirty="0"/>
                    </a:p>
                  </a:txBody>
                  <a:tcPr/>
                </a:tc>
                <a:tc>
                  <a:txBody>
                    <a:bodyPr/>
                    <a:lstStyle/>
                    <a:p>
                      <a:pPr algn="ctr"/>
                      <a:r>
                        <a:rPr lang="en-US" sz="1800" dirty="0" smtClean="0"/>
                        <a:t>D3=</a:t>
                      </a:r>
                      <a:r>
                        <a:rPr lang="en-US" sz="1800" dirty="0" err="1" smtClean="0"/>
                        <a:t>kanpur</a:t>
                      </a:r>
                      <a:endParaRPr lang="en-US" sz="1800" dirty="0"/>
                    </a:p>
                  </a:txBody>
                  <a:tcPr/>
                </a:tc>
                <a:tc>
                  <a:txBody>
                    <a:bodyPr/>
                    <a:lstStyle/>
                    <a:p>
                      <a:pPr algn="ctr"/>
                      <a:r>
                        <a:rPr lang="en-US" sz="1800" dirty="0" smtClean="0"/>
                        <a:t>D4=</a:t>
                      </a:r>
                      <a:r>
                        <a:rPr lang="en-US" sz="1800" dirty="0" err="1" smtClean="0"/>
                        <a:t>delhi</a:t>
                      </a:r>
                      <a:endParaRPr lang="en-US" sz="1800" dirty="0"/>
                    </a:p>
                  </a:txBody>
                  <a:tcPr/>
                </a:tc>
                <a:tc>
                  <a:txBody>
                    <a:bodyPr/>
                    <a:lstStyle/>
                    <a:p>
                      <a:pPr algn="ctr"/>
                      <a:r>
                        <a:rPr lang="en-US" sz="2400" dirty="0" smtClean="0"/>
                        <a:t>Supply</a:t>
                      </a:r>
                      <a:endParaRPr lang="en-US" sz="2400" dirty="0"/>
                    </a:p>
                  </a:txBody>
                  <a:tcPr/>
                </a:tc>
              </a:tr>
              <a:tr h="635000">
                <a:tc>
                  <a:txBody>
                    <a:bodyPr/>
                    <a:lstStyle/>
                    <a:p>
                      <a:pPr algn="ctr"/>
                      <a:r>
                        <a:rPr lang="en-US" sz="2400" dirty="0" smtClean="0"/>
                        <a:t>S1</a:t>
                      </a:r>
                      <a:endParaRPr lang="en-US" sz="2400" dirty="0"/>
                    </a:p>
                  </a:txBody>
                  <a:tcPr/>
                </a:tc>
                <a:tc>
                  <a:txBody>
                    <a:bodyPr/>
                    <a:lstStyle/>
                    <a:p>
                      <a:pPr algn="ctr"/>
                      <a:r>
                        <a:rPr lang="en-US" sz="2400" dirty="0" smtClean="0"/>
                        <a:t>2</a:t>
                      </a:r>
                      <a:endParaRPr lang="en-US" sz="2400" dirty="0"/>
                    </a:p>
                  </a:txBody>
                  <a:tcPr/>
                </a:tc>
                <a:tc>
                  <a:txBody>
                    <a:bodyPr/>
                    <a:lstStyle/>
                    <a:p>
                      <a:pPr algn="ctr"/>
                      <a:r>
                        <a:rPr lang="en-US" sz="2400" dirty="0" smtClean="0"/>
                        <a:t>3</a:t>
                      </a:r>
                      <a:endParaRPr lang="en-US" sz="2400" dirty="0"/>
                    </a:p>
                  </a:txBody>
                  <a:tcPr/>
                </a:tc>
                <a:tc>
                  <a:txBody>
                    <a:bodyPr/>
                    <a:lstStyle/>
                    <a:p>
                      <a:pPr algn="ctr"/>
                      <a:r>
                        <a:rPr lang="en-US" sz="2400" dirty="0" smtClean="0"/>
                        <a:t>11</a:t>
                      </a:r>
                      <a:endParaRPr lang="en-US" sz="2400" dirty="0"/>
                    </a:p>
                  </a:txBody>
                  <a:tcPr/>
                </a:tc>
                <a:tc>
                  <a:txBody>
                    <a:bodyPr/>
                    <a:lstStyle/>
                    <a:p>
                      <a:pPr algn="ctr"/>
                      <a:r>
                        <a:rPr lang="en-US" sz="2400" dirty="0" smtClean="0"/>
                        <a:t>7</a:t>
                      </a:r>
                      <a:endParaRPr lang="en-US" sz="2400" dirty="0"/>
                    </a:p>
                  </a:txBody>
                  <a:tcPr/>
                </a:tc>
                <a:tc>
                  <a:txBody>
                    <a:bodyPr/>
                    <a:lstStyle/>
                    <a:p>
                      <a:pPr algn="ctr"/>
                      <a:r>
                        <a:rPr lang="en-US" sz="2400" b="1" dirty="0" smtClean="0">
                          <a:solidFill>
                            <a:srgbClr val="FF0000"/>
                          </a:solidFill>
                        </a:rPr>
                        <a:t>6</a:t>
                      </a:r>
                      <a:endParaRPr lang="en-US" sz="2400" b="1" dirty="0">
                        <a:solidFill>
                          <a:srgbClr val="FF0000"/>
                        </a:solidFill>
                      </a:endParaRPr>
                    </a:p>
                  </a:txBody>
                  <a:tcPr/>
                </a:tc>
              </a:tr>
              <a:tr h="635000">
                <a:tc>
                  <a:txBody>
                    <a:bodyPr/>
                    <a:lstStyle/>
                    <a:p>
                      <a:pPr algn="ctr"/>
                      <a:r>
                        <a:rPr lang="en-US" sz="2400" dirty="0" smtClean="0"/>
                        <a:t>S2</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0</a:t>
                      </a:r>
                      <a:endParaRPr lang="en-US" sz="2400" dirty="0"/>
                    </a:p>
                  </a:txBody>
                  <a:tcPr/>
                </a:tc>
                <a:tc>
                  <a:txBody>
                    <a:bodyPr/>
                    <a:lstStyle/>
                    <a:p>
                      <a:pPr algn="ctr"/>
                      <a:r>
                        <a:rPr lang="en-US" sz="2400" dirty="0" smtClean="0"/>
                        <a:t>6</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b="1" dirty="0" smtClean="0">
                          <a:solidFill>
                            <a:srgbClr val="FF0000"/>
                          </a:solidFill>
                        </a:rPr>
                        <a:t>1</a:t>
                      </a:r>
                      <a:endParaRPr lang="en-US" sz="2400" b="1" dirty="0">
                        <a:solidFill>
                          <a:srgbClr val="FF0000"/>
                        </a:solidFill>
                      </a:endParaRPr>
                    </a:p>
                  </a:txBody>
                  <a:tcPr/>
                </a:tc>
              </a:tr>
              <a:tr h="635000">
                <a:tc>
                  <a:txBody>
                    <a:bodyPr/>
                    <a:lstStyle/>
                    <a:p>
                      <a:pPr algn="ctr"/>
                      <a:r>
                        <a:rPr lang="en-US" sz="2400" dirty="0" smtClean="0"/>
                        <a:t>S3</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15</a:t>
                      </a:r>
                      <a:endParaRPr lang="en-US" sz="2400" dirty="0"/>
                    </a:p>
                  </a:txBody>
                  <a:tcPr/>
                </a:tc>
                <a:tc>
                  <a:txBody>
                    <a:bodyPr/>
                    <a:lstStyle/>
                    <a:p>
                      <a:pPr algn="ctr"/>
                      <a:r>
                        <a:rPr lang="en-US" sz="2400" dirty="0" smtClean="0"/>
                        <a:t>9</a:t>
                      </a:r>
                      <a:endParaRPr lang="en-US" sz="2400" dirty="0"/>
                    </a:p>
                  </a:txBody>
                  <a:tcPr/>
                </a:tc>
                <a:tc>
                  <a:txBody>
                    <a:bodyPr/>
                    <a:lstStyle/>
                    <a:p>
                      <a:pPr algn="ctr"/>
                      <a:r>
                        <a:rPr lang="en-US" sz="2400" b="1" dirty="0" smtClean="0">
                          <a:solidFill>
                            <a:srgbClr val="FF0000"/>
                          </a:solidFill>
                        </a:rPr>
                        <a:t>9</a:t>
                      </a:r>
                      <a:endParaRPr lang="en-US" sz="2400" b="1" dirty="0">
                        <a:solidFill>
                          <a:srgbClr val="FF0000"/>
                        </a:solidFill>
                      </a:endParaRPr>
                    </a:p>
                  </a:txBody>
                  <a:tcPr/>
                </a:tc>
              </a:tr>
              <a:tr h="635000">
                <a:tc>
                  <a:txBody>
                    <a:bodyPr/>
                    <a:lstStyle/>
                    <a:p>
                      <a:pPr algn="ctr"/>
                      <a:r>
                        <a:rPr lang="en-US" sz="2400" dirty="0" smtClean="0"/>
                        <a:t>Requirements</a:t>
                      </a:r>
                      <a:endParaRPr lang="en-US" sz="2400" dirty="0"/>
                    </a:p>
                  </a:txBody>
                  <a:tcPr/>
                </a:tc>
                <a:tc>
                  <a:txBody>
                    <a:bodyPr/>
                    <a:lstStyle/>
                    <a:p>
                      <a:pPr algn="ctr"/>
                      <a:r>
                        <a:rPr lang="en-US" sz="2800" b="1" dirty="0" smtClean="0">
                          <a:solidFill>
                            <a:srgbClr val="FF0000"/>
                          </a:solidFill>
                        </a:rPr>
                        <a:t>7</a:t>
                      </a:r>
                      <a:endParaRPr lang="en-US" sz="2800" b="1" dirty="0">
                        <a:solidFill>
                          <a:srgbClr val="FF0000"/>
                        </a:solidFill>
                      </a:endParaRPr>
                    </a:p>
                  </a:txBody>
                  <a:tcPr/>
                </a:tc>
                <a:tc>
                  <a:txBody>
                    <a:bodyPr/>
                    <a:lstStyle/>
                    <a:p>
                      <a:pPr algn="ctr"/>
                      <a:r>
                        <a:rPr lang="en-US" sz="2400" b="1" dirty="0" smtClean="0">
                          <a:solidFill>
                            <a:srgbClr val="FF0000"/>
                          </a:solidFill>
                        </a:rPr>
                        <a:t>5</a:t>
                      </a:r>
                      <a:endParaRPr lang="en-US" sz="2400" b="1" dirty="0">
                        <a:solidFill>
                          <a:srgbClr val="FF0000"/>
                        </a:solidFill>
                      </a:endParaRPr>
                    </a:p>
                  </a:txBody>
                  <a:tcPr/>
                </a:tc>
                <a:tc>
                  <a:txBody>
                    <a:bodyPr/>
                    <a:lstStyle/>
                    <a:p>
                      <a:pPr algn="ctr"/>
                      <a:r>
                        <a:rPr lang="en-US" sz="2400" b="1" dirty="0" smtClean="0">
                          <a:solidFill>
                            <a:srgbClr val="FF0000"/>
                          </a:solidFill>
                        </a:rPr>
                        <a:t>3</a:t>
                      </a:r>
                      <a:endParaRPr lang="en-US" sz="2400" b="1" dirty="0">
                        <a:solidFill>
                          <a:srgbClr val="FF0000"/>
                        </a:solidFill>
                      </a:endParaRPr>
                    </a:p>
                  </a:txBody>
                  <a:tcPr/>
                </a:tc>
                <a:tc>
                  <a:txBody>
                    <a:bodyPr/>
                    <a:lstStyle/>
                    <a:p>
                      <a:pPr algn="ctr"/>
                      <a:r>
                        <a:rPr lang="en-US" sz="2400" b="1" dirty="0" smtClean="0">
                          <a:solidFill>
                            <a:srgbClr val="FF0000"/>
                          </a:solidFill>
                        </a:rPr>
                        <a:t>2</a:t>
                      </a:r>
                      <a:endParaRPr lang="en-US" sz="2400" b="1" dirty="0">
                        <a:solidFill>
                          <a:srgbClr val="FF0000"/>
                        </a:solidFill>
                      </a:endParaRPr>
                    </a:p>
                  </a:txBody>
                  <a:tcPr/>
                </a:tc>
                <a:tc>
                  <a:txBody>
                    <a:bodyPr/>
                    <a:lstStyle/>
                    <a:p>
                      <a:pPr algn="ctr"/>
                      <a:r>
                        <a:rPr lang="en-US" sz="2400" b="1" dirty="0" smtClean="0">
                          <a:solidFill>
                            <a:srgbClr val="FF0000"/>
                          </a:solidFill>
                        </a:rPr>
                        <a:t>17</a:t>
                      </a:r>
                      <a:endParaRPr lang="en-US" sz="2400" b="1" dirty="0">
                        <a:solidFill>
                          <a:srgbClr val="FF0000"/>
                        </a:solidFill>
                      </a:endParaRPr>
                    </a:p>
                  </a:txBody>
                  <a:tcPr/>
                </a:tc>
              </a:tr>
            </a:tbl>
          </a:graphicData>
        </a:graphic>
      </p:graphicFrame>
      <p:sp>
        <p:nvSpPr>
          <p:cNvPr id="5" name="TextBox 4"/>
          <p:cNvSpPr txBox="1"/>
          <p:nvPr/>
        </p:nvSpPr>
        <p:spPr>
          <a:xfrm>
            <a:off x="448188" y="5486400"/>
            <a:ext cx="8562409" cy="646331"/>
          </a:xfrm>
          <a:prstGeom prst="rect">
            <a:avLst/>
          </a:prstGeom>
          <a:noFill/>
        </p:spPr>
        <p:txBody>
          <a:bodyPr wrap="none" rtlCol="0">
            <a:spAutoFit/>
          </a:bodyPr>
          <a:lstStyle/>
          <a:p>
            <a:r>
              <a:rPr lang="en-US" dirty="0" smtClean="0"/>
              <a:t>Formulate this problem as an LP Model to minimize the total transportation cost by North </a:t>
            </a:r>
          </a:p>
          <a:p>
            <a:r>
              <a:rPr lang="en-US" dirty="0" smtClean="0"/>
              <a:t>West Corner Method.</a:t>
            </a:r>
            <a:endParaRPr lang="en-US" dirty="0"/>
          </a:p>
        </p:txBody>
      </p:sp>
      <p:sp>
        <p:nvSpPr>
          <p:cNvPr id="6" name="Oval 5"/>
          <p:cNvSpPr/>
          <p:nvPr/>
        </p:nvSpPr>
        <p:spPr>
          <a:xfrm>
            <a:off x="4191000" y="34290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cxnSp>
        <p:nvCxnSpPr>
          <p:cNvPr id="8" name="Straight Connector 7"/>
          <p:cNvCxnSpPr/>
          <p:nvPr/>
        </p:nvCxnSpPr>
        <p:spPr>
          <a:xfrm>
            <a:off x="2362200" y="3352800"/>
            <a:ext cx="59436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2743200" y="27432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cxnSp>
        <p:nvCxnSpPr>
          <p:cNvPr id="11" name="Straight Connector 10"/>
          <p:cNvCxnSpPr/>
          <p:nvPr/>
        </p:nvCxnSpPr>
        <p:spPr>
          <a:xfrm>
            <a:off x="2362200" y="2743200"/>
            <a:ext cx="6096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2819400" y="40386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cxnSp>
        <p:nvCxnSpPr>
          <p:cNvPr id="13" name="Straight Connector 12"/>
          <p:cNvCxnSpPr/>
          <p:nvPr/>
        </p:nvCxnSpPr>
        <p:spPr>
          <a:xfrm rot="5400000">
            <a:off x="1409700" y="3771900"/>
            <a:ext cx="23622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Assignment 2</a:t>
            </a:r>
            <a:endParaRPr lang="en-US" dirty="0"/>
          </a:p>
        </p:txBody>
      </p:sp>
      <p:graphicFrame>
        <p:nvGraphicFramePr>
          <p:cNvPr id="4" name="Table 3"/>
          <p:cNvGraphicFramePr>
            <a:graphicFrameLocks noGrp="1"/>
          </p:cNvGraphicFramePr>
          <p:nvPr/>
        </p:nvGraphicFramePr>
        <p:xfrm>
          <a:off x="457200" y="1600201"/>
          <a:ext cx="8382000" cy="3642359"/>
        </p:xfrm>
        <a:graphic>
          <a:graphicData uri="http://schemas.openxmlformats.org/drawingml/2006/table">
            <a:tbl>
              <a:tblPr firstRow="1" bandRow="1">
                <a:tableStyleId>{5940675A-B579-460E-94D1-54222C63F5DA}</a:tableStyleId>
              </a:tblPr>
              <a:tblGrid>
                <a:gridCol w="1397000"/>
                <a:gridCol w="1397000"/>
                <a:gridCol w="1397000"/>
                <a:gridCol w="1397000"/>
                <a:gridCol w="1397000"/>
                <a:gridCol w="1397000"/>
              </a:tblGrid>
              <a:tr h="914399">
                <a:tc>
                  <a:txBody>
                    <a:bodyPr/>
                    <a:lstStyle/>
                    <a:p>
                      <a:pPr algn="ctr"/>
                      <a:endParaRPr lang="en-US" sz="2400" dirty="0"/>
                    </a:p>
                  </a:txBody>
                  <a:tcPr/>
                </a:tc>
                <a:tc>
                  <a:txBody>
                    <a:bodyPr/>
                    <a:lstStyle/>
                    <a:p>
                      <a:pPr algn="ctr"/>
                      <a:r>
                        <a:rPr lang="en-US" sz="1800" dirty="0" smtClean="0"/>
                        <a:t>D1 =</a:t>
                      </a:r>
                      <a:r>
                        <a:rPr lang="en-US" sz="1800" dirty="0" err="1" smtClean="0"/>
                        <a:t>lucknow</a:t>
                      </a:r>
                      <a:endParaRPr lang="en-US" sz="1800" dirty="0"/>
                    </a:p>
                  </a:txBody>
                  <a:tcPr/>
                </a:tc>
                <a:tc>
                  <a:txBody>
                    <a:bodyPr/>
                    <a:lstStyle/>
                    <a:p>
                      <a:pPr algn="ctr"/>
                      <a:r>
                        <a:rPr lang="en-US" sz="1800" dirty="0" smtClean="0"/>
                        <a:t>D2=</a:t>
                      </a:r>
                      <a:r>
                        <a:rPr lang="en-US" sz="1800" dirty="0" err="1" smtClean="0"/>
                        <a:t>baliya</a:t>
                      </a:r>
                      <a:endParaRPr lang="en-US" sz="1800" dirty="0"/>
                    </a:p>
                  </a:txBody>
                  <a:tcPr/>
                </a:tc>
                <a:tc>
                  <a:txBody>
                    <a:bodyPr/>
                    <a:lstStyle/>
                    <a:p>
                      <a:pPr algn="ctr"/>
                      <a:r>
                        <a:rPr lang="en-US" sz="1800" dirty="0" smtClean="0"/>
                        <a:t>D3=</a:t>
                      </a:r>
                      <a:r>
                        <a:rPr lang="en-US" sz="1800" dirty="0" err="1" smtClean="0"/>
                        <a:t>kanpur</a:t>
                      </a:r>
                      <a:endParaRPr lang="en-US" sz="1800" dirty="0"/>
                    </a:p>
                  </a:txBody>
                  <a:tcPr/>
                </a:tc>
                <a:tc>
                  <a:txBody>
                    <a:bodyPr/>
                    <a:lstStyle/>
                    <a:p>
                      <a:pPr algn="ctr"/>
                      <a:r>
                        <a:rPr lang="en-US" sz="1800" dirty="0" smtClean="0"/>
                        <a:t>D4=</a:t>
                      </a:r>
                      <a:r>
                        <a:rPr lang="en-US" sz="1800" dirty="0" err="1" smtClean="0"/>
                        <a:t>delhi</a:t>
                      </a:r>
                      <a:endParaRPr lang="en-US" sz="1800" dirty="0"/>
                    </a:p>
                  </a:txBody>
                  <a:tcPr/>
                </a:tc>
                <a:tc>
                  <a:txBody>
                    <a:bodyPr/>
                    <a:lstStyle/>
                    <a:p>
                      <a:pPr algn="ctr"/>
                      <a:r>
                        <a:rPr lang="en-US" sz="2400" dirty="0" smtClean="0"/>
                        <a:t>Supply</a:t>
                      </a:r>
                      <a:endParaRPr lang="en-US" sz="2400" dirty="0"/>
                    </a:p>
                  </a:txBody>
                  <a:tcPr/>
                </a:tc>
              </a:tr>
              <a:tr h="635000">
                <a:tc>
                  <a:txBody>
                    <a:bodyPr/>
                    <a:lstStyle/>
                    <a:p>
                      <a:pPr algn="ctr"/>
                      <a:r>
                        <a:rPr lang="en-US" sz="2400" dirty="0" smtClean="0"/>
                        <a:t>S1</a:t>
                      </a:r>
                      <a:endParaRPr lang="en-US" sz="2400" dirty="0"/>
                    </a:p>
                  </a:txBody>
                  <a:tcPr/>
                </a:tc>
                <a:tc>
                  <a:txBody>
                    <a:bodyPr/>
                    <a:lstStyle/>
                    <a:p>
                      <a:pPr algn="ctr"/>
                      <a:r>
                        <a:rPr lang="en-US" sz="2400" dirty="0" smtClean="0"/>
                        <a:t>2</a:t>
                      </a:r>
                      <a:endParaRPr lang="en-US" sz="2400" dirty="0"/>
                    </a:p>
                  </a:txBody>
                  <a:tcPr/>
                </a:tc>
                <a:tc>
                  <a:txBody>
                    <a:bodyPr/>
                    <a:lstStyle/>
                    <a:p>
                      <a:pPr algn="ctr"/>
                      <a:r>
                        <a:rPr lang="en-US" sz="2400" dirty="0" smtClean="0"/>
                        <a:t>3</a:t>
                      </a:r>
                      <a:endParaRPr lang="en-US" sz="2400" dirty="0"/>
                    </a:p>
                  </a:txBody>
                  <a:tcPr/>
                </a:tc>
                <a:tc>
                  <a:txBody>
                    <a:bodyPr/>
                    <a:lstStyle/>
                    <a:p>
                      <a:pPr algn="ctr"/>
                      <a:r>
                        <a:rPr lang="en-US" sz="2400" dirty="0" smtClean="0"/>
                        <a:t>11</a:t>
                      </a:r>
                      <a:endParaRPr lang="en-US" sz="2400" dirty="0"/>
                    </a:p>
                  </a:txBody>
                  <a:tcPr/>
                </a:tc>
                <a:tc>
                  <a:txBody>
                    <a:bodyPr/>
                    <a:lstStyle/>
                    <a:p>
                      <a:pPr algn="ctr"/>
                      <a:r>
                        <a:rPr lang="en-US" sz="2400" dirty="0" smtClean="0"/>
                        <a:t>7</a:t>
                      </a:r>
                      <a:endParaRPr lang="en-US" sz="2400" dirty="0"/>
                    </a:p>
                  </a:txBody>
                  <a:tcPr/>
                </a:tc>
                <a:tc>
                  <a:txBody>
                    <a:bodyPr/>
                    <a:lstStyle/>
                    <a:p>
                      <a:pPr algn="ctr"/>
                      <a:r>
                        <a:rPr lang="en-US" sz="2400" b="1" dirty="0" smtClean="0">
                          <a:solidFill>
                            <a:srgbClr val="FF0000"/>
                          </a:solidFill>
                        </a:rPr>
                        <a:t>6</a:t>
                      </a:r>
                      <a:endParaRPr lang="en-US" sz="2400" b="1" dirty="0">
                        <a:solidFill>
                          <a:srgbClr val="FF0000"/>
                        </a:solidFill>
                      </a:endParaRPr>
                    </a:p>
                  </a:txBody>
                  <a:tcPr/>
                </a:tc>
              </a:tr>
              <a:tr h="635000">
                <a:tc>
                  <a:txBody>
                    <a:bodyPr/>
                    <a:lstStyle/>
                    <a:p>
                      <a:pPr algn="ctr"/>
                      <a:r>
                        <a:rPr lang="en-US" sz="2400" dirty="0" smtClean="0"/>
                        <a:t>S2</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0</a:t>
                      </a:r>
                      <a:endParaRPr lang="en-US" sz="2400" dirty="0"/>
                    </a:p>
                  </a:txBody>
                  <a:tcPr/>
                </a:tc>
                <a:tc>
                  <a:txBody>
                    <a:bodyPr/>
                    <a:lstStyle/>
                    <a:p>
                      <a:pPr algn="ctr"/>
                      <a:r>
                        <a:rPr lang="en-US" sz="2400" dirty="0" smtClean="0"/>
                        <a:t>6</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b="1" dirty="0" smtClean="0">
                          <a:solidFill>
                            <a:srgbClr val="FF0000"/>
                          </a:solidFill>
                        </a:rPr>
                        <a:t>1</a:t>
                      </a:r>
                      <a:endParaRPr lang="en-US" sz="2400" b="1" dirty="0">
                        <a:solidFill>
                          <a:srgbClr val="FF0000"/>
                        </a:solidFill>
                      </a:endParaRPr>
                    </a:p>
                  </a:txBody>
                  <a:tcPr/>
                </a:tc>
              </a:tr>
              <a:tr h="635000">
                <a:tc>
                  <a:txBody>
                    <a:bodyPr/>
                    <a:lstStyle/>
                    <a:p>
                      <a:pPr algn="ctr"/>
                      <a:r>
                        <a:rPr lang="en-US" sz="2400" dirty="0" smtClean="0"/>
                        <a:t>S3</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15</a:t>
                      </a:r>
                      <a:endParaRPr lang="en-US" sz="2400" dirty="0"/>
                    </a:p>
                  </a:txBody>
                  <a:tcPr/>
                </a:tc>
                <a:tc>
                  <a:txBody>
                    <a:bodyPr/>
                    <a:lstStyle/>
                    <a:p>
                      <a:pPr algn="ctr"/>
                      <a:r>
                        <a:rPr lang="en-US" sz="2400" dirty="0" smtClean="0"/>
                        <a:t>9</a:t>
                      </a:r>
                      <a:endParaRPr lang="en-US" sz="2400" dirty="0"/>
                    </a:p>
                  </a:txBody>
                  <a:tcPr/>
                </a:tc>
                <a:tc>
                  <a:txBody>
                    <a:bodyPr/>
                    <a:lstStyle/>
                    <a:p>
                      <a:pPr algn="ctr"/>
                      <a:r>
                        <a:rPr lang="en-US" sz="2400" b="1" dirty="0" smtClean="0">
                          <a:solidFill>
                            <a:srgbClr val="FF0000"/>
                          </a:solidFill>
                        </a:rPr>
                        <a:t>5</a:t>
                      </a:r>
                      <a:endParaRPr lang="en-US" sz="2400" b="1" dirty="0">
                        <a:solidFill>
                          <a:srgbClr val="FF0000"/>
                        </a:solidFill>
                      </a:endParaRPr>
                    </a:p>
                  </a:txBody>
                  <a:tcPr/>
                </a:tc>
              </a:tr>
              <a:tr h="635000">
                <a:tc>
                  <a:txBody>
                    <a:bodyPr/>
                    <a:lstStyle/>
                    <a:p>
                      <a:pPr algn="ctr"/>
                      <a:r>
                        <a:rPr lang="en-US" sz="2400" dirty="0" smtClean="0"/>
                        <a:t>Requirements</a:t>
                      </a:r>
                      <a:endParaRPr lang="en-US" sz="2400" dirty="0"/>
                    </a:p>
                  </a:txBody>
                  <a:tcPr/>
                </a:tc>
                <a:tc>
                  <a:txBody>
                    <a:bodyPr/>
                    <a:lstStyle/>
                    <a:p>
                      <a:pPr algn="ctr"/>
                      <a:r>
                        <a:rPr lang="en-US" sz="2800" b="1" dirty="0" smtClean="0">
                          <a:solidFill>
                            <a:srgbClr val="FF0000"/>
                          </a:solidFill>
                        </a:rPr>
                        <a:t>7</a:t>
                      </a:r>
                      <a:endParaRPr lang="en-US" sz="2800" b="1" dirty="0">
                        <a:solidFill>
                          <a:srgbClr val="FF0000"/>
                        </a:solidFill>
                      </a:endParaRPr>
                    </a:p>
                  </a:txBody>
                  <a:tcPr/>
                </a:tc>
                <a:tc>
                  <a:txBody>
                    <a:bodyPr/>
                    <a:lstStyle/>
                    <a:p>
                      <a:pPr algn="ctr"/>
                      <a:r>
                        <a:rPr lang="en-US" sz="2400" b="1" dirty="0" smtClean="0">
                          <a:solidFill>
                            <a:srgbClr val="FF0000"/>
                          </a:solidFill>
                        </a:rPr>
                        <a:t>5</a:t>
                      </a:r>
                      <a:endParaRPr lang="en-US" sz="2400" b="1" dirty="0">
                        <a:solidFill>
                          <a:srgbClr val="FF0000"/>
                        </a:solidFill>
                      </a:endParaRPr>
                    </a:p>
                  </a:txBody>
                  <a:tcPr/>
                </a:tc>
                <a:tc>
                  <a:txBody>
                    <a:bodyPr/>
                    <a:lstStyle/>
                    <a:p>
                      <a:pPr algn="ctr"/>
                      <a:r>
                        <a:rPr lang="en-US" sz="2400" b="1" dirty="0" smtClean="0">
                          <a:solidFill>
                            <a:srgbClr val="FF0000"/>
                          </a:solidFill>
                        </a:rPr>
                        <a:t>3</a:t>
                      </a:r>
                      <a:endParaRPr lang="en-US" sz="2400" b="1" dirty="0">
                        <a:solidFill>
                          <a:srgbClr val="FF0000"/>
                        </a:solidFill>
                      </a:endParaRPr>
                    </a:p>
                  </a:txBody>
                  <a:tcPr/>
                </a:tc>
                <a:tc>
                  <a:txBody>
                    <a:bodyPr/>
                    <a:lstStyle/>
                    <a:p>
                      <a:pPr algn="ctr"/>
                      <a:r>
                        <a:rPr lang="en-US" sz="2400" b="1" dirty="0" smtClean="0">
                          <a:solidFill>
                            <a:srgbClr val="FF0000"/>
                          </a:solidFill>
                        </a:rPr>
                        <a:t>2</a:t>
                      </a:r>
                      <a:endParaRPr lang="en-US" sz="2400" b="1" dirty="0">
                        <a:solidFill>
                          <a:srgbClr val="FF0000"/>
                        </a:solidFill>
                      </a:endParaRPr>
                    </a:p>
                  </a:txBody>
                  <a:tcPr/>
                </a:tc>
                <a:tc>
                  <a:txBody>
                    <a:bodyPr/>
                    <a:lstStyle/>
                    <a:p>
                      <a:pPr algn="ctr"/>
                      <a:r>
                        <a:rPr lang="en-US" sz="2400" b="1" dirty="0" smtClean="0">
                          <a:solidFill>
                            <a:srgbClr val="FF0000"/>
                          </a:solidFill>
                        </a:rPr>
                        <a:t>17</a:t>
                      </a:r>
                      <a:endParaRPr lang="en-US" sz="2400" b="1" dirty="0">
                        <a:solidFill>
                          <a:srgbClr val="FF0000"/>
                        </a:solidFill>
                      </a:endParaRPr>
                    </a:p>
                  </a:txBody>
                  <a:tcPr/>
                </a:tc>
              </a:tr>
            </a:tbl>
          </a:graphicData>
        </a:graphic>
      </p:graphicFrame>
      <p:sp>
        <p:nvSpPr>
          <p:cNvPr id="5" name="TextBox 4"/>
          <p:cNvSpPr txBox="1"/>
          <p:nvPr/>
        </p:nvSpPr>
        <p:spPr>
          <a:xfrm>
            <a:off x="448188" y="5486400"/>
            <a:ext cx="8562409" cy="646331"/>
          </a:xfrm>
          <a:prstGeom prst="rect">
            <a:avLst/>
          </a:prstGeom>
          <a:noFill/>
        </p:spPr>
        <p:txBody>
          <a:bodyPr wrap="none" rtlCol="0">
            <a:spAutoFit/>
          </a:bodyPr>
          <a:lstStyle/>
          <a:p>
            <a:r>
              <a:rPr lang="en-US" dirty="0" smtClean="0"/>
              <a:t>Formulate this problem as an LP Model to minimize the total transportation cost by North </a:t>
            </a:r>
          </a:p>
          <a:p>
            <a:r>
              <a:rPr lang="en-US" dirty="0" smtClean="0"/>
              <a:t>West Corner Method.</a:t>
            </a:r>
            <a:endParaRPr lang="en-US" dirty="0"/>
          </a:p>
        </p:txBody>
      </p:sp>
      <p:sp>
        <p:nvSpPr>
          <p:cNvPr id="6" name="Oval 5"/>
          <p:cNvSpPr/>
          <p:nvPr/>
        </p:nvSpPr>
        <p:spPr>
          <a:xfrm>
            <a:off x="4191000" y="34290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cxnSp>
        <p:nvCxnSpPr>
          <p:cNvPr id="8" name="Straight Connector 7"/>
          <p:cNvCxnSpPr/>
          <p:nvPr/>
        </p:nvCxnSpPr>
        <p:spPr>
          <a:xfrm>
            <a:off x="2362200" y="3352800"/>
            <a:ext cx="59436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2743200" y="27432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cxnSp>
        <p:nvCxnSpPr>
          <p:cNvPr id="11" name="Straight Connector 10"/>
          <p:cNvCxnSpPr/>
          <p:nvPr/>
        </p:nvCxnSpPr>
        <p:spPr>
          <a:xfrm>
            <a:off x="2362200" y="2743200"/>
            <a:ext cx="6096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2819400" y="40386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cxnSp>
        <p:nvCxnSpPr>
          <p:cNvPr id="13" name="Straight Connector 12"/>
          <p:cNvCxnSpPr/>
          <p:nvPr/>
        </p:nvCxnSpPr>
        <p:spPr>
          <a:xfrm rot="5400000">
            <a:off x="1409700" y="3771900"/>
            <a:ext cx="2362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4114800" y="4038600"/>
            <a:ext cx="5334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cxnSp>
        <p:nvCxnSpPr>
          <p:cNvPr id="15" name="Straight Connector 14"/>
          <p:cNvCxnSpPr/>
          <p:nvPr/>
        </p:nvCxnSpPr>
        <p:spPr>
          <a:xfrm rot="5400000">
            <a:off x="3048000" y="3733800"/>
            <a:ext cx="19812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Assignment 2</a:t>
            </a:r>
            <a:endParaRPr lang="en-US" dirty="0"/>
          </a:p>
        </p:txBody>
      </p:sp>
      <p:graphicFrame>
        <p:nvGraphicFramePr>
          <p:cNvPr id="4" name="Table 3"/>
          <p:cNvGraphicFramePr>
            <a:graphicFrameLocks noGrp="1"/>
          </p:cNvGraphicFramePr>
          <p:nvPr/>
        </p:nvGraphicFramePr>
        <p:xfrm>
          <a:off x="457200" y="1600201"/>
          <a:ext cx="8382000" cy="3642359"/>
        </p:xfrm>
        <a:graphic>
          <a:graphicData uri="http://schemas.openxmlformats.org/drawingml/2006/table">
            <a:tbl>
              <a:tblPr firstRow="1" bandRow="1">
                <a:tableStyleId>{5940675A-B579-460E-94D1-54222C63F5DA}</a:tableStyleId>
              </a:tblPr>
              <a:tblGrid>
                <a:gridCol w="1397000"/>
                <a:gridCol w="1397000"/>
                <a:gridCol w="1397000"/>
                <a:gridCol w="1397000"/>
                <a:gridCol w="1397000"/>
                <a:gridCol w="1397000"/>
              </a:tblGrid>
              <a:tr h="914399">
                <a:tc>
                  <a:txBody>
                    <a:bodyPr/>
                    <a:lstStyle/>
                    <a:p>
                      <a:pPr algn="ctr"/>
                      <a:endParaRPr lang="en-US" sz="2400" dirty="0"/>
                    </a:p>
                  </a:txBody>
                  <a:tcPr/>
                </a:tc>
                <a:tc>
                  <a:txBody>
                    <a:bodyPr/>
                    <a:lstStyle/>
                    <a:p>
                      <a:pPr algn="ctr"/>
                      <a:r>
                        <a:rPr lang="en-US" sz="1800" dirty="0" smtClean="0"/>
                        <a:t>D1 =</a:t>
                      </a:r>
                      <a:r>
                        <a:rPr lang="en-US" sz="1800" dirty="0" err="1" smtClean="0"/>
                        <a:t>lucknow</a:t>
                      </a:r>
                      <a:endParaRPr lang="en-US" sz="1800" dirty="0"/>
                    </a:p>
                  </a:txBody>
                  <a:tcPr/>
                </a:tc>
                <a:tc>
                  <a:txBody>
                    <a:bodyPr/>
                    <a:lstStyle/>
                    <a:p>
                      <a:pPr algn="ctr"/>
                      <a:r>
                        <a:rPr lang="en-US" sz="1800" dirty="0" smtClean="0"/>
                        <a:t>D2=</a:t>
                      </a:r>
                      <a:r>
                        <a:rPr lang="en-US" sz="1800" dirty="0" err="1" smtClean="0"/>
                        <a:t>baliya</a:t>
                      </a:r>
                      <a:endParaRPr lang="en-US" sz="1800" dirty="0"/>
                    </a:p>
                  </a:txBody>
                  <a:tcPr/>
                </a:tc>
                <a:tc>
                  <a:txBody>
                    <a:bodyPr/>
                    <a:lstStyle/>
                    <a:p>
                      <a:pPr algn="ctr"/>
                      <a:r>
                        <a:rPr lang="en-US" sz="1800" dirty="0" smtClean="0"/>
                        <a:t>D3=</a:t>
                      </a:r>
                      <a:r>
                        <a:rPr lang="en-US" sz="1800" dirty="0" err="1" smtClean="0"/>
                        <a:t>kanpur</a:t>
                      </a:r>
                      <a:endParaRPr lang="en-US" sz="1800" dirty="0"/>
                    </a:p>
                  </a:txBody>
                  <a:tcPr/>
                </a:tc>
                <a:tc>
                  <a:txBody>
                    <a:bodyPr/>
                    <a:lstStyle/>
                    <a:p>
                      <a:pPr algn="ctr"/>
                      <a:r>
                        <a:rPr lang="en-US" sz="1800" dirty="0" smtClean="0"/>
                        <a:t>D4=</a:t>
                      </a:r>
                      <a:r>
                        <a:rPr lang="en-US" sz="1800" dirty="0" err="1" smtClean="0"/>
                        <a:t>delhi</a:t>
                      </a:r>
                      <a:endParaRPr lang="en-US" sz="1800" dirty="0"/>
                    </a:p>
                  </a:txBody>
                  <a:tcPr/>
                </a:tc>
                <a:tc>
                  <a:txBody>
                    <a:bodyPr/>
                    <a:lstStyle/>
                    <a:p>
                      <a:pPr algn="ctr"/>
                      <a:r>
                        <a:rPr lang="en-US" sz="2400" dirty="0" smtClean="0"/>
                        <a:t>Supply</a:t>
                      </a:r>
                      <a:endParaRPr lang="en-US" sz="2400" dirty="0"/>
                    </a:p>
                  </a:txBody>
                  <a:tcPr/>
                </a:tc>
              </a:tr>
              <a:tr h="635000">
                <a:tc>
                  <a:txBody>
                    <a:bodyPr/>
                    <a:lstStyle/>
                    <a:p>
                      <a:pPr algn="ctr"/>
                      <a:r>
                        <a:rPr lang="en-US" sz="2400" dirty="0" smtClean="0"/>
                        <a:t>S1</a:t>
                      </a:r>
                      <a:endParaRPr lang="en-US" sz="2400" dirty="0"/>
                    </a:p>
                  </a:txBody>
                  <a:tcPr/>
                </a:tc>
                <a:tc>
                  <a:txBody>
                    <a:bodyPr/>
                    <a:lstStyle/>
                    <a:p>
                      <a:pPr algn="ctr"/>
                      <a:r>
                        <a:rPr lang="en-US" sz="2400" dirty="0" smtClean="0"/>
                        <a:t>2</a:t>
                      </a:r>
                      <a:endParaRPr lang="en-US" sz="2400" dirty="0"/>
                    </a:p>
                  </a:txBody>
                  <a:tcPr/>
                </a:tc>
                <a:tc>
                  <a:txBody>
                    <a:bodyPr/>
                    <a:lstStyle/>
                    <a:p>
                      <a:pPr algn="ctr"/>
                      <a:r>
                        <a:rPr lang="en-US" sz="2400" dirty="0" smtClean="0"/>
                        <a:t>3</a:t>
                      </a:r>
                      <a:endParaRPr lang="en-US" sz="2400" dirty="0"/>
                    </a:p>
                  </a:txBody>
                  <a:tcPr/>
                </a:tc>
                <a:tc>
                  <a:txBody>
                    <a:bodyPr/>
                    <a:lstStyle/>
                    <a:p>
                      <a:pPr algn="ctr"/>
                      <a:r>
                        <a:rPr lang="en-US" sz="2400" dirty="0" smtClean="0"/>
                        <a:t>11</a:t>
                      </a:r>
                      <a:endParaRPr lang="en-US" sz="2400" dirty="0"/>
                    </a:p>
                  </a:txBody>
                  <a:tcPr/>
                </a:tc>
                <a:tc>
                  <a:txBody>
                    <a:bodyPr/>
                    <a:lstStyle/>
                    <a:p>
                      <a:pPr algn="ctr"/>
                      <a:r>
                        <a:rPr lang="en-US" sz="2400" dirty="0" smtClean="0"/>
                        <a:t>7</a:t>
                      </a:r>
                      <a:endParaRPr lang="en-US" sz="2400" dirty="0"/>
                    </a:p>
                  </a:txBody>
                  <a:tcPr/>
                </a:tc>
                <a:tc>
                  <a:txBody>
                    <a:bodyPr/>
                    <a:lstStyle/>
                    <a:p>
                      <a:pPr algn="ctr"/>
                      <a:r>
                        <a:rPr lang="en-US" sz="2400" b="1" dirty="0" smtClean="0">
                          <a:solidFill>
                            <a:srgbClr val="FF0000"/>
                          </a:solidFill>
                        </a:rPr>
                        <a:t>6</a:t>
                      </a:r>
                      <a:endParaRPr lang="en-US" sz="2400" b="1" dirty="0">
                        <a:solidFill>
                          <a:srgbClr val="FF0000"/>
                        </a:solidFill>
                      </a:endParaRPr>
                    </a:p>
                  </a:txBody>
                  <a:tcPr/>
                </a:tc>
              </a:tr>
              <a:tr h="635000">
                <a:tc>
                  <a:txBody>
                    <a:bodyPr/>
                    <a:lstStyle/>
                    <a:p>
                      <a:pPr algn="ctr"/>
                      <a:r>
                        <a:rPr lang="en-US" sz="2400" dirty="0" smtClean="0"/>
                        <a:t>S2</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0</a:t>
                      </a:r>
                      <a:endParaRPr lang="en-US" sz="2400" dirty="0"/>
                    </a:p>
                  </a:txBody>
                  <a:tcPr/>
                </a:tc>
                <a:tc>
                  <a:txBody>
                    <a:bodyPr/>
                    <a:lstStyle/>
                    <a:p>
                      <a:pPr algn="ctr"/>
                      <a:r>
                        <a:rPr lang="en-US" sz="2400" dirty="0" smtClean="0"/>
                        <a:t>6</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b="1" dirty="0" smtClean="0">
                          <a:solidFill>
                            <a:srgbClr val="FF0000"/>
                          </a:solidFill>
                        </a:rPr>
                        <a:t>1</a:t>
                      </a:r>
                      <a:endParaRPr lang="en-US" sz="2400" b="1" dirty="0">
                        <a:solidFill>
                          <a:srgbClr val="FF0000"/>
                        </a:solidFill>
                      </a:endParaRPr>
                    </a:p>
                  </a:txBody>
                  <a:tcPr/>
                </a:tc>
              </a:tr>
              <a:tr h="635000">
                <a:tc>
                  <a:txBody>
                    <a:bodyPr/>
                    <a:lstStyle/>
                    <a:p>
                      <a:pPr algn="ctr"/>
                      <a:r>
                        <a:rPr lang="en-US" sz="2400" dirty="0" smtClean="0"/>
                        <a:t>S3</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15</a:t>
                      </a:r>
                      <a:endParaRPr lang="en-US" sz="2400" dirty="0"/>
                    </a:p>
                  </a:txBody>
                  <a:tcPr/>
                </a:tc>
                <a:tc>
                  <a:txBody>
                    <a:bodyPr/>
                    <a:lstStyle/>
                    <a:p>
                      <a:pPr algn="ctr"/>
                      <a:r>
                        <a:rPr lang="en-US" sz="2400" dirty="0" smtClean="0"/>
                        <a:t>9</a:t>
                      </a:r>
                      <a:endParaRPr lang="en-US" sz="2400" dirty="0"/>
                    </a:p>
                  </a:txBody>
                  <a:tcPr/>
                </a:tc>
                <a:tc>
                  <a:txBody>
                    <a:bodyPr/>
                    <a:lstStyle/>
                    <a:p>
                      <a:pPr algn="ctr"/>
                      <a:r>
                        <a:rPr lang="en-US" sz="2400" b="1" dirty="0" smtClean="0">
                          <a:solidFill>
                            <a:srgbClr val="FF0000"/>
                          </a:solidFill>
                        </a:rPr>
                        <a:t>10</a:t>
                      </a:r>
                      <a:endParaRPr lang="en-US" sz="2400" b="1" dirty="0">
                        <a:solidFill>
                          <a:srgbClr val="FF0000"/>
                        </a:solidFill>
                      </a:endParaRPr>
                    </a:p>
                  </a:txBody>
                  <a:tcPr/>
                </a:tc>
              </a:tr>
              <a:tr h="635000">
                <a:tc>
                  <a:txBody>
                    <a:bodyPr/>
                    <a:lstStyle/>
                    <a:p>
                      <a:pPr algn="ctr"/>
                      <a:r>
                        <a:rPr lang="en-US" sz="2400" dirty="0" smtClean="0"/>
                        <a:t>Requirements</a:t>
                      </a:r>
                      <a:endParaRPr lang="en-US" sz="2400" dirty="0"/>
                    </a:p>
                  </a:txBody>
                  <a:tcPr/>
                </a:tc>
                <a:tc>
                  <a:txBody>
                    <a:bodyPr/>
                    <a:lstStyle/>
                    <a:p>
                      <a:pPr algn="ctr"/>
                      <a:r>
                        <a:rPr lang="en-US" sz="2800" b="1" dirty="0" smtClean="0">
                          <a:solidFill>
                            <a:srgbClr val="FF0000"/>
                          </a:solidFill>
                        </a:rPr>
                        <a:t>7</a:t>
                      </a:r>
                      <a:endParaRPr lang="en-US" sz="2800" b="1" dirty="0">
                        <a:solidFill>
                          <a:srgbClr val="FF0000"/>
                        </a:solidFill>
                      </a:endParaRPr>
                    </a:p>
                  </a:txBody>
                  <a:tcPr/>
                </a:tc>
                <a:tc>
                  <a:txBody>
                    <a:bodyPr/>
                    <a:lstStyle/>
                    <a:p>
                      <a:pPr algn="ctr"/>
                      <a:r>
                        <a:rPr lang="en-US" sz="2400" b="1" dirty="0" smtClean="0">
                          <a:solidFill>
                            <a:srgbClr val="FF0000"/>
                          </a:solidFill>
                        </a:rPr>
                        <a:t>5</a:t>
                      </a:r>
                      <a:endParaRPr lang="en-US" sz="2400" b="1" dirty="0">
                        <a:solidFill>
                          <a:srgbClr val="FF0000"/>
                        </a:solidFill>
                      </a:endParaRPr>
                    </a:p>
                  </a:txBody>
                  <a:tcPr/>
                </a:tc>
                <a:tc>
                  <a:txBody>
                    <a:bodyPr/>
                    <a:lstStyle/>
                    <a:p>
                      <a:pPr algn="ctr"/>
                      <a:r>
                        <a:rPr lang="en-US" sz="2400" b="1" dirty="0" smtClean="0">
                          <a:solidFill>
                            <a:srgbClr val="FF0000"/>
                          </a:solidFill>
                        </a:rPr>
                        <a:t>3</a:t>
                      </a:r>
                      <a:endParaRPr lang="en-US" sz="2400" b="1" dirty="0">
                        <a:solidFill>
                          <a:srgbClr val="FF0000"/>
                        </a:solidFill>
                      </a:endParaRPr>
                    </a:p>
                  </a:txBody>
                  <a:tcPr/>
                </a:tc>
                <a:tc>
                  <a:txBody>
                    <a:bodyPr/>
                    <a:lstStyle/>
                    <a:p>
                      <a:pPr algn="ctr"/>
                      <a:r>
                        <a:rPr lang="en-US" sz="2400" b="1" dirty="0" smtClean="0">
                          <a:solidFill>
                            <a:srgbClr val="FF0000"/>
                          </a:solidFill>
                        </a:rPr>
                        <a:t>2</a:t>
                      </a:r>
                      <a:endParaRPr lang="en-US" sz="2400" b="1" dirty="0">
                        <a:solidFill>
                          <a:srgbClr val="FF0000"/>
                        </a:solidFill>
                      </a:endParaRPr>
                    </a:p>
                  </a:txBody>
                  <a:tcPr/>
                </a:tc>
                <a:tc>
                  <a:txBody>
                    <a:bodyPr/>
                    <a:lstStyle/>
                    <a:p>
                      <a:pPr algn="ctr"/>
                      <a:r>
                        <a:rPr lang="en-US" sz="2400" b="1" dirty="0" smtClean="0">
                          <a:solidFill>
                            <a:srgbClr val="FF0000"/>
                          </a:solidFill>
                        </a:rPr>
                        <a:t>17</a:t>
                      </a:r>
                      <a:endParaRPr lang="en-US" sz="2400" b="1" dirty="0">
                        <a:solidFill>
                          <a:srgbClr val="FF0000"/>
                        </a:solidFill>
                      </a:endParaRPr>
                    </a:p>
                  </a:txBody>
                  <a:tcPr/>
                </a:tc>
              </a:tr>
            </a:tbl>
          </a:graphicData>
        </a:graphic>
      </p:graphicFrame>
      <p:sp>
        <p:nvSpPr>
          <p:cNvPr id="5" name="TextBox 4"/>
          <p:cNvSpPr txBox="1"/>
          <p:nvPr/>
        </p:nvSpPr>
        <p:spPr>
          <a:xfrm>
            <a:off x="448188" y="5486400"/>
            <a:ext cx="8562409" cy="646331"/>
          </a:xfrm>
          <a:prstGeom prst="rect">
            <a:avLst/>
          </a:prstGeom>
          <a:noFill/>
        </p:spPr>
        <p:txBody>
          <a:bodyPr wrap="none" rtlCol="0">
            <a:spAutoFit/>
          </a:bodyPr>
          <a:lstStyle/>
          <a:p>
            <a:r>
              <a:rPr lang="en-US" dirty="0" smtClean="0"/>
              <a:t>Formulate this problem as an LP Model to minimize the total transportation cost by North </a:t>
            </a:r>
          </a:p>
          <a:p>
            <a:r>
              <a:rPr lang="en-US" dirty="0" smtClean="0"/>
              <a:t>West Corner Method.</a:t>
            </a:r>
            <a:endParaRPr lang="en-US" dirty="0"/>
          </a:p>
        </p:txBody>
      </p:sp>
      <p:sp>
        <p:nvSpPr>
          <p:cNvPr id="6" name="Oval 5"/>
          <p:cNvSpPr/>
          <p:nvPr/>
        </p:nvSpPr>
        <p:spPr>
          <a:xfrm>
            <a:off x="4191000" y="34290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cxnSp>
        <p:nvCxnSpPr>
          <p:cNvPr id="8" name="Straight Connector 7"/>
          <p:cNvCxnSpPr/>
          <p:nvPr/>
        </p:nvCxnSpPr>
        <p:spPr>
          <a:xfrm>
            <a:off x="2362200" y="3352800"/>
            <a:ext cx="59436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2743200" y="27432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cxnSp>
        <p:nvCxnSpPr>
          <p:cNvPr id="11" name="Straight Connector 10"/>
          <p:cNvCxnSpPr/>
          <p:nvPr/>
        </p:nvCxnSpPr>
        <p:spPr>
          <a:xfrm>
            <a:off x="2362200" y="2743200"/>
            <a:ext cx="6096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2819400" y="40386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cxnSp>
        <p:nvCxnSpPr>
          <p:cNvPr id="13" name="Straight Connector 12"/>
          <p:cNvCxnSpPr/>
          <p:nvPr/>
        </p:nvCxnSpPr>
        <p:spPr>
          <a:xfrm rot="5400000">
            <a:off x="1409700" y="3771900"/>
            <a:ext cx="2362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4114800" y="4038600"/>
            <a:ext cx="5334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cxnSp>
        <p:nvCxnSpPr>
          <p:cNvPr id="15" name="Straight Connector 14"/>
          <p:cNvCxnSpPr/>
          <p:nvPr/>
        </p:nvCxnSpPr>
        <p:spPr>
          <a:xfrm rot="5400000">
            <a:off x="3048000" y="3733800"/>
            <a:ext cx="1981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5638800" y="41148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u="sng" dirty="0" smtClean="0"/>
              <a:t>Basic Feasible Solution (B.F.S.) </a:t>
            </a:r>
            <a:endParaRPr lang="en-US" sz="3600" u="sng" dirty="0"/>
          </a:p>
        </p:txBody>
      </p:sp>
      <p:sp>
        <p:nvSpPr>
          <p:cNvPr id="3" name="Content Placeholder 2"/>
          <p:cNvSpPr>
            <a:spLocks noGrp="1"/>
          </p:cNvSpPr>
          <p:nvPr>
            <p:ph idx="1"/>
          </p:nvPr>
        </p:nvSpPr>
        <p:spPr/>
        <p:txBody>
          <a:bodyPr>
            <a:normAutofit lnSpcReduction="10000"/>
          </a:bodyPr>
          <a:lstStyle/>
          <a:p>
            <a:pPr algn="just"/>
            <a:r>
              <a:rPr lang="en-US" dirty="0" smtClean="0"/>
              <a:t>A feasible solution to a m-origin and n-destination problem is said to be basic feasible solution if the number of positive Allocations are (m+n–1). </a:t>
            </a:r>
          </a:p>
          <a:p>
            <a:pPr algn="just"/>
            <a:endParaRPr lang="en-US" dirty="0" smtClean="0"/>
          </a:p>
          <a:p>
            <a:pPr algn="just"/>
            <a:r>
              <a:rPr lang="en-US" u="sng" dirty="0" smtClean="0"/>
              <a:t>If the number of allocations in a basic feasible solutions are less than (m+n–1), it is called degenerate basic feasible solution (DBFS) (Otherwise non-degenerate).</a:t>
            </a:r>
            <a:endParaRPr lang="en-US" u="sng"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Assignment 2</a:t>
            </a:r>
            <a:endParaRPr lang="en-US" dirty="0"/>
          </a:p>
        </p:txBody>
      </p:sp>
      <p:graphicFrame>
        <p:nvGraphicFramePr>
          <p:cNvPr id="4" name="Table 3"/>
          <p:cNvGraphicFramePr>
            <a:graphicFrameLocks noGrp="1"/>
          </p:cNvGraphicFramePr>
          <p:nvPr/>
        </p:nvGraphicFramePr>
        <p:xfrm>
          <a:off x="457200" y="1600201"/>
          <a:ext cx="8382000" cy="3642359"/>
        </p:xfrm>
        <a:graphic>
          <a:graphicData uri="http://schemas.openxmlformats.org/drawingml/2006/table">
            <a:tbl>
              <a:tblPr firstRow="1" bandRow="1">
                <a:tableStyleId>{5940675A-B579-460E-94D1-54222C63F5DA}</a:tableStyleId>
              </a:tblPr>
              <a:tblGrid>
                <a:gridCol w="1397000"/>
                <a:gridCol w="1397000"/>
                <a:gridCol w="1397000"/>
                <a:gridCol w="1397000"/>
                <a:gridCol w="1397000"/>
                <a:gridCol w="1397000"/>
              </a:tblGrid>
              <a:tr h="914399">
                <a:tc>
                  <a:txBody>
                    <a:bodyPr/>
                    <a:lstStyle/>
                    <a:p>
                      <a:pPr algn="ctr"/>
                      <a:endParaRPr lang="en-US" sz="2400" dirty="0"/>
                    </a:p>
                  </a:txBody>
                  <a:tcPr/>
                </a:tc>
                <a:tc>
                  <a:txBody>
                    <a:bodyPr/>
                    <a:lstStyle/>
                    <a:p>
                      <a:pPr algn="ctr"/>
                      <a:r>
                        <a:rPr lang="en-US" sz="1800" dirty="0" smtClean="0"/>
                        <a:t>D1 =</a:t>
                      </a:r>
                      <a:r>
                        <a:rPr lang="en-US" sz="1800" dirty="0" err="1" smtClean="0"/>
                        <a:t>lucknow</a:t>
                      </a:r>
                      <a:endParaRPr lang="en-US" sz="1800" dirty="0"/>
                    </a:p>
                  </a:txBody>
                  <a:tcPr/>
                </a:tc>
                <a:tc>
                  <a:txBody>
                    <a:bodyPr/>
                    <a:lstStyle/>
                    <a:p>
                      <a:pPr algn="ctr"/>
                      <a:r>
                        <a:rPr lang="en-US" sz="1800" dirty="0" smtClean="0"/>
                        <a:t>D2=</a:t>
                      </a:r>
                      <a:r>
                        <a:rPr lang="en-US" sz="1800" dirty="0" err="1" smtClean="0"/>
                        <a:t>baliya</a:t>
                      </a:r>
                      <a:endParaRPr lang="en-US" sz="1800" dirty="0"/>
                    </a:p>
                  </a:txBody>
                  <a:tcPr/>
                </a:tc>
                <a:tc>
                  <a:txBody>
                    <a:bodyPr/>
                    <a:lstStyle/>
                    <a:p>
                      <a:pPr algn="ctr"/>
                      <a:r>
                        <a:rPr lang="en-US" sz="1800" dirty="0" smtClean="0"/>
                        <a:t>D3=</a:t>
                      </a:r>
                      <a:r>
                        <a:rPr lang="en-US" sz="1800" dirty="0" err="1" smtClean="0"/>
                        <a:t>kanpur</a:t>
                      </a:r>
                      <a:endParaRPr lang="en-US" sz="1800" dirty="0"/>
                    </a:p>
                  </a:txBody>
                  <a:tcPr/>
                </a:tc>
                <a:tc>
                  <a:txBody>
                    <a:bodyPr/>
                    <a:lstStyle/>
                    <a:p>
                      <a:pPr algn="ctr"/>
                      <a:r>
                        <a:rPr lang="en-US" sz="1800" dirty="0" smtClean="0"/>
                        <a:t>D4=</a:t>
                      </a:r>
                      <a:r>
                        <a:rPr lang="en-US" sz="1800" dirty="0" err="1" smtClean="0"/>
                        <a:t>delhi</a:t>
                      </a:r>
                      <a:endParaRPr lang="en-US" sz="1800" dirty="0"/>
                    </a:p>
                  </a:txBody>
                  <a:tcPr/>
                </a:tc>
                <a:tc>
                  <a:txBody>
                    <a:bodyPr/>
                    <a:lstStyle/>
                    <a:p>
                      <a:pPr algn="ctr"/>
                      <a:r>
                        <a:rPr lang="en-US" sz="2400" dirty="0" smtClean="0"/>
                        <a:t>Supply</a:t>
                      </a:r>
                      <a:endParaRPr lang="en-US" sz="2400" dirty="0"/>
                    </a:p>
                  </a:txBody>
                  <a:tcPr/>
                </a:tc>
              </a:tr>
              <a:tr h="635000">
                <a:tc>
                  <a:txBody>
                    <a:bodyPr/>
                    <a:lstStyle/>
                    <a:p>
                      <a:pPr algn="ctr"/>
                      <a:r>
                        <a:rPr lang="en-US" sz="2400" dirty="0" smtClean="0"/>
                        <a:t>S1</a:t>
                      </a:r>
                      <a:endParaRPr lang="en-US" sz="2400" dirty="0"/>
                    </a:p>
                  </a:txBody>
                  <a:tcPr/>
                </a:tc>
                <a:tc>
                  <a:txBody>
                    <a:bodyPr/>
                    <a:lstStyle/>
                    <a:p>
                      <a:pPr algn="ctr"/>
                      <a:r>
                        <a:rPr lang="en-US" sz="2400" dirty="0" smtClean="0"/>
                        <a:t>2</a:t>
                      </a:r>
                      <a:endParaRPr lang="en-US" sz="2400" dirty="0"/>
                    </a:p>
                  </a:txBody>
                  <a:tcPr/>
                </a:tc>
                <a:tc>
                  <a:txBody>
                    <a:bodyPr/>
                    <a:lstStyle/>
                    <a:p>
                      <a:pPr algn="ctr"/>
                      <a:r>
                        <a:rPr lang="en-US" sz="2400" dirty="0" smtClean="0"/>
                        <a:t>3</a:t>
                      </a:r>
                      <a:endParaRPr lang="en-US" sz="2400" dirty="0"/>
                    </a:p>
                  </a:txBody>
                  <a:tcPr/>
                </a:tc>
                <a:tc>
                  <a:txBody>
                    <a:bodyPr/>
                    <a:lstStyle/>
                    <a:p>
                      <a:pPr algn="ctr"/>
                      <a:r>
                        <a:rPr lang="en-US" sz="2400" dirty="0" smtClean="0"/>
                        <a:t>11</a:t>
                      </a:r>
                      <a:endParaRPr lang="en-US" sz="2400" dirty="0"/>
                    </a:p>
                  </a:txBody>
                  <a:tcPr/>
                </a:tc>
                <a:tc>
                  <a:txBody>
                    <a:bodyPr/>
                    <a:lstStyle/>
                    <a:p>
                      <a:pPr algn="ctr"/>
                      <a:r>
                        <a:rPr lang="en-US" sz="2400" dirty="0" smtClean="0"/>
                        <a:t>7</a:t>
                      </a:r>
                      <a:endParaRPr lang="en-US" sz="2400" dirty="0"/>
                    </a:p>
                  </a:txBody>
                  <a:tcPr/>
                </a:tc>
                <a:tc>
                  <a:txBody>
                    <a:bodyPr/>
                    <a:lstStyle/>
                    <a:p>
                      <a:pPr algn="ctr"/>
                      <a:r>
                        <a:rPr lang="en-US" sz="2400" b="1" dirty="0" smtClean="0">
                          <a:solidFill>
                            <a:srgbClr val="FF0000"/>
                          </a:solidFill>
                        </a:rPr>
                        <a:t>6</a:t>
                      </a:r>
                      <a:endParaRPr lang="en-US" sz="2400" b="1" dirty="0">
                        <a:solidFill>
                          <a:srgbClr val="FF0000"/>
                        </a:solidFill>
                      </a:endParaRPr>
                    </a:p>
                  </a:txBody>
                  <a:tcPr/>
                </a:tc>
              </a:tr>
              <a:tr h="635000">
                <a:tc>
                  <a:txBody>
                    <a:bodyPr/>
                    <a:lstStyle/>
                    <a:p>
                      <a:pPr algn="ctr"/>
                      <a:r>
                        <a:rPr lang="en-US" sz="2400" dirty="0" smtClean="0"/>
                        <a:t>S2</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0</a:t>
                      </a:r>
                      <a:endParaRPr lang="en-US" sz="2400" dirty="0"/>
                    </a:p>
                  </a:txBody>
                  <a:tcPr/>
                </a:tc>
                <a:tc>
                  <a:txBody>
                    <a:bodyPr/>
                    <a:lstStyle/>
                    <a:p>
                      <a:pPr algn="ctr"/>
                      <a:r>
                        <a:rPr lang="en-US" sz="2400" dirty="0" smtClean="0"/>
                        <a:t>6</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b="1" dirty="0" smtClean="0">
                          <a:solidFill>
                            <a:srgbClr val="FF0000"/>
                          </a:solidFill>
                        </a:rPr>
                        <a:t>1</a:t>
                      </a:r>
                      <a:endParaRPr lang="en-US" sz="2400" b="1" dirty="0">
                        <a:solidFill>
                          <a:srgbClr val="FF0000"/>
                        </a:solidFill>
                      </a:endParaRPr>
                    </a:p>
                  </a:txBody>
                  <a:tcPr/>
                </a:tc>
              </a:tr>
              <a:tr h="635000">
                <a:tc>
                  <a:txBody>
                    <a:bodyPr/>
                    <a:lstStyle/>
                    <a:p>
                      <a:pPr algn="ctr"/>
                      <a:r>
                        <a:rPr lang="en-US" sz="2400" dirty="0" smtClean="0"/>
                        <a:t>S3</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15</a:t>
                      </a:r>
                      <a:endParaRPr lang="en-US" sz="2400" dirty="0"/>
                    </a:p>
                  </a:txBody>
                  <a:tcPr/>
                </a:tc>
                <a:tc>
                  <a:txBody>
                    <a:bodyPr/>
                    <a:lstStyle/>
                    <a:p>
                      <a:pPr algn="ctr"/>
                      <a:r>
                        <a:rPr lang="en-US" sz="2400" dirty="0" smtClean="0"/>
                        <a:t>9</a:t>
                      </a:r>
                      <a:endParaRPr lang="en-US" sz="2400" dirty="0"/>
                    </a:p>
                  </a:txBody>
                  <a:tcPr/>
                </a:tc>
                <a:tc>
                  <a:txBody>
                    <a:bodyPr/>
                    <a:lstStyle/>
                    <a:p>
                      <a:pPr algn="ctr"/>
                      <a:r>
                        <a:rPr lang="en-US" sz="2400" b="1" dirty="0" smtClean="0">
                          <a:solidFill>
                            <a:srgbClr val="FF0000"/>
                          </a:solidFill>
                        </a:rPr>
                        <a:t>10</a:t>
                      </a:r>
                      <a:endParaRPr lang="en-US" sz="2400" b="1" dirty="0">
                        <a:solidFill>
                          <a:srgbClr val="FF0000"/>
                        </a:solidFill>
                      </a:endParaRPr>
                    </a:p>
                  </a:txBody>
                  <a:tcPr/>
                </a:tc>
              </a:tr>
              <a:tr h="635000">
                <a:tc>
                  <a:txBody>
                    <a:bodyPr/>
                    <a:lstStyle/>
                    <a:p>
                      <a:pPr algn="ctr"/>
                      <a:r>
                        <a:rPr lang="en-US" sz="2400" dirty="0" smtClean="0"/>
                        <a:t>Requirements</a:t>
                      </a:r>
                      <a:endParaRPr lang="en-US" sz="2400" dirty="0"/>
                    </a:p>
                  </a:txBody>
                  <a:tcPr/>
                </a:tc>
                <a:tc>
                  <a:txBody>
                    <a:bodyPr/>
                    <a:lstStyle/>
                    <a:p>
                      <a:pPr algn="ctr"/>
                      <a:r>
                        <a:rPr lang="en-US" sz="2800" b="1" dirty="0" smtClean="0">
                          <a:solidFill>
                            <a:srgbClr val="FF0000"/>
                          </a:solidFill>
                        </a:rPr>
                        <a:t>7</a:t>
                      </a:r>
                      <a:endParaRPr lang="en-US" sz="2800" b="1" dirty="0">
                        <a:solidFill>
                          <a:srgbClr val="FF0000"/>
                        </a:solidFill>
                      </a:endParaRPr>
                    </a:p>
                  </a:txBody>
                  <a:tcPr/>
                </a:tc>
                <a:tc>
                  <a:txBody>
                    <a:bodyPr/>
                    <a:lstStyle/>
                    <a:p>
                      <a:pPr algn="ctr"/>
                      <a:r>
                        <a:rPr lang="en-US" sz="2400" b="1" dirty="0" smtClean="0">
                          <a:solidFill>
                            <a:srgbClr val="FF0000"/>
                          </a:solidFill>
                        </a:rPr>
                        <a:t>5</a:t>
                      </a:r>
                      <a:endParaRPr lang="en-US" sz="2400" b="1" dirty="0">
                        <a:solidFill>
                          <a:srgbClr val="FF0000"/>
                        </a:solidFill>
                      </a:endParaRPr>
                    </a:p>
                  </a:txBody>
                  <a:tcPr/>
                </a:tc>
                <a:tc>
                  <a:txBody>
                    <a:bodyPr/>
                    <a:lstStyle/>
                    <a:p>
                      <a:pPr algn="ctr"/>
                      <a:r>
                        <a:rPr lang="en-US" sz="2400" b="1" dirty="0" smtClean="0">
                          <a:solidFill>
                            <a:srgbClr val="FF0000"/>
                          </a:solidFill>
                        </a:rPr>
                        <a:t>3</a:t>
                      </a:r>
                      <a:endParaRPr lang="en-US" sz="2400" b="1" dirty="0">
                        <a:solidFill>
                          <a:srgbClr val="FF0000"/>
                        </a:solidFill>
                      </a:endParaRPr>
                    </a:p>
                  </a:txBody>
                  <a:tcPr/>
                </a:tc>
                <a:tc>
                  <a:txBody>
                    <a:bodyPr/>
                    <a:lstStyle/>
                    <a:p>
                      <a:pPr algn="ctr"/>
                      <a:r>
                        <a:rPr lang="en-US" sz="2400" b="1" dirty="0" smtClean="0">
                          <a:solidFill>
                            <a:srgbClr val="FF0000"/>
                          </a:solidFill>
                        </a:rPr>
                        <a:t>2</a:t>
                      </a:r>
                      <a:endParaRPr lang="en-US" sz="2400" b="1" dirty="0">
                        <a:solidFill>
                          <a:srgbClr val="FF0000"/>
                        </a:solidFill>
                      </a:endParaRPr>
                    </a:p>
                  </a:txBody>
                  <a:tcPr/>
                </a:tc>
                <a:tc>
                  <a:txBody>
                    <a:bodyPr/>
                    <a:lstStyle/>
                    <a:p>
                      <a:pPr algn="ctr"/>
                      <a:r>
                        <a:rPr lang="en-US" sz="2400" b="1" dirty="0" smtClean="0">
                          <a:solidFill>
                            <a:srgbClr val="FF0000"/>
                          </a:solidFill>
                        </a:rPr>
                        <a:t>17</a:t>
                      </a:r>
                      <a:endParaRPr lang="en-US" sz="2400" b="1" dirty="0">
                        <a:solidFill>
                          <a:srgbClr val="FF0000"/>
                        </a:solidFill>
                      </a:endParaRPr>
                    </a:p>
                  </a:txBody>
                  <a:tcPr/>
                </a:tc>
              </a:tr>
            </a:tbl>
          </a:graphicData>
        </a:graphic>
      </p:graphicFrame>
      <p:sp>
        <p:nvSpPr>
          <p:cNvPr id="5" name="TextBox 4"/>
          <p:cNvSpPr txBox="1"/>
          <p:nvPr/>
        </p:nvSpPr>
        <p:spPr>
          <a:xfrm>
            <a:off x="448188" y="5486400"/>
            <a:ext cx="8562409" cy="646331"/>
          </a:xfrm>
          <a:prstGeom prst="rect">
            <a:avLst/>
          </a:prstGeom>
          <a:noFill/>
        </p:spPr>
        <p:txBody>
          <a:bodyPr wrap="none" rtlCol="0">
            <a:spAutoFit/>
          </a:bodyPr>
          <a:lstStyle/>
          <a:p>
            <a:r>
              <a:rPr lang="en-US" dirty="0" smtClean="0"/>
              <a:t>Formulate this problem as an LP Model to minimize the total transportation cost by North </a:t>
            </a:r>
          </a:p>
          <a:p>
            <a:r>
              <a:rPr lang="en-US" dirty="0" smtClean="0"/>
              <a:t>West Corner Method.</a:t>
            </a:r>
            <a:endParaRPr lang="en-US" dirty="0"/>
          </a:p>
        </p:txBody>
      </p:sp>
      <p:sp>
        <p:nvSpPr>
          <p:cNvPr id="6" name="Oval 5"/>
          <p:cNvSpPr/>
          <p:nvPr/>
        </p:nvSpPr>
        <p:spPr>
          <a:xfrm>
            <a:off x="4191000" y="34290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cxnSp>
        <p:nvCxnSpPr>
          <p:cNvPr id="8" name="Straight Connector 7"/>
          <p:cNvCxnSpPr/>
          <p:nvPr/>
        </p:nvCxnSpPr>
        <p:spPr>
          <a:xfrm>
            <a:off x="2362200" y="3352800"/>
            <a:ext cx="59436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2743200" y="27432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cxnSp>
        <p:nvCxnSpPr>
          <p:cNvPr id="11" name="Straight Connector 10"/>
          <p:cNvCxnSpPr/>
          <p:nvPr/>
        </p:nvCxnSpPr>
        <p:spPr>
          <a:xfrm>
            <a:off x="2362200" y="2743200"/>
            <a:ext cx="6096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2819400" y="40386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cxnSp>
        <p:nvCxnSpPr>
          <p:cNvPr id="13" name="Straight Connector 12"/>
          <p:cNvCxnSpPr/>
          <p:nvPr/>
        </p:nvCxnSpPr>
        <p:spPr>
          <a:xfrm rot="5400000">
            <a:off x="1409700" y="3771900"/>
            <a:ext cx="2362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4114800" y="4038600"/>
            <a:ext cx="5334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cxnSp>
        <p:nvCxnSpPr>
          <p:cNvPr id="15" name="Straight Connector 14"/>
          <p:cNvCxnSpPr/>
          <p:nvPr/>
        </p:nvCxnSpPr>
        <p:spPr>
          <a:xfrm rot="5400000">
            <a:off x="3048000" y="3733800"/>
            <a:ext cx="1981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5562600" y="4038600"/>
            <a:ext cx="5334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16" name="Oval 15"/>
          <p:cNvSpPr/>
          <p:nvPr/>
        </p:nvSpPr>
        <p:spPr>
          <a:xfrm>
            <a:off x="7010400" y="4114800"/>
            <a:ext cx="457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17" name="TextBox 16"/>
          <p:cNvSpPr txBox="1"/>
          <p:nvPr/>
        </p:nvSpPr>
        <p:spPr>
          <a:xfrm>
            <a:off x="533400" y="6248400"/>
            <a:ext cx="8153400" cy="400110"/>
          </a:xfrm>
          <a:prstGeom prst="rect">
            <a:avLst/>
          </a:prstGeom>
          <a:noFill/>
        </p:spPr>
        <p:txBody>
          <a:bodyPr wrap="square" rtlCol="0">
            <a:spAutoFit/>
          </a:bodyPr>
          <a:lstStyle/>
          <a:p>
            <a:r>
              <a:rPr lang="en-US" sz="2000" b="1" dirty="0" smtClean="0">
                <a:solidFill>
                  <a:srgbClr val="FF0000"/>
                </a:solidFill>
              </a:rPr>
              <a:t>Total Transportation Cost = 2X6 + 1X0  + 5X1  +8X4 +15X3 +9X2 = Rs. 112</a:t>
            </a:r>
            <a:endParaRPr lang="en-US" sz="2000" b="1" dirty="0">
              <a:solidFill>
                <a:srgbClr val="FF0000"/>
              </a:solidFill>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Vogel’s Approximation Method</a:t>
            </a:r>
            <a:br>
              <a:rPr lang="en-US" b="1" u="sng" dirty="0" smtClean="0"/>
            </a:br>
            <a:endParaRPr lang="en-US" b="1" u="sng" dirty="0"/>
          </a:p>
        </p:txBody>
      </p:sp>
      <p:sp>
        <p:nvSpPr>
          <p:cNvPr id="3" name="Content Placeholder 2"/>
          <p:cNvSpPr>
            <a:spLocks noGrp="1"/>
          </p:cNvSpPr>
          <p:nvPr>
            <p:ph idx="1"/>
          </p:nvPr>
        </p:nvSpPr>
        <p:spPr>
          <a:xfrm>
            <a:off x="457200" y="1371600"/>
            <a:ext cx="8229600" cy="4754563"/>
          </a:xfrm>
        </p:spPr>
        <p:txBody>
          <a:bodyPr/>
          <a:lstStyle/>
          <a:p>
            <a:pPr algn="just"/>
            <a:r>
              <a:rPr lang="en-US" dirty="0" smtClean="0"/>
              <a:t>This method is preferred over the NWCM and Least Cost Method, because the initial basic feasible solution obtained by this method is either optimal solution or very nearer to the optimal solution.</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Steps</a:t>
            </a:r>
            <a:endParaRPr lang="en-US" dirty="0"/>
          </a:p>
        </p:txBody>
      </p:sp>
      <p:sp>
        <p:nvSpPr>
          <p:cNvPr id="3" name="Content Placeholder 2"/>
          <p:cNvSpPr>
            <a:spLocks noGrp="1"/>
          </p:cNvSpPr>
          <p:nvPr>
            <p:ph idx="1"/>
          </p:nvPr>
        </p:nvSpPr>
        <p:spPr>
          <a:xfrm>
            <a:off x="457200" y="1036637"/>
            <a:ext cx="8229600" cy="4525963"/>
          </a:xfrm>
        </p:spPr>
        <p:txBody>
          <a:bodyPr>
            <a:noAutofit/>
          </a:bodyPr>
          <a:lstStyle/>
          <a:p>
            <a:pPr algn="just">
              <a:buNone/>
            </a:pPr>
            <a:r>
              <a:rPr lang="en-US" sz="2400" dirty="0" smtClean="0"/>
              <a:t>1: Find the cells having smallest and next to smallest cost in each row and write the difference (called penalty) along the side of the table in row penalty.</a:t>
            </a:r>
          </a:p>
          <a:p>
            <a:pPr algn="just">
              <a:buNone/>
            </a:pPr>
            <a:r>
              <a:rPr lang="en-US" sz="2400" dirty="0" smtClean="0"/>
              <a:t>2: Find the cells having smallest and next to smallest cost in each column and write the difference (called penalty) along the side of the table in each column penalty.</a:t>
            </a:r>
          </a:p>
          <a:p>
            <a:pPr algn="just">
              <a:buNone/>
            </a:pPr>
            <a:r>
              <a:rPr lang="en-US" sz="2400" dirty="0" smtClean="0"/>
              <a:t>3: Select the row or column with the maximum penalty and find cell that has least cost in selected row or column. Allocate as much as possible in this cell.</a:t>
            </a:r>
            <a:br>
              <a:rPr lang="en-US" sz="2400" dirty="0" smtClean="0"/>
            </a:br>
            <a:r>
              <a:rPr lang="en-US" sz="2400" dirty="0" smtClean="0"/>
              <a:t>If there is a tie in the values of penalties then select the cell where maximum allocation can be possible</a:t>
            </a:r>
          </a:p>
          <a:p>
            <a:pPr algn="just">
              <a:buNone/>
            </a:pPr>
            <a:r>
              <a:rPr lang="en-US" sz="2400" dirty="0" smtClean="0"/>
              <a:t>4: Adjust the supply &amp; demand and cross out (strike out) the satisfied row or column.</a:t>
            </a:r>
          </a:p>
          <a:p>
            <a:pPr algn="just">
              <a:buNone/>
            </a:pPr>
            <a:r>
              <a:rPr lang="en-US" sz="2400" dirty="0" smtClean="0"/>
              <a:t>5: Repeat this steps until all supply and demand values are 0.</a:t>
            </a:r>
            <a:endParaRPr lang="en-US" sz="2400"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 2</a:t>
            </a:r>
            <a:endParaRPr lang="en-US" dirty="0"/>
          </a:p>
        </p:txBody>
      </p:sp>
      <p:graphicFrame>
        <p:nvGraphicFramePr>
          <p:cNvPr id="4" name="Table 3"/>
          <p:cNvGraphicFramePr>
            <a:graphicFrameLocks noGrp="1"/>
          </p:cNvGraphicFramePr>
          <p:nvPr/>
        </p:nvGraphicFramePr>
        <p:xfrm>
          <a:off x="381000" y="1981200"/>
          <a:ext cx="8762999" cy="4551680"/>
        </p:xfrm>
        <a:graphic>
          <a:graphicData uri="http://schemas.openxmlformats.org/drawingml/2006/table">
            <a:tbl>
              <a:tblPr firstRow="1" bandRow="1">
                <a:tableStyleId>{5940675A-B579-460E-94D1-54222C63F5DA}</a:tableStyleId>
              </a:tblPr>
              <a:tblGrid>
                <a:gridCol w="1282390"/>
                <a:gridCol w="999642"/>
                <a:gridCol w="912812"/>
                <a:gridCol w="1004094"/>
                <a:gridCol w="1095375"/>
                <a:gridCol w="1734343"/>
                <a:gridCol w="1734343"/>
              </a:tblGrid>
              <a:tr h="635000">
                <a:tc>
                  <a:txBody>
                    <a:bodyPr/>
                    <a:lstStyle/>
                    <a:p>
                      <a:pPr algn="ctr"/>
                      <a:endParaRPr lang="en-US" sz="2400" dirty="0"/>
                    </a:p>
                  </a:txBody>
                  <a:tcPr/>
                </a:tc>
                <a:tc>
                  <a:txBody>
                    <a:bodyPr/>
                    <a:lstStyle/>
                    <a:p>
                      <a:pPr algn="ctr"/>
                      <a:r>
                        <a:rPr lang="en-US" sz="2400" dirty="0" smtClean="0"/>
                        <a:t>D1</a:t>
                      </a:r>
                      <a:endParaRPr lang="en-US" sz="2400" dirty="0"/>
                    </a:p>
                  </a:txBody>
                  <a:tcPr/>
                </a:tc>
                <a:tc>
                  <a:txBody>
                    <a:bodyPr/>
                    <a:lstStyle/>
                    <a:p>
                      <a:pPr algn="ctr"/>
                      <a:r>
                        <a:rPr lang="en-US" sz="2400" dirty="0" smtClean="0"/>
                        <a:t>D2</a:t>
                      </a:r>
                      <a:endParaRPr lang="en-US" sz="2400" dirty="0"/>
                    </a:p>
                  </a:txBody>
                  <a:tcPr/>
                </a:tc>
                <a:tc>
                  <a:txBody>
                    <a:bodyPr/>
                    <a:lstStyle/>
                    <a:p>
                      <a:pPr algn="ctr"/>
                      <a:r>
                        <a:rPr lang="en-US" sz="2400" dirty="0" smtClean="0"/>
                        <a:t>D3</a:t>
                      </a:r>
                      <a:endParaRPr lang="en-US" sz="2400" dirty="0"/>
                    </a:p>
                  </a:txBody>
                  <a:tcPr/>
                </a:tc>
                <a:tc>
                  <a:txBody>
                    <a:bodyPr/>
                    <a:lstStyle/>
                    <a:p>
                      <a:pPr algn="ctr"/>
                      <a:r>
                        <a:rPr lang="en-US" sz="2400" dirty="0" smtClean="0"/>
                        <a:t>D4</a:t>
                      </a:r>
                      <a:endParaRPr lang="en-US" sz="2400" dirty="0"/>
                    </a:p>
                  </a:txBody>
                  <a:tcPr/>
                </a:tc>
                <a:tc>
                  <a:txBody>
                    <a:bodyPr/>
                    <a:lstStyle/>
                    <a:p>
                      <a:pPr algn="ctr"/>
                      <a:r>
                        <a:rPr lang="en-US" sz="2400" dirty="0" smtClean="0"/>
                        <a:t>Supply</a:t>
                      </a:r>
                      <a:endParaRPr lang="en-US" sz="2400" dirty="0"/>
                    </a:p>
                  </a:txBody>
                  <a:tcPr/>
                </a:tc>
                <a:tc>
                  <a:txBody>
                    <a:bodyPr/>
                    <a:lstStyle/>
                    <a:p>
                      <a:pPr algn="ctr"/>
                      <a:r>
                        <a:rPr lang="en-US" sz="2400" dirty="0" smtClean="0"/>
                        <a:t>Row Differences</a:t>
                      </a:r>
                      <a:endParaRPr lang="en-US" sz="2400" dirty="0"/>
                    </a:p>
                  </a:txBody>
                  <a:tcPr/>
                </a:tc>
              </a:tr>
              <a:tr h="635000">
                <a:tc>
                  <a:txBody>
                    <a:bodyPr/>
                    <a:lstStyle/>
                    <a:p>
                      <a:pPr algn="ctr"/>
                      <a:r>
                        <a:rPr lang="en-US" sz="2400" dirty="0" smtClean="0"/>
                        <a:t>S1</a:t>
                      </a:r>
                      <a:endParaRPr lang="en-US" sz="2400" dirty="0"/>
                    </a:p>
                  </a:txBody>
                  <a:tcPr/>
                </a:tc>
                <a:tc>
                  <a:txBody>
                    <a:bodyPr/>
                    <a:lstStyle/>
                    <a:p>
                      <a:pPr algn="ctr"/>
                      <a:r>
                        <a:rPr lang="en-US" sz="2400" dirty="0" smtClean="0"/>
                        <a:t>19</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50</a:t>
                      </a:r>
                      <a:endParaRPr lang="en-US" sz="2400" dirty="0"/>
                    </a:p>
                  </a:txBody>
                  <a:tcPr/>
                </a:tc>
                <a:tc>
                  <a:txBody>
                    <a:bodyPr/>
                    <a:lstStyle/>
                    <a:p>
                      <a:pPr algn="ctr"/>
                      <a:r>
                        <a:rPr lang="en-US" sz="2400" dirty="0" smtClean="0"/>
                        <a:t>10</a:t>
                      </a:r>
                      <a:endParaRPr lang="en-US" sz="2400" dirty="0"/>
                    </a:p>
                  </a:txBody>
                  <a:tcPr/>
                </a:tc>
                <a:tc>
                  <a:txBody>
                    <a:bodyPr/>
                    <a:lstStyle/>
                    <a:p>
                      <a:pPr algn="ctr"/>
                      <a:r>
                        <a:rPr lang="en-US" sz="2400" dirty="0" smtClean="0"/>
                        <a:t>7</a:t>
                      </a:r>
                      <a:endParaRPr lang="en-US" sz="2400" dirty="0"/>
                    </a:p>
                  </a:txBody>
                  <a:tcPr/>
                </a:tc>
                <a:tc>
                  <a:txBody>
                    <a:bodyPr/>
                    <a:lstStyle/>
                    <a:p>
                      <a:pPr algn="ctr"/>
                      <a:endParaRPr lang="en-US" sz="2400" dirty="0"/>
                    </a:p>
                  </a:txBody>
                  <a:tcPr/>
                </a:tc>
              </a:tr>
              <a:tr h="635000">
                <a:tc>
                  <a:txBody>
                    <a:bodyPr/>
                    <a:lstStyle/>
                    <a:p>
                      <a:pPr algn="ctr"/>
                      <a:r>
                        <a:rPr lang="en-US" sz="2400" dirty="0" smtClean="0"/>
                        <a:t>S2</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60</a:t>
                      </a:r>
                      <a:endParaRPr lang="en-US" sz="2400" dirty="0"/>
                    </a:p>
                  </a:txBody>
                  <a:tcPr/>
                </a:tc>
                <a:tc>
                  <a:txBody>
                    <a:bodyPr/>
                    <a:lstStyle/>
                    <a:p>
                      <a:pPr algn="ctr"/>
                      <a:r>
                        <a:rPr lang="en-US" sz="2400" dirty="0" smtClean="0"/>
                        <a:t>9</a:t>
                      </a:r>
                      <a:endParaRPr lang="en-US" sz="2400" dirty="0"/>
                    </a:p>
                  </a:txBody>
                  <a:tcPr/>
                </a:tc>
                <a:tc>
                  <a:txBody>
                    <a:bodyPr/>
                    <a:lstStyle/>
                    <a:p>
                      <a:pPr algn="ctr"/>
                      <a:endParaRPr lang="en-US" sz="2400" dirty="0"/>
                    </a:p>
                  </a:txBody>
                  <a:tcPr/>
                </a:tc>
              </a:tr>
              <a:tr h="635000">
                <a:tc>
                  <a:txBody>
                    <a:bodyPr/>
                    <a:lstStyle/>
                    <a:p>
                      <a:pPr algn="ctr"/>
                      <a:r>
                        <a:rPr lang="en-US" sz="2400" dirty="0" smtClean="0"/>
                        <a:t>S3</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70</a:t>
                      </a:r>
                      <a:endParaRPr lang="en-US" sz="2400" dirty="0"/>
                    </a:p>
                  </a:txBody>
                  <a:tcPr/>
                </a:tc>
                <a:tc>
                  <a:txBody>
                    <a:bodyPr/>
                    <a:lstStyle/>
                    <a:p>
                      <a:pPr algn="ctr"/>
                      <a:r>
                        <a:rPr lang="en-US" sz="2400" dirty="0" smtClean="0"/>
                        <a:t>20</a:t>
                      </a:r>
                      <a:endParaRPr lang="en-US" sz="2400" dirty="0"/>
                    </a:p>
                  </a:txBody>
                  <a:tcPr/>
                </a:tc>
                <a:tc>
                  <a:txBody>
                    <a:bodyPr/>
                    <a:lstStyle/>
                    <a:p>
                      <a:pPr algn="ctr"/>
                      <a:r>
                        <a:rPr lang="en-US" sz="2400" dirty="0" smtClean="0"/>
                        <a:t>18</a:t>
                      </a:r>
                      <a:endParaRPr lang="en-US" sz="2400" dirty="0"/>
                    </a:p>
                  </a:txBody>
                  <a:tcPr/>
                </a:tc>
                <a:tc>
                  <a:txBody>
                    <a:bodyPr/>
                    <a:lstStyle/>
                    <a:p>
                      <a:pPr algn="ctr"/>
                      <a:endParaRPr lang="en-US" sz="2400" dirty="0"/>
                    </a:p>
                  </a:txBody>
                  <a:tcPr/>
                </a:tc>
              </a:tr>
              <a:tr h="635000">
                <a:tc>
                  <a:txBody>
                    <a:bodyPr/>
                    <a:lstStyle/>
                    <a:p>
                      <a:pPr algn="ctr"/>
                      <a:r>
                        <a:rPr lang="en-US" sz="2400" dirty="0" smtClean="0"/>
                        <a:t>Demand</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7</a:t>
                      </a:r>
                      <a:endParaRPr lang="en-US" sz="2400" dirty="0"/>
                    </a:p>
                  </a:txBody>
                  <a:tcPr/>
                </a:tc>
                <a:tc>
                  <a:txBody>
                    <a:bodyPr/>
                    <a:lstStyle/>
                    <a:p>
                      <a:pPr algn="ctr"/>
                      <a:r>
                        <a:rPr lang="en-US" sz="2400" dirty="0" smtClean="0"/>
                        <a:t>14</a:t>
                      </a:r>
                      <a:endParaRPr lang="en-US" sz="2400" dirty="0"/>
                    </a:p>
                  </a:txBody>
                  <a:tcPr/>
                </a:tc>
                <a:tc>
                  <a:txBody>
                    <a:bodyPr/>
                    <a:lstStyle/>
                    <a:p>
                      <a:pPr algn="ctr"/>
                      <a:r>
                        <a:rPr lang="en-US" sz="2400" dirty="0" smtClean="0"/>
                        <a:t>34</a:t>
                      </a:r>
                      <a:endParaRPr lang="en-US" sz="2400" dirty="0"/>
                    </a:p>
                  </a:txBody>
                  <a:tcPr/>
                </a:tc>
                <a:tc>
                  <a:txBody>
                    <a:bodyPr/>
                    <a:lstStyle/>
                    <a:p>
                      <a:pPr algn="ctr"/>
                      <a:endParaRPr lang="en-US" sz="2400" dirty="0"/>
                    </a:p>
                  </a:txBody>
                  <a:tcPr/>
                </a:tc>
              </a:tr>
              <a:tr h="635000">
                <a:tc>
                  <a:txBody>
                    <a:bodyPr/>
                    <a:lstStyle/>
                    <a:p>
                      <a:pPr algn="ctr"/>
                      <a:r>
                        <a:rPr lang="en-US" sz="2400" dirty="0" smtClean="0"/>
                        <a:t>Column </a:t>
                      </a:r>
                    </a:p>
                    <a:p>
                      <a:pPr algn="ctr"/>
                      <a:r>
                        <a:rPr lang="en-US" sz="2400" dirty="0" smtClean="0"/>
                        <a:t>Differences</a:t>
                      </a: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r>
            </a:tbl>
          </a:graphicData>
        </a:graphic>
      </p:graphicFrame>
      <p:sp>
        <p:nvSpPr>
          <p:cNvPr id="6" name="TextBox 5"/>
          <p:cNvSpPr txBox="1"/>
          <p:nvPr/>
        </p:nvSpPr>
        <p:spPr>
          <a:xfrm>
            <a:off x="304800" y="1295400"/>
            <a:ext cx="8313879" cy="400110"/>
          </a:xfrm>
          <a:prstGeom prst="rect">
            <a:avLst/>
          </a:prstGeom>
          <a:noFill/>
        </p:spPr>
        <p:txBody>
          <a:bodyPr wrap="none" rtlCol="0">
            <a:spAutoFit/>
          </a:bodyPr>
          <a:lstStyle/>
          <a:p>
            <a:r>
              <a:rPr lang="en-US" sz="2000" dirty="0" smtClean="0"/>
              <a:t>Use VAM Method to find initial feasible solution to the transportation problem</a:t>
            </a:r>
            <a:endParaRPr lang="en-US" sz="2000"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 2</a:t>
            </a:r>
            <a:endParaRPr lang="en-US" dirty="0"/>
          </a:p>
        </p:txBody>
      </p:sp>
      <p:graphicFrame>
        <p:nvGraphicFramePr>
          <p:cNvPr id="4" name="Table 3"/>
          <p:cNvGraphicFramePr>
            <a:graphicFrameLocks noGrp="1"/>
          </p:cNvGraphicFramePr>
          <p:nvPr/>
        </p:nvGraphicFramePr>
        <p:xfrm>
          <a:off x="380999" y="1869440"/>
          <a:ext cx="8381999" cy="4246880"/>
        </p:xfrm>
        <a:graphic>
          <a:graphicData uri="http://schemas.openxmlformats.org/drawingml/2006/table">
            <a:tbl>
              <a:tblPr firstRow="1" bandRow="1">
                <a:tableStyleId>{5940675A-B579-460E-94D1-54222C63F5DA}</a:tableStyleId>
              </a:tblPr>
              <a:tblGrid>
                <a:gridCol w="1226634"/>
                <a:gridCol w="956179"/>
                <a:gridCol w="873124"/>
                <a:gridCol w="960438"/>
                <a:gridCol w="1047750"/>
                <a:gridCol w="1565276"/>
                <a:gridCol w="1752598"/>
              </a:tblGrid>
              <a:tr h="635000">
                <a:tc>
                  <a:txBody>
                    <a:bodyPr/>
                    <a:lstStyle/>
                    <a:p>
                      <a:pPr algn="ctr"/>
                      <a:endParaRPr lang="en-US" sz="2000" dirty="0"/>
                    </a:p>
                  </a:txBody>
                  <a:tcPr/>
                </a:tc>
                <a:tc>
                  <a:txBody>
                    <a:bodyPr/>
                    <a:lstStyle/>
                    <a:p>
                      <a:pPr algn="ctr"/>
                      <a:r>
                        <a:rPr lang="en-US" sz="2000" dirty="0" smtClean="0"/>
                        <a:t>D1</a:t>
                      </a:r>
                      <a:endParaRPr lang="en-US" sz="2000" dirty="0"/>
                    </a:p>
                  </a:txBody>
                  <a:tcPr/>
                </a:tc>
                <a:tc>
                  <a:txBody>
                    <a:bodyPr/>
                    <a:lstStyle/>
                    <a:p>
                      <a:pPr algn="ctr"/>
                      <a:r>
                        <a:rPr lang="en-US" sz="2000" dirty="0" smtClean="0"/>
                        <a:t>D2</a:t>
                      </a:r>
                      <a:endParaRPr lang="en-US" sz="2000" dirty="0"/>
                    </a:p>
                  </a:txBody>
                  <a:tcPr/>
                </a:tc>
                <a:tc>
                  <a:txBody>
                    <a:bodyPr/>
                    <a:lstStyle/>
                    <a:p>
                      <a:pPr algn="ctr"/>
                      <a:r>
                        <a:rPr lang="en-US" sz="2000" dirty="0" smtClean="0"/>
                        <a:t>D3</a:t>
                      </a:r>
                      <a:endParaRPr lang="en-US" sz="2000" dirty="0"/>
                    </a:p>
                  </a:txBody>
                  <a:tcPr/>
                </a:tc>
                <a:tc>
                  <a:txBody>
                    <a:bodyPr/>
                    <a:lstStyle/>
                    <a:p>
                      <a:pPr algn="ctr"/>
                      <a:r>
                        <a:rPr lang="en-US" sz="2000" dirty="0" smtClean="0"/>
                        <a:t>D4</a:t>
                      </a:r>
                      <a:endParaRPr lang="en-US" sz="2000" dirty="0"/>
                    </a:p>
                  </a:txBody>
                  <a:tcPr/>
                </a:tc>
                <a:tc>
                  <a:txBody>
                    <a:bodyPr/>
                    <a:lstStyle/>
                    <a:p>
                      <a:pPr algn="ctr"/>
                      <a:r>
                        <a:rPr lang="en-US" sz="2000" dirty="0" smtClean="0"/>
                        <a:t>Supply</a:t>
                      </a:r>
                      <a:endParaRPr lang="en-US" sz="2000" dirty="0"/>
                    </a:p>
                  </a:txBody>
                  <a:tcPr/>
                </a:tc>
                <a:tc>
                  <a:txBody>
                    <a:bodyPr/>
                    <a:lstStyle/>
                    <a:p>
                      <a:pPr algn="ctr"/>
                      <a:r>
                        <a:rPr lang="en-US" sz="2000" b="1" dirty="0" smtClean="0">
                          <a:solidFill>
                            <a:srgbClr val="0070C0"/>
                          </a:solidFill>
                        </a:rPr>
                        <a:t>Row Differences</a:t>
                      </a:r>
                      <a:endParaRPr lang="en-US" sz="2000" b="1" dirty="0">
                        <a:solidFill>
                          <a:srgbClr val="0070C0"/>
                        </a:solidFill>
                      </a:endParaRPr>
                    </a:p>
                  </a:txBody>
                  <a:tcPr/>
                </a:tc>
              </a:tr>
              <a:tr h="635000">
                <a:tc>
                  <a:txBody>
                    <a:bodyPr/>
                    <a:lstStyle/>
                    <a:p>
                      <a:pPr algn="ctr"/>
                      <a:r>
                        <a:rPr lang="en-US" sz="2000" dirty="0" smtClean="0"/>
                        <a:t>S1</a:t>
                      </a:r>
                      <a:endParaRPr lang="en-US" sz="2000" dirty="0"/>
                    </a:p>
                  </a:txBody>
                  <a:tcPr/>
                </a:tc>
                <a:tc>
                  <a:txBody>
                    <a:bodyPr/>
                    <a:lstStyle/>
                    <a:p>
                      <a:pPr algn="ctr"/>
                      <a:r>
                        <a:rPr lang="en-US" sz="2000" dirty="0" smtClean="0"/>
                        <a:t>19</a:t>
                      </a:r>
                      <a:endParaRPr lang="en-US" sz="2000" dirty="0"/>
                    </a:p>
                  </a:txBody>
                  <a:tcPr/>
                </a:tc>
                <a:tc>
                  <a:txBody>
                    <a:bodyPr/>
                    <a:lstStyle/>
                    <a:p>
                      <a:pPr algn="ctr"/>
                      <a:r>
                        <a:rPr lang="en-US" sz="2000" dirty="0" smtClean="0"/>
                        <a:t>30</a:t>
                      </a:r>
                      <a:endParaRPr lang="en-US" sz="2000" dirty="0"/>
                    </a:p>
                  </a:txBody>
                  <a:tcPr/>
                </a:tc>
                <a:tc>
                  <a:txBody>
                    <a:bodyPr/>
                    <a:lstStyle/>
                    <a:p>
                      <a:pPr algn="ctr"/>
                      <a:r>
                        <a:rPr lang="en-US" sz="2000" dirty="0" smtClean="0"/>
                        <a:t>50</a:t>
                      </a:r>
                      <a:endParaRPr lang="en-US" sz="2000" dirty="0"/>
                    </a:p>
                  </a:txBody>
                  <a:tcPr/>
                </a:tc>
                <a:tc>
                  <a:txBody>
                    <a:bodyPr/>
                    <a:lstStyle/>
                    <a:p>
                      <a:pPr algn="ctr"/>
                      <a:r>
                        <a:rPr lang="en-US" sz="2000" dirty="0" smtClean="0"/>
                        <a:t>10</a:t>
                      </a:r>
                      <a:endParaRPr lang="en-US" sz="2000" dirty="0"/>
                    </a:p>
                  </a:txBody>
                  <a:tcPr/>
                </a:tc>
                <a:tc>
                  <a:txBody>
                    <a:bodyPr/>
                    <a:lstStyle/>
                    <a:p>
                      <a:pPr algn="ctr"/>
                      <a:r>
                        <a:rPr lang="en-US" sz="2000" dirty="0" smtClean="0"/>
                        <a:t>7</a:t>
                      </a:r>
                      <a:endParaRPr lang="en-US" sz="2000" dirty="0"/>
                    </a:p>
                  </a:txBody>
                  <a:tcPr/>
                </a:tc>
                <a:tc>
                  <a:txBody>
                    <a:bodyPr/>
                    <a:lstStyle/>
                    <a:p>
                      <a:pPr algn="ctr"/>
                      <a:r>
                        <a:rPr lang="en-US" sz="2000" b="1" dirty="0" smtClean="0">
                          <a:solidFill>
                            <a:srgbClr val="0070C0"/>
                          </a:solidFill>
                        </a:rPr>
                        <a:t>9</a:t>
                      </a:r>
                      <a:endParaRPr lang="en-US" sz="2000" b="1" dirty="0">
                        <a:solidFill>
                          <a:srgbClr val="0070C0"/>
                        </a:solidFill>
                      </a:endParaRPr>
                    </a:p>
                  </a:txBody>
                  <a:tcPr/>
                </a:tc>
              </a:tr>
              <a:tr h="635000">
                <a:tc>
                  <a:txBody>
                    <a:bodyPr/>
                    <a:lstStyle/>
                    <a:p>
                      <a:pPr algn="ctr"/>
                      <a:r>
                        <a:rPr lang="en-US" sz="2000" dirty="0" smtClean="0"/>
                        <a:t>S2</a:t>
                      </a:r>
                      <a:endParaRPr lang="en-US" sz="2000" dirty="0"/>
                    </a:p>
                  </a:txBody>
                  <a:tcPr/>
                </a:tc>
                <a:tc>
                  <a:txBody>
                    <a:bodyPr/>
                    <a:lstStyle/>
                    <a:p>
                      <a:pPr algn="ctr"/>
                      <a:r>
                        <a:rPr lang="en-US" sz="2000" dirty="0" smtClean="0"/>
                        <a:t>70</a:t>
                      </a:r>
                      <a:endParaRPr lang="en-US" sz="2000" dirty="0"/>
                    </a:p>
                  </a:txBody>
                  <a:tcPr/>
                </a:tc>
                <a:tc>
                  <a:txBody>
                    <a:bodyPr/>
                    <a:lstStyle/>
                    <a:p>
                      <a:pPr algn="ctr"/>
                      <a:r>
                        <a:rPr lang="en-US" sz="2000" dirty="0" smtClean="0"/>
                        <a:t>30</a:t>
                      </a:r>
                      <a:endParaRPr lang="en-US" sz="2000" dirty="0"/>
                    </a:p>
                  </a:txBody>
                  <a:tcPr/>
                </a:tc>
                <a:tc>
                  <a:txBody>
                    <a:bodyPr/>
                    <a:lstStyle/>
                    <a:p>
                      <a:pPr algn="ctr"/>
                      <a:r>
                        <a:rPr lang="en-US" sz="2000" dirty="0" smtClean="0"/>
                        <a:t>40</a:t>
                      </a:r>
                      <a:endParaRPr lang="en-US" sz="2000" dirty="0"/>
                    </a:p>
                  </a:txBody>
                  <a:tcPr/>
                </a:tc>
                <a:tc>
                  <a:txBody>
                    <a:bodyPr/>
                    <a:lstStyle/>
                    <a:p>
                      <a:pPr algn="ctr"/>
                      <a:r>
                        <a:rPr lang="en-US" sz="2000" dirty="0" smtClean="0"/>
                        <a:t>60</a:t>
                      </a:r>
                      <a:endParaRPr lang="en-US" sz="2000" dirty="0"/>
                    </a:p>
                  </a:txBody>
                  <a:tcPr/>
                </a:tc>
                <a:tc>
                  <a:txBody>
                    <a:bodyPr/>
                    <a:lstStyle/>
                    <a:p>
                      <a:pPr algn="ctr"/>
                      <a:r>
                        <a:rPr lang="en-US" sz="2000" dirty="0" smtClean="0"/>
                        <a:t>9</a:t>
                      </a:r>
                      <a:endParaRPr lang="en-US" sz="2000" dirty="0"/>
                    </a:p>
                  </a:txBody>
                  <a:tcPr/>
                </a:tc>
                <a:tc>
                  <a:txBody>
                    <a:bodyPr/>
                    <a:lstStyle/>
                    <a:p>
                      <a:pPr algn="ctr"/>
                      <a:r>
                        <a:rPr lang="en-US" sz="2000" b="1" dirty="0" smtClean="0">
                          <a:solidFill>
                            <a:srgbClr val="0070C0"/>
                          </a:solidFill>
                        </a:rPr>
                        <a:t>10</a:t>
                      </a:r>
                      <a:endParaRPr lang="en-US" sz="2000" b="1" dirty="0">
                        <a:solidFill>
                          <a:srgbClr val="0070C0"/>
                        </a:solidFill>
                      </a:endParaRPr>
                    </a:p>
                  </a:txBody>
                  <a:tcPr/>
                </a:tc>
              </a:tr>
              <a:tr h="635000">
                <a:tc>
                  <a:txBody>
                    <a:bodyPr/>
                    <a:lstStyle/>
                    <a:p>
                      <a:pPr algn="ctr"/>
                      <a:r>
                        <a:rPr lang="en-US" sz="2000" dirty="0" smtClean="0"/>
                        <a:t>S3</a:t>
                      </a:r>
                      <a:endParaRPr lang="en-US" sz="2000" dirty="0"/>
                    </a:p>
                  </a:txBody>
                  <a:tcPr/>
                </a:tc>
                <a:tc>
                  <a:txBody>
                    <a:bodyPr/>
                    <a:lstStyle/>
                    <a:p>
                      <a:pPr algn="ctr"/>
                      <a:r>
                        <a:rPr lang="en-US" sz="2000" dirty="0" smtClean="0"/>
                        <a:t>40</a:t>
                      </a:r>
                      <a:endParaRPr lang="en-US" sz="2000" dirty="0"/>
                    </a:p>
                  </a:txBody>
                  <a:tcPr/>
                </a:tc>
                <a:tc>
                  <a:txBody>
                    <a:bodyPr/>
                    <a:lstStyle/>
                    <a:p>
                      <a:pPr algn="ctr"/>
                      <a:r>
                        <a:rPr lang="en-US" sz="2000" dirty="0" smtClean="0"/>
                        <a:t>8</a:t>
                      </a:r>
                      <a:endParaRPr lang="en-US" sz="2000" dirty="0"/>
                    </a:p>
                  </a:txBody>
                  <a:tcPr/>
                </a:tc>
                <a:tc>
                  <a:txBody>
                    <a:bodyPr/>
                    <a:lstStyle/>
                    <a:p>
                      <a:pPr algn="ctr"/>
                      <a:r>
                        <a:rPr lang="en-US" sz="2000" dirty="0" smtClean="0"/>
                        <a:t>70</a:t>
                      </a:r>
                      <a:endParaRPr lang="en-US" sz="2000" dirty="0"/>
                    </a:p>
                  </a:txBody>
                  <a:tcPr/>
                </a:tc>
                <a:tc>
                  <a:txBody>
                    <a:bodyPr/>
                    <a:lstStyle/>
                    <a:p>
                      <a:pPr algn="ctr"/>
                      <a:r>
                        <a:rPr lang="en-US" sz="2000" dirty="0" smtClean="0"/>
                        <a:t>20</a:t>
                      </a:r>
                      <a:endParaRPr lang="en-US" sz="2000" dirty="0"/>
                    </a:p>
                  </a:txBody>
                  <a:tcPr/>
                </a:tc>
                <a:tc>
                  <a:txBody>
                    <a:bodyPr/>
                    <a:lstStyle/>
                    <a:p>
                      <a:pPr algn="ctr"/>
                      <a:r>
                        <a:rPr lang="en-US" sz="2000" smtClean="0"/>
                        <a:t>10</a:t>
                      </a:r>
                      <a:endParaRPr lang="en-US" sz="2000" dirty="0"/>
                    </a:p>
                  </a:txBody>
                  <a:tcPr/>
                </a:tc>
                <a:tc>
                  <a:txBody>
                    <a:bodyPr/>
                    <a:lstStyle/>
                    <a:p>
                      <a:pPr algn="ctr"/>
                      <a:r>
                        <a:rPr lang="en-US" sz="2000" b="1" dirty="0" smtClean="0">
                          <a:solidFill>
                            <a:srgbClr val="0070C0"/>
                          </a:solidFill>
                        </a:rPr>
                        <a:t>12</a:t>
                      </a:r>
                      <a:endParaRPr lang="en-US" sz="2000" b="1" dirty="0">
                        <a:solidFill>
                          <a:srgbClr val="0070C0"/>
                        </a:solidFill>
                      </a:endParaRPr>
                    </a:p>
                  </a:txBody>
                  <a:tcPr/>
                </a:tc>
              </a:tr>
              <a:tr h="635000">
                <a:tc>
                  <a:txBody>
                    <a:bodyPr/>
                    <a:lstStyle/>
                    <a:p>
                      <a:pPr algn="ctr"/>
                      <a:r>
                        <a:rPr lang="en-US" sz="2000" dirty="0" smtClean="0"/>
                        <a:t>Demand</a:t>
                      </a:r>
                      <a:endParaRPr lang="en-US" sz="2000" dirty="0"/>
                    </a:p>
                  </a:txBody>
                  <a:tcPr/>
                </a:tc>
                <a:tc>
                  <a:txBody>
                    <a:bodyPr/>
                    <a:lstStyle/>
                    <a:p>
                      <a:pPr algn="ctr"/>
                      <a:r>
                        <a:rPr lang="en-US" sz="2000" dirty="0" smtClean="0"/>
                        <a:t>5</a:t>
                      </a:r>
                      <a:endParaRPr lang="en-US" sz="2000" dirty="0"/>
                    </a:p>
                  </a:txBody>
                  <a:tcPr/>
                </a:tc>
                <a:tc>
                  <a:txBody>
                    <a:bodyPr/>
                    <a:lstStyle/>
                    <a:p>
                      <a:pPr algn="ctr"/>
                      <a:r>
                        <a:rPr lang="en-US" sz="2000" dirty="0" smtClean="0"/>
                        <a:t>8</a:t>
                      </a:r>
                      <a:endParaRPr lang="en-US" sz="2000" dirty="0"/>
                    </a:p>
                  </a:txBody>
                  <a:tcPr/>
                </a:tc>
                <a:tc>
                  <a:txBody>
                    <a:bodyPr/>
                    <a:lstStyle/>
                    <a:p>
                      <a:pPr algn="ctr"/>
                      <a:r>
                        <a:rPr lang="en-US" sz="2000" dirty="0" smtClean="0"/>
                        <a:t>7</a:t>
                      </a:r>
                      <a:endParaRPr lang="en-US" sz="2000" dirty="0"/>
                    </a:p>
                  </a:txBody>
                  <a:tcPr/>
                </a:tc>
                <a:tc>
                  <a:txBody>
                    <a:bodyPr/>
                    <a:lstStyle/>
                    <a:p>
                      <a:pPr algn="ctr"/>
                      <a:r>
                        <a:rPr lang="en-US" sz="2000" dirty="0" smtClean="0"/>
                        <a:t>14</a:t>
                      </a:r>
                      <a:endParaRPr lang="en-US" sz="2000" dirty="0"/>
                    </a:p>
                  </a:txBody>
                  <a:tcPr/>
                </a:tc>
                <a:tc>
                  <a:txBody>
                    <a:bodyPr/>
                    <a:lstStyle/>
                    <a:p>
                      <a:pPr algn="ctr"/>
                      <a:r>
                        <a:rPr lang="en-US" sz="2000" dirty="0" smtClean="0"/>
                        <a:t>34</a:t>
                      </a:r>
                      <a:endParaRPr lang="en-US" sz="2000" dirty="0"/>
                    </a:p>
                  </a:txBody>
                  <a:tcPr/>
                </a:tc>
                <a:tc>
                  <a:txBody>
                    <a:bodyPr/>
                    <a:lstStyle/>
                    <a:p>
                      <a:pPr algn="ctr"/>
                      <a:endParaRPr lang="en-US" sz="2000" dirty="0"/>
                    </a:p>
                  </a:txBody>
                  <a:tcPr/>
                </a:tc>
              </a:tr>
              <a:tr h="0">
                <a:tc>
                  <a:txBody>
                    <a:bodyPr/>
                    <a:lstStyle/>
                    <a:p>
                      <a:pPr algn="ctr"/>
                      <a:r>
                        <a:rPr lang="en-US" sz="2000" b="1" dirty="0" err="1" smtClean="0">
                          <a:solidFill>
                            <a:srgbClr val="0070C0"/>
                          </a:solidFill>
                        </a:rPr>
                        <a:t>Coloumn</a:t>
                      </a:r>
                      <a:r>
                        <a:rPr lang="en-US" sz="2000" b="1" dirty="0" smtClean="0">
                          <a:solidFill>
                            <a:srgbClr val="0070C0"/>
                          </a:solidFill>
                        </a:rPr>
                        <a:t> Differences</a:t>
                      </a:r>
                      <a:endParaRPr lang="en-US" sz="2000" b="1" dirty="0">
                        <a:solidFill>
                          <a:srgbClr val="0070C0"/>
                        </a:solidFill>
                      </a:endParaRPr>
                    </a:p>
                  </a:txBody>
                  <a:tcPr/>
                </a:tc>
                <a:tc>
                  <a:txBody>
                    <a:bodyPr/>
                    <a:lstStyle/>
                    <a:p>
                      <a:pPr algn="ctr"/>
                      <a:r>
                        <a:rPr lang="en-US" sz="2000" b="1" dirty="0" smtClean="0">
                          <a:solidFill>
                            <a:srgbClr val="0070C0"/>
                          </a:solidFill>
                        </a:rPr>
                        <a:t>21</a:t>
                      </a:r>
                      <a:endParaRPr lang="en-US" sz="2000" b="1" dirty="0">
                        <a:solidFill>
                          <a:srgbClr val="0070C0"/>
                        </a:solidFill>
                      </a:endParaRPr>
                    </a:p>
                  </a:txBody>
                  <a:tcPr/>
                </a:tc>
                <a:tc>
                  <a:txBody>
                    <a:bodyPr/>
                    <a:lstStyle/>
                    <a:p>
                      <a:pPr algn="ctr"/>
                      <a:r>
                        <a:rPr lang="en-US" sz="4800" b="1" dirty="0" smtClean="0">
                          <a:solidFill>
                            <a:srgbClr val="0070C0"/>
                          </a:solidFill>
                        </a:rPr>
                        <a:t>22</a:t>
                      </a:r>
                      <a:endParaRPr lang="en-US" sz="4800" b="1" dirty="0">
                        <a:solidFill>
                          <a:srgbClr val="0070C0"/>
                        </a:solidFill>
                      </a:endParaRPr>
                    </a:p>
                  </a:txBody>
                  <a:tcPr/>
                </a:tc>
                <a:tc>
                  <a:txBody>
                    <a:bodyPr/>
                    <a:lstStyle/>
                    <a:p>
                      <a:pPr algn="ctr"/>
                      <a:r>
                        <a:rPr lang="en-US" sz="2000" b="1" dirty="0" smtClean="0">
                          <a:solidFill>
                            <a:srgbClr val="0070C0"/>
                          </a:solidFill>
                        </a:rPr>
                        <a:t>10</a:t>
                      </a:r>
                      <a:endParaRPr lang="en-US" sz="2000" b="1" dirty="0">
                        <a:solidFill>
                          <a:srgbClr val="0070C0"/>
                        </a:solidFill>
                      </a:endParaRPr>
                    </a:p>
                  </a:txBody>
                  <a:tcPr/>
                </a:tc>
                <a:tc>
                  <a:txBody>
                    <a:bodyPr/>
                    <a:lstStyle/>
                    <a:p>
                      <a:pPr algn="ctr"/>
                      <a:r>
                        <a:rPr lang="en-US" sz="2000" b="1" dirty="0" smtClean="0">
                          <a:solidFill>
                            <a:srgbClr val="0070C0"/>
                          </a:solidFill>
                        </a:rPr>
                        <a:t>10</a:t>
                      </a:r>
                      <a:endParaRPr lang="en-US" sz="2000" b="1" dirty="0">
                        <a:solidFill>
                          <a:srgbClr val="0070C0"/>
                        </a:solidFill>
                      </a:endParaRPr>
                    </a:p>
                  </a:txBody>
                  <a:tcPr/>
                </a:tc>
                <a:tc>
                  <a:txBody>
                    <a:bodyPr/>
                    <a:lstStyle/>
                    <a:p>
                      <a:pPr algn="ctr"/>
                      <a:endParaRPr lang="en-US" sz="2000" dirty="0"/>
                    </a:p>
                  </a:txBody>
                  <a:tcPr/>
                </a:tc>
                <a:tc>
                  <a:txBody>
                    <a:bodyPr/>
                    <a:lstStyle/>
                    <a:p>
                      <a:pPr algn="ctr"/>
                      <a:endParaRPr lang="en-US" sz="2000" dirty="0"/>
                    </a:p>
                  </a:txBody>
                  <a:tcPr/>
                </a:tc>
              </a:tr>
            </a:tbl>
          </a:graphicData>
        </a:graphic>
      </p:graphicFrame>
      <p:sp>
        <p:nvSpPr>
          <p:cNvPr id="6" name="TextBox 5"/>
          <p:cNvSpPr txBox="1"/>
          <p:nvPr/>
        </p:nvSpPr>
        <p:spPr>
          <a:xfrm>
            <a:off x="304800" y="1295400"/>
            <a:ext cx="8313879" cy="400110"/>
          </a:xfrm>
          <a:prstGeom prst="rect">
            <a:avLst/>
          </a:prstGeom>
          <a:noFill/>
        </p:spPr>
        <p:txBody>
          <a:bodyPr wrap="none" rtlCol="0">
            <a:spAutoFit/>
          </a:bodyPr>
          <a:lstStyle/>
          <a:p>
            <a:r>
              <a:rPr lang="en-US" sz="2000" dirty="0" smtClean="0"/>
              <a:t>Use VAM Method to find initial feasible solution to the transportation problem</a:t>
            </a:r>
            <a:endParaRPr lang="en-US" sz="2000" dirty="0"/>
          </a:p>
        </p:txBody>
      </p:sp>
      <p:sp>
        <p:nvSpPr>
          <p:cNvPr id="5" name="Oval 4"/>
          <p:cNvSpPr/>
          <p:nvPr/>
        </p:nvSpPr>
        <p:spPr>
          <a:xfrm>
            <a:off x="3048000" y="41910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cxnSp>
        <p:nvCxnSpPr>
          <p:cNvPr id="8" name="Straight Connector 7"/>
          <p:cNvCxnSpPr/>
          <p:nvPr/>
        </p:nvCxnSpPr>
        <p:spPr>
          <a:xfrm rot="5400000">
            <a:off x="1371600" y="3505200"/>
            <a:ext cx="32004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p:txBody>
          <a:bodyPr>
            <a:normAutofit/>
          </a:bodyPr>
          <a:lstStyle/>
          <a:p>
            <a:pPr algn="just"/>
            <a:r>
              <a:rPr lang="en-US" sz="2800" dirty="0" smtClean="0"/>
              <a:t>The differences penalty cost for each row and column have been calculated as shown in Table. In the first round the maximum penalty . 22 occurs in column D2. Thus the cell (S3, D2) having the least transportation cost 8 is chosen for allocation. The maximum possible allocation in this cell is 8 and it satisfies the demand in column D2. Adjust the supply of S3 from 18 to 10. (18 - 8  = 10)</a:t>
            </a:r>
            <a:endParaRPr lang="en-US" sz="2800"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 2</a:t>
            </a:r>
            <a:endParaRPr lang="en-US" dirty="0"/>
          </a:p>
        </p:txBody>
      </p:sp>
      <p:graphicFrame>
        <p:nvGraphicFramePr>
          <p:cNvPr id="4" name="Table 3"/>
          <p:cNvGraphicFramePr>
            <a:graphicFrameLocks noGrp="1"/>
          </p:cNvGraphicFramePr>
          <p:nvPr/>
        </p:nvGraphicFramePr>
        <p:xfrm>
          <a:off x="380999" y="1869440"/>
          <a:ext cx="8382000" cy="4028440"/>
        </p:xfrm>
        <a:graphic>
          <a:graphicData uri="http://schemas.openxmlformats.org/drawingml/2006/table">
            <a:tbl>
              <a:tblPr firstRow="1" bandRow="1">
                <a:tableStyleId>{5940675A-B579-460E-94D1-54222C63F5DA}</a:tableStyleId>
              </a:tblPr>
              <a:tblGrid>
                <a:gridCol w="1052708"/>
                <a:gridCol w="820601"/>
                <a:gridCol w="749323"/>
                <a:gridCol w="824257"/>
                <a:gridCol w="899189"/>
                <a:gridCol w="1658938"/>
                <a:gridCol w="1188492"/>
                <a:gridCol w="1188492"/>
              </a:tblGrid>
              <a:tr h="635000">
                <a:tc>
                  <a:txBody>
                    <a:bodyPr/>
                    <a:lstStyle/>
                    <a:p>
                      <a:pPr algn="ctr"/>
                      <a:endParaRPr lang="en-US" sz="1400" dirty="0"/>
                    </a:p>
                  </a:txBody>
                  <a:tcPr/>
                </a:tc>
                <a:tc>
                  <a:txBody>
                    <a:bodyPr/>
                    <a:lstStyle/>
                    <a:p>
                      <a:pPr algn="ctr"/>
                      <a:r>
                        <a:rPr lang="en-US" sz="1400" dirty="0" smtClean="0"/>
                        <a:t>D1</a:t>
                      </a:r>
                      <a:endParaRPr lang="en-US" sz="1400" dirty="0"/>
                    </a:p>
                  </a:txBody>
                  <a:tcPr/>
                </a:tc>
                <a:tc>
                  <a:txBody>
                    <a:bodyPr/>
                    <a:lstStyle/>
                    <a:p>
                      <a:pPr algn="ctr"/>
                      <a:r>
                        <a:rPr lang="en-US" sz="1400" dirty="0" smtClean="0"/>
                        <a:t>D2</a:t>
                      </a:r>
                      <a:endParaRPr lang="en-US" sz="1400" dirty="0"/>
                    </a:p>
                  </a:txBody>
                  <a:tcPr/>
                </a:tc>
                <a:tc>
                  <a:txBody>
                    <a:bodyPr/>
                    <a:lstStyle/>
                    <a:p>
                      <a:pPr algn="ctr"/>
                      <a:r>
                        <a:rPr lang="en-US" sz="1400" dirty="0" smtClean="0"/>
                        <a:t>D3</a:t>
                      </a:r>
                      <a:endParaRPr lang="en-US" sz="1400" dirty="0"/>
                    </a:p>
                  </a:txBody>
                  <a:tcPr/>
                </a:tc>
                <a:tc>
                  <a:txBody>
                    <a:bodyPr/>
                    <a:lstStyle/>
                    <a:p>
                      <a:pPr algn="ctr"/>
                      <a:r>
                        <a:rPr lang="en-US" sz="1400" dirty="0" smtClean="0"/>
                        <a:t>D4</a:t>
                      </a:r>
                      <a:endParaRPr lang="en-US" sz="1400" dirty="0"/>
                    </a:p>
                  </a:txBody>
                  <a:tcPr/>
                </a:tc>
                <a:tc>
                  <a:txBody>
                    <a:bodyPr/>
                    <a:lstStyle/>
                    <a:p>
                      <a:pPr algn="ctr"/>
                      <a:r>
                        <a:rPr lang="en-US" sz="1400" dirty="0" smtClean="0"/>
                        <a:t>Supply</a:t>
                      </a:r>
                      <a:endParaRPr lang="en-US" sz="1400" dirty="0"/>
                    </a:p>
                  </a:txBody>
                  <a:tcPr/>
                </a:tc>
                <a:tc>
                  <a:txBody>
                    <a:bodyPr/>
                    <a:lstStyle/>
                    <a:p>
                      <a:pPr algn="ctr"/>
                      <a:r>
                        <a:rPr lang="en-US" sz="1400" dirty="0" smtClean="0"/>
                        <a:t>Row Differences</a:t>
                      </a:r>
                      <a:endParaRPr lang="en-US" sz="1400" dirty="0"/>
                    </a:p>
                  </a:txBody>
                  <a:tcPr/>
                </a:tc>
                <a:tc>
                  <a:txBody>
                    <a:bodyPr/>
                    <a:lstStyle/>
                    <a:p>
                      <a:pPr algn="ctr"/>
                      <a:endParaRPr lang="en-US" sz="1400" dirty="0"/>
                    </a:p>
                  </a:txBody>
                  <a:tcPr/>
                </a:tc>
              </a:tr>
              <a:tr h="635000">
                <a:tc>
                  <a:txBody>
                    <a:bodyPr/>
                    <a:lstStyle/>
                    <a:p>
                      <a:pPr algn="ctr"/>
                      <a:r>
                        <a:rPr lang="en-US" sz="1400" dirty="0" smtClean="0"/>
                        <a:t>S1</a:t>
                      </a:r>
                      <a:endParaRPr lang="en-US" sz="1400" dirty="0"/>
                    </a:p>
                  </a:txBody>
                  <a:tcPr/>
                </a:tc>
                <a:tc>
                  <a:txBody>
                    <a:bodyPr/>
                    <a:lstStyle/>
                    <a:p>
                      <a:pPr algn="ctr"/>
                      <a:r>
                        <a:rPr lang="en-US" sz="1400" dirty="0" smtClean="0"/>
                        <a:t>19</a:t>
                      </a:r>
                      <a:endParaRPr lang="en-US" sz="1400" dirty="0"/>
                    </a:p>
                  </a:txBody>
                  <a:tcPr/>
                </a:tc>
                <a:tc>
                  <a:txBody>
                    <a:bodyPr/>
                    <a:lstStyle/>
                    <a:p>
                      <a:pPr algn="ctr"/>
                      <a:r>
                        <a:rPr lang="en-US" sz="1400" dirty="0" smtClean="0"/>
                        <a:t>30</a:t>
                      </a:r>
                      <a:endParaRPr lang="en-US" sz="1400" dirty="0"/>
                    </a:p>
                  </a:txBody>
                  <a:tcPr/>
                </a:tc>
                <a:tc>
                  <a:txBody>
                    <a:bodyPr/>
                    <a:lstStyle/>
                    <a:p>
                      <a:pPr algn="ctr"/>
                      <a:r>
                        <a:rPr lang="en-US" sz="1400" dirty="0" smtClean="0"/>
                        <a:t>50</a:t>
                      </a:r>
                      <a:endParaRPr lang="en-US" sz="1400" dirty="0"/>
                    </a:p>
                  </a:txBody>
                  <a:tcPr/>
                </a:tc>
                <a:tc>
                  <a:txBody>
                    <a:bodyPr/>
                    <a:lstStyle/>
                    <a:p>
                      <a:pPr algn="ctr"/>
                      <a:r>
                        <a:rPr lang="en-US" sz="1400" dirty="0" smtClean="0"/>
                        <a:t>10</a:t>
                      </a:r>
                      <a:endParaRPr lang="en-US" sz="1400" dirty="0"/>
                    </a:p>
                  </a:txBody>
                  <a:tcPr/>
                </a:tc>
                <a:tc>
                  <a:txBody>
                    <a:bodyPr/>
                    <a:lstStyle/>
                    <a:p>
                      <a:pPr algn="ctr"/>
                      <a:r>
                        <a:rPr lang="en-US" sz="1400" dirty="0" smtClean="0"/>
                        <a:t>7</a:t>
                      </a:r>
                      <a:endParaRPr lang="en-US" sz="1400" dirty="0"/>
                    </a:p>
                  </a:txBody>
                  <a:tcPr/>
                </a:tc>
                <a:tc>
                  <a:txBody>
                    <a:bodyPr/>
                    <a:lstStyle/>
                    <a:p>
                      <a:pPr algn="ctr"/>
                      <a:r>
                        <a:rPr lang="en-US" sz="1600" b="1" dirty="0" smtClean="0"/>
                        <a:t>9</a:t>
                      </a:r>
                      <a:endParaRPr lang="en-US" sz="1600" b="1" dirty="0"/>
                    </a:p>
                  </a:txBody>
                  <a:tcPr/>
                </a:tc>
                <a:tc>
                  <a:txBody>
                    <a:bodyPr/>
                    <a:lstStyle/>
                    <a:p>
                      <a:pPr algn="ctr"/>
                      <a:r>
                        <a:rPr lang="en-US" sz="1600" b="1" dirty="0" smtClean="0"/>
                        <a:t>9</a:t>
                      </a:r>
                      <a:endParaRPr lang="en-US" sz="1600" b="1" dirty="0"/>
                    </a:p>
                  </a:txBody>
                  <a:tcPr/>
                </a:tc>
              </a:tr>
              <a:tr h="635000">
                <a:tc>
                  <a:txBody>
                    <a:bodyPr/>
                    <a:lstStyle/>
                    <a:p>
                      <a:pPr algn="ctr"/>
                      <a:r>
                        <a:rPr lang="en-US" sz="1400" dirty="0" smtClean="0"/>
                        <a:t>S2</a:t>
                      </a:r>
                      <a:endParaRPr lang="en-US" sz="1400" dirty="0"/>
                    </a:p>
                  </a:txBody>
                  <a:tcPr/>
                </a:tc>
                <a:tc>
                  <a:txBody>
                    <a:bodyPr/>
                    <a:lstStyle/>
                    <a:p>
                      <a:pPr algn="ctr"/>
                      <a:r>
                        <a:rPr lang="en-US" sz="1400" dirty="0" smtClean="0"/>
                        <a:t>70</a:t>
                      </a:r>
                      <a:endParaRPr lang="en-US" sz="1400" dirty="0"/>
                    </a:p>
                  </a:txBody>
                  <a:tcPr/>
                </a:tc>
                <a:tc>
                  <a:txBody>
                    <a:bodyPr/>
                    <a:lstStyle/>
                    <a:p>
                      <a:pPr algn="ctr"/>
                      <a:r>
                        <a:rPr lang="en-US" sz="1400" dirty="0" smtClean="0"/>
                        <a:t>30</a:t>
                      </a:r>
                      <a:endParaRPr lang="en-US" sz="1400" dirty="0"/>
                    </a:p>
                  </a:txBody>
                  <a:tcPr/>
                </a:tc>
                <a:tc>
                  <a:txBody>
                    <a:bodyPr/>
                    <a:lstStyle/>
                    <a:p>
                      <a:pPr algn="ctr"/>
                      <a:r>
                        <a:rPr lang="en-US" sz="1400" dirty="0" smtClean="0"/>
                        <a:t>40</a:t>
                      </a:r>
                      <a:endParaRPr lang="en-US" sz="1400" dirty="0"/>
                    </a:p>
                  </a:txBody>
                  <a:tcPr/>
                </a:tc>
                <a:tc>
                  <a:txBody>
                    <a:bodyPr/>
                    <a:lstStyle/>
                    <a:p>
                      <a:pPr algn="ctr"/>
                      <a:r>
                        <a:rPr lang="en-US" sz="1400" dirty="0" smtClean="0"/>
                        <a:t>60</a:t>
                      </a:r>
                      <a:endParaRPr lang="en-US" sz="1400" dirty="0"/>
                    </a:p>
                  </a:txBody>
                  <a:tcPr/>
                </a:tc>
                <a:tc>
                  <a:txBody>
                    <a:bodyPr/>
                    <a:lstStyle/>
                    <a:p>
                      <a:pPr algn="ctr"/>
                      <a:r>
                        <a:rPr lang="en-US" sz="1400" dirty="0" smtClean="0"/>
                        <a:t>9</a:t>
                      </a:r>
                      <a:endParaRPr lang="en-US" sz="1400" dirty="0"/>
                    </a:p>
                  </a:txBody>
                  <a:tcPr/>
                </a:tc>
                <a:tc>
                  <a:txBody>
                    <a:bodyPr/>
                    <a:lstStyle/>
                    <a:p>
                      <a:pPr algn="ctr"/>
                      <a:r>
                        <a:rPr lang="en-US" sz="1600" b="1" dirty="0" smtClean="0"/>
                        <a:t>10</a:t>
                      </a:r>
                      <a:endParaRPr lang="en-US" sz="1600" b="1" dirty="0"/>
                    </a:p>
                  </a:txBody>
                  <a:tcPr/>
                </a:tc>
                <a:tc>
                  <a:txBody>
                    <a:bodyPr/>
                    <a:lstStyle/>
                    <a:p>
                      <a:pPr algn="ctr"/>
                      <a:r>
                        <a:rPr lang="en-US" sz="1600" b="1" dirty="0" smtClean="0"/>
                        <a:t>20</a:t>
                      </a:r>
                      <a:endParaRPr lang="en-US" sz="1600" b="1" dirty="0"/>
                    </a:p>
                  </a:txBody>
                  <a:tcPr/>
                </a:tc>
              </a:tr>
              <a:tr h="635000">
                <a:tc>
                  <a:txBody>
                    <a:bodyPr/>
                    <a:lstStyle/>
                    <a:p>
                      <a:pPr algn="ctr"/>
                      <a:r>
                        <a:rPr lang="en-US" sz="1400" dirty="0" smtClean="0"/>
                        <a:t>S3</a:t>
                      </a:r>
                      <a:endParaRPr lang="en-US" sz="1400" dirty="0"/>
                    </a:p>
                  </a:txBody>
                  <a:tcPr/>
                </a:tc>
                <a:tc>
                  <a:txBody>
                    <a:bodyPr/>
                    <a:lstStyle/>
                    <a:p>
                      <a:pPr algn="ctr"/>
                      <a:r>
                        <a:rPr lang="en-US" sz="1400" dirty="0" smtClean="0"/>
                        <a:t>40</a:t>
                      </a:r>
                      <a:endParaRPr lang="en-US" sz="1400" dirty="0"/>
                    </a:p>
                  </a:txBody>
                  <a:tcPr/>
                </a:tc>
                <a:tc>
                  <a:txBody>
                    <a:bodyPr/>
                    <a:lstStyle/>
                    <a:p>
                      <a:pPr algn="ctr"/>
                      <a:r>
                        <a:rPr lang="en-US" sz="1400" dirty="0" smtClean="0"/>
                        <a:t>8</a:t>
                      </a:r>
                      <a:endParaRPr lang="en-US" sz="1400" dirty="0"/>
                    </a:p>
                  </a:txBody>
                  <a:tcPr/>
                </a:tc>
                <a:tc>
                  <a:txBody>
                    <a:bodyPr/>
                    <a:lstStyle/>
                    <a:p>
                      <a:pPr algn="ctr"/>
                      <a:r>
                        <a:rPr lang="en-US" sz="1400" dirty="0" smtClean="0"/>
                        <a:t>70</a:t>
                      </a:r>
                      <a:endParaRPr lang="en-US" sz="1400" dirty="0"/>
                    </a:p>
                  </a:txBody>
                  <a:tcPr/>
                </a:tc>
                <a:tc>
                  <a:txBody>
                    <a:bodyPr/>
                    <a:lstStyle/>
                    <a:p>
                      <a:pPr algn="ctr"/>
                      <a:r>
                        <a:rPr lang="en-US" sz="1400" dirty="0" smtClean="0"/>
                        <a:t>20</a:t>
                      </a:r>
                      <a:endParaRPr lang="en-US" sz="1400" dirty="0"/>
                    </a:p>
                  </a:txBody>
                  <a:tcPr/>
                </a:tc>
                <a:tc>
                  <a:txBody>
                    <a:bodyPr/>
                    <a:lstStyle/>
                    <a:p>
                      <a:pPr algn="ctr"/>
                      <a:r>
                        <a:rPr lang="en-US" sz="1400" dirty="0" smtClean="0"/>
                        <a:t>18</a:t>
                      </a:r>
                      <a:endParaRPr lang="en-US" sz="1400" dirty="0"/>
                    </a:p>
                  </a:txBody>
                  <a:tcPr/>
                </a:tc>
                <a:tc>
                  <a:txBody>
                    <a:bodyPr/>
                    <a:lstStyle/>
                    <a:p>
                      <a:pPr algn="ctr"/>
                      <a:r>
                        <a:rPr lang="en-US" sz="1600" b="1" dirty="0" smtClean="0"/>
                        <a:t>12</a:t>
                      </a:r>
                      <a:endParaRPr lang="en-US" sz="1600" b="1" dirty="0"/>
                    </a:p>
                  </a:txBody>
                  <a:tcPr/>
                </a:tc>
                <a:tc>
                  <a:txBody>
                    <a:bodyPr/>
                    <a:lstStyle/>
                    <a:p>
                      <a:pPr algn="ctr"/>
                      <a:r>
                        <a:rPr lang="en-US" sz="1600" b="1" dirty="0" smtClean="0"/>
                        <a:t>20</a:t>
                      </a:r>
                      <a:endParaRPr lang="en-US" sz="1600" b="1" dirty="0"/>
                    </a:p>
                  </a:txBody>
                  <a:tcPr/>
                </a:tc>
              </a:tr>
              <a:tr h="635000">
                <a:tc>
                  <a:txBody>
                    <a:bodyPr/>
                    <a:lstStyle/>
                    <a:p>
                      <a:pPr algn="ctr"/>
                      <a:r>
                        <a:rPr lang="en-US" sz="1400" dirty="0" smtClean="0"/>
                        <a:t>Demand</a:t>
                      </a:r>
                      <a:endParaRPr lang="en-US" sz="1400" dirty="0"/>
                    </a:p>
                  </a:txBody>
                  <a:tcPr/>
                </a:tc>
                <a:tc>
                  <a:txBody>
                    <a:bodyPr/>
                    <a:lstStyle/>
                    <a:p>
                      <a:pPr algn="ctr"/>
                      <a:r>
                        <a:rPr lang="en-US" sz="1400" dirty="0" smtClean="0"/>
                        <a:t>5</a:t>
                      </a:r>
                      <a:endParaRPr lang="en-US" sz="1400" dirty="0"/>
                    </a:p>
                  </a:txBody>
                  <a:tcPr/>
                </a:tc>
                <a:tc>
                  <a:txBody>
                    <a:bodyPr/>
                    <a:lstStyle/>
                    <a:p>
                      <a:pPr algn="ctr"/>
                      <a:r>
                        <a:rPr lang="en-US" sz="1400" dirty="0" smtClean="0"/>
                        <a:t>8</a:t>
                      </a:r>
                      <a:endParaRPr lang="en-US" sz="1400" dirty="0"/>
                    </a:p>
                  </a:txBody>
                  <a:tcPr/>
                </a:tc>
                <a:tc>
                  <a:txBody>
                    <a:bodyPr/>
                    <a:lstStyle/>
                    <a:p>
                      <a:pPr algn="ctr"/>
                      <a:r>
                        <a:rPr lang="en-US" sz="1400" dirty="0" smtClean="0"/>
                        <a:t>7</a:t>
                      </a:r>
                      <a:endParaRPr lang="en-US" sz="1400" dirty="0"/>
                    </a:p>
                  </a:txBody>
                  <a:tcPr/>
                </a:tc>
                <a:tc>
                  <a:txBody>
                    <a:bodyPr/>
                    <a:lstStyle/>
                    <a:p>
                      <a:pPr algn="ctr"/>
                      <a:r>
                        <a:rPr lang="en-US" sz="1400" dirty="0" smtClean="0"/>
                        <a:t>14</a:t>
                      </a:r>
                      <a:endParaRPr lang="en-US" sz="1400" dirty="0"/>
                    </a:p>
                  </a:txBody>
                  <a:tcPr/>
                </a:tc>
                <a:tc>
                  <a:txBody>
                    <a:bodyPr/>
                    <a:lstStyle/>
                    <a:p>
                      <a:pPr algn="ctr"/>
                      <a:r>
                        <a:rPr lang="en-US" sz="1400" dirty="0" smtClean="0"/>
                        <a:t>34</a:t>
                      </a:r>
                      <a:endParaRPr lang="en-US" sz="1400" dirty="0"/>
                    </a:p>
                  </a:txBody>
                  <a:tcPr/>
                </a:tc>
                <a:tc>
                  <a:txBody>
                    <a:bodyPr/>
                    <a:lstStyle/>
                    <a:p>
                      <a:pPr algn="ctr"/>
                      <a:endParaRPr lang="en-US" sz="1400" dirty="0"/>
                    </a:p>
                  </a:txBody>
                  <a:tcPr/>
                </a:tc>
                <a:tc>
                  <a:txBody>
                    <a:bodyPr/>
                    <a:lstStyle/>
                    <a:p>
                      <a:pPr algn="ctr"/>
                      <a:endParaRPr lang="en-US" sz="1400" dirty="0"/>
                    </a:p>
                  </a:txBody>
                  <a:tcPr/>
                </a:tc>
              </a:tr>
              <a:tr h="0">
                <a:tc>
                  <a:txBody>
                    <a:bodyPr/>
                    <a:lstStyle/>
                    <a:p>
                      <a:pPr algn="ctr"/>
                      <a:r>
                        <a:rPr lang="en-US" sz="1400" dirty="0" err="1" smtClean="0"/>
                        <a:t>Coloumn</a:t>
                      </a:r>
                      <a:r>
                        <a:rPr lang="en-US" sz="1400" dirty="0" smtClean="0"/>
                        <a:t> Differences</a:t>
                      </a:r>
                      <a:endParaRPr lang="en-US" sz="1400" dirty="0"/>
                    </a:p>
                  </a:txBody>
                  <a:tcPr/>
                </a:tc>
                <a:tc>
                  <a:txBody>
                    <a:bodyPr/>
                    <a:lstStyle/>
                    <a:p>
                      <a:pPr algn="ctr"/>
                      <a:r>
                        <a:rPr lang="en-US" sz="1600" b="1" dirty="0" smtClean="0"/>
                        <a:t>21</a:t>
                      </a:r>
                      <a:endParaRPr lang="en-US" sz="1600" b="1" dirty="0"/>
                    </a:p>
                  </a:txBody>
                  <a:tcPr/>
                </a:tc>
                <a:tc>
                  <a:txBody>
                    <a:bodyPr/>
                    <a:lstStyle/>
                    <a:p>
                      <a:pPr algn="ctr"/>
                      <a:r>
                        <a:rPr lang="en-US" sz="1600" b="1" dirty="0" smtClean="0"/>
                        <a:t>22</a:t>
                      </a:r>
                      <a:endParaRPr lang="en-US" sz="1600" b="1" dirty="0"/>
                    </a:p>
                  </a:txBody>
                  <a:tcPr/>
                </a:tc>
                <a:tc>
                  <a:txBody>
                    <a:bodyPr/>
                    <a:lstStyle/>
                    <a:p>
                      <a:pPr algn="ctr"/>
                      <a:r>
                        <a:rPr lang="en-US" sz="1600" b="1" dirty="0" smtClean="0"/>
                        <a:t>10</a:t>
                      </a:r>
                      <a:endParaRPr lang="en-US" sz="1600" b="1" dirty="0"/>
                    </a:p>
                  </a:txBody>
                  <a:tcPr/>
                </a:tc>
                <a:tc>
                  <a:txBody>
                    <a:bodyPr/>
                    <a:lstStyle/>
                    <a:p>
                      <a:pPr algn="ctr"/>
                      <a:r>
                        <a:rPr lang="en-US" sz="1600" b="1" dirty="0" smtClean="0"/>
                        <a:t>10</a:t>
                      </a:r>
                      <a:endParaRPr lang="en-US" sz="1600" b="1"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r>
              <a:tr h="0">
                <a:tc>
                  <a:txBody>
                    <a:bodyPr/>
                    <a:lstStyle/>
                    <a:p>
                      <a:pPr algn="ctr"/>
                      <a:endParaRPr lang="en-US" sz="1400" dirty="0"/>
                    </a:p>
                  </a:txBody>
                  <a:tcPr/>
                </a:tc>
                <a:tc>
                  <a:txBody>
                    <a:bodyPr/>
                    <a:lstStyle/>
                    <a:p>
                      <a:pPr algn="ctr"/>
                      <a:r>
                        <a:rPr lang="en-US" sz="1600" b="1" dirty="0" smtClean="0"/>
                        <a:t>21</a:t>
                      </a:r>
                      <a:endParaRPr lang="en-US" sz="1600" b="1" dirty="0"/>
                    </a:p>
                  </a:txBody>
                  <a:tcPr/>
                </a:tc>
                <a:tc>
                  <a:txBody>
                    <a:bodyPr/>
                    <a:lstStyle/>
                    <a:p>
                      <a:pPr algn="ctr"/>
                      <a:r>
                        <a:rPr lang="en-US" sz="1600" b="1" dirty="0" smtClean="0"/>
                        <a:t>-</a:t>
                      </a:r>
                      <a:endParaRPr lang="en-US" sz="1600" b="1" dirty="0"/>
                    </a:p>
                  </a:txBody>
                  <a:tcPr/>
                </a:tc>
                <a:tc>
                  <a:txBody>
                    <a:bodyPr/>
                    <a:lstStyle/>
                    <a:p>
                      <a:pPr algn="ctr"/>
                      <a:r>
                        <a:rPr lang="en-US" sz="1600" b="1" dirty="0" smtClean="0"/>
                        <a:t>10</a:t>
                      </a:r>
                      <a:endParaRPr lang="en-US" sz="1600" b="1" dirty="0"/>
                    </a:p>
                  </a:txBody>
                  <a:tcPr/>
                </a:tc>
                <a:tc>
                  <a:txBody>
                    <a:bodyPr/>
                    <a:lstStyle/>
                    <a:p>
                      <a:pPr algn="ctr"/>
                      <a:r>
                        <a:rPr lang="en-US" sz="1600" b="1" dirty="0" smtClean="0"/>
                        <a:t>10</a:t>
                      </a:r>
                      <a:endParaRPr lang="en-US" sz="1600" b="1"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r>
            </a:tbl>
          </a:graphicData>
        </a:graphic>
      </p:graphicFrame>
      <p:sp>
        <p:nvSpPr>
          <p:cNvPr id="6" name="TextBox 5"/>
          <p:cNvSpPr txBox="1"/>
          <p:nvPr/>
        </p:nvSpPr>
        <p:spPr>
          <a:xfrm>
            <a:off x="304800" y="1295400"/>
            <a:ext cx="8313879" cy="400110"/>
          </a:xfrm>
          <a:prstGeom prst="rect">
            <a:avLst/>
          </a:prstGeom>
          <a:noFill/>
        </p:spPr>
        <p:txBody>
          <a:bodyPr wrap="none" rtlCol="0">
            <a:spAutoFit/>
          </a:bodyPr>
          <a:lstStyle/>
          <a:p>
            <a:r>
              <a:rPr lang="en-US" sz="2000" dirty="0" smtClean="0"/>
              <a:t>Use VAM Method to find initial feasible solution to the transportation problem</a:t>
            </a:r>
            <a:endParaRPr lang="en-US" sz="2000" dirty="0"/>
          </a:p>
        </p:txBody>
      </p:sp>
      <p:cxnSp>
        <p:nvCxnSpPr>
          <p:cNvPr id="7" name="Straight Connector 6"/>
          <p:cNvCxnSpPr/>
          <p:nvPr/>
        </p:nvCxnSpPr>
        <p:spPr>
          <a:xfrm rot="5400000">
            <a:off x="800100" y="3619500"/>
            <a:ext cx="3581400" cy="1588"/>
          </a:xfrm>
          <a:prstGeom prst="line">
            <a:avLst/>
          </a:prstGeom>
        </p:spPr>
        <p:style>
          <a:lnRef idx="1">
            <a:schemeClr val="dk1"/>
          </a:lnRef>
          <a:fillRef idx="0">
            <a:schemeClr val="dk1"/>
          </a:fillRef>
          <a:effectRef idx="0">
            <a:schemeClr val="dk1"/>
          </a:effectRef>
          <a:fontRef idx="minor">
            <a:schemeClr val="tx1"/>
          </a:fontRef>
        </p:style>
      </p:cxnSp>
      <p:sp>
        <p:nvSpPr>
          <p:cNvPr id="9" name="Oval 8"/>
          <p:cNvSpPr/>
          <p:nvPr/>
        </p:nvSpPr>
        <p:spPr>
          <a:xfrm>
            <a:off x="2362200" y="4724400"/>
            <a:ext cx="457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sp>
        <p:nvSpPr>
          <p:cNvPr id="10" name="Oval 9"/>
          <p:cNvSpPr/>
          <p:nvPr/>
        </p:nvSpPr>
        <p:spPr>
          <a:xfrm>
            <a:off x="1600200" y="2819400"/>
            <a:ext cx="457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p:txBody>
          <a:bodyPr/>
          <a:lstStyle/>
          <a:p>
            <a:pPr algn="just"/>
            <a:r>
              <a:rPr lang="en-US" dirty="0" smtClean="0"/>
              <a:t>The new row and column penalties are calculated except column D2 because D2 demand has been satisfied. </a:t>
            </a:r>
          </a:p>
          <a:p>
            <a:pPr lvl="1" algn="just"/>
            <a:r>
              <a:rPr lang="en-US" dirty="0" smtClean="0"/>
              <a:t>The second round allocation is made in column D1 with target penalty 21 in the same way as first round as shown in cell (S1, D1) of Table.</a:t>
            </a: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 2</a:t>
            </a:r>
            <a:endParaRPr lang="en-US" dirty="0"/>
          </a:p>
        </p:txBody>
      </p:sp>
      <p:graphicFrame>
        <p:nvGraphicFramePr>
          <p:cNvPr id="4" name="Table 3"/>
          <p:cNvGraphicFramePr>
            <a:graphicFrameLocks noGrp="1"/>
          </p:cNvGraphicFramePr>
          <p:nvPr/>
        </p:nvGraphicFramePr>
        <p:xfrm>
          <a:off x="380999" y="1869440"/>
          <a:ext cx="8382000" cy="4028440"/>
        </p:xfrm>
        <a:graphic>
          <a:graphicData uri="http://schemas.openxmlformats.org/drawingml/2006/table">
            <a:tbl>
              <a:tblPr firstRow="1" bandRow="1">
                <a:tableStyleId>{5940675A-B579-460E-94D1-54222C63F5DA}</a:tableStyleId>
              </a:tblPr>
              <a:tblGrid>
                <a:gridCol w="1052708"/>
                <a:gridCol w="820601"/>
                <a:gridCol w="749323"/>
                <a:gridCol w="824257"/>
                <a:gridCol w="899189"/>
                <a:gridCol w="1658938"/>
                <a:gridCol w="1188492"/>
                <a:gridCol w="1188492"/>
              </a:tblGrid>
              <a:tr h="635000">
                <a:tc>
                  <a:txBody>
                    <a:bodyPr/>
                    <a:lstStyle/>
                    <a:p>
                      <a:pPr algn="ctr"/>
                      <a:endParaRPr lang="en-US" sz="1400" dirty="0"/>
                    </a:p>
                  </a:txBody>
                  <a:tcPr/>
                </a:tc>
                <a:tc>
                  <a:txBody>
                    <a:bodyPr/>
                    <a:lstStyle/>
                    <a:p>
                      <a:pPr algn="ctr"/>
                      <a:r>
                        <a:rPr lang="en-US" sz="1400" dirty="0" smtClean="0"/>
                        <a:t>D1</a:t>
                      </a:r>
                      <a:endParaRPr lang="en-US" sz="1400" dirty="0"/>
                    </a:p>
                  </a:txBody>
                  <a:tcPr/>
                </a:tc>
                <a:tc>
                  <a:txBody>
                    <a:bodyPr/>
                    <a:lstStyle/>
                    <a:p>
                      <a:pPr algn="ctr"/>
                      <a:r>
                        <a:rPr lang="en-US" sz="1400" dirty="0" smtClean="0"/>
                        <a:t>D2</a:t>
                      </a:r>
                      <a:endParaRPr lang="en-US" sz="1400" dirty="0"/>
                    </a:p>
                  </a:txBody>
                  <a:tcPr/>
                </a:tc>
                <a:tc>
                  <a:txBody>
                    <a:bodyPr/>
                    <a:lstStyle/>
                    <a:p>
                      <a:pPr algn="ctr"/>
                      <a:r>
                        <a:rPr lang="en-US" sz="1400" dirty="0" smtClean="0"/>
                        <a:t>D3</a:t>
                      </a:r>
                      <a:endParaRPr lang="en-US" sz="1400" dirty="0"/>
                    </a:p>
                  </a:txBody>
                  <a:tcPr/>
                </a:tc>
                <a:tc>
                  <a:txBody>
                    <a:bodyPr/>
                    <a:lstStyle/>
                    <a:p>
                      <a:pPr algn="ctr"/>
                      <a:r>
                        <a:rPr lang="en-US" sz="1400" dirty="0" smtClean="0"/>
                        <a:t>D4</a:t>
                      </a:r>
                      <a:endParaRPr lang="en-US" sz="1400" dirty="0"/>
                    </a:p>
                  </a:txBody>
                  <a:tcPr/>
                </a:tc>
                <a:tc>
                  <a:txBody>
                    <a:bodyPr/>
                    <a:lstStyle/>
                    <a:p>
                      <a:pPr algn="ctr"/>
                      <a:r>
                        <a:rPr lang="en-US" sz="1400" dirty="0" smtClean="0"/>
                        <a:t>Supply</a:t>
                      </a:r>
                      <a:endParaRPr lang="en-US" sz="1400" dirty="0"/>
                    </a:p>
                  </a:txBody>
                  <a:tcPr/>
                </a:tc>
                <a:tc>
                  <a:txBody>
                    <a:bodyPr/>
                    <a:lstStyle/>
                    <a:p>
                      <a:pPr algn="ctr"/>
                      <a:r>
                        <a:rPr lang="en-US" sz="1400" dirty="0" smtClean="0"/>
                        <a:t>Row Differences</a:t>
                      </a:r>
                      <a:endParaRPr lang="en-US" sz="1400" dirty="0"/>
                    </a:p>
                  </a:txBody>
                  <a:tcPr/>
                </a:tc>
                <a:tc>
                  <a:txBody>
                    <a:bodyPr/>
                    <a:lstStyle/>
                    <a:p>
                      <a:pPr algn="ctr"/>
                      <a:endParaRPr lang="en-US" sz="1400" dirty="0"/>
                    </a:p>
                  </a:txBody>
                  <a:tcPr/>
                </a:tc>
              </a:tr>
              <a:tr h="635000">
                <a:tc>
                  <a:txBody>
                    <a:bodyPr/>
                    <a:lstStyle/>
                    <a:p>
                      <a:pPr algn="ctr"/>
                      <a:r>
                        <a:rPr lang="en-US" sz="1400" dirty="0" smtClean="0"/>
                        <a:t>S1</a:t>
                      </a:r>
                      <a:endParaRPr lang="en-US" sz="1400" dirty="0"/>
                    </a:p>
                  </a:txBody>
                  <a:tcPr/>
                </a:tc>
                <a:tc>
                  <a:txBody>
                    <a:bodyPr/>
                    <a:lstStyle/>
                    <a:p>
                      <a:pPr algn="ctr"/>
                      <a:r>
                        <a:rPr lang="en-US" sz="1400" dirty="0" smtClean="0"/>
                        <a:t>19</a:t>
                      </a:r>
                      <a:endParaRPr lang="en-US" sz="1400" dirty="0"/>
                    </a:p>
                  </a:txBody>
                  <a:tcPr/>
                </a:tc>
                <a:tc>
                  <a:txBody>
                    <a:bodyPr/>
                    <a:lstStyle/>
                    <a:p>
                      <a:pPr algn="ctr"/>
                      <a:r>
                        <a:rPr lang="en-US" sz="1400" dirty="0" smtClean="0"/>
                        <a:t>30</a:t>
                      </a:r>
                      <a:endParaRPr lang="en-US" sz="1400" dirty="0"/>
                    </a:p>
                  </a:txBody>
                  <a:tcPr/>
                </a:tc>
                <a:tc>
                  <a:txBody>
                    <a:bodyPr/>
                    <a:lstStyle/>
                    <a:p>
                      <a:pPr algn="ctr"/>
                      <a:r>
                        <a:rPr lang="en-US" sz="1400" dirty="0" smtClean="0"/>
                        <a:t>50</a:t>
                      </a:r>
                      <a:endParaRPr lang="en-US" sz="1400" dirty="0"/>
                    </a:p>
                  </a:txBody>
                  <a:tcPr/>
                </a:tc>
                <a:tc>
                  <a:txBody>
                    <a:bodyPr/>
                    <a:lstStyle/>
                    <a:p>
                      <a:pPr algn="ctr"/>
                      <a:r>
                        <a:rPr lang="en-US" sz="1400" dirty="0" smtClean="0"/>
                        <a:t>10</a:t>
                      </a:r>
                      <a:endParaRPr lang="en-US" sz="1400" dirty="0"/>
                    </a:p>
                  </a:txBody>
                  <a:tcPr/>
                </a:tc>
                <a:tc>
                  <a:txBody>
                    <a:bodyPr/>
                    <a:lstStyle/>
                    <a:p>
                      <a:pPr algn="ctr"/>
                      <a:r>
                        <a:rPr lang="en-US" sz="1400" dirty="0" smtClean="0"/>
                        <a:t>7</a:t>
                      </a:r>
                      <a:endParaRPr lang="en-US" sz="1400" dirty="0"/>
                    </a:p>
                  </a:txBody>
                  <a:tcPr/>
                </a:tc>
                <a:tc>
                  <a:txBody>
                    <a:bodyPr/>
                    <a:lstStyle/>
                    <a:p>
                      <a:pPr algn="ctr"/>
                      <a:r>
                        <a:rPr lang="en-US" sz="1600" b="1" dirty="0" smtClean="0"/>
                        <a:t>9</a:t>
                      </a:r>
                      <a:endParaRPr lang="en-US" sz="1600" b="1" dirty="0"/>
                    </a:p>
                  </a:txBody>
                  <a:tcPr/>
                </a:tc>
                <a:tc>
                  <a:txBody>
                    <a:bodyPr/>
                    <a:lstStyle/>
                    <a:p>
                      <a:pPr algn="ctr"/>
                      <a:r>
                        <a:rPr lang="en-US" sz="1600" b="1" dirty="0" smtClean="0"/>
                        <a:t>9</a:t>
                      </a:r>
                      <a:endParaRPr lang="en-US" sz="1600" b="1" dirty="0"/>
                    </a:p>
                  </a:txBody>
                  <a:tcPr/>
                </a:tc>
              </a:tr>
              <a:tr h="635000">
                <a:tc>
                  <a:txBody>
                    <a:bodyPr/>
                    <a:lstStyle/>
                    <a:p>
                      <a:pPr algn="ctr"/>
                      <a:r>
                        <a:rPr lang="en-US" sz="1400" dirty="0" smtClean="0"/>
                        <a:t>S2</a:t>
                      </a:r>
                      <a:endParaRPr lang="en-US" sz="1400" dirty="0"/>
                    </a:p>
                  </a:txBody>
                  <a:tcPr/>
                </a:tc>
                <a:tc>
                  <a:txBody>
                    <a:bodyPr/>
                    <a:lstStyle/>
                    <a:p>
                      <a:pPr algn="ctr"/>
                      <a:r>
                        <a:rPr lang="en-US" sz="1400" dirty="0" smtClean="0"/>
                        <a:t>70</a:t>
                      </a:r>
                      <a:endParaRPr lang="en-US" sz="1400" dirty="0"/>
                    </a:p>
                  </a:txBody>
                  <a:tcPr/>
                </a:tc>
                <a:tc>
                  <a:txBody>
                    <a:bodyPr/>
                    <a:lstStyle/>
                    <a:p>
                      <a:pPr algn="ctr"/>
                      <a:r>
                        <a:rPr lang="en-US" sz="1400" dirty="0" smtClean="0"/>
                        <a:t>30</a:t>
                      </a:r>
                      <a:endParaRPr lang="en-US" sz="1400" dirty="0"/>
                    </a:p>
                  </a:txBody>
                  <a:tcPr/>
                </a:tc>
                <a:tc>
                  <a:txBody>
                    <a:bodyPr/>
                    <a:lstStyle/>
                    <a:p>
                      <a:pPr algn="ctr"/>
                      <a:r>
                        <a:rPr lang="en-US" sz="1400" dirty="0" smtClean="0"/>
                        <a:t>40</a:t>
                      </a:r>
                      <a:endParaRPr lang="en-US" sz="1400" dirty="0"/>
                    </a:p>
                  </a:txBody>
                  <a:tcPr/>
                </a:tc>
                <a:tc>
                  <a:txBody>
                    <a:bodyPr/>
                    <a:lstStyle/>
                    <a:p>
                      <a:pPr algn="ctr"/>
                      <a:r>
                        <a:rPr lang="en-US" sz="1400" dirty="0" smtClean="0"/>
                        <a:t>60</a:t>
                      </a:r>
                      <a:endParaRPr lang="en-US" sz="1400" dirty="0"/>
                    </a:p>
                  </a:txBody>
                  <a:tcPr/>
                </a:tc>
                <a:tc>
                  <a:txBody>
                    <a:bodyPr/>
                    <a:lstStyle/>
                    <a:p>
                      <a:pPr algn="ctr"/>
                      <a:r>
                        <a:rPr lang="en-US" sz="1400" dirty="0" smtClean="0"/>
                        <a:t>9</a:t>
                      </a:r>
                      <a:endParaRPr lang="en-US" sz="1400" dirty="0"/>
                    </a:p>
                  </a:txBody>
                  <a:tcPr/>
                </a:tc>
                <a:tc>
                  <a:txBody>
                    <a:bodyPr/>
                    <a:lstStyle/>
                    <a:p>
                      <a:pPr algn="ctr"/>
                      <a:r>
                        <a:rPr lang="en-US" sz="1600" b="1" dirty="0" smtClean="0"/>
                        <a:t>10</a:t>
                      </a:r>
                      <a:endParaRPr lang="en-US" sz="1600" b="1" dirty="0"/>
                    </a:p>
                  </a:txBody>
                  <a:tcPr/>
                </a:tc>
                <a:tc>
                  <a:txBody>
                    <a:bodyPr/>
                    <a:lstStyle/>
                    <a:p>
                      <a:pPr algn="ctr"/>
                      <a:r>
                        <a:rPr lang="en-US" sz="1600" b="1" dirty="0" smtClean="0"/>
                        <a:t>20</a:t>
                      </a:r>
                      <a:endParaRPr lang="en-US" sz="1600" b="1" dirty="0"/>
                    </a:p>
                  </a:txBody>
                  <a:tcPr/>
                </a:tc>
              </a:tr>
              <a:tr h="635000">
                <a:tc>
                  <a:txBody>
                    <a:bodyPr/>
                    <a:lstStyle/>
                    <a:p>
                      <a:pPr algn="ctr"/>
                      <a:r>
                        <a:rPr lang="en-US" sz="1400" dirty="0" smtClean="0"/>
                        <a:t>S3</a:t>
                      </a:r>
                      <a:endParaRPr lang="en-US" sz="1400" dirty="0"/>
                    </a:p>
                  </a:txBody>
                  <a:tcPr/>
                </a:tc>
                <a:tc>
                  <a:txBody>
                    <a:bodyPr/>
                    <a:lstStyle/>
                    <a:p>
                      <a:pPr algn="ctr"/>
                      <a:r>
                        <a:rPr lang="en-US" sz="1400" dirty="0" smtClean="0"/>
                        <a:t>40</a:t>
                      </a:r>
                      <a:endParaRPr lang="en-US" sz="1400" dirty="0"/>
                    </a:p>
                  </a:txBody>
                  <a:tcPr/>
                </a:tc>
                <a:tc>
                  <a:txBody>
                    <a:bodyPr/>
                    <a:lstStyle/>
                    <a:p>
                      <a:pPr algn="ctr"/>
                      <a:r>
                        <a:rPr lang="en-US" sz="1400" dirty="0" smtClean="0"/>
                        <a:t>8</a:t>
                      </a:r>
                      <a:endParaRPr lang="en-US" sz="1400" dirty="0"/>
                    </a:p>
                  </a:txBody>
                  <a:tcPr/>
                </a:tc>
                <a:tc>
                  <a:txBody>
                    <a:bodyPr/>
                    <a:lstStyle/>
                    <a:p>
                      <a:pPr algn="ctr"/>
                      <a:r>
                        <a:rPr lang="en-US" sz="1400" dirty="0" smtClean="0"/>
                        <a:t>70</a:t>
                      </a:r>
                      <a:endParaRPr lang="en-US" sz="1400" dirty="0"/>
                    </a:p>
                  </a:txBody>
                  <a:tcPr/>
                </a:tc>
                <a:tc>
                  <a:txBody>
                    <a:bodyPr/>
                    <a:lstStyle/>
                    <a:p>
                      <a:pPr algn="ctr"/>
                      <a:r>
                        <a:rPr lang="en-US" sz="1400" dirty="0" smtClean="0"/>
                        <a:t>20</a:t>
                      </a:r>
                      <a:endParaRPr lang="en-US" sz="1400" dirty="0"/>
                    </a:p>
                  </a:txBody>
                  <a:tcPr/>
                </a:tc>
                <a:tc>
                  <a:txBody>
                    <a:bodyPr/>
                    <a:lstStyle/>
                    <a:p>
                      <a:pPr algn="ctr"/>
                      <a:r>
                        <a:rPr lang="en-US" sz="1400" dirty="0" smtClean="0"/>
                        <a:t>18</a:t>
                      </a:r>
                      <a:endParaRPr lang="en-US" sz="1400" dirty="0"/>
                    </a:p>
                  </a:txBody>
                  <a:tcPr/>
                </a:tc>
                <a:tc>
                  <a:txBody>
                    <a:bodyPr/>
                    <a:lstStyle/>
                    <a:p>
                      <a:pPr algn="ctr"/>
                      <a:r>
                        <a:rPr lang="en-US" sz="1600" b="1" dirty="0" smtClean="0"/>
                        <a:t>12</a:t>
                      </a:r>
                      <a:endParaRPr lang="en-US" sz="1600" b="1" dirty="0"/>
                    </a:p>
                  </a:txBody>
                  <a:tcPr/>
                </a:tc>
                <a:tc>
                  <a:txBody>
                    <a:bodyPr/>
                    <a:lstStyle/>
                    <a:p>
                      <a:pPr algn="ctr"/>
                      <a:r>
                        <a:rPr lang="en-US" sz="1600" b="1" dirty="0" smtClean="0"/>
                        <a:t>20</a:t>
                      </a:r>
                      <a:endParaRPr lang="en-US" sz="1600" b="1" dirty="0"/>
                    </a:p>
                  </a:txBody>
                  <a:tcPr/>
                </a:tc>
              </a:tr>
              <a:tr h="635000">
                <a:tc>
                  <a:txBody>
                    <a:bodyPr/>
                    <a:lstStyle/>
                    <a:p>
                      <a:pPr algn="ctr"/>
                      <a:r>
                        <a:rPr lang="en-US" sz="1400" dirty="0" smtClean="0"/>
                        <a:t>Demand</a:t>
                      </a:r>
                      <a:endParaRPr lang="en-US" sz="1400" dirty="0"/>
                    </a:p>
                  </a:txBody>
                  <a:tcPr/>
                </a:tc>
                <a:tc>
                  <a:txBody>
                    <a:bodyPr/>
                    <a:lstStyle/>
                    <a:p>
                      <a:pPr algn="ctr"/>
                      <a:r>
                        <a:rPr lang="en-US" sz="1400" dirty="0" smtClean="0"/>
                        <a:t>5</a:t>
                      </a:r>
                      <a:endParaRPr lang="en-US" sz="1400" dirty="0"/>
                    </a:p>
                  </a:txBody>
                  <a:tcPr/>
                </a:tc>
                <a:tc>
                  <a:txBody>
                    <a:bodyPr/>
                    <a:lstStyle/>
                    <a:p>
                      <a:pPr algn="ctr"/>
                      <a:r>
                        <a:rPr lang="en-US" sz="1400" dirty="0" smtClean="0"/>
                        <a:t>8</a:t>
                      </a:r>
                      <a:endParaRPr lang="en-US" sz="1400" dirty="0"/>
                    </a:p>
                  </a:txBody>
                  <a:tcPr/>
                </a:tc>
                <a:tc>
                  <a:txBody>
                    <a:bodyPr/>
                    <a:lstStyle/>
                    <a:p>
                      <a:pPr algn="ctr"/>
                      <a:r>
                        <a:rPr lang="en-US" sz="1400" dirty="0" smtClean="0"/>
                        <a:t>7</a:t>
                      </a:r>
                      <a:endParaRPr lang="en-US" sz="1400" dirty="0"/>
                    </a:p>
                  </a:txBody>
                  <a:tcPr/>
                </a:tc>
                <a:tc>
                  <a:txBody>
                    <a:bodyPr/>
                    <a:lstStyle/>
                    <a:p>
                      <a:pPr algn="ctr"/>
                      <a:r>
                        <a:rPr lang="en-US" sz="1400" dirty="0" smtClean="0"/>
                        <a:t>14</a:t>
                      </a:r>
                      <a:endParaRPr lang="en-US" sz="1400" dirty="0"/>
                    </a:p>
                  </a:txBody>
                  <a:tcPr/>
                </a:tc>
                <a:tc>
                  <a:txBody>
                    <a:bodyPr/>
                    <a:lstStyle/>
                    <a:p>
                      <a:pPr algn="ctr"/>
                      <a:r>
                        <a:rPr lang="en-US" sz="1400" dirty="0" smtClean="0"/>
                        <a:t>34</a:t>
                      </a:r>
                      <a:endParaRPr lang="en-US" sz="1400" dirty="0"/>
                    </a:p>
                  </a:txBody>
                  <a:tcPr/>
                </a:tc>
                <a:tc>
                  <a:txBody>
                    <a:bodyPr/>
                    <a:lstStyle/>
                    <a:p>
                      <a:pPr algn="ctr"/>
                      <a:endParaRPr lang="en-US" sz="1400" dirty="0"/>
                    </a:p>
                  </a:txBody>
                  <a:tcPr/>
                </a:tc>
                <a:tc>
                  <a:txBody>
                    <a:bodyPr/>
                    <a:lstStyle/>
                    <a:p>
                      <a:pPr algn="ctr"/>
                      <a:endParaRPr lang="en-US" sz="1400" dirty="0"/>
                    </a:p>
                  </a:txBody>
                  <a:tcPr/>
                </a:tc>
              </a:tr>
              <a:tr h="0">
                <a:tc>
                  <a:txBody>
                    <a:bodyPr/>
                    <a:lstStyle/>
                    <a:p>
                      <a:pPr algn="ctr"/>
                      <a:r>
                        <a:rPr lang="en-US" sz="1400" dirty="0" err="1" smtClean="0"/>
                        <a:t>Coloumn</a:t>
                      </a:r>
                      <a:r>
                        <a:rPr lang="en-US" sz="1400" dirty="0" smtClean="0"/>
                        <a:t> Differences</a:t>
                      </a:r>
                      <a:endParaRPr lang="en-US" sz="1400" dirty="0"/>
                    </a:p>
                  </a:txBody>
                  <a:tcPr/>
                </a:tc>
                <a:tc>
                  <a:txBody>
                    <a:bodyPr/>
                    <a:lstStyle/>
                    <a:p>
                      <a:pPr algn="ctr"/>
                      <a:r>
                        <a:rPr lang="en-US" sz="1600" b="1" dirty="0" smtClean="0"/>
                        <a:t>21</a:t>
                      </a:r>
                      <a:endParaRPr lang="en-US" sz="1600" b="1" dirty="0"/>
                    </a:p>
                  </a:txBody>
                  <a:tcPr/>
                </a:tc>
                <a:tc>
                  <a:txBody>
                    <a:bodyPr/>
                    <a:lstStyle/>
                    <a:p>
                      <a:pPr algn="ctr"/>
                      <a:r>
                        <a:rPr lang="en-US" sz="1600" b="1" dirty="0" smtClean="0"/>
                        <a:t>22</a:t>
                      </a:r>
                      <a:endParaRPr lang="en-US" sz="1600" b="1" dirty="0"/>
                    </a:p>
                  </a:txBody>
                  <a:tcPr/>
                </a:tc>
                <a:tc>
                  <a:txBody>
                    <a:bodyPr/>
                    <a:lstStyle/>
                    <a:p>
                      <a:pPr algn="ctr"/>
                      <a:r>
                        <a:rPr lang="en-US" sz="1600" b="1" dirty="0" smtClean="0"/>
                        <a:t>10</a:t>
                      </a:r>
                      <a:endParaRPr lang="en-US" sz="1600" b="1" dirty="0"/>
                    </a:p>
                  </a:txBody>
                  <a:tcPr/>
                </a:tc>
                <a:tc>
                  <a:txBody>
                    <a:bodyPr/>
                    <a:lstStyle/>
                    <a:p>
                      <a:pPr algn="ctr"/>
                      <a:r>
                        <a:rPr lang="en-US" sz="1600" b="1" dirty="0" smtClean="0"/>
                        <a:t>10</a:t>
                      </a:r>
                      <a:endParaRPr lang="en-US" sz="1600" b="1"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r>
              <a:tr h="0">
                <a:tc>
                  <a:txBody>
                    <a:bodyPr/>
                    <a:lstStyle/>
                    <a:p>
                      <a:pPr algn="ctr"/>
                      <a:endParaRPr lang="en-US" sz="1400" dirty="0"/>
                    </a:p>
                  </a:txBody>
                  <a:tcPr/>
                </a:tc>
                <a:tc>
                  <a:txBody>
                    <a:bodyPr/>
                    <a:lstStyle/>
                    <a:p>
                      <a:pPr algn="ctr"/>
                      <a:r>
                        <a:rPr lang="en-US" sz="1600" b="1" dirty="0" smtClean="0"/>
                        <a:t>21</a:t>
                      </a:r>
                      <a:endParaRPr lang="en-US" sz="1600" b="1" dirty="0"/>
                    </a:p>
                  </a:txBody>
                  <a:tcPr/>
                </a:tc>
                <a:tc>
                  <a:txBody>
                    <a:bodyPr/>
                    <a:lstStyle/>
                    <a:p>
                      <a:pPr algn="ctr"/>
                      <a:r>
                        <a:rPr lang="en-US" sz="1600" b="1" dirty="0" smtClean="0"/>
                        <a:t>-</a:t>
                      </a:r>
                      <a:endParaRPr lang="en-US" sz="1600" b="1" dirty="0"/>
                    </a:p>
                  </a:txBody>
                  <a:tcPr/>
                </a:tc>
                <a:tc>
                  <a:txBody>
                    <a:bodyPr/>
                    <a:lstStyle/>
                    <a:p>
                      <a:pPr algn="ctr"/>
                      <a:r>
                        <a:rPr lang="en-US" sz="1600" b="1" dirty="0" smtClean="0"/>
                        <a:t>10</a:t>
                      </a:r>
                      <a:endParaRPr lang="en-US" sz="1600" b="1" dirty="0"/>
                    </a:p>
                  </a:txBody>
                  <a:tcPr/>
                </a:tc>
                <a:tc>
                  <a:txBody>
                    <a:bodyPr/>
                    <a:lstStyle/>
                    <a:p>
                      <a:pPr algn="ctr"/>
                      <a:r>
                        <a:rPr lang="en-US" sz="1600" b="1" dirty="0" smtClean="0"/>
                        <a:t>10</a:t>
                      </a:r>
                      <a:endParaRPr lang="en-US" sz="1600" b="1"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r>
            </a:tbl>
          </a:graphicData>
        </a:graphic>
      </p:graphicFrame>
      <p:sp>
        <p:nvSpPr>
          <p:cNvPr id="6" name="TextBox 5"/>
          <p:cNvSpPr txBox="1"/>
          <p:nvPr/>
        </p:nvSpPr>
        <p:spPr>
          <a:xfrm>
            <a:off x="304800" y="1295400"/>
            <a:ext cx="8313879" cy="400110"/>
          </a:xfrm>
          <a:prstGeom prst="rect">
            <a:avLst/>
          </a:prstGeom>
          <a:noFill/>
        </p:spPr>
        <p:txBody>
          <a:bodyPr wrap="none" rtlCol="0">
            <a:spAutoFit/>
          </a:bodyPr>
          <a:lstStyle/>
          <a:p>
            <a:r>
              <a:rPr lang="en-US" sz="2000" dirty="0" smtClean="0"/>
              <a:t>Use VAM Method to find initial feasible solution to the transportation problem</a:t>
            </a:r>
            <a:endParaRPr lang="en-US" sz="2000" dirty="0"/>
          </a:p>
        </p:txBody>
      </p:sp>
      <p:cxnSp>
        <p:nvCxnSpPr>
          <p:cNvPr id="7" name="Straight Connector 6"/>
          <p:cNvCxnSpPr/>
          <p:nvPr/>
        </p:nvCxnSpPr>
        <p:spPr>
          <a:xfrm rot="5400000">
            <a:off x="800100" y="3619500"/>
            <a:ext cx="3581400" cy="1588"/>
          </a:xfrm>
          <a:prstGeom prst="line">
            <a:avLst/>
          </a:prstGeom>
        </p:spPr>
        <p:style>
          <a:lnRef idx="1">
            <a:schemeClr val="dk1"/>
          </a:lnRef>
          <a:fillRef idx="0">
            <a:schemeClr val="dk1"/>
          </a:fillRef>
          <a:effectRef idx="0">
            <a:schemeClr val="dk1"/>
          </a:effectRef>
          <a:fontRef idx="minor">
            <a:schemeClr val="tx1"/>
          </a:fontRef>
        </p:style>
      </p:cxnSp>
      <p:sp>
        <p:nvSpPr>
          <p:cNvPr id="9" name="Oval 8"/>
          <p:cNvSpPr/>
          <p:nvPr/>
        </p:nvSpPr>
        <p:spPr>
          <a:xfrm>
            <a:off x="2362200" y="4724400"/>
            <a:ext cx="457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sp>
        <p:nvSpPr>
          <p:cNvPr id="10" name="Oval 9"/>
          <p:cNvSpPr/>
          <p:nvPr/>
        </p:nvSpPr>
        <p:spPr>
          <a:xfrm>
            <a:off x="1600200" y="2819400"/>
            <a:ext cx="457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8" name="Oval 7"/>
          <p:cNvSpPr/>
          <p:nvPr/>
        </p:nvSpPr>
        <p:spPr>
          <a:xfrm>
            <a:off x="3200400" y="3429000"/>
            <a:ext cx="457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11" name="Oval 10"/>
          <p:cNvSpPr/>
          <p:nvPr/>
        </p:nvSpPr>
        <p:spPr>
          <a:xfrm>
            <a:off x="3886200" y="4038600"/>
            <a:ext cx="762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a:t>
            </a:r>
            <a:endParaRPr lang="en-US" dirty="0"/>
          </a:p>
        </p:txBody>
      </p:sp>
      <p:sp>
        <p:nvSpPr>
          <p:cNvPr id="12" name="Oval 11"/>
          <p:cNvSpPr/>
          <p:nvPr/>
        </p:nvSpPr>
        <p:spPr>
          <a:xfrm>
            <a:off x="4114800" y="3429000"/>
            <a:ext cx="457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13" name="Oval 12"/>
          <p:cNvSpPr/>
          <p:nvPr/>
        </p:nvSpPr>
        <p:spPr>
          <a:xfrm>
            <a:off x="4114800" y="2819400"/>
            <a:ext cx="457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In the third round the maximum penalty 50 occurs at S3. The maximum possible allocation of 10 units is made in cell (S3, D4) that has the least transportation cost of Rs. 20.</a:t>
            </a:r>
          </a:p>
          <a:p>
            <a:pPr lvl="1" algn="just"/>
            <a:r>
              <a:rPr lang="en-US" dirty="0" smtClean="0"/>
              <a:t>The process is continued with new allocations till a complete solution is obtained. The initial solution using VAM is shown. The total transportation cost is obtained as</a:t>
            </a:r>
          </a:p>
          <a:p>
            <a:pPr lvl="1" algn="just"/>
            <a:r>
              <a:rPr lang="en-US" dirty="0" smtClean="0"/>
              <a:t>Total cost = 5X19 + 2X10+ 7X40 + 2X60 + 8 X8 + 10X20  = Rs. 779.</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Solution</a:t>
            </a:r>
            <a:endParaRPr lang="en-US" dirty="0"/>
          </a:p>
        </p:txBody>
      </p:sp>
      <p:sp>
        <p:nvSpPr>
          <p:cNvPr id="3" name="Content Placeholder 2"/>
          <p:cNvSpPr>
            <a:spLocks noGrp="1"/>
          </p:cNvSpPr>
          <p:nvPr>
            <p:ph idx="1"/>
          </p:nvPr>
        </p:nvSpPr>
        <p:spPr/>
        <p:txBody>
          <a:bodyPr/>
          <a:lstStyle/>
          <a:p>
            <a:pPr algn="just"/>
            <a:r>
              <a:rPr lang="en-US" dirty="0" smtClean="0"/>
              <a:t>A feasible solution (not necessarily basic) is said to be optimal if it minimizes the total transportation cost.</a:t>
            </a:r>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Assignment 2…</a:t>
            </a:r>
            <a:endParaRPr lang="en-US" dirty="0"/>
          </a:p>
        </p:txBody>
      </p:sp>
      <p:graphicFrame>
        <p:nvGraphicFramePr>
          <p:cNvPr id="4" name="Table 3"/>
          <p:cNvGraphicFramePr>
            <a:graphicFrameLocks noGrp="1"/>
          </p:cNvGraphicFramePr>
          <p:nvPr/>
        </p:nvGraphicFramePr>
        <p:xfrm>
          <a:off x="457200" y="1600201"/>
          <a:ext cx="8382003" cy="4465319"/>
        </p:xfrm>
        <a:graphic>
          <a:graphicData uri="http://schemas.openxmlformats.org/drawingml/2006/table">
            <a:tbl>
              <a:tblPr firstRow="1" bandRow="1">
                <a:tableStyleId>{5940675A-B579-460E-94D1-54222C63F5DA}</a:tableStyleId>
              </a:tblPr>
              <a:tblGrid>
                <a:gridCol w="1197429"/>
                <a:gridCol w="1197429"/>
                <a:gridCol w="1197429"/>
                <a:gridCol w="1197429"/>
                <a:gridCol w="1197429"/>
                <a:gridCol w="1197429"/>
                <a:gridCol w="1197429"/>
              </a:tblGrid>
              <a:tr h="914399">
                <a:tc>
                  <a:txBody>
                    <a:bodyPr/>
                    <a:lstStyle/>
                    <a:p>
                      <a:pPr algn="ctr"/>
                      <a:endParaRPr lang="en-US" sz="2400" dirty="0"/>
                    </a:p>
                  </a:txBody>
                  <a:tcPr/>
                </a:tc>
                <a:tc>
                  <a:txBody>
                    <a:bodyPr/>
                    <a:lstStyle/>
                    <a:p>
                      <a:pPr algn="ctr"/>
                      <a:r>
                        <a:rPr lang="en-US" sz="1800" dirty="0" smtClean="0"/>
                        <a:t>D1 =</a:t>
                      </a:r>
                      <a:r>
                        <a:rPr lang="en-US" sz="1800" dirty="0" err="1" smtClean="0"/>
                        <a:t>lucknow</a:t>
                      </a:r>
                      <a:endParaRPr lang="en-US" sz="1800" dirty="0"/>
                    </a:p>
                  </a:txBody>
                  <a:tcPr/>
                </a:tc>
                <a:tc>
                  <a:txBody>
                    <a:bodyPr/>
                    <a:lstStyle/>
                    <a:p>
                      <a:pPr algn="ctr"/>
                      <a:r>
                        <a:rPr lang="en-US" sz="1800" dirty="0" smtClean="0"/>
                        <a:t>D2=</a:t>
                      </a:r>
                      <a:r>
                        <a:rPr lang="en-US" sz="1800" dirty="0" err="1" smtClean="0"/>
                        <a:t>baliya</a:t>
                      </a:r>
                      <a:endParaRPr lang="en-US" sz="1800" dirty="0"/>
                    </a:p>
                  </a:txBody>
                  <a:tcPr/>
                </a:tc>
                <a:tc>
                  <a:txBody>
                    <a:bodyPr/>
                    <a:lstStyle/>
                    <a:p>
                      <a:pPr algn="ctr"/>
                      <a:r>
                        <a:rPr lang="en-US" sz="1800" dirty="0" smtClean="0"/>
                        <a:t>D3=</a:t>
                      </a:r>
                      <a:r>
                        <a:rPr lang="en-US" sz="1800" dirty="0" err="1" smtClean="0"/>
                        <a:t>kanpur</a:t>
                      </a:r>
                      <a:endParaRPr lang="en-US" sz="1800" dirty="0"/>
                    </a:p>
                  </a:txBody>
                  <a:tcPr/>
                </a:tc>
                <a:tc>
                  <a:txBody>
                    <a:bodyPr/>
                    <a:lstStyle/>
                    <a:p>
                      <a:pPr algn="ctr"/>
                      <a:r>
                        <a:rPr lang="en-US" sz="1800" dirty="0" smtClean="0"/>
                        <a:t>D4=</a:t>
                      </a:r>
                      <a:r>
                        <a:rPr lang="en-US" sz="1800" dirty="0" err="1" smtClean="0"/>
                        <a:t>delhi</a:t>
                      </a:r>
                      <a:endParaRPr lang="en-US" sz="1800" dirty="0"/>
                    </a:p>
                  </a:txBody>
                  <a:tcPr/>
                </a:tc>
                <a:tc>
                  <a:txBody>
                    <a:bodyPr/>
                    <a:lstStyle/>
                    <a:p>
                      <a:pPr algn="ctr"/>
                      <a:r>
                        <a:rPr lang="en-US" sz="2400" dirty="0" smtClean="0"/>
                        <a:t>Supply</a:t>
                      </a:r>
                      <a:endParaRPr lang="en-US" sz="2400" dirty="0"/>
                    </a:p>
                  </a:txBody>
                  <a:tcPr/>
                </a:tc>
                <a:tc>
                  <a:txBody>
                    <a:bodyPr/>
                    <a:lstStyle/>
                    <a:p>
                      <a:pPr algn="ctr"/>
                      <a:r>
                        <a:rPr lang="en-US" sz="2400" dirty="0" smtClean="0">
                          <a:solidFill>
                            <a:srgbClr val="00B0F0"/>
                          </a:solidFill>
                        </a:rPr>
                        <a:t>Row Penalty</a:t>
                      </a:r>
                      <a:endParaRPr lang="en-US" sz="2400" dirty="0">
                        <a:solidFill>
                          <a:srgbClr val="00B0F0"/>
                        </a:solidFill>
                      </a:endParaRPr>
                    </a:p>
                  </a:txBody>
                  <a:tcPr/>
                </a:tc>
              </a:tr>
              <a:tr h="635000">
                <a:tc>
                  <a:txBody>
                    <a:bodyPr/>
                    <a:lstStyle/>
                    <a:p>
                      <a:pPr algn="ctr"/>
                      <a:r>
                        <a:rPr lang="en-US" sz="2400" dirty="0" smtClean="0"/>
                        <a:t>S1</a:t>
                      </a:r>
                      <a:endParaRPr lang="en-US" sz="2400" dirty="0"/>
                    </a:p>
                  </a:txBody>
                  <a:tcPr/>
                </a:tc>
                <a:tc>
                  <a:txBody>
                    <a:bodyPr/>
                    <a:lstStyle/>
                    <a:p>
                      <a:pPr algn="ctr"/>
                      <a:r>
                        <a:rPr lang="en-US" sz="2400" b="1" dirty="0" smtClean="0"/>
                        <a:t>2</a:t>
                      </a:r>
                      <a:endParaRPr lang="en-US" sz="2400" b="1" dirty="0"/>
                    </a:p>
                  </a:txBody>
                  <a:tcPr/>
                </a:tc>
                <a:tc>
                  <a:txBody>
                    <a:bodyPr/>
                    <a:lstStyle/>
                    <a:p>
                      <a:pPr algn="ctr"/>
                      <a:r>
                        <a:rPr lang="en-US" sz="2400" b="1" dirty="0" smtClean="0"/>
                        <a:t>3</a:t>
                      </a:r>
                      <a:endParaRPr lang="en-US" sz="2400" b="1" dirty="0"/>
                    </a:p>
                  </a:txBody>
                  <a:tcPr/>
                </a:tc>
                <a:tc>
                  <a:txBody>
                    <a:bodyPr/>
                    <a:lstStyle/>
                    <a:p>
                      <a:pPr algn="ctr"/>
                      <a:r>
                        <a:rPr lang="en-US" sz="2400" b="1" dirty="0" smtClean="0"/>
                        <a:t>11</a:t>
                      </a:r>
                      <a:endParaRPr lang="en-US" sz="2400" b="1" dirty="0"/>
                    </a:p>
                  </a:txBody>
                  <a:tcPr/>
                </a:tc>
                <a:tc>
                  <a:txBody>
                    <a:bodyPr/>
                    <a:lstStyle/>
                    <a:p>
                      <a:pPr algn="ctr"/>
                      <a:r>
                        <a:rPr lang="en-US" sz="2400" b="1" dirty="0" smtClean="0"/>
                        <a:t>7</a:t>
                      </a:r>
                      <a:endParaRPr lang="en-US" sz="2400" b="1" dirty="0"/>
                    </a:p>
                  </a:txBody>
                  <a:tcPr/>
                </a:tc>
                <a:tc>
                  <a:txBody>
                    <a:bodyPr/>
                    <a:lstStyle/>
                    <a:p>
                      <a:pPr algn="ctr"/>
                      <a:r>
                        <a:rPr lang="en-US" sz="2400" b="1" dirty="0" smtClean="0">
                          <a:solidFill>
                            <a:srgbClr val="FF0000"/>
                          </a:solidFill>
                        </a:rPr>
                        <a:t>6</a:t>
                      </a:r>
                      <a:endParaRPr lang="en-US" sz="2400" b="1" dirty="0">
                        <a:solidFill>
                          <a:srgbClr val="FF0000"/>
                        </a:solidFill>
                      </a:endParaRPr>
                    </a:p>
                  </a:txBody>
                  <a:tcPr/>
                </a:tc>
                <a:tc>
                  <a:txBody>
                    <a:bodyPr/>
                    <a:lstStyle/>
                    <a:p>
                      <a:pPr algn="ctr"/>
                      <a:r>
                        <a:rPr lang="en-US" sz="2400" b="1" dirty="0" smtClean="0">
                          <a:solidFill>
                            <a:srgbClr val="00B0F0"/>
                          </a:solidFill>
                        </a:rPr>
                        <a:t>1</a:t>
                      </a:r>
                      <a:endParaRPr lang="en-US" sz="2400" b="1" dirty="0">
                        <a:solidFill>
                          <a:srgbClr val="00B0F0"/>
                        </a:solidFill>
                      </a:endParaRPr>
                    </a:p>
                  </a:txBody>
                  <a:tcPr/>
                </a:tc>
              </a:tr>
              <a:tr h="635000">
                <a:tc>
                  <a:txBody>
                    <a:bodyPr/>
                    <a:lstStyle/>
                    <a:p>
                      <a:pPr algn="ctr"/>
                      <a:r>
                        <a:rPr lang="en-US" sz="2400" dirty="0" smtClean="0"/>
                        <a:t>S2</a:t>
                      </a:r>
                      <a:endParaRPr lang="en-US" sz="2400" dirty="0"/>
                    </a:p>
                  </a:txBody>
                  <a:tcPr/>
                </a:tc>
                <a:tc>
                  <a:txBody>
                    <a:bodyPr/>
                    <a:lstStyle/>
                    <a:p>
                      <a:pPr algn="ctr"/>
                      <a:r>
                        <a:rPr lang="en-US" sz="2400" b="1" dirty="0" smtClean="0"/>
                        <a:t>1</a:t>
                      </a:r>
                      <a:endParaRPr lang="en-US" sz="2400" b="1" dirty="0"/>
                    </a:p>
                  </a:txBody>
                  <a:tcPr/>
                </a:tc>
                <a:tc>
                  <a:txBody>
                    <a:bodyPr/>
                    <a:lstStyle/>
                    <a:p>
                      <a:pPr algn="ctr"/>
                      <a:r>
                        <a:rPr lang="en-US" sz="2400" b="1" dirty="0" smtClean="0"/>
                        <a:t>0</a:t>
                      </a:r>
                      <a:endParaRPr lang="en-US" sz="2400" b="1" dirty="0"/>
                    </a:p>
                  </a:txBody>
                  <a:tcPr/>
                </a:tc>
                <a:tc>
                  <a:txBody>
                    <a:bodyPr/>
                    <a:lstStyle/>
                    <a:p>
                      <a:pPr algn="ctr"/>
                      <a:r>
                        <a:rPr lang="en-US" sz="2400" b="1" dirty="0" smtClean="0"/>
                        <a:t>6</a:t>
                      </a:r>
                      <a:endParaRPr lang="en-US" sz="2400" b="1" dirty="0"/>
                    </a:p>
                  </a:txBody>
                  <a:tcPr/>
                </a:tc>
                <a:tc>
                  <a:txBody>
                    <a:bodyPr/>
                    <a:lstStyle/>
                    <a:p>
                      <a:pPr algn="ctr"/>
                      <a:r>
                        <a:rPr lang="en-US" sz="2400" b="1" dirty="0" smtClean="0"/>
                        <a:t>1</a:t>
                      </a:r>
                      <a:endParaRPr lang="en-US" sz="2400" b="1" dirty="0"/>
                    </a:p>
                  </a:txBody>
                  <a:tcPr/>
                </a:tc>
                <a:tc>
                  <a:txBody>
                    <a:bodyPr/>
                    <a:lstStyle/>
                    <a:p>
                      <a:pPr algn="ctr"/>
                      <a:r>
                        <a:rPr lang="en-US" sz="2400" b="1" dirty="0" smtClean="0">
                          <a:solidFill>
                            <a:srgbClr val="FF0000"/>
                          </a:solidFill>
                        </a:rPr>
                        <a:t>1</a:t>
                      </a:r>
                      <a:endParaRPr lang="en-US" sz="2400" b="1" dirty="0">
                        <a:solidFill>
                          <a:srgbClr val="FF0000"/>
                        </a:solidFill>
                      </a:endParaRPr>
                    </a:p>
                  </a:txBody>
                  <a:tcPr/>
                </a:tc>
                <a:tc>
                  <a:txBody>
                    <a:bodyPr/>
                    <a:lstStyle/>
                    <a:p>
                      <a:pPr algn="ctr"/>
                      <a:r>
                        <a:rPr lang="en-US" sz="2400" b="1" dirty="0" smtClean="0">
                          <a:solidFill>
                            <a:srgbClr val="00B0F0"/>
                          </a:solidFill>
                        </a:rPr>
                        <a:t>1</a:t>
                      </a:r>
                      <a:endParaRPr lang="en-US" sz="2400" b="1" dirty="0">
                        <a:solidFill>
                          <a:srgbClr val="00B0F0"/>
                        </a:solidFill>
                      </a:endParaRPr>
                    </a:p>
                  </a:txBody>
                  <a:tcPr/>
                </a:tc>
              </a:tr>
              <a:tr h="635000">
                <a:tc>
                  <a:txBody>
                    <a:bodyPr/>
                    <a:lstStyle/>
                    <a:p>
                      <a:pPr algn="ctr"/>
                      <a:r>
                        <a:rPr lang="en-US" sz="2400" dirty="0" smtClean="0"/>
                        <a:t>S3</a:t>
                      </a:r>
                      <a:endParaRPr lang="en-US" sz="2400" dirty="0"/>
                    </a:p>
                  </a:txBody>
                  <a:tcPr/>
                </a:tc>
                <a:tc>
                  <a:txBody>
                    <a:bodyPr/>
                    <a:lstStyle/>
                    <a:p>
                      <a:pPr algn="ctr"/>
                      <a:r>
                        <a:rPr lang="en-US" sz="2400" b="1" dirty="0" smtClean="0"/>
                        <a:t>5</a:t>
                      </a:r>
                      <a:endParaRPr lang="en-US" sz="2400" b="1" dirty="0"/>
                    </a:p>
                  </a:txBody>
                  <a:tcPr/>
                </a:tc>
                <a:tc>
                  <a:txBody>
                    <a:bodyPr/>
                    <a:lstStyle/>
                    <a:p>
                      <a:pPr algn="ctr"/>
                      <a:r>
                        <a:rPr lang="en-US" sz="2400" b="1" dirty="0" smtClean="0"/>
                        <a:t>8</a:t>
                      </a:r>
                      <a:endParaRPr lang="en-US" sz="2400" b="1" dirty="0"/>
                    </a:p>
                  </a:txBody>
                  <a:tcPr/>
                </a:tc>
                <a:tc>
                  <a:txBody>
                    <a:bodyPr/>
                    <a:lstStyle/>
                    <a:p>
                      <a:pPr algn="ctr"/>
                      <a:r>
                        <a:rPr lang="en-US" sz="2400" b="1" dirty="0" smtClean="0"/>
                        <a:t>15</a:t>
                      </a:r>
                      <a:endParaRPr lang="en-US" sz="2400" b="1" dirty="0"/>
                    </a:p>
                  </a:txBody>
                  <a:tcPr/>
                </a:tc>
                <a:tc>
                  <a:txBody>
                    <a:bodyPr/>
                    <a:lstStyle/>
                    <a:p>
                      <a:pPr algn="ctr"/>
                      <a:r>
                        <a:rPr lang="en-US" sz="2400" b="1" dirty="0" smtClean="0"/>
                        <a:t>9</a:t>
                      </a:r>
                      <a:endParaRPr lang="en-US" sz="2400" b="1" dirty="0"/>
                    </a:p>
                  </a:txBody>
                  <a:tcPr/>
                </a:tc>
                <a:tc>
                  <a:txBody>
                    <a:bodyPr/>
                    <a:lstStyle/>
                    <a:p>
                      <a:pPr algn="ctr"/>
                      <a:r>
                        <a:rPr lang="en-US" sz="2400" b="1" dirty="0" smtClean="0">
                          <a:solidFill>
                            <a:srgbClr val="FF0000"/>
                          </a:solidFill>
                        </a:rPr>
                        <a:t>10</a:t>
                      </a:r>
                      <a:endParaRPr lang="en-US" sz="2400" b="1" dirty="0">
                        <a:solidFill>
                          <a:srgbClr val="FF0000"/>
                        </a:solidFill>
                      </a:endParaRPr>
                    </a:p>
                  </a:txBody>
                  <a:tcPr/>
                </a:tc>
                <a:tc>
                  <a:txBody>
                    <a:bodyPr/>
                    <a:lstStyle/>
                    <a:p>
                      <a:pPr algn="ctr"/>
                      <a:r>
                        <a:rPr lang="en-US" sz="2400" b="1" dirty="0" smtClean="0">
                          <a:solidFill>
                            <a:srgbClr val="00B0F0"/>
                          </a:solidFill>
                        </a:rPr>
                        <a:t>3</a:t>
                      </a:r>
                      <a:endParaRPr lang="en-US" sz="2400" b="1" dirty="0">
                        <a:solidFill>
                          <a:srgbClr val="00B0F0"/>
                        </a:solidFill>
                      </a:endParaRPr>
                    </a:p>
                  </a:txBody>
                  <a:tcPr/>
                </a:tc>
              </a:tr>
              <a:tr h="635000">
                <a:tc>
                  <a:txBody>
                    <a:bodyPr/>
                    <a:lstStyle/>
                    <a:p>
                      <a:pPr algn="ctr"/>
                      <a:r>
                        <a:rPr lang="en-US" sz="2400" dirty="0" smtClean="0"/>
                        <a:t>Requirements</a:t>
                      </a:r>
                      <a:endParaRPr lang="en-US" sz="2400" dirty="0"/>
                    </a:p>
                  </a:txBody>
                  <a:tcPr/>
                </a:tc>
                <a:tc>
                  <a:txBody>
                    <a:bodyPr/>
                    <a:lstStyle/>
                    <a:p>
                      <a:pPr algn="ctr"/>
                      <a:r>
                        <a:rPr lang="en-US" sz="2800" b="1" dirty="0" smtClean="0">
                          <a:solidFill>
                            <a:srgbClr val="FF0000"/>
                          </a:solidFill>
                        </a:rPr>
                        <a:t>7</a:t>
                      </a:r>
                      <a:endParaRPr lang="en-US" sz="2800" b="1" dirty="0">
                        <a:solidFill>
                          <a:srgbClr val="FF0000"/>
                        </a:solidFill>
                      </a:endParaRPr>
                    </a:p>
                  </a:txBody>
                  <a:tcPr/>
                </a:tc>
                <a:tc>
                  <a:txBody>
                    <a:bodyPr/>
                    <a:lstStyle/>
                    <a:p>
                      <a:pPr algn="ctr"/>
                      <a:r>
                        <a:rPr lang="en-US" sz="2400" b="1" dirty="0" smtClean="0">
                          <a:solidFill>
                            <a:srgbClr val="FF0000"/>
                          </a:solidFill>
                        </a:rPr>
                        <a:t>5</a:t>
                      </a:r>
                      <a:endParaRPr lang="en-US" sz="2400" b="1" dirty="0">
                        <a:solidFill>
                          <a:srgbClr val="FF0000"/>
                        </a:solidFill>
                      </a:endParaRPr>
                    </a:p>
                  </a:txBody>
                  <a:tcPr/>
                </a:tc>
                <a:tc>
                  <a:txBody>
                    <a:bodyPr/>
                    <a:lstStyle/>
                    <a:p>
                      <a:pPr algn="ctr"/>
                      <a:r>
                        <a:rPr lang="en-US" sz="2400" b="1" dirty="0" smtClean="0">
                          <a:solidFill>
                            <a:srgbClr val="FF0000"/>
                          </a:solidFill>
                        </a:rPr>
                        <a:t>3</a:t>
                      </a:r>
                      <a:endParaRPr lang="en-US" sz="2400" b="1" dirty="0">
                        <a:solidFill>
                          <a:srgbClr val="FF0000"/>
                        </a:solidFill>
                      </a:endParaRPr>
                    </a:p>
                  </a:txBody>
                  <a:tcPr/>
                </a:tc>
                <a:tc>
                  <a:txBody>
                    <a:bodyPr/>
                    <a:lstStyle/>
                    <a:p>
                      <a:pPr algn="ctr"/>
                      <a:r>
                        <a:rPr lang="en-US" sz="2400" b="1" dirty="0" smtClean="0">
                          <a:solidFill>
                            <a:srgbClr val="FF0000"/>
                          </a:solidFill>
                        </a:rPr>
                        <a:t>2</a:t>
                      </a:r>
                      <a:endParaRPr lang="en-US" sz="2400" b="1" dirty="0">
                        <a:solidFill>
                          <a:srgbClr val="FF0000"/>
                        </a:solidFill>
                      </a:endParaRPr>
                    </a:p>
                  </a:txBody>
                  <a:tcPr/>
                </a:tc>
                <a:tc>
                  <a:txBody>
                    <a:bodyPr/>
                    <a:lstStyle/>
                    <a:p>
                      <a:pPr algn="ctr"/>
                      <a:r>
                        <a:rPr lang="en-US" sz="2400" b="1" dirty="0" smtClean="0">
                          <a:solidFill>
                            <a:srgbClr val="FF0000"/>
                          </a:solidFill>
                        </a:rPr>
                        <a:t>17</a:t>
                      </a:r>
                      <a:endParaRPr lang="en-US" sz="2400" b="1" dirty="0">
                        <a:solidFill>
                          <a:srgbClr val="FF0000"/>
                        </a:solidFill>
                      </a:endParaRPr>
                    </a:p>
                  </a:txBody>
                  <a:tcPr/>
                </a:tc>
                <a:tc>
                  <a:txBody>
                    <a:bodyPr/>
                    <a:lstStyle/>
                    <a:p>
                      <a:pPr algn="ctr"/>
                      <a:endParaRPr lang="en-US" sz="2400" b="1" dirty="0">
                        <a:solidFill>
                          <a:srgbClr val="FF0000"/>
                        </a:solidFill>
                      </a:endParaRPr>
                    </a:p>
                  </a:txBody>
                  <a:tcPr/>
                </a:tc>
              </a:tr>
              <a:tr h="635000">
                <a:tc>
                  <a:txBody>
                    <a:bodyPr/>
                    <a:lstStyle/>
                    <a:p>
                      <a:pPr algn="ctr"/>
                      <a:r>
                        <a:rPr lang="en-US" sz="2400" dirty="0" smtClean="0">
                          <a:solidFill>
                            <a:srgbClr val="00B0F0"/>
                          </a:solidFill>
                        </a:rPr>
                        <a:t>Column Penalty</a:t>
                      </a:r>
                      <a:endParaRPr lang="en-US" sz="2400" dirty="0">
                        <a:solidFill>
                          <a:srgbClr val="00B0F0"/>
                        </a:solidFill>
                      </a:endParaRPr>
                    </a:p>
                  </a:txBody>
                  <a:tcPr/>
                </a:tc>
                <a:tc>
                  <a:txBody>
                    <a:bodyPr/>
                    <a:lstStyle/>
                    <a:p>
                      <a:pPr algn="ctr"/>
                      <a:r>
                        <a:rPr lang="en-US" sz="2800" b="1" dirty="0" smtClean="0">
                          <a:solidFill>
                            <a:srgbClr val="00B0F0"/>
                          </a:solidFill>
                        </a:rPr>
                        <a:t>1</a:t>
                      </a:r>
                      <a:endParaRPr lang="en-US" sz="2800" b="1" dirty="0">
                        <a:solidFill>
                          <a:srgbClr val="00B0F0"/>
                        </a:solidFill>
                      </a:endParaRPr>
                    </a:p>
                  </a:txBody>
                  <a:tcPr/>
                </a:tc>
                <a:tc>
                  <a:txBody>
                    <a:bodyPr/>
                    <a:lstStyle/>
                    <a:p>
                      <a:pPr algn="ctr"/>
                      <a:r>
                        <a:rPr lang="en-US" sz="2400" b="1" dirty="0" smtClean="0">
                          <a:solidFill>
                            <a:srgbClr val="00B0F0"/>
                          </a:solidFill>
                        </a:rPr>
                        <a:t>3</a:t>
                      </a:r>
                      <a:endParaRPr lang="en-US" sz="2400" b="1" dirty="0">
                        <a:solidFill>
                          <a:srgbClr val="00B0F0"/>
                        </a:solidFill>
                      </a:endParaRPr>
                    </a:p>
                  </a:txBody>
                  <a:tcPr/>
                </a:tc>
                <a:tc>
                  <a:txBody>
                    <a:bodyPr/>
                    <a:lstStyle/>
                    <a:p>
                      <a:pPr algn="ctr"/>
                      <a:r>
                        <a:rPr lang="en-US" sz="2400" b="1" dirty="0" smtClean="0">
                          <a:solidFill>
                            <a:srgbClr val="00B0F0"/>
                          </a:solidFill>
                        </a:rPr>
                        <a:t>5</a:t>
                      </a:r>
                      <a:endParaRPr lang="en-US" sz="2400" b="1" dirty="0">
                        <a:solidFill>
                          <a:srgbClr val="00B0F0"/>
                        </a:solidFill>
                      </a:endParaRPr>
                    </a:p>
                  </a:txBody>
                  <a:tcPr/>
                </a:tc>
                <a:tc>
                  <a:txBody>
                    <a:bodyPr/>
                    <a:lstStyle/>
                    <a:p>
                      <a:pPr algn="ctr"/>
                      <a:r>
                        <a:rPr lang="en-US" sz="2400" b="1" dirty="0" smtClean="0">
                          <a:solidFill>
                            <a:srgbClr val="00B0F0"/>
                          </a:solidFill>
                        </a:rPr>
                        <a:t>6</a:t>
                      </a:r>
                      <a:endParaRPr lang="en-US" sz="2400" b="1" dirty="0">
                        <a:solidFill>
                          <a:srgbClr val="00B0F0"/>
                        </a:solidFill>
                      </a:endParaRPr>
                    </a:p>
                  </a:txBody>
                  <a:tcPr/>
                </a:tc>
                <a:tc>
                  <a:txBody>
                    <a:bodyPr/>
                    <a:lstStyle/>
                    <a:p>
                      <a:pPr algn="ctr"/>
                      <a:endParaRPr lang="en-US" sz="2400" b="1" dirty="0">
                        <a:solidFill>
                          <a:srgbClr val="FF0000"/>
                        </a:solidFill>
                      </a:endParaRPr>
                    </a:p>
                  </a:txBody>
                  <a:tcPr/>
                </a:tc>
                <a:tc>
                  <a:txBody>
                    <a:bodyPr/>
                    <a:lstStyle/>
                    <a:p>
                      <a:pPr algn="ctr"/>
                      <a:endParaRPr lang="en-US" sz="2400" b="1" dirty="0">
                        <a:solidFill>
                          <a:srgbClr val="FF0000"/>
                        </a:solidFill>
                      </a:endParaRPr>
                    </a:p>
                  </a:txBody>
                  <a:tcPr/>
                </a:tc>
              </a:tr>
            </a:tbl>
          </a:graphicData>
        </a:graphic>
      </p:graphicFrame>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Assignment 2…</a:t>
            </a:r>
            <a:endParaRPr lang="en-US" dirty="0"/>
          </a:p>
        </p:txBody>
      </p:sp>
      <p:graphicFrame>
        <p:nvGraphicFramePr>
          <p:cNvPr id="4" name="Table 3"/>
          <p:cNvGraphicFramePr>
            <a:graphicFrameLocks noGrp="1"/>
          </p:cNvGraphicFramePr>
          <p:nvPr/>
        </p:nvGraphicFramePr>
        <p:xfrm>
          <a:off x="457200" y="1600201"/>
          <a:ext cx="8382003" cy="4465319"/>
        </p:xfrm>
        <a:graphic>
          <a:graphicData uri="http://schemas.openxmlformats.org/drawingml/2006/table">
            <a:tbl>
              <a:tblPr firstRow="1" bandRow="1">
                <a:tableStyleId>{5940675A-B579-460E-94D1-54222C63F5DA}</a:tableStyleId>
              </a:tblPr>
              <a:tblGrid>
                <a:gridCol w="1197429"/>
                <a:gridCol w="1197429"/>
                <a:gridCol w="1197429"/>
                <a:gridCol w="1197429"/>
                <a:gridCol w="1197429"/>
                <a:gridCol w="1197429"/>
                <a:gridCol w="1197429"/>
              </a:tblGrid>
              <a:tr h="914399">
                <a:tc>
                  <a:txBody>
                    <a:bodyPr/>
                    <a:lstStyle/>
                    <a:p>
                      <a:pPr algn="ctr"/>
                      <a:endParaRPr lang="en-US" sz="2400" dirty="0"/>
                    </a:p>
                  </a:txBody>
                  <a:tcPr/>
                </a:tc>
                <a:tc>
                  <a:txBody>
                    <a:bodyPr/>
                    <a:lstStyle/>
                    <a:p>
                      <a:pPr algn="ctr"/>
                      <a:r>
                        <a:rPr lang="en-US" sz="1800" dirty="0" smtClean="0"/>
                        <a:t>D1 =</a:t>
                      </a:r>
                      <a:r>
                        <a:rPr lang="en-US" sz="1800" dirty="0" err="1" smtClean="0"/>
                        <a:t>lucknow</a:t>
                      </a:r>
                      <a:endParaRPr lang="en-US" sz="1800" dirty="0"/>
                    </a:p>
                  </a:txBody>
                  <a:tcPr/>
                </a:tc>
                <a:tc>
                  <a:txBody>
                    <a:bodyPr/>
                    <a:lstStyle/>
                    <a:p>
                      <a:pPr algn="ctr"/>
                      <a:r>
                        <a:rPr lang="en-US" sz="1800" dirty="0" smtClean="0"/>
                        <a:t>D2=</a:t>
                      </a:r>
                      <a:r>
                        <a:rPr lang="en-US" sz="1800" dirty="0" err="1" smtClean="0"/>
                        <a:t>baliya</a:t>
                      </a:r>
                      <a:endParaRPr lang="en-US" sz="1800" dirty="0"/>
                    </a:p>
                  </a:txBody>
                  <a:tcPr/>
                </a:tc>
                <a:tc>
                  <a:txBody>
                    <a:bodyPr/>
                    <a:lstStyle/>
                    <a:p>
                      <a:pPr algn="ctr"/>
                      <a:r>
                        <a:rPr lang="en-US" sz="1800" dirty="0" smtClean="0"/>
                        <a:t>D3=</a:t>
                      </a:r>
                      <a:r>
                        <a:rPr lang="en-US" sz="1800" dirty="0" err="1" smtClean="0"/>
                        <a:t>kanpur</a:t>
                      </a:r>
                      <a:endParaRPr lang="en-US" sz="1800" dirty="0"/>
                    </a:p>
                  </a:txBody>
                  <a:tcPr/>
                </a:tc>
                <a:tc>
                  <a:txBody>
                    <a:bodyPr/>
                    <a:lstStyle/>
                    <a:p>
                      <a:pPr algn="ctr"/>
                      <a:r>
                        <a:rPr lang="en-US" sz="1800" dirty="0" smtClean="0"/>
                        <a:t>D4=</a:t>
                      </a:r>
                      <a:r>
                        <a:rPr lang="en-US" sz="1800" dirty="0" err="1" smtClean="0"/>
                        <a:t>delhi</a:t>
                      </a:r>
                      <a:endParaRPr lang="en-US" sz="1800" dirty="0"/>
                    </a:p>
                  </a:txBody>
                  <a:tcPr/>
                </a:tc>
                <a:tc>
                  <a:txBody>
                    <a:bodyPr/>
                    <a:lstStyle/>
                    <a:p>
                      <a:pPr algn="ctr"/>
                      <a:r>
                        <a:rPr lang="en-US" sz="2400" dirty="0" smtClean="0"/>
                        <a:t>Supply</a:t>
                      </a:r>
                      <a:endParaRPr lang="en-US" sz="2400" dirty="0"/>
                    </a:p>
                  </a:txBody>
                  <a:tcPr/>
                </a:tc>
                <a:tc>
                  <a:txBody>
                    <a:bodyPr/>
                    <a:lstStyle/>
                    <a:p>
                      <a:pPr algn="ctr"/>
                      <a:r>
                        <a:rPr lang="en-US" sz="2400" dirty="0" smtClean="0">
                          <a:solidFill>
                            <a:srgbClr val="00B0F0"/>
                          </a:solidFill>
                        </a:rPr>
                        <a:t>Row Penalty</a:t>
                      </a:r>
                      <a:endParaRPr lang="en-US" sz="2400" dirty="0">
                        <a:solidFill>
                          <a:srgbClr val="00B0F0"/>
                        </a:solidFill>
                      </a:endParaRPr>
                    </a:p>
                  </a:txBody>
                  <a:tcPr/>
                </a:tc>
              </a:tr>
              <a:tr h="635000">
                <a:tc>
                  <a:txBody>
                    <a:bodyPr/>
                    <a:lstStyle/>
                    <a:p>
                      <a:pPr algn="ctr"/>
                      <a:r>
                        <a:rPr lang="en-US" sz="2400" dirty="0" smtClean="0"/>
                        <a:t>S1</a:t>
                      </a:r>
                      <a:endParaRPr lang="en-US" sz="2400" dirty="0"/>
                    </a:p>
                  </a:txBody>
                  <a:tcPr/>
                </a:tc>
                <a:tc>
                  <a:txBody>
                    <a:bodyPr/>
                    <a:lstStyle/>
                    <a:p>
                      <a:pPr algn="ctr"/>
                      <a:r>
                        <a:rPr lang="en-US" sz="2400" b="1" dirty="0" smtClean="0"/>
                        <a:t>2</a:t>
                      </a:r>
                      <a:endParaRPr lang="en-US" sz="2400" b="1" dirty="0"/>
                    </a:p>
                  </a:txBody>
                  <a:tcPr/>
                </a:tc>
                <a:tc>
                  <a:txBody>
                    <a:bodyPr/>
                    <a:lstStyle/>
                    <a:p>
                      <a:pPr algn="ctr"/>
                      <a:r>
                        <a:rPr lang="en-US" sz="2400" b="1" dirty="0" smtClean="0"/>
                        <a:t>3</a:t>
                      </a:r>
                      <a:endParaRPr lang="en-US" sz="2400" b="1" dirty="0"/>
                    </a:p>
                  </a:txBody>
                  <a:tcPr/>
                </a:tc>
                <a:tc>
                  <a:txBody>
                    <a:bodyPr/>
                    <a:lstStyle/>
                    <a:p>
                      <a:pPr algn="ctr"/>
                      <a:r>
                        <a:rPr lang="en-US" sz="2400" b="1" dirty="0" smtClean="0"/>
                        <a:t>11</a:t>
                      </a:r>
                      <a:endParaRPr lang="en-US" sz="2400" b="1" dirty="0"/>
                    </a:p>
                  </a:txBody>
                  <a:tcPr/>
                </a:tc>
                <a:tc>
                  <a:txBody>
                    <a:bodyPr/>
                    <a:lstStyle/>
                    <a:p>
                      <a:pPr algn="ctr"/>
                      <a:r>
                        <a:rPr lang="en-US" sz="2400" b="1" dirty="0" smtClean="0"/>
                        <a:t>7</a:t>
                      </a:r>
                      <a:endParaRPr lang="en-US" sz="2400" b="1" dirty="0"/>
                    </a:p>
                  </a:txBody>
                  <a:tcPr/>
                </a:tc>
                <a:tc>
                  <a:txBody>
                    <a:bodyPr/>
                    <a:lstStyle/>
                    <a:p>
                      <a:pPr algn="ctr"/>
                      <a:r>
                        <a:rPr lang="en-US" sz="2400" b="1" dirty="0" smtClean="0">
                          <a:solidFill>
                            <a:srgbClr val="FF0000"/>
                          </a:solidFill>
                        </a:rPr>
                        <a:t>6</a:t>
                      </a:r>
                      <a:endParaRPr lang="en-US" sz="2400" b="1" dirty="0">
                        <a:solidFill>
                          <a:srgbClr val="FF0000"/>
                        </a:solidFill>
                      </a:endParaRPr>
                    </a:p>
                  </a:txBody>
                  <a:tcPr/>
                </a:tc>
                <a:tc>
                  <a:txBody>
                    <a:bodyPr/>
                    <a:lstStyle/>
                    <a:p>
                      <a:pPr algn="ctr"/>
                      <a:r>
                        <a:rPr lang="en-US" sz="2400" b="1" dirty="0" smtClean="0">
                          <a:solidFill>
                            <a:srgbClr val="00B0F0"/>
                          </a:solidFill>
                        </a:rPr>
                        <a:t>1</a:t>
                      </a:r>
                      <a:endParaRPr lang="en-US" sz="2400" b="1" dirty="0">
                        <a:solidFill>
                          <a:srgbClr val="00B0F0"/>
                        </a:solidFill>
                      </a:endParaRPr>
                    </a:p>
                  </a:txBody>
                  <a:tcPr/>
                </a:tc>
              </a:tr>
              <a:tr h="635000">
                <a:tc>
                  <a:txBody>
                    <a:bodyPr/>
                    <a:lstStyle/>
                    <a:p>
                      <a:pPr algn="ctr"/>
                      <a:r>
                        <a:rPr lang="en-US" sz="2400" dirty="0" smtClean="0"/>
                        <a:t>S2</a:t>
                      </a:r>
                      <a:endParaRPr lang="en-US" sz="2400" dirty="0"/>
                    </a:p>
                  </a:txBody>
                  <a:tcPr/>
                </a:tc>
                <a:tc>
                  <a:txBody>
                    <a:bodyPr/>
                    <a:lstStyle/>
                    <a:p>
                      <a:pPr algn="ctr"/>
                      <a:r>
                        <a:rPr lang="en-US" sz="2400" b="1" dirty="0" smtClean="0"/>
                        <a:t>1</a:t>
                      </a:r>
                      <a:endParaRPr lang="en-US" sz="2400" b="1" dirty="0"/>
                    </a:p>
                  </a:txBody>
                  <a:tcPr/>
                </a:tc>
                <a:tc>
                  <a:txBody>
                    <a:bodyPr/>
                    <a:lstStyle/>
                    <a:p>
                      <a:pPr algn="ctr"/>
                      <a:r>
                        <a:rPr lang="en-US" sz="2400" b="1" dirty="0" smtClean="0"/>
                        <a:t>0</a:t>
                      </a:r>
                      <a:endParaRPr lang="en-US" sz="2400" b="1" dirty="0"/>
                    </a:p>
                  </a:txBody>
                  <a:tcPr/>
                </a:tc>
                <a:tc>
                  <a:txBody>
                    <a:bodyPr/>
                    <a:lstStyle/>
                    <a:p>
                      <a:pPr algn="ctr"/>
                      <a:r>
                        <a:rPr lang="en-US" sz="2400" b="1" dirty="0" smtClean="0"/>
                        <a:t>6</a:t>
                      </a:r>
                      <a:endParaRPr lang="en-US" sz="2400" b="1" dirty="0"/>
                    </a:p>
                  </a:txBody>
                  <a:tcPr/>
                </a:tc>
                <a:tc>
                  <a:txBody>
                    <a:bodyPr/>
                    <a:lstStyle/>
                    <a:p>
                      <a:pPr algn="ctr"/>
                      <a:r>
                        <a:rPr lang="en-US" sz="2400" b="1" dirty="0" smtClean="0"/>
                        <a:t>1</a:t>
                      </a:r>
                      <a:endParaRPr lang="en-US" sz="2400" b="1" dirty="0"/>
                    </a:p>
                  </a:txBody>
                  <a:tcPr/>
                </a:tc>
                <a:tc>
                  <a:txBody>
                    <a:bodyPr/>
                    <a:lstStyle/>
                    <a:p>
                      <a:pPr algn="ctr"/>
                      <a:r>
                        <a:rPr lang="en-US" sz="2400" b="1" dirty="0" smtClean="0">
                          <a:solidFill>
                            <a:srgbClr val="FF0000"/>
                          </a:solidFill>
                        </a:rPr>
                        <a:t>1</a:t>
                      </a:r>
                      <a:endParaRPr lang="en-US" sz="2400" b="1" dirty="0">
                        <a:solidFill>
                          <a:srgbClr val="FF0000"/>
                        </a:solidFill>
                      </a:endParaRPr>
                    </a:p>
                  </a:txBody>
                  <a:tcPr/>
                </a:tc>
                <a:tc>
                  <a:txBody>
                    <a:bodyPr/>
                    <a:lstStyle/>
                    <a:p>
                      <a:pPr algn="ctr"/>
                      <a:r>
                        <a:rPr lang="en-US" sz="2400" b="1" dirty="0" smtClean="0">
                          <a:solidFill>
                            <a:srgbClr val="00B0F0"/>
                          </a:solidFill>
                        </a:rPr>
                        <a:t>1</a:t>
                      </a:r>
                      <a:endParaRPr lang="en-US" sz="2400" b="1" dirty="0">
                        <a:solidFill>
                          <a:srgbClr val="00B0F0"/>
                        </a:solidFill>
                      </a:endParaRPr>
                    </a:p>
                  </a:txBody>
                  <a:tcPr/>
                </a:tc>
              </a:tr>
              <a:tr h="635000">
                <a:tc>
                  <a:txBody>
                    <a:bodyPr/>
                    <a:lstStyle/>
                    <a:p>
                      <a:pPr algn="ctr"/>
                      <a:r>
                        <a:rPr lang="en-US" sz="2400" dirty="0" smtClean="0"/>
                        <a:t>S3</a:t>
                      </a:r>
                      <a:endParaRPr lang="en-US" sz="2400" dirty="0"/>
                    </a:p>
                  </a:txBody>
                  <a:tcPr/>
                </a:tc>
                <a:tc>
                  <a:txBody>
                    <a:bodyPr/>
                    <a:lstStyle/>
                    <a:p>
                      <a:pPr algn="ctr"/>
                      <a:r>
                        <a:rPr lang="en-US" sz="2400" b="1" dirty="0" smtClean="0"/>
                        <a:t>5</a:t>
                      </a:r>
                      <a:endParaRPr lang="en-US" sz="2400" b="1" dirty="0"/>
                    </a:p>
                  </a:txBody>
                  <a:tcPr/>
                </a:tc>
                <a:tc>
                  <a:txBody>
                    <a:bodyPr/>
                    <a:lstStyle/>
                    <a:p>
                      <a:pPr algn="ctr"/>
                      <a:r>
                        <a:rPr lang="en-US" sz="2400" b="1" dirty="0" smtClean="0"/>
                        <a:t>8</a:t>
                      </a:r>
                      <a:endParaRPr lang="en-US" sz="2400" b="1" dirty="0"/>
                    </a:p>
                  </a:txBody>
                  <a:tcPr/>
                </a:tc>
                <a:tc>
                  <a:txBody>
                    <a:bodyPr/>
                    <a:lstStyle/>
                    <a:p>
                      <a:pPr algn="ctr"/>
                      <a:r>
                        <a:rPr lang="en-US" sz="2400" b="1" dirty="0" smtClean="0"/>
                        <a:t>15</a:t>
                      </a:r>
                      <a:endParaRPr lang="en-US" sz="2400" b="1" dirty="0"/>
                    </a:p>
                  </a:txBody>
                  <a:tcPr/>
                </a:tc>
                <a:tc>
                  <a:txBody>
                    <a:bodyPr/>
                    <a:lstStyle/>
                    <a:p>
                      <a:pPr algn="ctr"/>
                      <a:r>
                        <a:rPr lang="en-US" sz="2400" b="1" dirty="0" smtClean="0"/>
                        <a:t>9</a:t>
                      </a:r>
                      <a:endParaRPr lang="en-US" sz="2400" b="1" dirty="0"/>
                    </a:p>
                  </a:txBody>
                  <a:tcPr/>
                </a:tc>
                <a:tc>
                  <a:txBody>
                    <a:bodyPr/>
                    <a:lstStyle/>
                    <a:p>
                      <a:pPr algn="ctr"/>
                      <a:r>
                        <a:rPr lang="en-US" sz="2400" b="1" dirty="0" smtClean="0">
                          <a:solidFill>
                            <a:srgbClr val="FF0000"/>
                          </a:solidFill>
                        </a:rPr>
                        <a:t>10</a:t>
                      </a:r>
                      <a:endParaRPr lang="en-US" sz="2400" b="1" dirty="0">
                        <a:solidFill>
                          <a:srgbClr val="FF0000"/>
                        </a:solidFill>
                      </a:endParaRPr>
                    </a:p>
                  </a:txBody>
                  <a:tcPr/>
                </a:tc>
                <a:tc>
                  <a:txBody>
                    <a:bodyPr/>
                    <a:lstStyle/>
                    <a:p>
                      <a:pPr algn="ctr"/>
                      <a:r>
                        <a:rPr lang="en-US" sz="2400" b="1" dirty="0" smtClean="0">
                          <a:solidFill>
                            <a:srgbClr val="00B0F0"/>
                          </a:solidFill>
                        </a:rPr>
                        <a:t>3</a:t>
                      </a:r>
                      <a:endParaRPr lang="en-US" sz="2400" b="1" dirty="0">
                        <a:solidFill>
                          <a:srgbClr val="00B0F0"/>
                        </a:solidFill>
                      </a:endParaRPr>
                    </a:p>
                  </a:txBody>
                  <a:tcPr/>
                </a:tc>
              </a:tr>
              <a:tr h="635000">
                <a:tc>
                  <a:txBody>
                    <a:bodyPr/>
                    <a:lstStyle/>
                    <a:p>
                      <a:pPr algn="ctr"/>
                      <a:r>
                        <a:rPr lang="en-US" sz="2400" dirty="0" smtClean="0"/>
                        <a:t>Requirements</a:t>
                      </a:r>
                      <a:endParaRPr lang="en-US" sz="2400" dirty="0"/>
                    </a:p>
                  </a:txBody>
                  <a:tcPr/>
                </a:tc>
                <a:tc>
                  <a:txBody>
                    <a:bodyPr/>
                    <a:lstStyle/>
                    <a:p>
                      <a:pPr algn="ctr"/>
                      <a:r>
                        <a:rPr lang="en-US" sz="2800" b="1" dirty="0" smtClean="0">
                          <a:solidFill>
                            <a:srgbClr val="FF0000"/>
                          </a:solidFill>
                        </a:rPr>
                        <a:t>7</a:t>
                      </a:r>
                      <a:endParaRPr lang="en-US" sz="2800" b="1" dirty="0">
                        <a:solidFill>
                          <a:srgbClr val="FF0000"/>
                        </a:solidFill>
                      </a:endParaRPr>
                    </a:p>
                  </a:txBody>
                  <a:tcPr/>
                </a:tc>
                <a:tc>
                  <a:txBody>
                    <a:bodyPr/>
                    <a:lstStyle/>
                    <a:p>
                      <a:pPr algn="ctr"/>
                      <a:r>
                        <a:rPr lang="en-US" sz="2400" b="1" dirty="0" smtClean="0">
                          <a:solidFill>
                            <a:srgbClr val="FF0000"/>
                          </a:solidFill>
                        </a:rPr>
                        <a:t>5</a:t>
                      </a:r>
                      <a:endParaRPr lang="en-US" sz="2400" b="1" dirty="0">
                        <a:solidFill>
                          <a:srgbClr val="FF0000"/>
                        </a:solidFill>
                      </a:endParaRPr>
                    </a:p>
                  </a:txBody>
                  <a:tcPr/>
                </a:tc>
                <a:tc>
                  <a:txBody>
                    <a:bodyPr/>
                    <a:lstStyle/>
                    <a:p>
                      <a:pPr algn="ctr"/>
                      <a:r>
                        <a:rPr lang="en-US" sz="2400" b="1" dirty="0" smtClean="0">
                          <a:solidFill>
                            <a:srgbClr val="FF0000"/>
                          </a:solidFill>
                        </a:rPr>
                        <a:t>3</a:t>
                      </a:r>
                      <a:endParaRPr lang="en-US" sz="2400" b="1" dirty="0">
                        <a:solidFill>
                          <a:srgbClr val="FF0000"/>
                        </a:solidFill>
                      </a:endParaRPr>
                    </a:p>
                  </a:txBody>
                  <a:tcPr/>
                </a:tc>
                <a:tc>
                  <a:txBody>
                    <a:bodyPr/>
                    <a:lstStyle/>
                    <a:p>
                      <a:pPr algn="ctr"/>
                      <a:r>
                        <a:rPr lang="en-US" sz="2400" b="1" dirty="0" smtClean="0">
                          <a:solidFill>
                            <a:srgbClr val="FF0000"/>
                          </a:solidFill>
                        </a:rPr>
                        <a:t>2</a:t>
                      </a:r>
                      <a:endParaRPr lang="en-US" sz="2400" b="1" dirty="0">
                        <a:solidFill>
                          <a:srgbClr val="FF0000"/>
                        </a:solidFill>
                      </a:endParaRPr>
                    </a:p>
                  </a:txBody>
                  <a:tcPr/>
                </a:tc>
                <a:tc>
                  <a:txBody>
                    <a:bodyPr/>
                    <a:lstStyle/>
                    <a:p>
                      <a:pPr algn="ctr"/>
                      <a:r>
                        <a:rPr lang="en-US" sz="2400" b="1" dirty="0" smtClean="0">
                          <a:solidFill>
                            <a:srgbClr val="FF0000"/>
                          </a:solidFill>
                        </a:rPr>
                        <a:t>17</a:t>
                      </a:r>
                      <a:endParaRPr lang="en-US" sz="2400" b="1" dirty="0">
                        <a:solidFill>
                          <a:srgbClr val="FF0000"/>
                        </a:solidFill>
                      </a:endParaRPr>
                    </a:p>
                  </a:txBody>
                  <a:tcPr/>
                </a:tc>
                <a:tc>
                  <a:txBody>
                    <a:bodyPr/>
                    <a:lstStyle/>
                    <a:p>
                      <a:pPr algn="ctr"/>
                      <a:endParaRPr lang="en-US" sz="2400" b="1" dirty="0">
                        <a:solidFill>
                          <a:srgbClr val="FF0000"/>
                        </a:solidFill>
                      </a:endParaRPr>
                    </a:p>
                  </a:txBody>
                  <a:tcPr/>
                </a:tc>
              </a:tr>
              <a:tr h="635000">
                <a:tc>
                  <a:txBody>
                    <a:bodyPr/>
                    <a:lstStyle/>
                    <a:p>
                      <a:pPr algn="ctr"/>
                      <a:r>
                        <a:rPr lang="en-US" sz="2400" dirty="0" smtClean="0">
                          <a:solidFill>
                            <a:srgbClr val="00B0F0"/>
                          </a:solidFill>
                        </a:rPr>
                        <a:t>Column Penalty</a:t>
                      </a:r>
                      <a:endParaRPr lang="en-US" sz="2400" dirty="0">
                        <a:solidFill>
                          <a:srgbClr val="00B0F0"/>
                        </a:solidFill>
                      </a:endParaRPr>
                    </a:p>
                  </a:txBody>
                  <a:tcPr/>
                </a:tc>
                <a:tc>
                  <a:txBody>
                    <a:bodyPr/>
                    <a:lstStyle/>
                    <a:p>
                      <a:pPr algn="ctr"/>
                      <a:r>
                        <a:rPr lang="en-US" sz="2800" b="1" dirty="0" smtClean="0">
                          <a:solidFill>
                            <a:srgbClr val="00B0F0"/>
                          </a:solidFill>
                        </a:rPr>
                        <a:t>1</a:t>
                      </a:r>
                      <a:endParaRPr lang="en-US" sz="2800" b="1" dirty="0">
                        <a:solidFill>
                          <a:srgbClr val="00B0F0"/>
                        </a:solidFill>
                      </a:endParaRPr>
                    </a:p>
                  </a:txBody>
                  <a:tcPr/>
                </a:tc>
                <a:tc>
                  <a:txBody>
                    <a:bodyPr/>
                    <a:lstStyle/>
                    <a:p>
                      <a:pPr algn="ctr"/>
                      <a:r>
                        <a:rPr lang="en-US" sz="2400" b="1" dirty="0" smtClean="0">
                          <a:solidFill>
                            <a:srgbClr val="00B0F0"/>
                          </a:solidFill>
                        </a:rPr>
                        <a:t>3</a:t>
                      </a:r>
                      <a:endParaRPr lang="en-US" sz="2400" b="1" dirty="0">
                        <a:solidFill>
                          <a:srgbClr val="00B0F0"/>
                        </a:solidFill>
                      </a:endParaRPr>
                    </a:p>
                  </a:txBody>
                  <a:tcPr/>
                </a:tc>
                <a:tc>
                  <a:txBody>
                    <a:bodyPr/>
                    <a:lstStyle/>
                    <a:p>
                      <a:pPr algn="ctr"/>
                      <a:r>
                        <a:rPr lang="en-US" sz="2400" b="1" dirty="0" smtClean="0">
                          <a:solidFill>
                            <a:srgbClr val="00B0F0"/>
                          </a:solidFill>
                        </a:rPr>
                        <a:t>5</a:t>
                      </a:r>
                      <a:endParaRPr lang="en-US" sz="2400" b="1" dirty="0">
                        <a:solidFill>
                          <a:srgbClr val="00B0F0"/>
                        </a:solidFill>
                      </a:endParaRPr>
                    </a:p>
                  </a:txBody>
                  <a:tcPr/>
                </a:tc>
                <a:tc>
                  <a:txBody>
                    <a:bodyPr/>
                    <a:lstStyle/>
                    <a:p>
                      <a:pPr algn="ctr"/>
                      <a:r>
                        <a:rPr lang="en-US" sz="2400" b="1" dirty="0" smtClean="0">
                          <a:solidFill>
                            <a:srgbClr val="00B0F0"/>
                          </a:solidFill>
                        </a:rPr>
                        <a:t>6</a:t>
                      </a:r>
                      <a:endParaRPr lang="en-US" sz="2400" b="1" dirty="0">
                        <a:solidFill>
                          <a:srgbClr val="00B0F0"/>
                        </a:solidFill>
                      </a:endParaRPr>
                    </a:p>
                  </a:txBody>
                  <a:tcPr/>
                </a:tc>
                <a:tc>
                  <a:txBody>
                    <a:bodyPr/>
                    <a:lstStyle/>
                    <a:p>
                      <a:pPr algn="ctr"/>
                      <a:endParaRPr lang="en-US" sz="2400" b="1" dirty="0">
                        <a:solidFill>
                          <a:srgbClr val="FF0000"/>
                        </a:solidFill>
                      </a:endParaRPr>
                    </a:p>
                  </a:txBody>
                  <a:tcPr/>
                </a:tc>
                <a:tc>
                  <a:txBody>
                    <a:bodyPr/>
                    <a:lstStyle/>
                    <a:p>
                      <a:pPr algn="ctr"/>
                      <a:endParaRPr lang="en-US" sz="2400" b="1" dirty="0">
                        <a:solidFill>
                          <a:srgbClr val="FF0000"/>
                        </a:solidFill>
                      </a:endParaRPr>
                    </a:p>
                  </a:txBody>
                  <a:tcPr/>
                </a:tc>
              </a:tr>
            </a:tbl>
          </a:graphicData>
        </a:graphic>
      </p:graphicFrame>
      <p:sp>
        <p:nvSpPr>
          <p:cNvPr id="5" name="Oval 4"/>
          <p:cNvSpPr/>
          <p:nvPr/>
        </p:nvSpPr>
        <p:spPr>
          <a:xfrm>
            <a:off x="6096000" y="3352800"/>
            <a:ext cx="3048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Assignment 2…</a:t>
            </a:r>
            <a:endParaRPr lang="en-US" dirty="0"/>
          </a:p>
        </p:txBody>
      </p:sp>
      <p:graphicFrame>
        <p:nvGraphicFramePr>
          <p:cNvPr id="4" name="Table 3"/>
          <p:cNvGraphicFramePr>
            <a:graphicFrameLocks noGrp="1"/>
          </p:cNvGraphicFramePr>
          <p:nvPr/>
        </p:nvGraphicFramePr>
        <p:xfrm>
          <a:off x="457200" y="1600201"/>
          <a:ext cx="8382003" cy="4465319"/>
        </p:xfrm>
        <a:graphic>
          <a:graphicData uri="http://schemas.openxmlformats.org/drawingml/2006/table">
            <a:tbl>
              <a:tblPr firstRow="1" bandRow="1">
                <a:tableStyleId>{5940675A-B579-460E-94D1-54222C63F5DA}</a:tableStyleId>
              </a:tblPr>
              <a:tblGrid>
                <a:gridCol w="1197429"/>
                <a:gridCol w="1197429"/>
                <a:gridCol w="1197429"/>
                <a:gridCol w="1197429"/>
                <a:gridCol w="1197429"/>
                <a:gridCol w="1197429"/>
                <a:gridCol w="1197429"/>
              </a:tblGrid>
              <a:tr h="914399">
                <a:tc>
                  <a:txBody>
                    <a:bodyPr/>
                    <a:lstStyle/>
                    <a:p>
                      <a:pPr algn="ctr"/>
                      <a:endParaRPr lang="en-US" sz="2400" dirty="0"/>
                    </a:p>
                  </a:txBody>
                  <a:tcPr/>
                </a:tc>
                <a:tc>
                  <a:txBody>
                    <a:bodyPr/>
                    <a:lstStyle/>
                    <a:p>
                      <a:pPr algn="ctr"/>
                      <a:r>
                        <a:rPr lang="en-US" sz="1800" dirty="0" smtClean="0"/>
                        <a:t>D1 =</a:t>
                      </a:r>
                      <a:r>
                        <a:rPr lang="en-US" sz="1800" dirty="0" err="1" smtClean="0"/>
                        <a:t>lucknow</a:t>
                      </a:r>
                      <a:endParaRPr lang="en-US" sz="1800" dirty="0"/>
                    </a:p>
                  </a:txBody>
                  <a:tcPr/>
                </a:tc>
                <a:tc>
                  <a:txBody>
                    <a:bodyPr/>
                    <a:lstStyle/>
                    <a:p>
                      <a:pPr algn="ctr"/>
                      <a:r>
                        <a:rPr lang="en-US" sz="1800" dirty="0" smtClean="0"/>
                        <a:t>D2=</a:t>
                      </a:r>
                      <a:r>
                        <a:rPr lang="en-US" sz="1800" dirty="0" err="1" smtClean="0"/>
                        <a:t>baliya</a:t>
                      </a:r>
                      <a:endParaRPr lang="en-US" sz="1800" dirty="0"/>
                    </a:p>
                  </a:txBody>
                  <a:tcPr/>
                </a:tc>
                <a:tc>
                  <a:txBody>
                    <a:bodyPr/>
                    <a:lstStyle/>
                    <a:p>
                      <a:pPr algn="ctr"/>
                      <a:r>
                        <a:rPr lang="en-US" sz="1800" dirty="0" smtClean="0"/>
                        <a:t>D3=</a:t>
                      </a:r>
                      <a:r>
                        <a:rPr lang="en-US" sz="1800" dirty="0" err="1" smtClean="0"/>
                        <a:t>kanpur</a:t>
                      </a:r>
                      <a:endParaRPr lang="en-US" sz="1800" dirty="0"/>
                    </a:p>
                  </a:txBody>
                  <a:tcPr/>
                </a:tc>
                <a:tc>
                  <a:txBody>
                    <a:bodyPr/>
                    <a:lstStyle/>
                    <a:p>
                      <a:pPr algn="ctr"/>
                      <a:r>
                        <a:rPr lang="en-US" sz="1800" dirty="0" smtClean="0"/>
                        <a:t>D4=</a:t>
                      </a:r>
                      <a:r>
                        <a:rPr lang="en-US" sz="1800" dirty="0" err="1" smtClean="0"/>
                        <a:t>delhi</a:t>
                      </a:r>
                      <a:endParaRPr lang="en-US" sz="1800" dirty="0"/>
                    </a:p>
                  </a:txBody>
                  <a:tcPr/>
                </a:tc>
                <a:tc>
                  <a:txBody>
                    <a:bodyPr/>
                    <a:lstStyle/>
                    <a:p>
                      <a:pPr algn="ctr"/>
                      <a:r>
                        <a:rPr lang="en-US" sz="2400" dirty="0" smtClean="0"/>
                        <a:t>Supply</a:t>
                      </a:r>
                      <a:endParaRPr lang="en-US" sz="2400" dirty="0"/>
                    </a:p>
                  </a:txBody>
                  <a:tcPr/>
                </a:tc>
                <a:tc>
                  <a:txBody>
                    <a:bodyPr/>
                    <a:lstStyle/>
                    <a:p>
                      <a:pPr algn="ctr"/>
                      <a:r>
                        <a:rPr lang="en-US" sz="2400" dirty="0" smtClean="0">
                          <a:solidFill>
                            <a:srgbClr val="00B0F0"/>
                          </a:solidFill>
                        </a:rPr>
                        <a:t>Row Penalty</a:t>
                      </a:r>
                      <a:endParaRPr lang="en-US" sz="2400" dirty="0">
                        <a:solidFill>
                          <a:srgbClr val="00B0F0"/>
                        </a:solidFill>
                      </a:endParaRPr>
                    </a:p>
                  </a:txBody>
                  <a:tcPr/>
                </a:tc>
              </a:tr>
              <a:tr h="635000">
                <a:tc>
                  <a:txBody>
                    <a:bodyPr/>
                    <a:lstStyle/>
                    <a:p>
                      <a:pPr algn="ctr"/>
                      <a:r>
                        <a:rPr lang="en-US" sz="2400" dirty="0" smtClean="0"/>
                        <a:t>S1</a:t>
                      </a:r>
                      <a:endParaRPr lang="en-US" sz="2400" dirty="0"/>
                    </a:p>
                  </a:txBody>
                  <a:tcPr/>
                </a:tc>
                <a:tc>
                  <a:txBody>
                    <a:bodyPr/>
                    <a:lstStyle/>
                    <a:p>
                      <a:pPr algn="ctr"/>
                      <a:r>
                        <a:rPr lang="en-US" sz="2400" b="1" dirty="0" smtClean="0"/>
                        <a:t>2</a:t>
                      </a:r>
                      <a:endParaRPr lang="en-US" sz="2400" b="1" dirty="0"/>
                    </a:p>
                  </a:txBody>
                  <a:tcPr/>
                </a:tc>
                <a:tc>
                  <a:txBody>
                    <a:bodyPr/>
                    <a:lstStyle/>
                    <a:p>
                      <a:pPr algn="ctr"/>
                      <a:r>
                        <a:rPr lang="en-US" sz="2400" b="1" dirty="0" smtClean="0"/>
                        <a:t>3</a:t>
                      </a:r>
                      <a:endParaRPr lang="en-US" sz="2400" b="1" dirty="0"/>
                    </a:p>
                  </a:txBody>
                  <a:tcPr/>
                </a:tc>
                <a:tc>
                  <a:txBody>
                    <a:bodyPr/>
                    <a:lstStyle/>
                    <a:p>
                      <a:pPr algn="ctr"/>
                      <a:r>
                        <a:rPr lang="en-US" sz="2400" b="1" dirty="0" smtClean="0"/>
                        <a:t>11</a:t>
                      </a:r>
                      <a:endParaRPr lang="en-US" sz="2400" b="1" dirty="0"/>
                    </a:p>
                  </a:txBody>
                  <a:tcPr/>
                </a:tc>
                <a:tc>
                  <a:txBody>
                    <a:bodyPr/>
                    <a:lstStyle/>
                    <a:p>
                      <a:pPr algn="ctr"/>
                      <a:r>
                        <a:rPr lang="en-US" sz="2400" b="1" dirty="0" smtClean="0"/>
                        <a:t>7</a:t>
                      </a:r>
                      <a:endParaRPr lang="en-US" sz="2400" b="1" dirty="0"/>
                    </a:p>
                  </a:txBody>
                  <a:tcPr/>
                </a:tc>
                <a:tc>
                  <a:txBody>
                    <a:bodyPr/>
                    <a:lstStyle/>
                    <a:p>
                      <a:pPr algn="ctr"/>
                      <a:r>
                        <a:rPr lang="en-US" sz="2400" b="1" dirty="0" smtClean="0">
                          <a:solidFill>
                            <a:srgbClr val="FF0000"/>
                          </a:solidFill>
                        </a:rPr>
                        <a:t>6</a:t>
                      </a:r>
                      <a:endParaRPr lang="en-US" sz="2400" b="1" dirty="0">
                        <a:solidFill>
                          <a:srgbClr val="FF0000"/>
                        </a:solidFill>
                      </a:endParaRPr>
                    </a:p>
                  </a:txBody>
                  <a:tcPr/>
                </a:tc>
                <a:tc>
                  <a:txBody>
                    <a:bodyPr/>
                    <a:lstStyle/>
                    <a:p>
                      <a:pPr algn="ctr"/>
                      <a:r>
                        <a:rPr lang="en-US" sz="2400" b="1" dirty="0" smtClean="0">
                          <a:solidFill>
                            <a:srgbClr val="00B0F0"/>
                          </a:solidFill>
                        </a:rPr>
                        <a:t>1</a:t>
                      </a:r>
                      <a:endParaRPr lang="en-US" sz="2400" b="1" dirty="0">
                        <a:solidFill>
                          <a:srgbClr val="00B0F0"/>
                        </a:solidFill>
                      </a:endParaRPr>
                    </a:p>
                  </a:txBody>
                  <a:tcPr/>
                </a:tc>
              </a:tr>
              <a:tr h="635000">
                <a:tc>
                  <a:txBody>
                    <a:bodyPr/>
                    <a:lstStyle/>
                    <a:p>
                      <a:pPr algn="ctr"/>
                      <a:r>
                        <a:rPr lang="en-US" sz="2400" dirty="0" smtClean="0"/>
                        <a:t>S2</a:t>
                      </a:r>
                      <a:endParaRPr lang="en-US" sz="2400" dirty="0"/>
                    </a:p>
                  </a:txBody>
                  <a:tcPr/>
                </a:tc>
                <a:tc>
                  <a:txBody>
                    <a:bodyPr/>
                    <a:lstStyle/>
                    <a:p>
                      <a:pPr algn="ctr"/>
                      <a:r>
                        <a:rPr lang="en-US" sz="2400" b="1" dirty="0" smtClean="0"/>
                        <a:t>1</a:t>
                      </a:r>
                      <a:endParaRPr lang="en-US" sz="2400" b="1" dirty="0"/>
                    </a:p>
                  </a:txBody>
                  <a:tcPr/>
                </a:tc>
                <a:tc>
                  <a:txBody>
                    <a:bodyPr/>
                    <a:lstStyle/>
                    <a:p>
                      <a:pPr algn="ctr"/>
                      <a:r>
                        <a:rPr lang="en-US" sz="2400" b="1" dirty="0" smtClean="0"/>
                        <a:t>0</a:t>
                      </a:r>
                      <a:endParaRPr lang="en-US" sz="2400" b="1" dirty="0"/>
                    </a:p>
                  </a:txBody>
                  <a:tcPr/>
                </a:tc>
                <a:tc>
                  <a:txBody>
                    <a:bodyPr/>
                    <a:lstStyle/>
                    <a:p>
                      <a:pPr algn="ctr"/>
                      <a:r>
                        <a:rPr lang="en-US" sz="2400" b="1" dirty="0" smtClean="0"/>
                        <a:t>6</a:t>
                      </a:r>
                      <a:endParaRPr lang="en-US" sz="2400" b="1" dirty="0"/>
                    </a:p>
                  </a:txBody>
                  <a:tcPr/>
                </a:tc>
                <a:tc>
                  <a:txBody>
                    <a:bodyPr/>
                    <a:lstStyle/>
                    <a:p>
                      <a:pPr algn="ctr"/>
                      <a:r>
                        <a:rPr lang="en-US" sz="2400" b="1" dirty="0" smtClean="0"/>
                        <a:t>1</a:t>
                      </a:r>
                      <a:endParaRPr lang="en-US" sz="2400" b="1" dirty="0"/>
                    </a:p>
                  </a:txBody>
                  <a:tcPr/>
                </a:tc>
                <a:tc>
                  <a:txBody>
                    <a:bodyPr/>
                    <a:lstStyle/>
                    <a:p>
                      <a:pPr algn="ctr"/>
                      <a:r>
                        <a:rPr lang="en-US" sz="2400" b="1" dirty="0" smtClean="0">
                          <a:solidFill>
                            <a:srgbClr val="FF0000"/>
                          </a:solidFill>
                        </a:rPr>
                        <a:t>1</a:t>
                      </a:r>
                      <a:endParaRPr lang="en-US" sz="2400" b="1" dirty="0">
                        <a:solidFill>
                          <a:srgbClr val="FF0000"/>
                        </a:solidFill>
                      </a:endParaRPr>
                    </a:p>
                  </a:txBody>
                  <a:tcPr/>
                </a:tc>
                <a:tc>
                  <a:txBody>
                    <a:bodyPr/>
                    <a:lstStyle/>
                    <a:p>
                      <a:pPr algn="ctr"/>
                      <a:r>
                        <a:rPr lang="en-US" sz="2400" b="1" dirty="0" smtClean="0">
                          <a:solidFill>
                            <a:srgbClr val="00B0F0"/>
                          </a:solidFill>
                        </a:rPr>
                        <a:t>1</a:t>
                      </a:r>
                      <a:endParaRPr lang="en-US" sz="2400" b="1" dirty="0">
                        <a:solidFill>
                          <a:srgbClr val="00B0F0"/>
                        </a:solidFill>
                      </a:endParaRPr>
                    </a:p>
                  </a:txBody>
                  <a:tcPr/>
                </a:tc>
              </a:tr>
              <a:tr h="635000">
                <a:tc>
                  <a:txBody>
                    <a:bodyPr/>
                    <a:lstStyle/>
                    <a:p>
                      <a:pPr algn="ctr"/>
                      <a:r>
                        <a:rPr lang="en-US" sz="2400" dirty="0" smtClean="0"/>
                        <a:t>S3</a:t>
                      </a:r>
                      <a:endParaRPr lang="en-US" sz="2400" dirty="0"/>
                    </a:p>
                  </a:txBody>
                  <a:tcPr/>
                </a:tc>
                <a:tc>
                  <a:txBody>
                    <a:bodyPr/>
                    <a:lstStyle/>
                    <a:p>
                      <a:pPr algn="ctr"/>
                      <a:r>
                        <a:rPr lang="en-US" sz="2400" b="1" dirty="0" smtClean="0"/>
                        <a:t>5</a:t>
                      </a:r>
                      <a:endParaRPr lang="en-US" sz="2400" b="1" dirty="0"/>
                    </a:p>
                  </a:txBody>
                  <a:tcPr/>
                </a:tc>
                <a:tc>
                  <a:txBody>
                    <a:bodyPr/>
                    <a:lstStyle/>
                    <a:p>
                      <a:pPr algn="ctr"/>
                      <a:r>
                        <a:rPr lang="en-US" sz="2400" b="1" dirty="0" smtClean="0"/>
                        <a:t>8</a:t>
                      </a:r>
                      <a:endParaRPr lang="en-US" sz="2400" b="1" dirty="0"/>
                    </a:p>
                  </a:txBody>
                  <a:tcPr/>
                </a:tc>
                <a:tc>
                  <a:txBody>
                    <a:bodyPr/>
                    <a:lstStyle/>
                    <a:p>
                      <a:pPr algn="ctr"/>
                      <a:r>
                        <a:rPr lang="en-US" sz="2400" b="1" dirty="0" smtClean="0"/>
                        <a:t>15</a:t>
                      </a:r>
                      <a:endParaRPr lang="en-US" sz="2400" b="1" dirty="0"/>
                    </a:p>
                  </a:txBody>
                  <a:tcPr/>
                </a:tc>
                <a:tc>
                  <a:txBody>
                    <a:bodyPr/>
                    <a:lstStyle/>
                    <a:p>
                      <a:pPr algn="ctr"/>
                      <a:r>
                        <a:rPr lang="en-US" sz="2400" b="1" dirty="0" smtClean="0"/>
                        <a:t>9</a:t>
                      </a:r>
                      <a:endParaRPr lang="en-US" sz="2400" b="1" dirty="0"/>
                    </a:p>
                  </a:txBody>
                  <a:tcPr/>
                </a:tc>
                <a:tc>
                  <a:txBody>
                    <a:bodyPr/>
                    <a:lstStyle/>
                    <a:p>
                      <a:pPr algn="ctr"/>
                      <a:r>
                        <a:rPr lang="en-US" sz="2400" b="1" dirty="0" smtClean="0">
                          <a:solidFill>
                            <a:srgbClr val="FF0000"/>
                          </a:solidFill>
                        </a:rPr>
                        <a:t>10</a:t>
                      </a:r>
                      <a:endParaRPr lang="en-US" sz="2400" b="1" dirty="0">
                        <a:solidFill>
                          <a:srgbClr val="FF0000"/>
                        </a:solidFill>
                      </a:endParaRPr>
                    </a:p>
                  </a:txBody>
                  <a:tcPr/>
                </a:tc>
                <a:tc>
                  <a:txBody>
                    <a:bodyPr/>
                    <a:lstStyle/>
                    <a:p>
                      <a:pPr algn="ctr"/>
                      <a:r>
                        <a:rPr lang="en-US" sz="2400" b="1" dirty="0" smtClean="0">
                          <a:solidFill>
                            <a:srgbClr val="00B0F0"/>
                          </a:solidFill>
                        </a:rPr>
                        <a:t>3</a:t>
                      </a:r>
                      <a:endParaRPr lang="en-US" sz="2400" b="1" dirty="0">
                        <a:solidFill>
                          <a:srgbClr val="00B0F0"/>
                        </a:solidFill>
                      </a:endParaRPr>
                    </a:p>
                  </a:txBody>
                  <a:tcPr/>
                </a:tc>
              </a:tr>
              <a:tr h="635000">
                <a:tc>
                  <a:txBody>
                    <a:bodyPr/>
                    <a:lstStyle/>
                    <a:p>
                      <a:pPr algn="ctr"/>
                      <a:r>
                        <a:rPr lang="en-US" sz="2400" dirty="0" smtClean="0"/>
                        <a:t>Requirements</a:t>
                      </a:r>
                      <a:endParaRPr lang="en-US" sz="2400" dirty="0"/>
                    </a:p>
                  </a:txBody>
                  <a:tcPr/>
                </a:tc>
                <a:tc>
                  <a:txBody>
                    <a:bodyPr/>
                    <a:lstStyle/>
                    <a:p>
                      <a:pPr algn="ctr"/>
                      <a:r>
                        <a:rPr lang="en-US" sz="2800" b="1" dirty="0" smtClean="0">
                          <a:solidFill>
                            <a:srgbClr val="FF0000"/>
                          </a:solidFill>
                        </a:rPr>
                        <a:t>7</a:t>
                      </a:r>
                      <a:endParaRPr lang="en-US" sz="2800" b="1" dirty="0">
                        <a:solidFill>
                          <a:srgbClr val="FF0000"/>
                        </a:solidFill>
                      </a:endParaRPr>
                    </a:p>
                  </a:txBody>
                  <a:tcPr/>
                </a:tc>
                <a:tc>
                  <a:txBody>
                    <a:bodyPr/>
                    <a:lstStyle/>
                    <a:p>
                      <a:pPr algn="ctr"/>
                      <a:r>
                        <a:rPr lang="en-US" sz="2400" b="1" dirty="0" smtClean="0">
                          <a:solidFill>
                            <a:srgbClr val="FF0000"/>
                          </a:solidFill>
                        </a:rPr>
                        <a:t>5</a:t>
                      </a:r>
                      <a:endParaRPr lang="en-US" sz="2400" b="1" dirty="0">
                        <a:solidFill>
                          <a:srgbClr val="FF0000"/>
                        </a:solidFill>
                      </a:endParaRPr>
                    </a:p>
                  </a:txBody>
                  <a:tcPr/>
                </a:tc>
                <a:tc>
                  <a:txBody>
                    <a:bodyPr/>
                    <a:lstStyle/>
                    <a:p>
                      <a:pPr algn="ctr"/>
                      <a:r>
                        <a:rPr lang="en-US" sz="2400" b="1" dirty="0" smtClean="0">
                          <a:solidFill>
                            <a:srgbClr val="FF0000"/>
                          </a:solidFill>
                        </a:rPr>
                        <a:t>3</a:t>
                      </a:r>
                      <a:endParaRPr lang="en-US" sz="2400" b="1" dirty="0">
                        <a:solidFill>
                          <a:srgbClr val="FF0000"/>
                        </a:solidFill>
                      </a:endParaRPr>
                    </a:p>
                  </a:txBody>
                  <a:tcPr/>
                </a:tc>
                <a:tc>
                  <a:txBody>
                    <a:bodyPr/>
                    <a:lstStyle/>
                    <a:p>
                      <a:pPr algn="ctr"/>
                      <a:r>
                        <a:rPr lang="en-US" sz="2400" b="1" dirty="0" smtClean="0">
                          <a:solidFill>
                            <a:srgbClr val="FF0000"/>
                          </a:solidFill>
                        </a:rPr>
                        <a:t>1</a:t>
                      </a:r>
                      <a:endParaRPr lang="en-US" sz="2400" b="1" dirty="0">
                        <a:solidFill>
                          <a:srgbClr val="FF0000"/>
                        </a:solidFill>
                      </a:endParaRPr>
                    </a:p>
                  </a:txBody>
                  <a:tcPr/>
                </a:tc>
                <a:tc>
                  <a:txBody>
                    <a:bodyPr/>
                    <a:lstStyle/>
                    <a:p>
                      <a:pPr algn="ctr"/>
                      <a:r>
                        <a:rPr lang="en-US" sz="2400" b="1" dirty="0" smtClean="0">
                          <a:solidFill>
                            <a:srgbClr val="FF0000"/>
                          </a:solidFill>
                        </a:rPr>
                        <a:t>16</a:t>
                      </a:r>
                      <a:endParaRPr lang="en-US" sz="2400" b="1" dirty="0">
                        <a:solidFill>
                          <a:srgbClr val="FF0000"/>
                        </a:solidFill>
                      </a:endParaRPr>
                    </a:p>
                  </a:txBody>
                  <a:tcPr/>
                </a:tc>
                <a:tc>
                  <a:txBody>
                    <a:bodyPr/>
                    <a:lstStyle/>
                    <a:p>
                      <a:pPr algn="ctr"/>
                      <a:endParaRPr lang="en-US" sz="2400" b="1" dirty="0">
                        <a:solidFill>
                          <a:srgbClr val="FF0000"/>
                        </a:solidFill>
                      </a:endParaRPr>
                    </a:p>
                  </a:txBody>
                  <a:tcPr/>
                </a:tc>
              </a:tr>
              <a:tr h="635000">
                <a:tc>
                  <a:txBody>
                    <a:bodyPr/>
                    <a:lstStyle/>
                    <a:p>
                      <a:pPr algn="ctr"/>
                      <a:r>
                        <a:rPr lang="en-US" sz="2400" dirty="0" smtClean="0">
                          <a:solidFill>
                            <a:srgbClr val="00B0F0"/>
                          </a:solidFill>
                        </a:rPr>
                        <a:t>Column Penalty</a:t>
                      </a:r>
                      <a:endParaRPr lang="en-US" sz="2400" dirty="0">
                        <a:solidFill>
                          <a:srgbClr val="00B0F0"/>
                        </a:solidFill>
                      </a:endParaRPr>
                    </a:p>
                  </a:txBody>
                  <a:tcPr/>
                </a:tc>
                <a:tc>
                  <a:txBody>
                    <a:bodyPr/>
                    <a:lstStyle/>
                    <a:p>
                      <a:pPr algn="ctr"/>
                      <a:r>
                        <a:rPr lang="en-US" sz="2800" b="1" dirty="0" smtClean="0">
                          <a:solidFill>
                            <a:srgbClr val="00B0F0"/>
                          </a:solidFill>
                        </a:rPr>
                        <a:t>3</a:t>
                      </a:r>
                      <a:endParaRPr lang="en-US" sz="2800" b="1" dirty="0">
                        <a:solidFill>
                          <a:srgbClr val="00B0F0"/>
                        </a:solidFill>
                      </a:endParaRPr>
                    </a:p>
                  </a:txBody>
                  <a:tcPr/>
                </a:tc>
                <a:tc>
                  <a:txBody>
                    <a:bodyPr/>
                    <a:lstStyle/>
                    <a:p>
                      <a:pPr algn="ctr"/>
                      <a:r>
                        <a:rPr lang="en-US" sz="2400" b="1" dirty="0" smtClean="0">
                          <a:solidFill>
                            <a:srgbClr val="00B0F0"/>
                          </a:solidFill>
                        </a:rPr>
                        <a:t>5</a:t>
                      </a:r>
                      <a:endParaRPr lang="en-US" sz="2400" b="1" dirty="0">
                        <a:solidFill>
                          <a:srgbClr val="00B0F0"/>
                        </a:solidFill>
                      </a:endParaRPr>
                    </a:p>
                  </a:txBody>
                  <a:tcPr/>
                </a:tc>
                <a:tc>
                  <a:txBody>
                    <a:bodyPr/>
                    <a:lstStyle/>
                    <a:p>
                      <a:pPr algn="ctr"/>
                      <a:r>
                        <a:rPr lang="en-US" sz="2400" b="1" dirty="0" smtClean="0">
                          <a:solidFill>
                            <a:srgbClr val="00B0F0"/>
                          </a:solidFill>
                        </a:rPr>
                        <a:t>4</a:t>
                      </a:r>
                      <a:endParaRPr lang="en-US" sz="2400" b="1" dirty="0">
                        <a:solidFill>
                          <a:srgbClr val="00B0F0"/>
                        </a:solidFill>
                      </a:endParaRPr>
                    </a:p>
                  </a:txBody>
                  <a:tcPr/>
                </a:tc>
                <a:tc>
                  <a:txBody>
                    <a:bodyPr/>
                    <a:lstStyle/>
                    <a:p>
                      <a:pPr algn="ctr"/>
                      <a:r>
                        <a:rPr lang="en-US" sz="2400" b="1" dirty="0" smtClean="0">
                          <a:solidFill>
                            <a:srgbClr val="00B0F0"/>
                          </a:solidFill>
                        </a:rPr>
                        <a:t>2</a:t>
                      </a:r>
                      <a:endParaRPr lang="en-US" sz="2400" b="1" dirty="0">
                        <a:solidFill>
                          <a:srgbClr val="00B0F0"/>
                        </a:solidFill>
                      </a:endParaRPr>
                    </a:p>
                  </a:txBody>
                  <a:tcPr/>
                </a:tc>
                <a:tc>
                  <a:txBody>
                    <a:bodyPr/>
                    <a:lstStyle/>
                    <a:p>
                      <a:pPr algn="ctr"/>
                      <a:endParaRPr lang="en-US" sz="2400" b="1" dirty="0">
                        <a:solidFill>
                          <a:srgbClr val="FF0000"/>
                        </a:solidFill>
                      </a:endParaRPr>
                    </a:p>
                  </a:txBody>
                  <a:tcPr/>
                </a:tc>
                <a:tc>
                  <a:txBody>
                    <a:bodyPr/>
                    <a:lstStyle/>
                    <a:p>
                      <a:pPr algn="ctr"/>
                      <a:endParaRPr lang="en-US" sz="2400" b="1" dirty="0">
                        <a:solidFill>
                          <a:srgbClr val="FF0000"/>
                        </a:solidFill>
                      </a:endParaRPr>
                    </a:p>
                  </a:txBody>
                  <a:tcPr/>
                </a:tc>
              </a:tr>
            </a:tbl>
          </a:graphicData>
        </a:graphic>
      </p:graphicFrame>
      <p:sp>
        <p:nvSpPr>
          <p:cNvPr id="5" name="Oval 4"/>
          <p:cNvSpPr/>
          <p:nvPr/>
        </p:nvSpPr>
        <p:spPr>
          <a:xfrm>
            <a:off x="6096000" y="3352800"/>
            <a:ext cx="3048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cxnSp>
        <p:nvCxnSpPr>
          <p:cNvPr id="7" name="Straight Connector 6"/>
          <p:cNvCxnSpPr/>
          <p:nvPr/>
        </p:nvCxnSpPr>
        <p:spPr>
          <a:xfrm>
            <a:off x="2133600" y="3429000"/>
            <a:ext cx="6172200" cy="762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Assignment 2…</a:t>
            </a:r>
            <a:endParaRPr lang="en-US" dirty="0"/>
          </a:p>
        </p:txBody>
      </p:sp>
      <p:graphicFrame>
        <p:nvGraphicFramePr>
          <p:cNvPr id="4" name="Table 3"/>
          <p:cNvGraphicFramePr>
            <a:graphicFrameLocks noGrp="1"/>
          </p:cNvGraphicFramePr>
          <p:nvPr/>
        </p:nvGraphicFramePr>
        <p:xfrm>
          <a:off x="457200" y="1600201"/>
          <a:ext cx="8382003" cy="4465319"/>
        </p:xfrm>
        <a:graphic>
          <a:graphicData uri="http://schemas.openxmlformats.org/drawingml/2006/table">
            <a:tbl>
              <a:tblPr firstRow="1" bandRow="1">
                <a:tableStyleId>{5940675A-B579-460E-94D1-54222C63F5DA}</a:tableStyleId>
              </a:tblPr>
              <a:tblGrid>
                <a:gridCol w="1197429"/>
                <a:gridCol w="1197429"/>
                <a:gridCol w="1197429"/>
                <a:gridCol w="1197429"/>
                <a:gridCol w="1197429"/>
                <a:gridCol w="1197429"/>
                <a:gridCol w="1197429"/>
              </a:tblGrid>
              <a:tr h="914399">
                <a:tc>
                  <a:txBody>
                    <a:bodyPr/>
                    <a:lstStyle/>
                    <a:p>
                      <a:pPr algn="ctr"/>
                      <a:endParaRPr lang="en-US" sz="2400" dirty="0"/>
                    </a:p>
                  </a:txBody>
                  <a:tcPr/>
                </a:tc>
                <a:tc>
                  <a:txBody>
                    <a:bodyPr/>
                    <a:lstStyle/>
                    <a:p>
                      <a:pPr algn="ctr"/>
                      <a:r>
                        <a:rPr lang="en-US" sz="1800" dirty="0" smtClean="0"/>
                        <a:t>D1 =</a:t>
                      </a:r>
                      <a:r>
                        <a:rPr lang="en-US" sz="1800" dirty="0" err="1" smtClean="0"/>
                        <a:t>lucknow</a:t>
                      </a:r>
                      <a:endParaRPr lang="en-US" sz="1800" dirty="0"/>
                    </a:p>
                  </a:txBody>
                  <a:tcPr/>
                </a:tc>
                <a:tc>
                  <a:txBody>
                    <a:bodyPr/>
                    <a:lstStyle/>
                    <a:p>
                      <a:pPr algn="ctr"/>
                      <a:r>
                        <a:rPr lang="en-US" sz="1800" dirty="0" smtClean="0"/>
                        <a:t>D2=</a:t>
                      </a:r>
                      <a:r>
                        <a:rPr lang="en-US" sz="1800" dirty="0" err="1" smtClean="0"/>
                        <a:t>baliya</a:t>
                      </a:r>
                      <a:endParaRPr lang="en-US" sz="1800" dirty="0"/>
                    </a:p>
                  </a:txBody>
                  <a:tcPr/>
                </a:tc>
                <a:tc>
                  <a:txBody>
                    <a:bodyPr/>
                    <a:lstStyle/>
                    <a:p>
                      <a:pPr algn="ctr"/>
                      <a:r>
                        <a:rPr lang="en-US" sz="1800" dirty="0" smtClean="0"/>
                        <a:t>D3=</a:t>
                      </a:r>
                      <a:r>
                        <a:rPr lang="en-US" sz="1800" dirty="0" err="1" smtClean="0"/>
                        <a:t>kanpur</a:t>
                      </a:r>
                      <a:endParaRPr lang="en-US" sz="1800" dirty="0"/>
                    </a:p>
                  </a:txBody>
                  <a:tcPr/>
                </a:tc>
                <a:tc>
                  <a:txBody>
                    <a:bodyPr/>
                    <a:lstStyle/>
                    <a:p>
                      <a:pPr algn="ctr"/>
                      <a:r>
                        <a:rPr lang="en-US" sz="1800" dirty="0" smtClean="0"/>
                        <a:t>D4=</a:t>
                      </a:r>
                      <a:r>
                        <a:rPr lang="en-US" sz="1800" dirty="0" err="1" smtClean="0"/>
                        <a:t>delhi</a:t>
                      </a:r>
                      <a:endParaRPr lang="en-US" sz="1800" dirty="0"/>
                    </a:p>
                  </a:txBody>
                  <a:tcPr/>
                </a:tc>
                <a:tc>
                  <a:txBody>
                    <a:bodyPr/>
                    <a:lstStyle/>
                    <a:p>
                      <a:pPr algn="ctr"/>
                      <a:r>
                        <a:rPr lang="en-US" sz="2400" dirty="0" smtClean="0"/>
                        <a:t>Supply</a:t>
                      </a:r>
                      <a:endParaRPr lang="en-US" sz="2400" dirty="0"/>
                    </a:p>
                  </a:txBody>
                  <a:tcPr/>
                </a:tc>
                <a:tc>
                  <a:txBody>
                    <a:bodyPr/>
                    <a:lstStyle/>
                    <a:p>
                      <a:pPr algn="ctr"/>
                      <a:r>
                        <a:rPr lang="en-US" sz="2400" dirty="0" smtClean="0">
                          <a:solidFill>
                            <a:srgbClr val="00B0F0"/>
                          </a:solidFill>
                        </a:rPr>
                        <a:t>Row Penalty</a:t>
                      </a:r>
                      <a:endParaRPr lang="en-US" sz="2400" dirty="0">
                        <a:solidFill>
                          <a:srgbClr val="00B0F0"/>
                        </a:solidFill>
                      </a:endParaRPr>
                    </a:p>
                  </a:txBody>
                  <a:tcPr/>
                </a:tc>
              </a:tr>
              <a:tr h="635000">
                <a:tc>
                  <a:txBody>
                    <a:bodyPr/>
                    <a:lstStyle/>
                    <a:p>
                      <a:pPr algn="ctr"/>
                      <a:r>
                        <a:rPr lang="en-US" sz="2400" dirty="0" smtClean="0"/>
                        <a:t>S1</a:t>
                      </a:r>
                      <a:endParaRPr lang="en-US" sz="2400" dirty="0"/>
                    </a:p>
                  </a:txBody>
                  <a:tcPr/>
                </a:tc>
                <a:tc>
                  <a:txBody>
                    <a:bodyPr/>
                    <a:lstStyle/>
                    <a:p>
                      <a:pPr algn="ctr"/>
                      <a:r>
                        <a:rPr lang="en-US" sz="2400" b="1" dirty="0" smtClean="0"/>
                        <a:t>2</a:t>
                      </a:r>
                      <a:endParaRPr lang="en-US" sz="2400" b="1" dirty="0"/>
                    </a:p>
                  </a:txBody>
                  <a:tcPr/>
                </a:tc>
                <a:tc>
                  <a:txBody>
                    <a:bodyPr/>
                    <a:lstStyle/>
                    <a:p>
                      <a:pPr algn="ctr"/>
                      <a:r>
                        <a:rPr lang="en-US" sz="2400" b="1" dirty="0" smtClean="0"/>
                        <a:t>3</a:t>
                      </a:r>
                      <a:endParaRPr lang="en-US" sz="2400" b="1" dirty="0"/>
                    </a:p>
                  </a:txBody>
                  <a:tcPr/>
                </a:tc>
                <a:tc>
                  <a:txBody>
                    <a:bodyPr/>
                    <a:lstStyle/>
                    <a:p>
                      <a:pPr algn="ctr"/>
                      <a:r>
                        <a:rPr lang="en-US" sz="2400" b="1" dirty="0" smtClean="0"/>
                        <a:t>11</a:t>
                      </a:r>
                      <a:endParaRPr lang="en-US" sz="2400" b="1" dirty="0"/>
                    </a:p>
                  </a:txBody>
                  <a:tcPr/>
                </a:tc>
                <a:tc>
                  <a:txBody>
                    <a:bodyPr/>
                    <a:lstStyle/>
                    <a:p>
                      <a:pPr algn="ctr"/>
                      <a:r>
                        <a:rPr lang="en-US" sz="2400" b="1" dirty="0" smtClean="0"/>
                        <a:t>7</a:t>
                      </a:r>
                      <a:endParaRPr lang="en-US" sz="2400" b="1" dirty="0"/>
                    </a:p>
                  </a:txBody>
                  <a:tcPr/>
                </a:tc>
                <a:tc>
                  <a:txBody>
                    <a:bodyPr/>
                    <a:lstStyle/>
                    <a:p>
                      <a:pPr algn="ctr"/>
                      <a:r>
                        <a:rPr lang="en-US" sz="2400" b="1" dirty="0" smtClean="0">
                          <a:solidFill>
                            <a:srgbClr val="FF0000"/>
                          </a:solidFill>
                        </a:rPr>
                        <a:t>6</a:t>
                      </a:r>
                      <a:endParaRPr lang="en-US" sz="2400" b="1" dirty="0">
                        <a:solidFill>
                          <a:srgbClr val="FF0000"/>
                        </a:solidFill>
                      </a:endParaRPr>
                    </a:p>
                  </a:txBody>
                  <a:tcPr/>
                </a:tc>
                <a:tc>
                  <a:txBody>
                    <a:bodyPr/>
                    <a:lstStyle/>
                    <a:p>
                      <a:pPr algn="ctr"/>
                      <a:r>
                        <a:rPr lang="en-US" sz="2400" b="1" dirty="0" smtClean="0">
                          <a:solidFill>
                            <a:srgbClr val="00B0F0"/>
                          </a:solidFill>
                        </a:rPr>
                        <a:t>1</a:t>
                      </a:r>
                      <a:endParaRPr lang="en-US" sz="2400" b="1" dirty="0">
                        <a:solidFill>
                          <a:srgbClr val="00B0F0"/>
                        </a:solidFill>
                      </a:endParaRPr>
                    </a:p>
                  </a:txBody>
                  <a:tcPr/>
                </a:tc>
              </a:tr>
              <a:tr h="635000">
                <a:tc>
                  <a:txBody>
                    <a:bodyPr/>
                    <a:lstStyle/>
                    <a:p>
                      <a:pPr algn="ctr"/>
                      <a:r>
                        <a:rPr lang="en-US" sz="2400" dirty="0" smtClean="0"/>
                        <a:t>S2</a:t>
                      </a:r>
                      <a:endParaRPr lang="en-US" sz="2400" dirty="0"/>
                    </a:p>
                  </a:txBody>
                  <a:tcPr/>
                </a:tc>
                <a:tc>
                  <a:txBody>
                    <a:bodyPr/>
                    <a:lstStyle/>
                    <a:p>
                      <a:pPr algn="ctr"/>
                      <a:r>
                        <a:rPr lang="en-US" sz="2400" b="1" dirty="0" smtClean="0"/>
                        <a:t>1</a:t>
                      </a:r>
                      <a:endParaRPr lang="en-US" sz="2400" b="1" dirty="0"/>
                    </a:p>
                  </a:txBody>
                  <a:tcPr/>
                </a:tc>
                <a:tc>
                  <a:txBody>
                    <a:bodyPr/>
                    <a:lstStyle/>
                    <a:p>
                      <a:pPr algn="ctr"/>
                      <a:r>
                        <a:rPr lang="en-US" sz="2400" b="1" dirty="0" smtClean="0"/>
                        <a:t>0</a:t>
                      </a:r>
                      <a:endParaRPr lang="en-US" sz="2400" b="1" dirty="0"/>
                    </a:p>
                  </a:txBody>
                  <a:tcPr/>
                </a:tc>
                <a:tc>
                  <a:txBody>
                    <a:bodyPr/>
                    <a:lstStyle/>
                    <a:p>
                      <a:pPr algn="ctr"/>
                      <a:r>
                        <a:rPr lang="en-US" sz="2400" b="1" dirty="0" smtClean="0"/>
                        <a:t>6</a:t>
                      </a:r>
                      <a:endParaRPr lang="en-US" sz="2400" b="1" dirty="0"/>
                    </a:p>
                  </a:txBody>
                  <a:tcPr/>
                </a:tc>
                <a:tc>
                  <a:txBody>
                    <a:bodyPr/>
                    <a:lstStyle/>
                    <a:p>
                      <a:pPr algn="ctr"/>
                      <a:r>
                        <a:rPr lang="en-US" sz="2400" b="1" dirty="0" smtClean="0"/>
                        <a:t>1</a:t>
                      </a:r>
                      <a:endParaRPr lang="en-US" sz="2400" b="1" dirty="0"/>
                    </a:p>
                  </a:txBody>
                  <a:tcPr/>
                </a:tc>
                <a:tc>
                  <a:txBody>
                    <a:bodyPr/>
                    <a:lstStyle/>
                    <a:p>
                      <a:pPr algn="ctr"/>
                      <a:r>
                        <a:rPr lang="en-US" sz="2400" b="1" dirty="0" smtClean="0">
                          <a:solidFill>
                            <a:srgbClr val="FF0000"/>
                          </a:solidFill>
                        </a:rPr>
                        <a:t>1</a:t>
                      </a:r>
                      <a:endParaRPr lang="en-US" sz="2400" b="1" dirty="0">
                        <a:solidFill>
                          <a:srgbClr val="FF0000"/>
                        </a:solidFill>
                      </a:endParaRPr>
                    </a:p>
                  </a:txBody>
                  <a:tcPr/>
                </a:tc>
                <a:tc>
                  <a:txBody>
                    <a:bodyPr/>
                    <a:lstStyle/>
                    <a:p>
                      <a:pPr algn="ctr"/>
                      <a:r>
                        <a:rPr lang="en-US" sz="2400" b="1" dirty="0" smtClean="0">
                          <a:solidFill>
                            <a:srgbClr val="00B0F0"/>
                          </a:solidFill>
                        </a:rPr>
                        <a:t>1</a:t>
                      </a:r>
                      <a:endParaRPr lang="en-US" sz="2400" b="1" dirty="0">
                        <a:solidFill>
                          <a:srgbClr val="00B0F0"/>
                        </a:solidFill>
                      </a:endParaRPr>
                    </a:p>
                  </a:txBody>
                  <a:tcPr/>
                </a:tc>
              </a:tr>
              <a:tr h="635000">
                <a:tc>
                  <a:txBody>
                    <a:bodyPr/>
                    <a:lstStyle/>
                    <a:p>
                      <a:pPr algn="ctr"/>
                      <a:r>
                        <a:rPr lang="en-US" sz="2400" dirty="0" smtClean="0"/>
                        <a:t>S3</a:t>
                      </a:r>
                      <a:endParaRPr lang="en-US" sz="2400" dirty="0"/>
                    </a:p>
                  </a:txBody>
                  <a:tcPr/>
                </a:tc>
                <a:tc>
                  <a:txBody>
                    <a:bodyPr/>
                    <a:lstStyle/>
                    <a:p>
                      <a:pPr algn="ctr"/>
                      <a:r>
                        <a:rPr lang="en-US" sz="2400" b="1" dirty="0" smtClean="0"/>
                        <a:t>5</a:t>
                      </a:r>
                      <a:endParaRPr lang="en-US" sz="2400" b="1" dirty="0"/>
                    </a:p>
                  </a:txBody>
                  <a:tcPr/>
                </a:tc>
                <a:tc>
                  <a:txBody>
                    <a:bodyPr/>
                    <a:lstStyle/>
                    <a:p>
                      <a:pPr algn="ctr"/>
                      <a:r>
                        <a:rPr lang="en-US" sz="2400" b="1" dirty="0" smtClean="0"/>
                        <a:t>8</a:t>
                      </a:r>
                      <a:endParaRPr lang="en-US" sz="2400" b="1" dirty="0"/>
                    </a:p>
                  </a:txBody>
                  <a:tcPr/>
                </a:tc>
                <a:tc>
                  <a:txBody>
                    <a:bodyPr/>
                    <a:lstStyle/>
                    <a:p>
                      <a:pPr algn="ctr"/>
                      <a:r>
                        <a:rPr lang="en-US" sz="2400" b="1" dirty="0" smtClean="0"/>
                        <a:t>15</a:t>
                      </a:r>
                      <a:endParaRPr lang="en-US" sz="2400" b="1" dirty="0"/>
                    </a:p>
                  </a:txBody>
                  <a:tcPr/>
                </a:tc>
                <a:tc>
                  <a:txBody>
                    <a:bodyPr/>
                    <a:lstStyle/>
                    <a:p>
                      <a:pPr algn="ctr"/>
                      <a:r>
                        <a:rPr lang="en-US" sz="2400" b="1" dirty="0" smtClean="0"/>
                        <a:t>9</a:t>
                      </a:r>
                      <a:endParaRPr lang="en-US" sz="2400" b="1" dirty="0"/>
                    </a:p>
                  </a:txBody>
                  <a:tcPr/>
                </a:tc>
                <a:tc>
                  <a:txBody>
                    <a:bodyPr/>
                    <a:lstStyle/>
                    <a:p>
                      <a:pPr algn="ctr"/>
                      <a:r>
                        <a:rPr lang="en-US" sz="2400" b="1" dirty="0" smtClean="0">
                          <a:solidFill>
                            <a:srgbClr val="FF0000"/>
                          </a:solidFill>
                        </a:rPr>
                        <a:t>10</a:t>
                      </a:r>
                      <a:endParaRPr lang="en-US" sz="2400" b="1" dirty="0">
                        <a:solidFill>
                          <a:srgbClr val="FF0000"/>
                        </a:solidFill>
                      </a:endParaRPr>
                    </a:p>
                  </a:txBody>
                  <a:tcPr/>
                </a:tc>
                <a:tc>
                  <a:txBody>
                    <a:bodyPr/>
                    <a:lstStyle/>
                    <a:p>
                      <a:pPr algn="ctr"/>
                      <a:r>
                        <a:rPr lang="en-US" sz="2400" b="1" dirty="0" smtClean="0">
                          <a:solidFill>
                            <a:srgbClr val="00B0F0"/>
                          </a:solidFill>
                        </a:rPr>
                        <a:t>3</a:t>
                      </a:r>
                      <a:endParaRPr lang="en-US" sz="2400" b="1" dirty="0">
                        <a:solidFill>
                          <a:srgbClr val="00B0F0"/>
                        </a:solidFill>
                      </a:endParaRPr>
                    </a:p>
                  </a:txBody>
                  <a:tcPr/>
                </a:tc>
              </a:tr>
              <a:tr h="635000">
                <a:tc>
                  <a:txBody>
                    <a:bodyPr/>
                    <a:lstStyle/>
                    <a:p>
                      <a:pPr algn="ctr"/>
                      <a:r>
                        <a:rPr lang="en-US" sz="2400" dirty="0" smtClean="0"/>
                        <a:t>Requirements</a:t>
                      </a:r>
                      <a:endParaRPr lang="en-US" sz="2400" dirty="0"/>
                    </a:p>
                  </a:txBody>
                  <a:tcPr/>
                </a:tc>
                <a:tc>
                  <a:txBody>
                    <a:bodyPr/>
                    <a:lstStyle/>
                    <a:p>
                      <a:pPr algn="ctr"/>
                      <a:r>
                        <a:rPr lang="en-US" sz="2800" b="1" dirty="0" smtClean="0">
                          <a:solidFill>
                            <a:srgbClr val="FF0000"/>
                          </a:solidFill>
                        </a:rPr>
                        <a:t>7</a:t>
                      </a:r>
                      <a:endParaRPr lang="en-US" sz="2800" b="1" dirty="0">
                        <a:solidFill>
                          <a:srgbClr val="FF0000"/>
                        </a:solidFill>
                      </a:endParaRPr>
                    </a:p>
                  </a:txBody>
                  <a:tcPr/>
                </a:tc>
                <a:tc>
                  <a:txBody>
                    <a:bodyPr/>
                    <a:lstStyle/>
                    <a:p>
                      <a:pPr algn="ctr"/>
                      <a:r>
                        <a:rPr lang="en-US" sz="2400" b="1" dirty="0" smtClean="0">
                          <a:solidFill>
                            <a:srgbClr val="FF0000"/>
                          </a:solidFill>
                        </a:rPr>
                        <a:t>5</a:t>
                      </a:r>
                      <a:endParaRPr lang="en-US" sz="2400" b="1" dirty="0">
                        <a:solidFill>
                          <a:srgbClr val="FF0000"/>
                        </a:solidFill>
                      </a:endParaRPr>
                    </a:p>
                  </a:txBody>
                  <a:tcPr/>
                </a:tc>
                <a:tc>
                  <a:txBody>
                    <a:bodyPr/>
                    <a:lstStyle/>
                    <a:p>
                      <a:pPr algn="ctr"/>
                      <a:r>
                        <a:rPr lang="en-US" sz="2400" b="1" dirty="0" smtClean="0">
                          <a:solidFill>
                            <a:srgbClr val="FF0000"/>
                          </a:solidFill>
                        </a:rPr>
                        <a:t>3</a:t>
                      </a:r>
                      <a:endParaRPr lang="en-US" sz="2400" b="1" dirty="0">
                        <a:solidFill>
                          <a:srgbClr val="FF0000"/>
                        </a:solidFill>
                      </a:endParaRPr>
                    </a:p>
                  </a:txBody>
                  <a:tcPr/>
                </a:tc>
                <a:tc>
                  <a:txBody>
                    <a:bodyPr/>
                    <a:lstStyle/>
                    <a:p>
                      <a:pPr algn="ctr"/>
                      <a:r>
                        <a:rPr lang="en-US" sz="2400" b="1" dirty="0" smtClean="0">
                          <a:solidFill>
                            <a:srgbClr val="FF0000"/>
                          </a:solidFill>
                        </a:rPr>
                        <a:t>1</a:t>
                      </a:r>
                      <a:endParaRPr lang="en-US" sz="2400" b="1" dirty="0">
                        <a:solidFill>
                          <a:srgbClr val="FF0000"/>
                        </a:solidFill>
                      </a:endParaRPr>
                    </a:p>
                  </a:txBody>
                  <a:tcPr/>
                </a:tc>
                <a:tc>
                  <a:txBody>
                    <a:bodyPr/>
                    <a:lstStyle/>
                    <a:p>
                      <a:pPr algn="ctr"/>
                      <a:r>
                        <a:rPr lang="en-US" sz="2400" b="1" dirty="0" smtClean="0">
                          <a:solidFill>
                            <a:srgbClr val="FF0000"/>
                          </a:solidFill>
                        </a:rPr>
                        <a:t>16</a:t>
                      </a:r>
                      <a:endParaRPr lang="en-US" sz="2400" b="1" dirty="0">
                        <a:solidFill>
                          <a:srgbClr val="FF0000"/>
                        </a:solidFill>
                      </a:endParaRPr>
                    </a:p>
                  </a:txBody>
                  <a:tcPr/>
                </a:tc>
                <a:tc>
                  <a:txBody>
                    <a:bodyPr/>
                    <a:lstStyle/>
                    <a:p>
                      <a:pPr algn="ctr"/>
                      <a:endParaRPr lang="en-US" sz="2400" b="1" dirty="0">
                        <a:solidFill>
                          <a:srgbClr val="FF0000"/>
                        </a:solidFill>
                      </a:endParaRPr>
                    </a:p>
                  </a:txBody>
                  <a:tcPr/>
                </a:tc>
              </a:tr>
              <a:tr h="635000">
                <a:tc>
                  <a:txBody>
                    <a:bodyPr/>
                    <a:lstStyle/>
                    <a:p>
                      <a:pPr algn="ctr"/>
                      <a:r>
                        <a:rPr lang="en-US" sz="2400" dirty="0" smtClean="0">
                          <a:solidFill>
                            <a:srgbClr val="00B0F0"/>
                          </a:solidFill>
                        </a:rPr>
                        <a:t>Column Penalty</a:t>
                      </a:r>
                      <a:endParaRPr lang="en-US" sz="2400" dirty="0">
                        <a:solidFill>
                          <a:srgbClr val="00B0F0"/>
                        </a:solidFill>
                      </a:endParaRPr>
                    </a:p>
                  </a:txBody>
                  <a:tcPr/>
                </a:tc>
                <a:tc>
                  <a:txBody>
                    <a:bodyPr/>
                    <a:lstStyle/>
                    <a:p>
                      <a:pPr algn="ctr"/>
                      <a:r>
                        <a:rPr lang="en-US" sz="2800" b="1" dirty="0" smtClean="0">
                          <a:solidFill>
                            <a:srgbClr val="00B0F0"/>
                          </a:solidFill>
                        </a:rPr>
                        <a:t>3</a:t>
                      </a:r>
                      <a:endParaRPr lang="en-US" sz="2800" b="1" dirty="0">
                        <a:solidFill>
                          <a:srgbClr val="00B0F0"/>
                        </a:solidFill>
                      </a:endParaRPr>
                    </a:p>
                  </a:txBody>
                  <a:tcPr/>
                </a:tc>
                <a:tc>
                  <a:txBody>
                    <a:bodyPr/>
                    <a:lstStyle/>
                    <a:p>
                      <a:pPr algn="ctr"/>
                      <a:r>
                        <a:rPr lang="en-US" sz="2400" b="1" dirty="0" smtClean="0">
                          <a:solidFill>
                            <a:srgbClr val="00B0F0"/>
                          </a:solidFill>
                        </a:rPr>
                        <a:t>5</a:t>
                      </a:r>
                      <a:endParaRPr lang="en-US" sz="2400" b="1" dirty="0">
                        <a:solidFill>
                          <a:srgbClr val="00B0F0"/>
                        </a:solidFill>
                      </a:endParaRPr>
                    </a:p>
                  </a:txBody>
                  <a:tcPr/>
                </a:tc>
                <a:tc>
                  <a:txBody>
                    <a:bodyPr/>
                    <a:lstStyle/>
                    <a:p>
                      <a:pPr algn="ctr"/>
                      <a:r>
                        <a:rPr lang="en-US" sz="2400" b="1" dirty="0" smtClean="0">
                          <a:solidFill>
                            <a:srgbClr val="00B0F0"/>
                          </a:solidFill>
                        </a:rPr>
                        <a:t>4</a:t>
                      </a:r>
                      <a:endParaRPr lang="en-US" sz="2400" b="1" dirty="0">
                        <a:solidFill>
                          <a:srgbClr val="00B0F0"/>
                        </a:solidFill>
                      </a:endParaRPr>
                    </a:p>
                  </a:txBody>
                  <a:tcPr/>
                </a:tc>
                <a:tc>
                  <a:txBody>
                    <a:bodyPr/>
                    <a:lstStyle/>
                    <a:p>
                      <a:pPr algn="ctr"/>
                      <a:r>
                        <a:rPr lang="en-US" sz="2400" b="1" dirty="0" smtClean="0">
                          <a:solidFill>
                            <a:srgbClr val="00B0F0"/>
                          </a:solidFill>
                        </a:rPr>
                        <a:t>2</a:t>
                      </a:r>
                      <a:endParaRPr lang="en-US" sz="2400" b="1" dirty="0">
                        <a:solidFill>
                          <a:srgbClr val="00B0F0"/>
                        </a:solidFill>
                      </a:endParaRPr>
                    </a:p>
                  </a:txBody>
                  <a:tcPr/>
                </a:tc>
                <a:tc>
                  <a:txBody>
                    <a:bodyPr/>
                    <a:lstStyle/>
                    <a:p>
                      <a:pPr algn="ctr"/>
                      <a:endParaRPr lang="en-US" sz="2400" b="1" dirty="0">
                        <a:solidFill>
                          <a:srgbClr val="FF0000"/>
                        </a:solidFill>
                      </a:endParaRPr>
                    </a:p>
                  </a:txBody>
                  <a:tcPr/>
                </a:tc>
                <a:tc>
                  <a:txBody>
                    <a:bodyPr/>
                    <a:lstStyle/>
                    <a:p>
                      <a:pPr algn="ctr"/>
                      <a:endParaRPr lang="en-US" sz="2400" b="1" dirty="0">
                        <a:solidFill>
                          <a:srgbClr val="FF0000"/>
                        </a:solidFill>
                      </a:endParaRPr>
                    </a:p>
                  </a:txBody>
                  <a:tcPr/>
                </a:tc>
              </a:tr>
            </a:tbl>
          </a:graphicData>
        </a:graphic>
      </p:graphicFrame>
      <p:sp>
        <p:nvSpPr>
          <p:cNvPr id="5" name="Oval 4"/>
          <p:cNvSpPr/>
          <p:nvPr/>
        </p:nvSpPr>
        <p:spPr>
          <a:xfrm>
            <a:off x="6096000" y="3352800"/>
            <a:ext cx="3048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cxnSp>
        <p:nvCxnSpPr>
          <p:cNvPr id="7" name="Straight Connector 6"/>
          <p:cNvCxnSpPr/>
          <p:nvPr/>
        </p:nvCxnSpPr>
        <p:spPr>
          <a:xfrm>
            <a:off x="2133600" y="3429000"/>
            <a:ext cx="6172200" cy="762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Assignment 2…</a:t>
            </a:r>
            <a:endParaRPr lang="en-US" dirty="0"/>
          </a:p>
        </p:txBody>
      </p:sp>
      <p:graphicFrame>
        <p:nvGraphicFramePr>
          <p:cNvPr id="4" name="Table 3"/>
          <p:cNvGraphicFramePr>
            <a:graphicFrameLocks noGrp="1"/>
          </p:cNvGraphicFramePr>
          <p:nvPr/>
        </p:nvGraphicFramePr>
        <p:xfrm>
          <a:off x="457200" y="1600201"/>
          <a:ext cx="8382003" cy="4465319"/>
        </p:xfrm>
        <a:graphic>
          <a:graphicData uri="http://schemas.openxmlformats.org/drawingml/2006/table">
            <a:tbl>
              <a:tblPr firstRow="1" bandRow="1">
                <a:tableStyleId>{5940675A-B579-460E-94D1-54222C63F5DA}</a:tableStyleId>
              </a:tblPr>
              <a:tblGrid>
                <a:gridCol w="1197429"/>
                <a:gridCol w="1197429"/>
                <a:gridCol w="1197429"/>
                <a:gridCol w="1197429"/>
                <a:gridCol w="1197429"/>
                <a:gridCol w="1197429"/>
                <a:gridCol w="1197429"/>
              </a:tblGrid>
              <a:tr h="914399">
                <a:tc>
                  <a:txBody>
                    <a:bodyPr/>
                    <a:lstStyle/>
                    <a:p>
                      <a:pPr algn="ctr"/>
                      <a:endParaRPr lang="en-US" sz="2400" dirty="0"/>
                    </a:p>
                  </a:txBody>
                  <a:tcPr/>
                </a:tc>
                <a:tc>
                  <a:txBody>
                    <a:bodyPr/>
                    <a:lstStyle/>
                    <a:p>
                      <a:pPr algn="ctr"/>
                      <a:r>
                        <a:rPr lang="en-US" sz="1800" dirty="0" smtClean="0"/>
                        <a:t>D1 =</a:t>
                      </a:r>
                      <a:r>
                        <a:rPr lang="en-US" sz="1800" dirty="0" err="1" smtClean="0"/>
                        <a:t>lucknow</a:t>
                      </a:r>
                      <a:endParaRPr lang="en-US" sz="1800" dirty="0"/>
                    </a:p>
                  </a:txBody>
                  <a:tcPr/>
                </a:tc>
                <a:tc>
                  <a:txBody>
                    <a:bodyPr/>
                    <a:lstStyle/>
                    <a:p>
                      <a:pPr algn="ctr"/>
                      <a:r>
                        <a:rPr lang="en-US" sz="1800" dirty="0" smtClean="0"/>
                        <a:t>D2=</a:t>
                      </a:r>
                      <a:r>
                        <a:rPr lang="en-US" sz="1800" dirty="0" err="1" smtClean="0"/>
                        <a:t>baliya</a:t>
                      </a:r>
                      <a:endParaRPr lang="en-US" sz="1800" dirty="0"/>
                    </a:p>
                  </a:txBody>
                  <a:tcPr/>
                </a:tc>
                <a:tc>
                  <a:txBody>
                    <a:bodyPr/>
                    <a:lstStyle/>
                    <a:p>
                      <a:pPr algn="ctr"/>
                      <a:r>
                        <a:rPr lang="en-US" sz="1800" dirty="0" smtClean="0"/>
                        <a:t>D3=</a:t>
                      </a:r>
                      <a:r>
                        <a:rPr lang="en-US" sz="1800" dirty="0" err="1" smtClean="0"/>
                        <a:t>kanpur</a:t>
                      </a:r>
                      <a:endParaRPr lang="en-US" sz="1800" dirty="0"/>
                    </a:p>
                  </a:txBody>
                  <a:tcPr/>
                </a:tc>
                <a:tc>
                  <a:txBody>
                    <a:bodyPr/>
                    <a:lstStyle/>
                    <a:p>
                      <a:pPr algn="ctr"/>
                      <a:r>
                        <a:rPr lang="en-US" sz="1800" dirty="0" smtClean="0"/>
                        <a:t>D4=</a:t>
                      </a:r>
                      <a:r>
                        <a:rPr lang="en-US" sz="1800" dirty="0" err="1" smtClean="0"/>
                        <a:t>delhi</a:t>
                      </a:r>
                      <a:endParaRPr lang="en-US" sz="1800" dirty="0"/>
                    </a:p>
                  </a:txBody>
                  <a:tcPr/>
                </a:tc>
                <a:tc>
                  <a:txBody>
                    <a:bodyPr/>
                    <a:lstStyle/>
                    <a:p>
                      <a:pPr algn="ctr"/>
                      <a:r>
                        <a:rPr lang="en-US" sz="2400" dirty="0" smtClean="0"/>
                        <a:t>Supply</a:t>
                      </a:r>
                      <a:endParaRPr lang="en-US" sz="2400" dirty="0"/>
                    </a:p>
                  </a:txBody>
                  <a:tcPr/>
                </a:tc>
                <a:tc>
                  <a:txBody>
                    <a:bodyPr/>
                    <a:lstStyle/>
                    <a:p>
                      <a:pPr algn="ctr"/>
                      <a:r>
                        <a:rPr lang="en-US" sz="2400" dirty="0" smtClean="0">
                          <a:solidFill>
                            <a:srgbClr val="00B0F0"/>
                          </a:solidFill>
                        </a:rPr>
                        <a:t>Row Penalty</a:t>
                      </a:r>
                      <a:endParaRPr lang="en-US" sz="2400" dirty="0">
                        <a:solidFill>
                          <a:srgbClr val="00B0F0"/>
                        </a:solidFill>
                      </a:endParaRPr>
                    </a:p>
                  </a:txBody>
                  <a:tcPr/>
                </a:tc>
              </a:tr>
              <a:tr h="635000">
                <a:tc>
                  <a:txBody>
                    <a:bodyPr/>
                    <a:lstStyle/>
                    <a:p>
                      <a:pPr algn="ctr"/>
                      <a:r>
                        <a:rPr lang="en-US" sz="2400" dirty="0" smtClean="0"/>
                        <a:t>S1</a:t>
                      </a:r>
                      <a:endParaRPr lang="en-US" sz="2400" dirty="0"/>
                    </a:p>
                  </a:txBody>
                  <a:tcPr/>
                </a:tc>
                <a:tc>
                  <a:txBody>
                    <a:bodyPr/>
                    <a:lstStyle/>
                    <a:p>
                      <a:pPr algn="ctr"/>
                      <a:r>
                        <a:rPr lang="en-US" sz="2400" b="1" dirty="0" smtClean="0"/>
                        <a:t>2</a:t>
                      </a:r>
                      <a:endParaRPr lang="en-US" sz="2400" b="1" dirty="0"/>
                    </a:p>
                  </a:txBody>
                  <a:tcPr/>
                </a:tc>
                <a:tc>
                  <a:txBody>
                    <a:bodyPr/>
                    <a:lstStyle/>
                    <a:p>
                      <a:pPr algn="ctr"/>
                      <a:r>
                        <a:rPr lang="en-US" sz="2400" b="1" dirty="0" smtClean="0"/>
                        <a:t>3</a:t>
                      </a:r>
                      <a:endParaRPr lang="en-US" sz="2400" b="1" dirty="0"/>
                    </a:p>
                  </a:txBody>
                  <a:tcPr/>
                </a:tc>
                <a:tc>
                  <a:txBody>
                    <a:bodyPr/>
                    <a:lstStyle/>
                    <a:p>
                      <a:pPr algn="ctr"/>
                      <a:r>
                        <a:rPr lang="en-US" sz="2400" b="1" dirty="0" smtClean="0"/>
                        <a:t>11</a:t>
                      </a:r>
                      <a:endParaRPr lang="en-US" sz="2400" b="1" dirty="0"/>
                    </a:p>
                  </a:txBody>
                  <a:tcPr/>
                </a:tc>
                <a:tc>
                  <a:txBody>
                    <a:bodyPr/>
                    <a:lstStyle/>
                    <a:p>
                      <a:pPr algn="ctr"/>
                      <a:r>
                        <a:rPr lang="en-US" sz="2400" b="1" dirty="0" smtClean="0"/>
                        <a:t>7</a:t>
                      </a:r>
                      <a:endParaRPr lang="en-US" sz="2400" b="1" dirty="0"/>
                    </a:p>
                  </a:txBody>
                  <a:tcPr/>
                </a:tc>
                <a:tc>
                  <a:txBody>
                    <a:bodyPr/>
                    <a:lstStyle/>
                    <a:p>
                      <a:pPr algn="ctr"/>
                      <a:r>
                        <a:rPr lang="en-US" sz="2400" b="1" dirty="0" smtClean="0">
                          <a:solidFill>
                            <a:srgbClr val="FF0000"/>
                          </a:solidFill>
                        </a:rPr>
                        <a:t>6</a:t>
                      </a:r>
                      <a:endParaRPr lang="en-US" sz="2400" b="1" dirty="0">
                        <a:solidFill>
                          <a:srgbClr val="FF0000"/>
                        </a:solidFill>
                      </a:endParaRPr>
                    </a:p>
                  </a:txBody>
                  <a:tcPr/>
                </a:tc>
                <a:tc>
                  <a:txBody>
                    <a:bodyPr/>
                    <a:lstStyle/>
                    <a:p>
                      <a:pPr algn="ctr"/>
                      <a:r>
                        <a:rPr lang="en-US" sz="2400" b="1" dirty="0" smtClean="0">
                          <a:solidFill>
                            <a:srgbClr val="00B0F0"/>
                          </a:solidFill>
                        </a:rPr>
                        <a:t>1</a:t>
                      </a:r>
                      <a:endParaRPr lang="en-US" sz="2400" b="1" dirty="0">
                        <a:solidFill>
                          <a:srgbClr val="00B0F0"/>
                        </a:solidFill>
                      </a:endParaRPr>
                    </a:p>
                  </a:txBody>
                  <a:tcPr/>
                </a:tc>
              </a:tr>
              <a:tr h="635000">
                <a:tc>
                  <a:txBody>
                    <a:bodyPr/>
                    <a:lstStyle/>
                    <a:p>
                      <a:pPr algn="ctr"/>
                      <a:r>
                        <a:rPr lang="en-US" sz="2400" dirty="0" smtClean="0"/>
                        <a:t>S2</a:t>
                      </a:r>
                      <a:endParaRPr lang="en-US" sz="2400" dirty="0"/>
                    </a:p>
                  </a:txBody>
                  <a:tcPr/>
                </a:tc>
                <a:tc>
                  <a:txBody>
                    <a:bodyPr/>
                    <a:lstStyle/>
                    <a:p>
                      <a:pPr algn="ctr"/>
                      <a:r>
                        <a:rPr lang="en-US" sz="2400" b="1" dirty="0" smtClean="0"/>
                        <a:t>1</a:t>
                      </a:r>
                      <a:endParaRPr lang="en-US" sz="2400" b="1" dirty="0"/>
                    </a:p>
                  </a:txBody>
                  <a:tcPr/>
                </a:tc>
                <a:tc>
                  <a:txBody>
                    <a:bodyPr/>
                    <a:lstStyle/>
                    <a:p>
                      <a:pPr algn="ctr"/>
                      <a:r>
                        <a:rPr lang="en-US" sz="2400" b="1" dirty="0" smtClean="0"/>
                        <a:t>0</a:t>
                      </a:r>
                      <a:endParaRPr lang="en-US" sz="2400" b="1" dirty="0"/>
                    </a:p>
                  </a:txBody>
                  <a:tcPr/>
                </a:tc>
                <a:tc>
                  <a:txBody>
                    <a:bodyPr/>
                    <a:lstStyle/>
                    <a:p>
                      <a:pPr algn="ctr"/>
                      <a:r>
                        <a:rPr lang="en-US" sz="2400" b="1" dirty="0" smtClean="0"/>
                        <a:t>6</a:t>
                      </a:r>
                      <a:endParaRPr lang="en-US" sz="2400" b="1" dirty="0"/>
                    </a:p>
                  </a:txBody>
                  <a:tcPr/>
                </a:tc>
                <a:tc>
                  <a:txBody>
                    <a:bodyPr/>
                    <a:lstStyle/>
                    <a:p>
                      <a:pPr algn="ctr"/>
                      <a:r>
                        <a:rPr lang="en-US" sz="2400" b="1" dirty="0" smtClean="0"/>
                        <a:t>1</a:t>
                      </a:r>
                      <a:endParaRPr lang="en-US" sz="2400" b="1" dirty="0"/>
                    </a:p>
                  </a:txBody>
                  <a:tcPr/>
                </a:tc>
                <a:tc>
                  <a:txBody>
                    <a:bodyPr/>
                    <a:lstStyle/>
                    <a:p>
                      <a:pPr algn="ctr"/>
                      <a:r>
                        <a:rPr lang="en-US" sz="2400" b="1" dirty="0" smtClean="0">
                          <a:solidFill>
                            <a:srgbClr val="FF0000"/>
                          </a:solidFill>
                        </a:rPr>
                        <a:t>1</a:t>
                      </a:r>
                      <a:endParaRPr lang="en-US" sz="2400" b="1" dirty="0">
                        <a:solidFill>
                          <a:srgbClr val="FF0000"/>
                        </a:solidFill>
                      </a:endParaRPr>
                    </a:p>
                  </a:txBody>
                  <a:tcPr/>
                </a:tc>
                <a:tc>
                  <a:txBody>
                    <a:bodyPr/>
                    <a:lstStyle/>
                    <a:p>
                      <a:pPr algn="ctr"/>
                      <a:r>
                        <a:rPr lang="en-US" sz="2400" b="1" dirty="0" smtClean="0">
                          <a:solidFill>
                            <a:srgbClr val="00B0F0"/>
                          </a:solidFill>
                        </a:rPr>
                        <a:t>1</a:t>
                      </a:r>
                      <a:endParaRPr lang="en-US" sz="2400" b="1" dirty="0">
                        <a:solidFill>
                          <a:srgbClr val="00B0F0"/>
                        </a:solidFill>
                      </a:endParaRPr>
                    </a:p>
                  </a:txBody>
                  <a:tcPr/>
                </a:tc>
              </a:tr>
              <a:tr h="635000">
                <a:tc>
                  <a:txBody>
                    <a:bodyPr/>
                    <a:lstStyle/>
                    <a:p>
                      <a:pPr algn="ctr"/>
                      <a:r>
                        <a:rPr lang="en-US" sz="2400" dirty="0" smtClean="0"/>
                        <a:t>S3</a:t>
                      </a:r>
                      <a:endParaRPr lang="en-US" sz="2400" dirty="0"/>
                    </a:p>
                  </a:txBody>
                  <a:tcPr/>
                </a:tc>
                <a:tc>
                  <a:txBody>
                    <a:bodyPr/>
                    <a:lstStyle/>
                    <a:p>
                      <a:pPr algn="ctr"/>
                      <a:r>
                        <a:rPr lang="en-US" sz="2400" b="1" dirty="0" smtClean="0"/>
                        <a:t>5</a:t>
                      </a:r>
                      <a:endParaRPr lang="en-US" sz="2400" b="1" dirty="0"/>
                    </a:p>
                  </a:txBody>
                  <a:tcPr/>
                </a:tc>
                <a:tc>
                  <a:txBody>
                    <a:bodyPr/>
                    <a:lstStyle/>
                    <a:p>
                      <a:pPr algn="ctr"/>
                      <a:r>
                        <a:rPr lang="en-US" sz="2400" b="1" dirty="0" smtClean="0"/>
                        <a:t>8</a:t>
                      </a:r>
                      <a:endParaRPr lang="en-US" sz="2400" b="1" dirty="0"/>
                    </a:p>
                  </a:txBody>
                  <a:tcPr/>
                </a:tc>
                <a:tc>
                  <a:txBody>
                    <a:bodyPr/>
                    <a:lstStyle/>
                    <a:p>
                      <a:pPr algn="ctr"/>
                      <a:r>
                        <a:rPr lang="en-US" sz="2400" b="1" dirty="0" smtClean="0"/>
                        <a:t>15</a:t>
                      </a:r>
                      <a:endParaRPr lang="en-US" sz="2400" b="1" dirty="0"/>
                    </a:p>
                  </a:txBody>
                  <a:tcPr/>
                </a:tc>
                <a:tc>
                  <a:txBody>
                    <a:bodyPr/>
                    <a:lstStyle/>
                    <a:p>
                      <a:pPr algn="ctr"/>
                      <a:r>
                        <a:rPr lang="en-US" sz="2400" b="1" dirty="0" smtClean="0"/>
                        <a:t>9</a:t>
                      </a:r>
                      <a:endParaRPr lang="en-US" sz="2400" b="1" dirty="0"/>
                    </a:p>
                  </a:txBody>
                  <a:tcPr/>
                </a:tc>
                <a:tc>
                  <a:txBody>
                    <a:bodyPr/>
                    <a:lstStyle/>
                    <a:p>
                      <a:pPr algn="ctr"/>
                      <a:r>
                        <a:rPr lang="en-US" sz="2400" b="1" dirty="0" smtClean="0">
                          <a:solidFill>
                            <a:srgbClr val="FF0000"/>
                          </a:solidFill>
                        </a:rPr>
                        <a:t>10</a:t>
                      </a:r>
                      <a:endParaRPr lang="en-US" sz="2400" b="1" dirty="0">
                        <a:solidFill>
                          <a:srgbClr val="FF0000"/>
                        </a:solidFill>
                      </a:endParaRPr>
                    </a:p>
                  </a:txBody>
                  <a:tcPr/>
                </a:tc>
                <a:tc>
                  <a:txBody>
                    <a:bodyPr/>
                    <a:lstStyle/>
                    <a:p>
                      <a:pPr algn="ctr"/>
                      <a:r>
                        <a:rPr lang="en-US" sz="2400" b="1" dirty="0" smtClean="0">
                          <a:solidFill>
                            <a:srgbClr val="00B0F0"/>
                          </a:solidFill>
                        </a:rPr>
                        <a:t>3</a:t>
                      </a:r>
                      <a:endParaRPr lang="en-US" sz="2400" b="1" dirty="0">
                        <a:solidFill>
                          <a:srgbClr val="00B0F0"/>
                        </a:solidFill>
                      </a:endParaRPr>
                    </a:p>
                  </a:txBody>
                  <a:tcPr/>
                </a:tc>
              </a:tr>
              <a:tr h="635000">
                <a:tc>
                  <a:txBody>
                    <a:bodyPr/>
                    <a:lstStyle/>
                    <a:p>
                      <a:pPr algn="ctr"/>
                      <a:r>
                        <a:rPr lang="en-US" sz="2400" dirty="0" smtClean="0"/>
                        <a:t>Requirements</a:t>
                      </a:r>
                      <a:endParaRPr lang="en-US" sz="2400" dirty="0"/>
                    </a:p>
                  </a:txBody>
                  <a:tcPr/>
                </a:tc>
                <a:tc>
                  <a:txBody>
                    <a:bodyPr/>
                    <a:lstStyle/>
                    <a:p>
                      <a:pPr algn="ctr"/>
                      <a:r>
                        <a:rPr lang="en-US" sz="2800" b="1" dirty="0" smtClean="0">
                          <a:solidFill>
                            <a:srgbClr val="FF0000"/>
                          </a:solidFill>
                        </a:rPr>
                        <a:t>7</a:t>
                      </a:r>
                      <a:endParaRPr lang="en-US" sz="2800" b="1" dirty="0">
                        <a:solidFill>
                          <a:srgbClr val="FF0000"/>
                        </a:solidFill>
                      </a:endParaRPr>
                    </a:p>
                  </a:txBody>
                  <a:tcPr/>
                </a:tc>
                <a:tc>
                  <a:txBody>
                    <a:bodyPr/>
                    <a:lstStyle/>
                    <a:p>
                      <a:pPr algn="ctr"/>
                      <a:r>
                        <a:rPr lang="en-US" sz="2400" b="1" dirty="0" smtClean="0">
                          <a:solidFill>
                            <a:srgbClr val="FF0000"/>
                          </a:solidFill>
                        </a:rPr>
                        <a:t>5</a:t>
                      </a:r>
                      <a:endParaRPr lang="en-US" sz="2400" b="1" dirty="0">
                        <a:solidFill>
                          <a:srgbClr val="FF0000"/>
                        </a:solidFill>
                      </a:endParaRPr>
                    </a:p>
                  </a:txBody>
                  <a:tcPr/>
                </a:tc>
                <a:tc>
                  <a:txBody>
                    <a:bodyPr/>
                    <a:lstStyle/>
                    <a:p>
                      <a:pPr algn="ctr"/>
                      <a:r>
                        <a:rPr lang="en-US" sz="2400" b="1" dirty="0" smtClean="0">
                          <a:solidFill>
                            <a:srgbClr val="FF0000"/>
                          </a:solidFill>
                        </a:rPr>
                        <a:t>3</a:t>
                      </a:r>
                      <a:endParaRPr lang="en-US" sz="2400" b="1" dirty="0">
                        <a:solidFill>
                          <a:srgbClr val="FF0000"/>
                        </a:solidFill>
                      </a:endParaRPr>
                    </a:p>
                  </a:txBody>
                  <a:tcPr/>
                </a:tc>
                <a:tc>
                  <a:txBody>
                    <a:bodyPr/>
                    <a:lstStyle/>
                    <a:p>
                      <a:pPr algn="ctr"/>
                      <a:r>
                        <a:rPr lang="en-US" sz="2400" b="1" dirty="0" smtClean="0">
                          <a:solidFill>
                            <a:srgbClr val="FF0000"/>
                          </a:solidFill>
                        </a:rPr>
                        <a:t>1</a:t>
                      </a:r>
                      <a:endParaRPr lang="en-US" sz="2400" b="1" dirty="0">
                        <a:solidFill>
                          <a:srgbClr val="FF0000"/>
                        </a:solidFill>
                      </a:endParaRPr>
                    </a:p>
                  </a:txBody>
                  <a:tcPr/>
                </a:tc>
                <a:tc>
                  <a:txBody>
                    <a:bodyPr/>
                    <a:lstStyle/>
                    <a:p>
                      <a:pPr algn="ctr"/>
                      <a:r>
                        <a:rPr lang="en-US" sz="2400" b="1" dirty="0" smtClean="0">
                          <a:solidFill>
                            <a:srgbClr val="FF0000"/>
                          </a:solidFill>
                        </a:rPr>
                        <a:t>16</a:t>
                      </a:r>
                      <a:endParaRPr lang="en-US" sz="2400" b="1" dirty="0">
                        <a:solidFill>
                          <a:srgbClr val="FF0000"/>
                        </a:solidFill>
                      </a:endParaRPr>
                    </a:p>
                  </a:txBody>
                  <a:tcPr/>
                </a:tc>
                <a:tc>
                  <a:txBody>
                    <a:bodyPr/>
                    <a:lstStyle/>
                    <a:p>
                      <a:pPr algn="ctr"/>
                      <a:endParaRPr lang="en-US" sz="2400" b="1" dirty="0">
                        <a:solidFill>
                          <a:srgbClr val="FF0000"/>
                        </a:solidFill>
                      </a:endParaRPr>
                    </a:p>
                  </a:txBody>
                  <a:tcPr/>
                </a:tc>
              </a:tr>
              <a:tr h="635000">
                <a:tc>
                  <a:txBody>
                    <a:bodyPr/>
                    <a:lstStyle/>
                    <a:p>
                      <a:pPr algn="ctr"/>
                      <a:r>
                        <a:rPr lang="en-US" sz="2400" dirty="0" smtClean="0">
                          <a:solidFill>
                            <a:srgbClr val="00B0F0"/>
                          </a:solidFill>
                        </a:rPr>
                        <a:t>Column Penalty</a:t>
                      </a:r>
                      <a:endParaRPr lang="en-US" sz="2400" dirty="0">
                        <a:solidFill>
                          <a:srgbClr val="00B0F0"/>
                        </a:solidFill>
                      </a:endParaRPr>
                    </a:p>
                  </a:txBody>
                  <a:tcPr/>
                </a:tc>
                <a:tc>
                  <a:txBody>
                    <a:bodyPr/>
                    <a:lstStyle/>
                    <a:p>
                      <a:pPr algn="ctr"/>
                      <a:r>
                        <a:rPr lang="en-US" sz="2800" b="1" dirty="0" smtClean="0">
                          <a:solidFill>
                            <a:srgbClr val="00B0F0"/>
                          </a:solidFill>
                        </a:rPr>
                        <a:t>3</a:t>
                      </a:r>
                      <a:endParaRPr lang="en-US" sz="2800" b="1" dirty="0">
                        <a:solidFill>
                          <a:srgbClr val="00B0F0"/>
                        </a:solidFill>
                      </a:endParaRPr>
                    </a:p>
                  </a:txBody>
                  <a:tcPr/>
                </a:tc>
                <a:tc>
                  <a:txBody>
                    <a:bodyPr/>
                    <a:lstStyle/>
                    <a:p>
                      <a:pPr algn="ctr"/>
                      <a:r>
                        <a:rPr lang="en-US" sz="2400" b="1" dirty="0" smtClean="0">
                          <a:solidFill>
                            <a:srgbClr val="00B0F0"/>
                          </a:solidFill>
                        </a:rPr>
                        <a:t>5</a:t>
                      </a:r>
                      <a:endParaRPr lang="en-US" sz="2400" b="1" dirty="0">
                        <a:solidFill>
                          <a:srgbClr val="00B0F0"/>
                        </a:solidFill>
                      </a:endParaRPr>
                    </a:p>
                  </a:txBody>
                  <a:tcPr/>
                </a:tc>
                <a:tc>
                  <a:txBody>
                    <a:bodyPr/>
                    <a:lstStyle/>
                    <a:p>
                      <a:pPr algn="ctr"/>
                      <a:r>
                        <a:rPr lang="en-US" sz="2400" b="1" dirty="0" smtClean="0">
                          <a:solidFill>
                            <a:srgbClr val="00B0F0"/>
                          </a:solidFill>
                        </a:rPr>
                        <a:t>4</a:t>
                      </a:r>
                      <a:endParaRPr lang="en-US" sz="2400" b="1" dirty="0">
                        <a:solidFill>
                          <a:srgbClr val="00B0F0"/>
                        </a:solidFill>
                      </a:endParaRPr>
                    </a:p>
                  </a:txBody>
                  <a:tcPr/>
                </a:tc>
                <a:tc>
                  <a:txBody>
                    <a:bodyPr/>
                    <a:lstStyle/>
                    <a:p>
                      <a:pPr algn="ctr"/>
                      <a:r>
                        <a:rPr lang="en-US" sz="2400" b="1" dirty="0" smtClean="0">
                          <a:solidFill>
                            <a:srgbClr val="00B0F0"/>
                          </a:solidFill>
                        </a:rPr>
                        <a:t>2</a:t>
                      </a:r>
                      <a:endParaRPr lang="en-US" sz="2400" b="1" dirty="0">
                        <a:solidFill>
                          <a:srgbClr val="00B0F0"/>
                        </a:solidFill>
                      </a:endParaRPr>
                    </a:p>
                  </a:txBody>
                  <a:tcPr/>
                </a:tc>
                <a:tc>
                  <a:txBody>
                    <a:bodyPr/>
                    <a:lstStyle/>
                    <a:p>
                      <a:pPr algn="ctr"/>
                      <a:endParaRPr lang="en-US" sz="2400" b="1" dirty="0">
                        <a:solidFill>
                          <a:srgbClr val="FF0000"/>
                        </a:solidFill>
                      </a:endParaRPr>
                    </a:p>
                  </a:txBody>
                  <a:tcPr/>
                </a:tc>
                <a:tc>
                  <a:txBody>
                    <a:bodyPr/>
                    <a:lstStyle/>
                    <a:p>
                      <a:pPr algn="ctr"/>
                      <a:endParaRPr lang="en-US" sz="2400" b="1" dirty="0">
                        <a:solidFill>
                          <a:srgbClr val="FF0000"/>
                        </a:solidFill>
                      </a:endParaRPr>
                    </a:p>
                  </a:txBody>
                  <a:tcPr/>
                </a:tc>
              </a:tr>
            </a:tbl>
          </a:graphicData>
        </a:graphic>
      </p:graphicFrame>
      <p:sp>
        <p:nvSpPr>
          <p:cNvPr id="5" name="Oval 4"/>
          <p:cNvSpPr/>
          <p:nvPr/>
        </p:nvSpPr>
        <p:spPr>
          <a:xfrm>
            <a:off x="6096000" y="3352800"/>
            <a:ext cx="3048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cxnSp>
        <p:nvCxnSpPr>
          <p:cNvPr id="7" name="Straight Connector 6"/>
          <p:cNvCxnSpPr/>
          <p:nvPr/>
        </p:nvCxnSpPr>
        <p:spPr>
          <a:xfrm>
            <a:off x="2133600" y="3429000"/>
            <a:ext cx="61722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3810000" y="2743200"/>
            <a:ext cx="2286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cxnSp>
        <p:nvCxnSpPr>
          <p:cNvPr id="9" name="Straight Connector 8"/>
          <p:cNvCxnSpPr/>
          <p:nvPr/>
        </p:nvCxnSpPr>
        <p:spPr>
          <a:xfrm rot="5400000">
            <a:off x="2171700" y="4076700"/>
            <a:ext cx="2667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Assignment 2…</a:t>
            </a:r>
            <a:endParaRPr lang="en-US" dirty="0"/>
          </a:p>
        </p:txBody>
      </p:sp>
      <p:graphicFrame>
        <p:nvGraphicFramePr>
          <p:cNvPr id="4" name="Table 3"/>
          <p:cNvGraphicFramePr>
            <a:graphicFrameLocks noGrp="1"/>
          </p:cNvGraphicFramePr>
          <p:nvPr/>
        </p:nvGraphicFramePr>
        <p:xfrm>
          <a:off x="457200" y="1600201"/>
          <a:ext cx="8382003" cy="4465319"/>
        </p:xfrm>
        <a:graphic>
          <a:graphicData uri="http://schemas.openxmlformats.org/drawingml/2006/table">
            <a:tbl>
              <a:tblPr firstRow="1" bandRow="1">
                <a:tableStyleId>{5940675A-B579-460E-94D1-54222C63F5DA}</a:tableStyleId>
              </a:tblPr>
              <a:tblGrid>
                <a:gridCol w="1197429"/>
                <a:gridCol w="1197429"/>
                <a:gridCol w="1197429"/>
                <a:gridCol w="1197429"/>
                <a:gridCol w="1197429"/>
                <a:gridCol w="1197429"/>
                <a:gridCol w="1197429"/>
              </a:tblGrid>
              <a:tr h="914399">
                <a:tc>
                  <a:txBody>
                    <a:bodyPr/>
                    <a:lstStyle/>
                    <a:p>
                      <a:pPr algn="ctr"/>
                      <a:endParaRPr lang="en-US" sz="2400" dirty="0"/>
                    </a:p>
                  </a:txBody>
                  <a:tcPr/>
                </a:tc>
                <a:tc>
                  <a:txBody>
                    <a:bodyPr/>
                    <a:lstStyle/>
                    <a:p>
                      <a:pPr algn="ctr"/>
                      <a:r>
                        <a:rPr lang="en-US" sz="1800" dirty="0" smtClean="0"/>
                        <a:t>D1 =</a:t>
                      </a:r>
                      <a:r>
                        <a:rPr lang="en-US" sz="1800" dirty="0" err="1" smtClean="0"/>
                        <a:t>lucknow</a:t>
                      </a:r>
                      <a:endParaRPr lang="en-US" sz="1800" dirty="0"/>
                    </a:p>
                  </a:txBody>
                  <a:tcPr/>
                </a:tc>
                <a:tc>
                  <a:txBody>
                    <a:bodyPr/>
                    <a:lstStyle/>
                    <a:p>
                      <a:pPr algn="ctr"/>
                      <a:r>
                        <a:rPr lang="en-US" sz="1800" dirty="0" smtClean="0"/>
                        <a:t>D2=</a:t>
                      </a:r>
                      <a:r>
                        <a:rPr lang="en-US" sz="1800" dirty="0" err="1" smtClean="0"/>
                        <a:t>baliya</a:t>
                      </a:r>
                      <a:endParaRPr lang="en-US" sz="1800" dirty="0"/>
                    </a:p>
                  </a:txBody>
                  <a:tcPr/>
                </a:tc>
                <a:tc>
                  <a:txBody>
                    <a:bodyPr/>
                    <a:lstStyle/>
                    <a:p>
                      <a:pPr algn="ctr"/>
                      <a:r>
                        <a:rPr lang="en-US" sz="1800" dirty="0" smtClean="0"/>
                        <a:t>D3=</a:t>
                      </a:r>
                      <a:r>
                        <a:rPr lang="en-US" sz="1800" dirty="0" err="1" smtClean="0"/>
                        <a:t>kanpur</a:t>
                      </a:r>
                      <a:endParaRPr lang="en-US" sz="1800" dirty="0"/>
                    </a:p>
                  </a:txBody>
                  <a:tcPr/>
                </a:tc>
                <a:tc>
                  <a:txBody>
                    <a:bodyPr/>
                    <a:lstStyle/>
                    <a:p>
                      <a:pPr algn="ctr"/>
                      <a:r>
                        <a:rPr lang="en-US" sz="1800" dirty="0" smtClean="0"/>
                        <a:t>D4=</a:t>
                      </a:r>
                      <a:r>
                        <a:rPr lang="en-US" sz="1800" dirty="0" err="1" smtClean="0"/>
                        <a:t>delhi</a:t>
                      </a:r>
                      <a:endParaRPr lang="en-US" sz="1800" dirty="0"/>
                    </a:p>
                  </a:txBody>
                  <a:tcPr/>
                </a:tc>
                <a:tc>
                  <a:txBody>
                    <a:bodyPr/>
                    <a:lstStyle/>
                    <a:p>
                      <a:pPr algn="ctr"/>
                      <a:r>
                        <a:rPr lang="en-US" sz="2400" dirty="0" smtClean="0"/>
                        <a:t>Supply</a:t>
                      </a:r>
                      <a:endParaRPr lang="en-US" sz="2400" dirty="0"/>
                    </a:p>
                  </a:txBody>
                  <a:tcPr/>
                </a:tc>
                <a:tc>
                  <a:txBody>
                    <a:bodyPr/>
                    <a:lstStyle/>
                    <a:p>
                      <a:pPr algn="ctr"/>
                      <a:r>
                        <a:rPr lang="en-US" sz="2400" dirty="0" smtClean="0">
                          <a:solidFill>
                            <a:srgbClr val="00B0F0"/>
                          </a:solidFill>
                        </a:rPr>
                        <a:t>Row Penalty</a:t>
                      </a:r>
                      <a:endParaRPr lang="en-US" sz="2400" dirty="0">
                        <a:solidFill>
                          <a:srgbClr val="00B0F0"/>
                        </a:solidFill>
                      </a:endParaRPr>
                    </a:p>
                  </a:txBody>
                  <a:tcPr/>
                </a:tc>
              </a:tr>
              <a:tr h="635000">
                <a:tc>
                  <a:txBody>
                    <a:bodyPr/>
                    <a:lstStyle/>
                    <a:p>
                      <a:pPr algn="ctr"/>
                      <a:r>
                        <a:rPr lang="en-US" sz="2400" dirty="0" smtClean="0"/>
                        <a:t>S1</a:t>
                      </a:r>
                      <a:endParaRPr lang="en-US" sz="2400" dirty="0"/>
                    </a:p>
                  </a:txBody>
                  <a:tcPr/>
                </a:tc>
                <a:tc>
                  <a:txBody>
                    <a:bodyPr/>
                    <a:lstStyle/>
                    <a:p>
                      <a:pPr algn="ctr"/>
                      <a:r>
                        <a:rPr lang="en-US" sz="2400" b="1" dirty="0" smtClean="0"/>
                        <a:t>2</a:t>
                      </a:r>
                      <a:endParaRPr lang="en-US" sz="2400" b="1" dirty="0"/>
                    </a:p>
                  </a:txBody>
                  <a:tcPr/>
                </a:tc>
                <a:tc>
                  <a:txBody>
                    <a:bodyPr/>
                    <a:lstStyle/>
                    <a:p>
                      <a:pPr algn="ctr"/>
                      <a:r>
                        <a:rPr lang="en-US" sz="2400" b="1" dirty="0" smtClean="0"/>
                        <a:t>3</a:t>
                      </a:r>
                      <a:endParaRPr lang="en-US" sz="2400" b="1" dirty="0"/>
                    </a:p>
                  </a:txBody>
                  <a:tcPr/>
                </a:tc>
                <a:tc>
                  <a:txBody>
                    <a:bodyPr/>
                    <a:lstStyle/>
                    <a:p>
                      <a:pPr algn="ctr"/>
                      <a:r>
                        <a:rPr lang="en-US" sz="2400" b="1" dirty="0" smtClean="0"/>
                        <a:t>11</a:t>
                      </a:r>
                      <a:endParaRPr lang="en-US" sz="2400" b="1" dirty="0"/>
                    </a:p>
                  </a:txBody>
                  <a:tcPr/>
                </a:tc>
                <a:tc>
                  <a:txBody>
                    <a:bodyPr/>
                    <a:lstStyle/>
                    <a:p>
                      <a:pPr algn="ctr"/>
                      <a:r>
                        <a:rPr lang="en-US" sz="2400" b="1" dirty="0" smtClean="0"/>
                        <a:t>7</a:t>
                      </a:r>
                      <a:endParaRPr lang="en-US" sz="2400" b="1" dirty="0"/>
                    </a:p>
                  </a:txBody>
                  <a:tcPr/>
                </a:tc>
                <a:tc>
                  <a:txBody>
                    <a:bodyPr/>
                    <a:lstStyle/>
                    <a:p>
                      <a:pPr algn="ctr"/>
                      <a:r>
                        <a:rPr lang="en-US" sz="2400" b="1" dirty="0" smtClean="0">
                          <a:solidFill>
                            <a:srgbClr val="FF0000"/>
                          </a:solidFill>
                        </a:rPr>
                        <a:t>1</a:t>
                      </a:r>
                      <a:endParaRPr lang="en-US" sz="2400" b="1" dirty="0">
                        <a:solidFill>
                          <a:srgbClr val="FF0000"/>
                        </a:solidFill>
                      </a:endParaRPr>
                    </a:p>
                  </a:txBody>
                  <a:tcPr/>
                </a:tc>
                <a:tc>
                  <a:txBody>
                    <a:bodyPr/>
                    <a:lstStyle/>
                    <a:p>
                      <a:pPr algn="ctr"/>
                      <a:r>
                        <a:rPr lang="en-US" sz="2400" b="1" dirty="0" smtClean="0">
                          <a:solidFill>
                            <a:srgbClr val="00B0F0"/>
                          </a:solidFill>
                        </a:rPr>
                        <a:t>5</a:t>
                      </a:r>
                      <a:endParaRPr lang="en-US" sz="2400" b="1" dirty="0">
                        <a:solidFill>
                          <a:srgbClr val="00B0F0"/>
                        </a:solidFill>
                      </a:endParaRPr>
                    </a:p>
                  </a:txBody>
                  <a:tcPr/>
                </a:tc>
              </a:tr>
              <a:tr h="635000">
                <a:tc>
                  <a:txBody>
                    <a:bodyPr/>
                    <a:lstStyle/>
                    <a:p>
                      <a:pPr algn="ctr"/>
                      <a:r>
                        <a:rPr lang="en-US" sz="2400" dirty="0" smtClean="0"/>
                        <a:t>S2</a:t>
                      </a:r>
                      <a:endParaRPr lang="en-US" sz="2400" dirty="0"/>
                    </a:p>
                  </a:txBody>
                  <a:tcPr/>
                </a:tc>
                <a:tc>
                  <a:txBody>
                    <a:bodyPr/>
                    <a:lstStyle/>
                    <a:p>
                      <a:pPr algn="ctr"/>
                      <a:r>
                        <a:rPr lang="en-US" sz="2400" b="1" dirty="0" smtClean="0"/>
                        <a:t>1</a:t>
                      </a:r>
                      <a:endParaRPr lang="en-US" sz="2400" b="1" dirty="0"/>
                    </a:p>
                  </a:txBody>
                  <a:tcPr/>
                </a:tc>
                <a:tc>
                  <a:txBody>
                    <a:bodyPr/>
                    <a:lstStyle/>
                    <a:p>
                      <a:pPr algn="ctr"/>
                      <a:r>
                        <a:rPr lang="en-US" sz="2400" b="1" dirty="0" smtClean="0"/>
                        <a:t>0</a:t>
                      </a:r>
                      <a:endParaRPr lang="en-US" sz="2400" b="1" dirty="0"/>
                    </a:p>
                  </a:txBody>
                  <a:tcPr/>
                </a:tc>
                <a:tc>
                  <a:txBody>
                    <a:bodyPr/>
                    <a:lstStyle/>
                    <a:p>
                      <a:pPr algn="ctr"/>
                      <a:r>
                        <a:rPr lang="en-US" sz="2400" b="1" dirty="0" smtClean="0"/>
                        <a:t>6</a:t>
                      </a:r>
                      <a:endParaRPr lang="en-US" sz="2400" b="1" dirty="0"/>
                    </a:p>
                  </a:txBody>
                  <a:tcPr/>
                </a:tc>
                <a:tc>
                  <a:txBody>
                    <a:bodyPr/>
                    <a:lstStyle/>
                    <a:p>
                      <a:pPr algn="ctr"/>
                      <a:r>
                        <a:rPr lang="en-US" sz="2400" b="1" dirty="0" smtClean="0"/>
                        <a:t>1</a:t>
                      </a:r>
                      <a:endParaRPr lang="en-US" sz="2400" b="1" dirty="0"/>
                    </a:p>
                  </a:txBody>
                  <a:tcPr/>
                </a:tc>
                <a:tc>
                  <a:txBody>
                    <a:bodyPr/>
                    <a:lstStyle/>
                    <a:p>
                      <a:pPr algn="ctr"/>
                      <a:r>
                        <a:rPr lang="en-US" sz="2400" b="1" dirty="0" smtClean="0">
                          <a:solidFill>
                            <a:srgbClr val="FF0000"/>
                          </a:solidFill>
                        </a:rPr>
                        <a:t>1</a:t>
                      </a:r>
                      <a:endParaRPr lang="en-US" sz="2400" b="1" dirty="0">
                        <a:solidFill>
                          <a:srgbClr val="FF0000"/>
                        </a:solidFill>
                      </a:endParaRPr>
                    </a:p>
                  </a:txBody>
                  <a:tcPr/>
                </a:tc>
                <a:tc>
                  <a:txBody>
                    <a:bodyPr/>
                    <a:lstStyle/>
                    <a:p>
                      <a:pPr algn="ctr"/>
                      <a:r>
                        <a:rPr lang="en-US" sz="2400" b="1" dirty="0" smtClean="0">
                          <a:solidFill>
                            <a:srgbClr val="00B0F0"/>
                          </a:solidFill>
                        </a:rPr>
                        <a:t>1</a:t>
                      </a:r>
                      <a:endParaRPr lang="en-US" sz="2400" b="1" dirty="0">
                        <a:solidFill>
                          <a:srgbClr val="00B0F0"/>
                        </a:solidFill>
                      </a:endParaRPr>
                    </a:p>
                  </a:txBody>
                  <a:tcPr/>
                </a:tc>
              </a:tr>
              <a:tr h="635000">
                <a:tc>
                  <a:txBody>
                    <a:bodyPr/>
                    <a:lstStyle/>
                    <a:p>
                      <a:pPr algn="ctr"/>
                      <a:r>
                        <a:rPr lang="en-US" sz="2400" dirty="0" smtClean="0"/>
                        <a:t>S3</a:t>
                      </a:r>
                      <a:endParaRPr lang="en-US" sz="2400" dirty="0"/>
                    </a:p>
                  </a:txBody>
                  <a:tcPr/>
                </a:tc>
                <a:tc>
                  <a:txBody>
                    <a:bodyPr/>
                    <a:lstStyle/>
                    <a:p>
                      <a:pPr algn="ctr"/>
                      <a:r>
                        <a:rPr lang="en-US" sz="2400" b="1" dirty="0" smtClean="0"/>
                        <a:t>5</a:t>
                      </a:r>
                      <a:endParaRPr lang="en-US" sz="2400" b="1" dirty="0"/>
                    </a:p>
                  </a:txBody>
                  <a:tcPr/>
                </a:tc>
                <a:tc>
                  <a:txBody>
                    <a:bodyPr/>
                    <a:lstStyle/>
                    <a:p>
                      <a:pPr algn="ctr"/>
                      <a:r>
                        <a:rPr lang="en-US" sz="2400" b="1" dirty="0" smtClean="0"/>
                        <a:t>8</a:t>
                      </a:r>
                      <a:endParaRPr lang="en-US" sz="2400" b="1" dirty="0"/>
                    </a:p>
                  </a:txBody>
                  <a:tcPr/>
                </a:tc>
                <a:tc>
                  <a:txBody>
                    <a:bodyPr/>
                    <a:lstStyle/>
                    <a:p>
                      <a:pPr algn="ctr"/>
                      <a:r>
                        <a:rPr lang="en-US" sz="2400" b="1" dirty="0" smtClean="0"/>
                        <a:t>15</a:t>
                      </a:r>
                      <a:endParaRPr lang="en-US" sz="2400" b="1" dirty="0"/>
                    </a:p>
                  </a:txBody>
                  <a:tcPr/>
                </a:tc>
                <a:tc>
                  <a:txBody>
                    <a:bodyPr/>
                    <a:lstStyle/>
                    <a:p>
                      <a:pPr algn="ctr"/>
                      <a:r>
                        <a:rPr lang="en-US" sz="2400" b="1" dirty="0" smtClean="0"/>
                        <a:t>9</a:t>
                      </a:r>
                      <a:endParaRPr lang="en-US" sz="2400" b="1" dirty="0"/>
                    </a:p>
                  </a:txBody>
                  <a:tcPr/>
                </a:tc>
                <a:tc>
                  <a:txBody>
                    <a:bodyPr/>
                    <a:lstStyle/>
                    <a:p>
                      <a:pPr algn="ctr"/>
                      <a:r>
                        <a:rPr lang="en-US" sz="2400" b="1" dirty="0" smtClean="0">
                          <a:solidFill>
                            <a:srgbClr val="FF0000"/>
                          </a:solidFill>
                        </a:rPr>
                        <a:t>10</a:t>
                      </a:r>
                      <a:endParaRPr lang="en-US" sz="2400" b="1" dirty="0">
                        <a:solidFill>
                          <a:srgbClr val="FF0000"/>
                        </a:solidFill>
                      </a:endParaRPr>
                    </a:p>
                  </a:txBody>
                  <a:tcPr/>
                </a:tc>
                <a:tc>
                  <a:txBody>
                    <a:bodyPr/>
                    <a:lstStyle/>
                    <a:p>
                      <a:pPr algn="ctr"/>
                      <a:r>
                        <a:rPr lang="en-US" sz="2400" b="1" dirty="0" smtClean="0">
                          <a:solidFill>
                            <a:srgbClr val="00B0F0"/>
                          </a:solidFill>
                        </a:rPr>
                        <a:t>4</a:t>
                      </a:r>
                      <a:endParaRPr lang="en-US" sz="2400" b="1" dirty="0">
                        <a:solidFill>
                          <a:srgbClr val="00B0F0"/>
                        </a:solidFill>
                      </a:endParaRPr>
                    </a:p>
                  </a:txBody>
                  <a:tcPr/>
                </a:tc>
              </a:tr>
              <a:tr h="635000">
                <a:tc>
                  <a:txBody>
                    <a:bodyPr/>
                    <a:lstStyle/>
                    <a:p>
                      <a:pPr algn="ctr"/>
                      <a:r>
                        <a:rPr lang="en-US" sz="2400" dirty="0" smtClean="0"/>
                        <a:t>Requirements</a:t>
                      </a:r>
                      <a:endParaRPr lang="en-US" sz="2400" dirty="0"/>
                    </a:p>
                  </a:txBody>
                  <a:tcPr/>
                </a:tc>
                <a:tc>
                  <a:txBody>
                    <a:bodyPr/>
                    <a:lstStyle/>
                    <a:p>
                      <a:pPr algn="ctr"/>
                      <a:r>
                        <a:rPr lang="en-US" sz="2800" b="1" dirty="0" smtClean="0">
                          <a:solidFill>
                            <a:srgbClr val="FF0000"/>
                          </a:solidFill>
                        </a:rPr>
                        <a:t>7</a:t>
                      </a:r>
                      <a:endParaRPr lang="en-US" sz="2800" b="1" dirty="0">
                        <a:solidFill>
                          <a:srgbClr val="FF0000"/>
                        </a:solidFill>
                      </a:endParaRPr>
                    </a:p>
                  </a:txBody>
                  <a:tcPr/>
                </a:tc>
                <a:tc>
                  <a:txBody>
                    <a:bodyPr/>
                    <a:lstStyle/>
                    <a:p>
                      <a:pPr algn="ctr"/>
                      <a:r>
                        <a:rPr lang="en-US" sz="2400" b="1" dirty="0" smtClean="0">
                          <a:solidFill>
                            <a:srgbClr val="FF0000"/>
                          </a:solidFill>
                        </a:rPr>
                        <a:t>5</a:t>
                      </a:r>
                      <a:endParaRPr lang="en-US" sz="2400" b="1" dirty="0">
                        <a:solidFill>
                          <a:srgbClr val="FF0000"/>
                        </a:solidFill>
                      </a:endParaRPr>
                    </a:p>
                  </a:txBody>
                  <a:tcPr/>
                </a:tc>
                <a:tc>
                  <a:txBody>
                    <a:bodyPr/>
                    <a:lstStyle/>
                    <a:p>
                      <a:pPr algn="ctr"/>
                      <a:r>
                        <a:rPr lang="en-US" sz="2400" b="1" dirty="0" smtClean="0">
                          <a:solidFill>
                            <a:srgbClr val="FF0000"/>
                          </a:solidFill>
                        </a:rPr>
                        <a:t>3</a:t>
                      </a:r>
                      <a:endParaRPr lang="en-US" sz="2400" b="1" dirty="0">
                        <a:solidFill>
                          <a:srgbClr val="FF0000"/>
                        </a:solidFill>
                      </a:endParaRPr>
                    </a:p>
                  </a:txBody>
                  <a:tcPr/>
                </a:tc>
                <a:tc>
                  <a:txBody>
                    <a:bodyPr/>
                    <a:lstStyle/>
                    <a:p>
                      <a:pPr algn="ctr"/>
                      <a:r>
                        <a:rPr lang="en-US" sz="2400" b="1" dirty="0" smtClean="0">
                          <a:solidFill>
                            <a:srgbClr val="FF0000"/>
                          </a:solidFill>
                        </a:rPr>
                        <a:t>1</a:t>
                      </a:r>
                      <a:endParaRPr lang="en-US" sz="2400" b="1" dirty="0">
                        <a:solidFill>
                          <a:srgbClr val="FF0000"/>
                        </a:solidFill>
                      </a:endParaRPr>
                    </a:p>
                  </a:txBody>
                  <a:tcPr/>
                </a:tc>
                <a:tc>
                  <a:txBody>
                    <a:bodyPr/>
                    <a:lstStyle/>
                    <a:p>
                      <a:pPr algn="ctr"/>
                      <a:r>
                        <a:rPr lang="en-US" sz="2400" b="1" dirty="0" smtClean="0">
                          <a:solidFill>
                            <a:srgbClr val="FF0000"/>
                          </a:solidFill>
                        </a:rPr>
                        <a:t>11</a:t>
                      </a:r>
                      <a:endParaRPr lang="en-US" sz="2400" b="1" dirty="0">
                        <a:solidFill>
                          <a:srgbClr val="FF0000"/>
                        </a:solidFill>
                      </a:endParaRPr>
                    </a:p>
                  </a:txBody>
                  <a:tcPr/>
                </a:tc>
                <a:tc>
                  <a:txBody>
                    <a:bodyPr/>
                    <a:lstStyle/>
                    <a:p>
                      <a:pPr algn="ctr"/>
                      <a:endParaRPr lang="en-US" sz="2400" b="1" dirty="0">
                        <a:solidFill>
                          <a:srgbClr val="FF0000"/>
                        </a:solidFill>
                      </a:endParaRPr>
                    </a:p>
                  </a:txBody>
                  <a:tcPr/>
                </a:tc>
              </a:tr>
              <a:tr h="635000">
                <a:tc>
                  <a:txBody>
                    <a:bodyPr/>
                    <a:lstStyle/>
                    <a:p>
                      <a:pPr algn="ctr"/>
                      <a:r>
                        <a:rPr lang="en-US" sz="2400" dirty="0" smtClean="0">
                          <a:solidFill>
                            <a:srgbClr val="00B0F0"/>
                          </a:solidFill>
                        </a:rPr>
                        <a:t>Column Penalty</a:t>
                      </a:r>
                      <a:endParaRPr lang="en-US" sz="2400" dirty="0">
                        <a:solidFill>
                          <a:srgbClr val="00B0F0"/>
                        </a:solidFill>
                      </a:endParaRPr>
                    </a:p>
                  </a:txBody>
                  <a:tcPr/>
                </a:tc>
                <a:tc>
                  <a:txBody>
                    <a:bodyPr/>
                    <a:lstStyle/>
                    <a:p>
                      <a:pPr algn="ctr"/>
                      <a:r>
                        <a:rPr lang="en-US" sz="2800" b="1" dirty="0" smtClean="0">
                          <a:solidFill>
                            <a:srgbClr val="00B0F0"/>
                          </a:solidFill>
                        </a:rPr>
                        <a:t>3</a:t>
                      </a:r>
                      <a:endParaRPr lang="en-US" sz="2800" b="1" dirty="0">
                        <a:solidFill>
                          <a:srgbClr val="00B0F0"/>
                        </a:solidFill>
                      </a:endParaRPr>
                    </a:p>
                  </a:txBody>
                  <a:tcPr/>
                </a:tc>
                <a:tc>
                  <a:txBody>
                    <a:bodyPr/>
                    <a:lstStyle/>
                    <a:p>
                      <a:pPr algn="ctr"/>
                      <a:r>
                        <a:rPr lang="en-US" sz="2400" b="1" dirty="0" smtClean="0">
                          <a:solidFill>
                            <a:srgbClr val="00B0F0"/>
                          </a:solidFill>
                        </a:rPr>
                        <a:t>5</a:t>
                      </a:r>
                      <a:endParaRPr lang="en-US" sz="2400" b="1" dirty="0">
                        <a:solidFill>
                          <a:srgbClr val="00B0F0"/>
                        </a:solidFill>
                      </a:endParaRPr>
                    </a:p>
                  </a:txBody>
                  <a:tcPr/>
                </a:tc>
                <a:tc>
                  <a:txBody>
                    <a:bodyPr/>
                    <a:lstStyle/>
                    <a:p>
                      <a:pPr algn="ctr"/>
                      <a:r>
                        <a:rPr lang="en-US" sz="2400" b="1" dirty="0" smtClean="0">
                          <a:solidFill>
                            <a:srgbClr val="00B0F0"/>
                          </a:solidFill>
                        </a:rPr>
                        <a:t>4</a:t>
                      </a:r>
                      <a:endParaRPr lang="en-US" sz="2400" b="1" dirty="0">
                        <a:solidFill>
                          <a:srgbClr val="00B0F0"/>
                        </a:solidFill>
                      </a:endParaRPr>
                    </a:p>
                  </a:txBody>
                  <a:tcPr/>
                </a:tc>
                <a:tc>
                  <a:txBody>
                    <a:bodyPr/>
                    <a:lstStyle/>
                    <a:p>
                      <a:pPr algn="ctr"/>
                      <a:r>
                        <a:rPr lang="en-US" sz="2400" b="1" dirty="0" smtClean="0">
                          <a:solidFill>
                            <a:srgbClr val="00B0F0"/>
                          </a:solidFill>
                        </a:rPr>
                        <a:t>2</a:t>
                      </a:r>
                      <a:endParaRPr lang="en-US" sz="2400" b="1" dirty="0">
                        <a:solidFill>
                          <a:srgbClr val="00B0F0"/>
                        </a:solidFill>
                      </a:endParaRPr>
                    </a:p>
                  </a:txBody>
                  <a:tcPr/>
                </a:tc>
                <a:tc>
                  <a:txBody>
                    <a:bodyPr/>
                    <a:lstStyle/>
                    <a:p>
                      <a:pPr algn="ctr"/>
                      <a:endParaRPr lang="en-US" sz="2400" b="1" dirty="0">
                        <a:solidFill>
                          <a:srgbClr val="FF0000"/>
                        </a:solidFill>
                      </a:endParaRPr>
                    </a:p>
                  </a:txBody>
                  <a:tcPr/>
                </a:tc>
                <a:tc>
                  <a:txBody>
                    <a:bodyPr/>
                    <a:lstStyle/>
                    <a:p>
                      <a:pPr algn="ctr"/>
                      <a:endParaRPr lang="en-US" sz="2400" b="1" dirty="0">
                        <a:solidFill>
                          <a:srgbClr val="FF0000"/>
                        </a:solidFill>
                      </a:endParaRPr>
                    </a:p>
                  </a:txBody>
                  <a:tcPr/>
                </a:tc>
              </a:tr>
            </a:tbl>
          </a:graphicData>
        </a:graphic>
      </p:graphicFrame>
      <p:sp>
        <p:nvSpPr>
          <p:cNvPr id="5" name="Oval 4"/>
          <p:cNvSpPr/>
          <p:nvPr/>
        </p:nvSpPr>
        <p:spPr>
          <a:xfrm>
            <a:off x="6096000" y="3352800"/>
            <a:ext cx="3048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cxnSp>
        <p:nvCxnSpPr>
          <p:cNvPr id="7" name="Straight Connector 6"/>
          <p:cNvCxnSpPr/>
          <p:nvPr/>
        </p:nvCxnSpPr>
        <p:spPr>
          <a:xfrm>
            <a:off x="2133600" y="3429000"/>
            <a:ext cx="61722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3810000" y="2743200"/>
            <a:ext cx="2286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cxnSp>
        <p:nvCxnSpPr>
          <p:cNvPr id="9" name="Straight Connector 8"/>
          <p:cNvCxnSpPr/>
          <p:nvPr/>
        </p:nvCxnSpPr>
        <p:spPr>
          <a:xfrm rot="5400000">
            <a:off x="2171700" y="4076700"/>
            <a:ext cx="2667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Assignment 2…</a:t>
            </a:r>
            <a:endParaRPr lang="en-US" dirty="0"/>
          </a:p>
        </p:txBody>
      </p:sp>
      <p:graphicFrame>
        <p:nvGraphicFramePr>
          <p:cNvPr id="4" name="Table 3"/>
          <p:cNvGraphicFramePr>
            <a:graphicFrameLocks noGrp="1"/>
          </p:cNvGraphicFramePr>
          <p:nvPr/>
        </p:nvGraphicFramePr>
        <p:xfrm>
          <a:off x="457200" y="1600201"/>
          <a:ext cx="8382003" cy="4465319"/>
        </p:xfrm>
        <a:graphic>
          <a:graphicData uri="http://schemas.openxmlformats.org/drawingml/2006/table">
            <a:tbl>
              <a:tblPr firstRow="1" bandRow="1">
                <a:tableStyleId>{5940675A-B579-460E-94D1-54222C63F5DA}</a:tableStyleId>
              </a:tblPr>
              <a:tblGrid>
                <a:gridCol w="1197429"/>
                <a:gridCol w="1197429"/>
                <a:gridCol w="1197429"/>
                <a:gridCol w="1197429"/>
                <a:gridCol w="1197429"/>
                <a:gridCol w="1197429"/>
                <a:gridCol w="1197429"/>
              </a:tblGrid>
              <a:tr h="914399">
                <a:tc>
                  <a:txBody>
                    <a:bodyPr/>
                    <a:lstStyle/>
                    <a:p>
                      <a:pPr algn="ctr"/>
                      <a:endParaRPr lang="en-US" sz="2400" dirty="0"/>
                    </a:p>
                  </a:txBody>
                  <a:tcPr/>
                </a:tc>
                <a:tc>
                  <a:txBody>
                    <a:bodyPr/>
                    <a:lstStyle/>
                    <a:p>
                      <a:pPr algn="ctr"/>
                      <a:r>
                        <a:rPr lang="en-US" sz="1800" dirty="0" smtClean="0"/>
                        <a:t>D1 =</a:t>
                      </a:r>
                      <a:r>
                        <a:rPr lang="en-US" sz="1800" dirty="0" err="1" smtClean="0"/>
                        <a:t>lucknow</a:t>
                      </a:r>
                      <a:endParaRPr lang="en-US" sz="1800" dirty="0"/>
                    </a:p>
                  </a:txBody>
                  <a:tcPr/>
                </a:tc>
                <a:tc>
                  <a:txBody>
                    <a:bodyPr/>
                    <a:lstStyle/>
                    <a:p>
                      <a:pPr algn="ctr"/>
                      <a:r>
                        <a:rPr lang="en-US" sz="1800" dirty="0" smtClean="0"/>
                        <a:t>D2=</a:t>
                      </a:r>
                      <a:r>
                        <a:rPr lang="en-US" sz="1800" dirty="0" err="1" smtClean="0"/>
                        <a:t>baliya</a:t>
                      </a:r>
                      <a:endParaRPr lang="en-US" sz="1800" dirty="0"/>
                    </a:p>
                  </a:txBody>
                  <a:tcPr/>
                </a:tc>
                <a:tc>
                  <a:txBody>
                    <a:bodyPr/>
                    <a:lstStyle/>
                    <a:p>
                      <a:pPr algn="ctr"/>
                      <a:r>
                        <a:rPr lang="en-US" sz="1800" dirty="0" smtClean="0"/>
                        <a:t>D3=</a:t>
                      </a:r>
                      <a:r>
                        <a:rPr lang="en-US" sz="1800" dirty="0" err="1" smtClean="0"/>
                        <a:t>kanpur</a:t>
                      </a:r>
                      <a:endParaRPr lang="en-US" sz="1800" dirty="0"/>
                    </a:p>
                  </a:txBody>
                  <a:tcPr/>
                </a:tc>
                <a:tc>
                  <a:txBody>
                    <a:bodyPr/>
                    <a:lstStyle/>
                    <a:p>
                      <a:pPr algn="ctr"/>
                      <a:r>
                        <a:rPr lang="en-US" sz="1800" dirty="0" smtClean="0"/>
                        <a:t>D4=</a:t>
                      </a:r>
                      <a:r>
                        <a:rPr lang="en-US" sz="1800" dirty="0" err="1" smtClean="0"/>
                        <a:t>delhi</a:t>
                      </a:r>
                      <a:endParaRPr lang="en-US" sz="1800" dirty="0"/>
                    </a:p>
                  </a:txBody>
                  <a:tcPr/>
                </a:tc>
                <a:tc>
                  <a:txBody>
                    <a:bodyPr/>
                    <a:lstStyle/>
                    <a:p>
                      <a:pPr algn="ctr"/>
                      <a:r>
                        <a:rPr lang="en-US" sz="2400" dirty="0" smtClean="0"/>
                        <a:t>Supply</a:t>
                      </a:r>
                      <a:endParaRPr lang="en-US" sz="2400" dirty="0"/>
                    </a:p>
                  </a:txBody>
                  <a:tcPr/>
                </a:tc>
                <a:tc>
                  <a:txBody>
                    <a:bodyPr/>
                    <a:lstStyle/>
                    <a:p>
                      <a:pPr algn="ctr"/>
                      <a:r>
                        <a:rPr lang="en-US" sz="2400" dirty="0" smtClean="0">
                          <a:solidFill>
                            <a:srgbClr val="00B0F0"/>
                          </a:solidFill>
                        </a:rPr>
                        <a:t>Row Penalty</a:t>
                      </a:r>
                      <a:endParaRPr lang="en-US" sz="2400" dirty="0">
                        <a:solidFill>
                          <a:srgbClr val="00B0F0"/>
                        </a:solidFill>
                      </a:endParaRPr>
                    </a:p>
                  </a:txBody>
                  <a:tcPr/>
                </a:tc>
              </a:tr>
              <a:tr h="635000">
                <a:tc>
                  <a:txBody>
                    <a:bodyPr/>
                    <a:lstStyle/>
                    <a:p>
                      <a:pPr algn="ctr"/>
                      <a:r>
                        <a:rPr lang="en-US" sz="2400" dirty="0" smtClean="0"/>
                        <a:t>S1</a:t>
                      </a:r>
                      <a:endParaRPr lang="en-US" sz="2400" dirty="0"/>
                    </a:p>
                  </a:txBody>
                  <a:tcPr/>
                </a:tc>
                <a:tc>
                  <a:txBody>
                    <a:bodyPr/>
                    <a:lstStyle/>
                    <a:p>
                      <a:pPr algn="ctr"/>
                      <a:r>
                        <a:rPr lang="en-US" sz="2400" b="1" dirty="0" smtClean="0"/>
                        <a:t>2</a:t>
                      </a:r>
                      <a:endParaRPr lang="en-US" sz="2400" b="1" dirty="0"/>
                    </a:p>
                  </a:txBody>
                  <a:tcPr/>
                </a:tc>
                <a:tc>
                  <a:txBody>
                    <a:bodyPr/>
                    <a:lstStyle/>
                    <a:p>
                      <a:pPr algn="ctr"/>
                      <a:r>
                        <a:rPr lang="en-US" sz="2400" b="1" dirty="0" smtClean="0"/>
                        <a:t>3</a:t>
                      </a:r>
                      <a:endParaRPr lang="en-US" sz="2400" b="1" dirty="0"/>
                    </a:p>
                  </a:txBody>
                  <a:tcPr/>
                </a:tc>
                <a:tc>
                  <a:txBody>
                    <a:bodyPr/>
                    <a:lstStyle/>
                    <a:p>
                      <a:pPr algn="ctr"/>
                      <a:r>
                        <a:rPr lang="en-US" sz="2400" b="1" dirty="0" smtClean="0"/>
                        <a:t>11</a:t>
                      </a:r>
                      <a:endParaRPr lang="en-US" sz="2400" b="1" dirty="0"/>
                    </a:p>
                  </a:txBody>
                  <a:tcPr/>
                </a:tc>
                <a:tc>
                  <a:txBody>
                    <a:bodyPr/>
                    <a:lstStyle/>
                    <a:p>
                      <a:pPr algn="ctr"/>
                      <a:r>
                        <a:rPr lang="en-US" sz="2400" b="1" dirty="0" smtClean="0"/>
                        <a:t>7</a:t>
                      </a:r>
                      <a:endParaRPr lang="en-US" sz="2400" b="1" dirty="0"/>
                    </a:p>
                  </a:txBody>
                  <a:tcPr/>
                </a:tc>
                <a:tc>
                  <a:txBody>
                    <a:bodyPr/>
                    <a:lstStyle/>
                    <a:p>
                      <a:pPr algn="ctr"/>
                      <a:r>
                        <a:rPr lang="en-US" sz="2400" b="1" dirty="0" smtClean="0">
                          <a:solidFill>
                            <a:srgbClr val="FF0000"/>
                          </a:solidFill>
                        </a:rPr>
                        <a:t>1</a:t>
                      </a:r>
                      <a:endParaRPr lang="en-US" sz="2400" b="1" dirty="0">
                        <a:solidFill>
                          <a:srgbClr val="FF0000"/>
                        </a:solidFill>
                      </a:endParaRPr>
                    </a:p>
                  </a:txBody>
                  <a:tcPr/>
                </a:tc>
                <a:tc>
                  <a:txBody>
                    <a:bodyPr/>
                    <a:lstStyle/>
                    <a:p>
                      <a:pPr algn="ctr"/>
                      <a:r>
                        <a:rPr lang="en-US" sz="2400" b="1" dirty="0" smtClean="0">
                          <a:solidFill>
                            <a:srgbClr val="00B0F0"/>
                          </a:solidFill>
                        </a:rPr>
                        <a:t>5</a:t>
                      </a:r>
                      <a:endParaRPr lang="en-US" sz="2400" b="1" dirty="0">
                        <a:solidFill>
                          <a:srgbClr val="00B0F0"/>
                        </a:solidFill>
                      </a:endParaRPr>
                    </a:p>
                  </a:txBody>
                  <a:tcPr/>
                </a:tc>
              </a:tr>
              <a:tr h="635000">
                <a:tc>
                  <a:txBody>
                    <a:bodyPr/>
                    <a:lstStyle/>
                    <a:p>
                      <a:pPr algn="ctr"/>
                      <a:r>
                        <a:rPr lang="en-US" sz="2400" dirty="0" smtClean="0"/>
                        <a:t>S2</a:t>
                      </a:r>
                      <a:endParaRPr lang="en-US" sz="2400" dirty="0"/>
                    </a:p>
                  </a:txBody>
                  <a:tcPr/>
                </a:tc>
                <a:tc>
                  <a:txBody>
                    <a:bodyPr/>
                    <a:lstStyle/>
                    <a:p>
                      <a:pPr algn="ctr"/>
                      <a:r>
                        <a:rPr lang="en-US" sz="2400" b="1" dirty="0" smtClean="0"/>
                        <a:t>1</a:t>
                      </a:r>
                      <a:endParaRPr lang="en-US" sz="2400" b="1" dirty="0"/>
                    </a:p>
                  </a:txBody>
                  <a:tcPr/>
                </a:tc>
                <a:tc>
                  <a:txBody>
                    <a:bodyPr/>
                    <a:lstStyle/>
                    <a:p>
                      <a:pPr algn="ctr"/>
                      <a:r>
                        <a:rPr lang="en-US" sz="2400" b="1" dirty="0" smtClean="0"/>
                        <a:t>0</a:t>
                      </a:r>
                      <a:endParaRPr lang="en-US" sz="2400" b="1" dirty="0"/>
                    </a:p>
                  </a:txBody>
                  <a:tcPr/>
                </a:tc>
                <a:tc>
                  <a:txBody>
                    <a:bodyPr/>
                    <a:lstStyle/>
                    <a:p>
                      <a:pPr algn="ctr"/>
                      <a:r>
                        <a:rPr lang="en-US" sz="2400" b="1" dirty="0" smtClean="0"/>
                        <a:t>6</a:t>
                      </a:r>
                      <a:endParaRPr lang="en-US" sz="2400" b="1" dirty="0"/>
                    </a:p>
                  </a:txBody>
                  <a:tcPr/>
                </a:tc>
                <a:tc>
                  <a:txBody>
                    <a:bodyPr/>
                    <a:lstStyle/>
                    <a:p>
                      <a:pPr algn="ctr"/>
                      <a:r>
                        <a:rPr lang="en-US" sz="2400" b="1" dirty="0" smtClean="0"/>
                        <a:t>1</a:t>
                      </a:r>
                      <a:endParaRPr lang="en-US" sz="2400" b="1" dirty="0"/>
                    </a:p>
                  </a:txBody>
                  <a:tcPr/>
                </a:tc>
                <a:tc>
                  <a:txBody>
                    <a:bodyPr/>
                    <a:lstStyle/>
                    <a:p>
                      <a:pPr algn="ctr"/>
                      <a:r>
                        <a:rPr lang="en-US" sz="2400" b="1" dirty="0" smtClean="0">
                          <a:solidFill>
                            <a:srgbClr val="FF0000"/>
                          </a:solidFill>
                        </a:rPr>
                        <a:t>1</a:t>
                      </a:r>
                      <a:endParaRPr lang="en-US" sz="2400" b="1" dirty="0">
                        <a:solidFill>
                          <a:srgbClr val="FF0000"/>
                        </a:solidFill>
                      </a:endParaRPr>
                    </a:p>
                  </a:txBody>
                  <a:tcPr/>
                </a:tc>
                <a:tc>
                  <a:txBody>
                    <a:bodyPr/>
                    <a:lstStyle/>
                    <a:p>
                      <a:pPr algn="ctr"/>
                      <a:r>
                        <a:rPr lang="en-US" sz="2400" b="1" dirty="0" smtClean="0">
                          <a:solidFill>
                            <a:srgbClr val="00B0F0"/>
                          </a:solidFill>
                        </a:rPr>
                        <a:t>1</a:t>
                      </a:r>
                      <a:endParaRPr lang="en-US" sz="2400" b="1" dirty="0">
                        <a:solidFill>
                          <a:srgbClr val="00B0F0"/>
                        </a:solidFill>
                      </a:endParaRPr>
                    </a:p>
                  </a:txBody>
                  <a:tcPr/>
                </a:tc>
              </a:tr>
              <a:tr h="635000">
                <a:tc>
                  <a:txBody>
                    <a:bodyPr/>
                    <a:lstStyle/>
                    <a:p>
                      <a:pPr algn="ctr"/>
                      <a:r>
                        <a:rPr lang="en-US" sz="2400" dirty="0" smtClean="0"/>
                        <a:t>S3</a:t>
                      </a:r>
                      <a:endParaRPr lang="en-US" sz="2400" dirty="0"/>
                    </a:p>
                  </a:txBody>
                  <a:tcPr/>
                </a:tc>
                <a:tc>
                  <a:txBody>
                    <a:bodyPr/>
                    <a:lstStyle/>
                    <a:p>
                      <a:pPr algn="ctr"/>
                      <a:r>
                        <a:rPr lang="en-US" sz="2400" b="1" dirty="0" smtClean="0"/>
                        <a:t>5</a:t>
                      </a:r>
                      <a:endParaRPr lang="en-US" sz="2400" b="1" dirty="0"/>
                    </a:p>
                  </a:txBody>
                  <a:tcPr/>
                </a:tc>
                <a:tc>
                  <a:txBody>
                    <a:bodyPr/>
                    <a:lstStyle/>
                    <a:p>
                      <a:pPr algn="ctr"/>
                      <a:r>
                        <a:rPr lang="en-US" sz="2400" b="1" dirty="0" smtClean="0"/>
                        <a:t>8</a:t>
                      </a:r>
                      <a:endParaRPr lang="en-US" sz="2400" b="1" dirty="0"/>
                    </a:p>
                  </a:txBody>
                  <a:tcPr/>
                </a:tc>
                <a:tc>
                  <a:txBody>
                    <a:bodyPr/>
                    <a:lstStyle/>
                    <a:p>
                      <a:pPr algn="ctr"/>
                      <a:r>
                        <a:rPr lang="en-US" sz="2400" b="1" dirty="0" smtClean="0"/>
                        <a:t>15</a:t>
                      </a:r>
                      <a:endParaRPr lang="en-US" sz="2400" b="1" dirty="0"/>
                    </a:p>
                  </a:txBody>
                  <a:tcPr/>
                </a:tc>
                <a:tc>
                  <a:txBody>
                    <a:bodyPr/>
                    <a:lstStyle/>
                    <a:p>
                      <a:pPr algn="ctr"/>
                      <a:r>
                        <a:rPr lang="en-US" sz="2400" b="1" dirty="0" smtClean="0"/>
                        <a:t>9</a:t>
                      </a:r>
                      <a:endParaRPr lang="en-US" sz="2400" b="1" dirty="0"/>
                    </a:p>
                  </a:txBody>
                  <a:tcPr/>
                </a:tc>
                <a:tc>
                  <a:txBody>
                    <a:bodyPr/>
                    <a:lstStyle/>
                    <a:p>
                      <a:pPr algn="ctr"/>
                      <a:r>
                        <a:rPr lang="en-US" sz="2400" b="1" dirty="0" smtClean="0">
                          <a:solidFill>
                            <a:srgbClr val="FF0000"/>
                          </a:solidFill>
                        </a:rPr>
                        <a:t>10</a:t>
                      </a:r>
                      <a:endParaRPr lang="en-US" sz="2400" b="1" dirty="0">
                        <a:solidFill>
                          <a:srgbClr val="FF0000"/>
                        </a:solidFill>
                      </a:endParaRPr>
                    </a:p>
                  </a:txBody>
                  <a:tcPr/>
                </a:tc>
                <a:tc>
                  <a:txBody>
                    <a:bodyPr/>
                    <a:lstStyle/>
                    <a:p>
                      <a:pPr algn="ctr"/>
                      <a:r>
                        <a:rPr lang="en-US" sz="2400" b="1" dirty="0" smtClean="0">
                          <a:solidFill>
                            <a:srgbClr val="00B0F0"/>
                          </a:solidFill>
                        </a:rPr>
                        <a:t>4</a:t>
                      </a:r>
                      <a:endParaRPr lang="en-US" sz="2400" b="1" dirty="0">
                        <a:solidFill>
                          <a:srgbClr val="00B0F0"/>
                        </a:solidFill>
                      </a:endParaRPr>
                    </a:p>
                  </a:txBody>
                  <a:tcPr/>
                </a:tc>
              </a:tr>
              <a:tr h="635000">
                <a:tc>
                  <a:txBody>
                    <a:bodyPr/>
                    <a:lstStyle/>
                    <a:p>
                      <a:pPr algn="ctr"/>
                      <a:r>
                        <a:rPr lang="en-US" sz="2400" dirty="0" smtClean="0"/>
                        <a:t>Requirements</a:t>
                      </a:r>
                      <a:endParaRPr lang="en-US" sz="2400" dirty="0"/>
                    </a:p>
                  </a:txBody>
                  <a:tcPr/>
                </a:tc>
                <a:tc>
                  <a:txBody>
                    <a:bodyPr/>
                    <a:lstStyle/>
                    <a:p>
                      <a:pPr algn="ctr"/>
                      <a:r>
                        <a:rPr lang="en-US" sz="2800" b="1" dirty="0" smtClean="0">
                          <a:solidFill>
                            <a:srgbClr val="FF0000"/>
                          </a:solidFill>
                        </a:rPr>
                        <a:t>6</a:t>
                      </a:r>
                      <a:endParaRPr lang="en-US" sz="2800" b="1" dirty="0">
                        <a:solidFill>
                          <a:srgbClr val="FF0000"/>
                        </a:solidFill>
                      </a:endParaRPr>
                    </a:p>
                  </a:txBody>
                  <a:tcPr/>
                </a:tc>
                <a:tc>
                  <a:txBody>
                    <a:bodyPr/>
                    <a:lstStyle/>
                    <a:p>
                      <a:pPr algn="ctr"/>
                      <a:r>
                        <a:rPr lang="en-US" sz="2400" b="1" dirty="0" smtClean="0">
                          <a:solidFill>
                            <a:srgbClr val="FF0000"/>
                          </a:solidFill>
                        </a:rPr>
                        <a:t>5</a:t>
                      </a:r>
                      <a:endParaRPr lang="en-US" sz="2400" b="1" dirty="0">
                        <a:solidFill>
                          <a:srgbClr val="FF0000"/>
                        </a:solidFill>
                      </a:endParaRPr>
                    </a:p>
                  </a:txBody>
                  <a:tcPr/>
                </a:tc>
                <a:tc>
                  <a:txBody>
                    <a:bodyPr/>
                    <a:lstStyle/>
                    <a:p>
                      <a:pPr algn="ctr"/>
                      <a:r>
                        <a:rPr lang="en-US" sz="2400" b="1" dirty="0" smtClean="0">
                          <a:solidFill>
                            <a:srgbClr val="FF0000"/>
                          </a:solidFill>
                        </a:rPr>
                        <a:t>3</a:t>
                      </a:r>
                      <a:endParaRPr lang="en-US" sz="2400" b="1" dirty="0">
                        <a:solidFill>
                          <a:srgbClr val="FF0000"/>
                        </a:solidFill>
                      </a:endParaRPr>
                    </a:p>
                  </a:txBody>
                  <a:tcPr/>
                </a:tc>
                <a:tc>
                  <a:txBody>
                    <a:bodyPr/>
                    <a:lstStyle/>
                    <a:p>
                      <a:pPr algn="ctr"/>
                      <a:r>
                        <a:rPr lang="en-US" sz="2400" b="1" dirty="0" smtClean="0">
                          <a:solidFill>
                            <a:srgbClr val="FF0000"/>
                          </a:solidFill>
                        </a:rPr>
                        <a:t>1</a:t>
                      </a:r>
                      <a:endParaRPr lang="en-US" sz="2400" b="1" dirty="0">
                        <a:solidFill>
                          <a:srgbClr val="FF0000"/>
                        </a:solidFill>
                      </a:endParaRPr>
                    </a:p>
                  </a:txBody>
                  <a:tcPr/>
                </a:tc>
                <a:tc>
                  <a:txBody>
                    <a:bodyPr/>
                    <a:lstStyle/>
                    <a:p>
                      <a:pPr algn="ctr"/>
                      <a:r>
                        <a:rPr lang="en-US" sz="2400" b="1" dirty="0" smtClean="0">
                          <a:solidFill>
                            <a:srgbClr val="FF0000"/>
                          </a:solidFill>
                        </a:rPr>
                        <a:t>11</a:t>
                      </a:r>
                      <a:endParaRPr lang="en-US" sz="2400" b="1" dirty="0">
                        <a:solidFill>
                          <a:srgbClr val="FF0000"/>
                        </a:solidFill>
                      </a:endParaRPr>
                    </a:p>
                  </a:txBody>
                  <a:tcPr/>
                </a:tc>
                <a:tc>
                  <a:txBody>
                    <a:bodyPr/>
                    <a:lstStyle/>
                    <a:p>
                      <a:pPr algn="ctr"/>
                      <a:endParaRPr lang="en-US" sz="2400" b="1" dirty="0">
                        <a:solidFill>
                          <a:srgbClr val="FF0000"/>
                        </a:solidFill>
                      </a:endParaRPr>
                    </a:p>
                  </a:txBody>
                  <a:tcPr/>
                </a:tc>
              </a:tr>
              <a:tr h="635000">
                <a:tc>
                  <a:txBody>
                    <a:bodyPr/>
                    <a:lstStyle/>
                    <a:p>
                      <a:pPr algn="ctr"/>
                      <a:r>
                        <a:rPr lang="en-US" sz="2400" dirty="0" smtClean="0">
                          <a:solidFill>
                            <a:srgbClr val="00B0F0"/>
                          </a:solidFill>
                        </a:rPr>
                        <a:t>Column Penalty</a:t>
                      </a:r>
                      <a:endParaRPr lang="en-US" sz="2400" dirty="0">
                        <a:solidFill>
                          <a:srgbClr val="00B0F0"/>
                        </a:solidFill>
                      </a:endParaRPr>
                    </a:p>
                  </a:txBody>
                  <a:tcPr/>
                </a:tc>
                <a:tc>
                  <a:txBody>
                    <a:bodyPr/>
                    <a:lstStyle/>
                    <a:p>
                      <a:pPr algn="ctr"/>
                      <a:r>
                        <a:rPr lang="en-US" sz="2800" b="1" dirty="0" smtClean="0">
                          <a:solidFill>
                            <a:srgbClr val="00B0F0"/>
                          </a:solidFill>
                        </a:rPr>
                        <a:t>3</a:t>
                      </a:r>
                      <a:endParaRPr lang="en-US" sz="2800" b="1" dirty="0">
                        <a:solidFill>
                          <a:srgbClr val="00B0F0"/>
                        </a:solidFill>
                      </a:endParaRPr>
                    </a:p>
                  </a:txBody>
                  <a:tcPr/>
                </a:tc>
                <a:tc>
                  <a:txBody>
                    <a:bodyPr/>
                    <a:lstStyle/>
                    <a:p>
                      <a:pPr algn="ctr"/>
                      <a:r>
                        <a:rPr lang="en-US" sz="2400" b="1" dirty="0" smtClean="0">
                          <a:solidFill>
                            <a:srgbClr val="00B0F0"/>
                          </a:solidFill>
                        </a:rPr>
                        <a:t>5</a:t>
                      </a:r>
                      <a:endParaRPr lang="en-US" sz="2400" b="1" dirty="0">
                        <a:solidFill>
                          <a:srgbClr val="00B0F0"/>
                        </a:solidFill>
                      </a:endParaRPr>
                    </a:p>
                  </a:txBody>
                  <a:tcPr/>
                </a:tc>
                <a:tc>
                  <a:txBody>
                    <a:bodyPr/>
                    <a:lstStyle/>
                    <a:p>
                      <a:pPr algn="ctr"/>
                      <a:r>
                        <a:rPr lang="en-US" sz="2400" b="1" dirty="0" smtClean="0">
                          <a:solidFill>
                            <a:srgbClr val="00B0F0"/>
                          </a:solidFill>
                        </a:rPr>
                        <a:t>4</a:t>
                      </a:r>
                      <a:endParaRPr lang="en-US" sz="2400" b="1" dirty="0">
                        <a:solidFill>
                          <a:srgbClr val="00B0F0"/>
                        </a:solidFill>
                      </a:endParaRPr>
                    </a:p>
                  </a:txBody>
                  <a:tcPr/>
                </a:tc>
                <a:tc>
                  <a:txBody>
                    <a:bodyPr/>
                    <a:lstStyle/>
                    <a:p>
                      <a:pPr algn="ctr"/>
                      <a:r>
                        <a:rPr lang="en-US" sz="2400" b="1" dirty="0" smtClean="0">
                          <a:solidFill>
                            <a:srgbClr val="00B0F0"/>
                          </a:solidFill>
                        </a:rPr>
                        <a:t>2</a:t>
                      </a:r>
                      <a:endParaRPr lang="en-US" sz="2400" b="1" dirty="0">
                        <a:solidFill>
                          <a:srgbClr val="00B0F0"/>
                        </a:solidFill>
                      </a:endParaRPr>
                    </a:p>
                  </a:txBody>
                  <a:tcPr/>
                </a:tc>
                <a:tc>
                  <a:txBody>
                    <a:bodyPr/>
                    <a:lstStyle/>
                    <a:p>
                      <a:pPr algn="ctr"/>
                      <a:endParaRPr lang="en-US" sz="2400" b="1" dirty="0">
                        <a:solidFill>
                          <a:srgbClr val="FF0000"/>
                        </a:solidFill>
                      </a:endParaRPr>
                    </a:p>
                  </a:txBody>
                  <a:tcPr/>
                </a:tc>
                <a:tc>
                  <a:txBody>
                    <a:bodyPr/>
                    <a:lstStyle/>
                    <a:p>
                      <a:pPr algn="ctr"/>
                      <a:endParaRPr lang="en-US" sz="2400" b="1" dirty="0">
                        <a:solidFill>
                          <a:srgbClr val="FF0000"/>
                        </a:solidFill>
                      </a:endParaRPr>
                    </a:p>
                  </a:txBody>
                  <a:tcPr/>
                </a:tc>
              </a:tr>
            </a:tbl>
          </a:graphicData>
        </a:graphic>
      </p:graphicFrame>
      <p:sp>
        <p:nvSpPr>
          <p:cNvPr id="5" name="Oval 4"/>
          <p:cNvSpPr/>
          <p:nvPr/>
        </p:nvSpPr>
        <p:spPr>
          <a:xfrm>
            <a:off x="6096000" y="3352800"/>
            <a:ext cx="3048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cxnSp>
        <p:nvCxnSpPr>
          <p:cNvPr id="7" name="Straight Connector 6"/>
          <p:cNvCxnSpPr/>
          <p:nvPr/>
        </p:nvCxnSpPr>
        <p:spPr>
          <a:xfrm>
            <a:off x="2133600" y="3429000"/>
            <a:ext cx="61722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3810000" y="2743200"/>
            <a:ext cx="2286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cxnSp>
        <p:nvCxnSpPr>
          <p:cNvPr id="9" name="Straight Connector 8"/>
          <p:cNvCxnSpPr/>
          <p:nvPr/>
        </p:nvCxnSpPr>
        <p:spPr>
          <a:xfrm rot="5400000">
            <a:off x="2171700" y="4076700"/>
            <a:ext cx="2667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2438400" y="2667000"/>
            <a:ext cx="3048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cxnSp>
        <p:nvCxnSpPr>
          <p:cNvPr id="11" name="Straight Connector 10"/>
          <p:cNvCxnSpPr/>
          <p:nvPr/>
        </p:nvCxnSpPr>
        <p:spPr>
          <a:xfrm>
            <a:off x="1981200" y="2667000"/>
            <a:ext cx="5257800" cy="762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Assignment 2…</a:t>
            </a:r>
            <a:endParaRPr lang="en-US" dirty="0"/>
          </a:p>
        </p:txBody>
      </p:sp>
      <p:graphicFrame>
        <p:nvGraphicFramePr>
          <p:cNvPr id="4" name="Table 3"/>
          <p:cNvGraphicFramePr>
            <a:graphicFrameLocks noGrp="1"/>
          </p:cNvGraphicFramePr>
          <p:nvPr/>
        </p:nvGraphicFramePr>
        <p:xfrm>
          <a:off x="457200" y="1600201"/>
          <a:ext cx="8382003" cy="4465319"/>
        </p:xfrm>
        <a:graphic>
          <a:graphicData uri="http://schemas.openxmlformats.org/drawingml/2006/table">
            <a:tbl>
              <a:tblPr firstRow="1" bandRow="1">
                <a:tableStyleId>{5940675A-B579-460E-94D1-54222C63F5DA}</a:tableStyleId>
              </a:tblPr>
              <a:tblGrid>
                <a:gridCol w="1197429"/>
                <a:gridCol w="1197429"/>
                <a:gridCol w="1197429"/>
                <a:gridCol w="1197429"/>
                <a:gridCol w="1197429"/>
                <a:gridCol w="1197429"/>
                <a:gridCol w="1197429"/>
              </a:tblGrid>
              <a:tr h="914399">
                <a:tc>
                  <a:txBody>
                    <a:bodyPr/>
                    <a:lstStyle/>
                    <a:p>
                      <a:pPr algn="ctr"/>
                      <a:endParaRPr lang="en-US" sz="2400" dirty="0"/>
                    </a:p>
                  </a:txBody>
                  <a:tcPr/>
                </a:tc>
                <a:tc>
                  <a:txBody>
                    <a:bodyPr/>
                    <a:lstStyle/>
                    <a:p>
                      <a:pPr algn="ctr"/>
                      <a:r>
                        <a:rPr lang="en-US" sz="1800" dirty="0" smtClean="0"/>
                        <a:t>D1 =</a:t>
                      </a:r>
                      <a:r>
                        <a:rPr lang="en-US" sz="1800" dirty="0" err="1" smtClean="0"/>
                        <a:t>lucknow</a:t>
                      </a:r>
                      <a:endParaRPr lang="en-US" sz="1800" dirty="0"/>
                    </a:p>
                  </a:txBody>
                  <a:tcPr/>
                </a:tc>
                <a:tc>
                  <a:txBody>
                    <a:bodyPr/>
                    <a:lstStyle/>
                    <a:p>
                      <a:pPr algn="ctr"/>
                      <a:r>
                        <a:rPr lang="en-US" sz="1800" dirty="0" smtClean="0"/>
                        <a:t>D2=</a:t>
                      </a:r>
                      <a:r>
                        <a:rPr lang="en-US" sz="1800" dirty="0" err="1" smtClean="0"/>
                        <a:t>baliya</a:t>
                      </a:r>
                      <a:endParaRPr lang="en-US" sz="1800" dirty="0"/>
                    </a:p>
                  </a:txBody>
                  <a:tcPr/>
                </a:tc>
                <a:tc>
                  <a:txBody>
                    <a:bodyPr/>
                    <a:lstStyle/>
                    <a:p>
                      <a:pPr algn="ctr"/>
                      <a:r>
                        <a:rPr lang="en-US" sz="1800" dirty="0" smtClean="0"/>
                        <a:t>D3=</a:t>
                      </a:r>
                      <a:r>
                        <a:rPr lang="en-US" sz="1800" dirty="0" err="1" smtClean="0"/>
                        <a:t>kanpur</a:t>
                      </a:r>
                      <a:endParaRPr lang="en-US" sz="1800" dirty="0"/>
                    </a:p>
                  </a:txBody>
                  <a:tcPr/>
                </a:tc>
                <a:tc>
                  <a:txBody>
                    <a:bodyPr/>
                    <a:lstStyle/>
                    <a:p>
                      <a:pPr algn="ctr"/>
                      <a:r>
                        <a:rPr lang="en-US" sz="1800" dirty="0" smtClean="0"/>
                        <a:t>D4=</a:t>
                      </a:r>
                      <a:r>
                        <a:rPr lang="en-US" sz="1800" dirty="0" err="1" smtClean="0"/>
                        <a:t>delhi</a:t>
                      </a:r>
                      <a:endParaRPr lang="en-US" sz="1800" dirty="0"/>
                    </a:p>
                  </a:txBody>
                  <a:tcPr/>
                </a:tc>
                <a:tc>
                  <a:txBody>
                    <a:bodyPr/>
                    <a:lstStyle/>
                    <a:p>
                      <a:pPr algn="ctr"/>
                      <a:r>
                        <a:rPr lang="en-US" sz="2400" dirty="0" smtClean="0"/>
                        <a:t>Supply</a:t>
                      </a:r>
                      <a:endParaRPr lang="en-US" sz="2400" dirty="0"/>
                    </a:p>
                  </a:txBody>
                  <a:tcPr/>
                </a:tc>
                <a:tc>
                  <a:txBody>
                    <a:bodyPr/>
                    <a:lstStyle/>
                    <a:p>
                      <a:pPr algn="ctr"/>
                      <a:r>
                        <a:rPr lang="en-US" sz="2400" dirty="0" smtClean="0">
                          <a:solidFill>
                            <a:srgbClr val="00B0F0"/>
                          </a:solidFill>
                        </a:rPr>
                        <a:t>Row Penalty</a:t>
                      </a:r>
                      <a:endParaRPr lang="en-US" sz="2400" dirty="0">
                        <a:solidFill>
                          <a:srgbClr val="00B0F0"/>
                        </a:solidFill>
                      </a:endParaRPr>
                    </a:p>
                  </a:txBody>
                  <a:tcPr/>
                </a:tc>
              </a:tr>
              <a:tr h="635000">
                <a:tc>
                  <a:txBody>
                    <a:bodyPr/>
                    <a:lstStyle/>
                    <a:p>
                      <a:pPr algn="ctr"/>
                      <a:r>
                        <a:rPr lang="en-US" sz="2400" dirty="0" smtClean="0"/>
                        <a:t>S1</a:t>
                      </a:r>
                      <a:endParaRPr lang="en-US" sz="2400" dirty="0"/>
                    </a:p>
                  </a:txBody>
                  <a:tcPr/>
                </a:tc>
                <a:tc>
                  <a:txBody>
                    <a:bodyPr/>
                    <a:lstStyle/>
                    <a:p>
                      <a:pPr algn="ctr"/>
                      <a:r>
                        <a:rPr lang="en-US" sz="2400" b="1" dirty="0" smtClean="0"/>
                        <a:t>2</a:t>
                      </a:r>
                      <a:endParaRPr lang="en-US" sz="2400" b="1" dirty="0"/>
                    </a:p>
                  </a:txBody>
                  <a:tcPr/>
                </a:tc>
                <a:tc>
                  <a:txBody>
                    <a:bodyPr/>
                    <a:lstStyle/>
                    <a:p>
                      <a:pPr algn="ctr"/>
                      <a:r>
                        <a:rPr lang="en-US" sz="2400" b="1" dirty="0" smtClean="0"/>
                        <a:t>3</a:t>
                      </a:r>
                      <a:endParaRPr lang="en-US" sz="2400" b="1" dirty="0"/>
                    </a:p>
                  </a:txBody>
                  <a:tcPr/>
                </a:tc>
                <a:tc>
                  <a:txBody>
                    <a:bodyPr/>
                    <a:lstStyle/>
                    <a:p>
                      <a:pPr algn="ctr"/>
                      <a:r>
                        <a:rPr lang="en-US" sz="2400" b="1" dirty="0" smtClean="0"/>
                        <a:t>11</a:t>
                      </a:r>
                      <a:endParaRPr lang="en-US" sz="2400" b="1" dirty="0"/>
                    </a:p>
                  </a:txBody>
                  <a:tcPr/>
                </a:tc>
                <a:tc>
                  <a:txBody>
                    <a:bodyPr/>
                    <a:lstStyle/>
                    <a:p>
                      <a:pPr algn="ctr"/>
                      <a:r>
                        <a:rPr lang="en-US" sz="2400" b="1" dirty="0" smtClean="0"/>
                        <a:t>7</a:t>
                      </a:r>
                      <a:endParaRPr lang="en-US" sz="2400" b="1" dirty="0"/>
                    </a:p>
                  </a:txBody>
                  <a:tcPr/>
                </a:tc>
                <a:tc>
                  <a:txBody>
                    <a:bodyPr/>
                    <a:lstStyle/>
                    <a:p>
                      <a:pPr algn="ctr"/>
                      <a:r>
                        <a:rPr lang="en-US" sz="2400" b="1" dirty="0" smtClean="0">
                          <a:solidFill>
                            <a:srgbClr val="FF0000"/>
                          </a:solidFill>
                        </a:rPr>
                        <a:t>1</a:t>
                      </a:r>
                      <a:endParaRPr lang="en-US" sz="2400" b="1" dirty="0">
                        <a:solidFill>
                          <a:srgbClr val="FF0000"/>
                        </a:solidFill>
                      </a:endParaRPr>
                    </a:p>
                  </a:txBody>
                  <a:tcPr/>
                </a:tc>
                <a:tc>
                  <a:txBody>
                    <a:bodyPr/>
                    <a:lstStyle/>
                    <a:p>
                      <a:pPr algn="ctr"/>
                      <a:r>
                        <a:rPr lang="en-US" sz="2400" b="1" dirty="0" smtClean="0">
                          <a:solidFill>
                            <a:srgbClr val="00B0F0"/>
                          </a:solidFill>
                        </a:rPr>
                        <a:t>5</a:t>
                      </a:r>
                      <a:endParaRPr lang="en-US" sz="2400" b="1" dirty="0">
                        <a:solidFill>
                          <a:srgbClr val="00B0F0"/>
                        </a:solidFill>
                      </a:endParaRPr>
                    </a:p>
                  </a:txBody>
                  <a:tcPr/>
                </a:tc>
              </a:tr>
              <a:tr h="635000">
                <a:tc>
                  <a:txBody>
                    <a:bodyPr/>
                    <a:lstStyle/>
                    <a:p>
                      <a:pPr algn="ctr"/>
                      <a:r>
                        <a:rPr lang="en-US" sz="2400" dirty="0" smtClean="0"/>
                        <a:t>S2</a:t>
                      </a:r>
                      <a:endParaRPr lang="en-US" sz="2400" dirty="0"/>
                    </a:p>
                  </a:txBody>
                  <a:tcPr/>
                </a:tc>
                <a:tc>
                  <a:txBody>
                    <a:bodyPr/>
                    <a:lstStyle/>
                    <a:p>
                      <a:pPr algn="ctr"/>
                      <a:r>
                        <a:rPr lang="en-US" sz="2400" b="1" dirty="0" smtClean="0"/>
                        <a:t>1</a:t>
                      </a:r>
                      <a:endParaRPr lang="en-US" sz="2400" b="1" dirty="0"/>
                    </a:p>
                  </a:txBody>
                  <a:tcPr/>
                </a:tc>
                <a:tc>
                  <a:txBody>
                    <a:bodyPr/>
                    <a:lstStyle/>
                    <a:p>
                      <a:pPr algn="ctr"/>
                      <a:r>
                        <a:rPr lang="en-US" sz="2400" b="1" dirty="0" smtClean="0"/>
                        <a:t>0</a:t>
                      </a:r>
                      <a:endParaRPr lang="en-US" sz="2400" b="1" dirty="0"/>
                    </a:p>
                  </a:txBody>
                  <a:tcPr/>
                </a:tc>
                <a:tc>
                  <a:txBody>
                    <a:bodyPr/>
                    <a:lstStyle/>
                    <a:p>
                      <a:pPr algn="ctr"/>
                      <a:r>
                        <a:rPr lang="en-US" sz="2400" b="1" dirty="0" smtClean="0"/>
                        <a:t>6</a:t>
                      </a:r>
                      <a:endParaRPr lang="en-US" sz="2400" b="1" dirty="0"/>
                    </a:p>
                  </a:txBody>
                  <a:tcPr/>
                </a:tc>
                <a:tc>
                  <a:txBody>
                    <a:bodyPr/>
                    <a:lstStyle/>
                    <a:p>
                      <a:pPr algn="ctr"/>
                      <a:r>
                        <a:rPr lang="en-US" sz="2400" b="1" dirty="0" smtClean="0"/>
                        <a:t>1</a:t>
                      </a:r>
                      <a:endParaRPr lang="en-US" sz="2400" b="1" dirty="0"/>
                    </a:p>
                  </a:txBody>
                  <a:tcPr/>
                </a:tc>
                <a:tc>
                  <a:txBody>
                    <a:bodyPr/>
                    <a:lstStyle/>
                    <a:p>
                      <a:pPr algn="ctr"/>
                      <a:r>
                        <a:rPr lang="en-US" sz="2400" b="1" dirty="0" smtClean="0">
                          <a:solidFill>
                            <a:srgbClr val="FF0000"/>
                          </a:solidFill>
                        </a:rPr>
                        <a:t>1</a:t>
                      </a:r>
                      <a:endParaRPr lang="en-US" sz="2400" b="1" dirty="0">
                        <a:solidFill>
                          <a:srgbClr val="FF0000"/>
                        </a:solidFill>
                      </a:endParaRPr>
                    </a:p>
                  </a:txBody>
                  <a:tcPr/>
                </a:tc>
                <a:tc>
                  <a:txBody>
                    <a:bodyPr/>
                    <a:lstStyle/>
                    <a:p>
                      <a:pPr algn="ctr"/>
                      <a:r>
                        <a:rPr lang="en-US" sz="2400" b="1" dirty="0" smtClean="0">
                          <a:solidFill>
                            <a:srgbClr val="00B0F0"/>
                          </a:solidFill>
                        </a:rPr>
                        <a:t>1</a:t>
                      </a:r>
                      <a:endParaRPr lang="en-US" sz="2400" b="1" dirty="0">
                        <a:solidFill>
                          <a:srgbClr val="00B0F0"/>
                        </a:solidFill>
                      </a:endParaRPr>
                    </a:p>
                  </a:txBody>
                  <a:tcPr/>
                </a:tc>
              </a:tr>
              <a:tr h="635000">
                <a:tc>
                  <a:txBody>
                    <a:bodyPr/>
                    <a:lstStyle/>
                    <a:p>
                      <a:pPr algn="ctr"/>
                      <a:r>
                        <a:rPr lang="en-US" sz="2400" dirty="0" smtClean="0"/>
                        <a:t>S3</a:t>
                      </a:r>
                      <a:endParaRPr lang="en-US" sz="2400" dirty="0"/>
                    </a:p>
                  </a:txBody>
                  <a:tcPr/>
                </a:tc>
                <a:tc>
                  <a:txBody>
                    <a:bodyPr/>
                    <a:lstStyle/>
                    <a:p>
                      <a:pPr algn="ctr"/>
                      <a:r>
                        <a:rPr lang="en-US" sz="2400" b="1" dirty="0" smtClean="0"/>
                        <a:t>5</a:t>
                      </a:r>
                      <a:endParaRPr lang="en-US" sz="2400" b="1" dirty="0"/>
                    </a:p>
                  </a:txBody>
                  <a:tcPr/>
                </a:tc>
                <a:tc>
                  <a:txBody>
                    <a:bodyPr/>
                    <a:lstStyle/>
                    <a:p>
                      <a:pPr algn="ctr"/>
                      <a:r>
                        <a:rPr lang="en-US" sz="2400" b="1" dirty="0" smtClean="0"/>
                        <a:t>8</a:t>
                      </a:r>
                      <a:endParaRPr lang="en-US" sz="2400" b="1" dirty="0"/>
                    </a:p>
                  </a:txBody>
                  <a:tcPr/>
                </a:tc>
                <a:tc>
                  <a:txBody>
                    <a:bodyPr/>
                    <a:lstStyle/>
                    <a:p>
                      <a:pPr algn="ctr"/>
                      <a:r>
                        <a:rPr lang="en-US" sz="2400" b="1" dirty="0" smtClean="0"/>
                        <a:t>15</a:t>
                      </a:r>
                      <a:endParaRPr lang="en-US" sz="2400" b="1" dirty="0"/>
                    </a:p>
                  </a:txBody>
                  <a:tcPr/>
                </a:tc>
                <a:tc>
                  <a:txBody>
                    <a:bodyPr/>
                    <a:lstStyle/>
                    <a:p>
                      <a:pPr algn="ctr"/>
                      <a:r>
                        <a:rPr lang="en-US" sz="2400" b="1" dirty="0" smtClean="0"/>
                        <a:t>9</a:t>
                      </a:r>
                      <a:endParaRPr lang="en-US" sz="2400" b="1" dirty="0"/>
                    </a:p>
                  </a:txBody>
                  <a:tcPr/>
                </a:tc>
                <a:tc>
                  <a:txBody>
                    <a:bodyPr/>
                    <a:lstStyle/>
                    <a:p>
                      <a:pPr algn="ctr"/>
                      <a:r>
                        <a:rPr lang="en-US" sz="2400" b="1" dirty="0" smtClean="0">
                          <a:solidFill>
                            <a:srgbClr val="FF0000"/>
                          </a:solidFill>
                        </a:rPr>
                        <a:t>10</a:t>
                      </a:r>
                      <a:endParaRPr lang="en-US" sz="2400" b="1" dirty="0">
                        <a:solidFill>
                          <a:srgbClr val="FF0000"/>
                        </a:solidFill>
                      </a:endParaRPr>
                    </a:p>
                  </a:txBody>
                  <a:tcPr/>
                </a:tc>
                <a:tc>
                  <a:txBody>
                    <a:bodyPr/>
                    <a:lstStyle/>
                    <a:p>
                      <a:pPr algn="ctr"/>
                      <a:r>
                        <a:rPr lang="en-US" sz="2400" b="1" dirty="0" smtClean="0">
                          <a:solidFill>
                            <a:srgbClr val="00B0F0"/>
                          </a:solidFill>
                        </a:rPr>
                        <a:t>4</a:t>
                      </a:r>
                      <a:endParaRPr lang="en-US" sz="2400" b="1" dirty="0">
                        <a:solidFill>
                          <a:srgbClr val="00B0F0"/>
                        </a:solidFill>
                      </a:endParaRPr>
                    </a:p>
                  </a:txBody>
                  <a:tcPr/>
                </a:tc>
              </a:tr>
              <a:tr h="635000">
                <a:tc>
                  <a:txBody>
                    <a:bodyPr/>
                    <a:lstStyle/>
                    <a:p>
                      <a:pPr algn="ctr"/>
                      <a:r>
                        <a:rPr lang="en-US" sz="2400" dirty="0" smtClean="0"/>
                        <a:t>Requirements</a:t>
                      </a:r>
                      <a:endParaRPr lang="en-US" sz="2400" dirty="0"/>
                    </a:p>
                  </a:txBody>
                  <a:tcPr/>
                </a:tc>
                <a:tc>
                  <a:txBody>
                    <a:bodyPr/>
                    <a:lstStyle/>
                    <a:p>
                      <a:pPr algn="ctr"/>
                      <a:r>
                        <a:rPr lang="en-US" sz="2800" b="1" dirty="0" smtClean="0">
                          <a:solidFill>
                            <a:srgbClr val="FF0000"/>
                          </a:solidFill>
                        </a:rPr>
                        <a:t>6</a:t>
                      </a:r>
                      <a:endParaRPr lang="en-US" sz="2800" b="1" dirty="0">
                        <a:solidFill>
                          <a:srgbClr val="FF0000"/>
                        </a:solidFill>
                      </a:endParaRPr>
                    </a:p>
                  </a:txBody>
                  <a:tcPr/>
                </a:tc>
                <a:tc>
                  <a:txBody>
                    <a:bodyPr/>
                    <a:lstStyle/>
                    <a:p>
                      <a:pPr algn="ctr"/>
                      <a:r>
                        <a:rPr lang="en-US" sz="2400" b="1" dirty="0" smtClean="0">
                          <a:solidFill>
                            <a:srgbClr val="FF0000"/>
                          </a:solidFill>
                        </a:rPr>
                        <a:t>5</a:t>
                      </a:r>
                      <a:endParaRPr lang="en-US" sz="2400" b="1" dirty="0">
                        <a:solidFill>
                          <a:srgbClr val="FF0000"/>
                        </a:solidFill>
                      </a:endParaRPr>
                    </a:p>
                  </a:txBody>
                  <a:tcPr/>
                </a:tc>
                <a:tc>
                  <a:txBody>
                    <a:bodyPr/>
                    <a:lstStyle/>
                    <a:p>
                      <a:pPr algn="ctr"/>
                      <a:r>
                        <a:rPr lang="en-US" sz="2400" b="1" dirty="0" smtClean="0">
                          <a:solidFill>
                            <a:srgbClr val="FF0000"/>
                          </a:solidFill>
                        </a:rPr>
                        <a:t>3</a:t>
                      </a:r>
                      <a:endParaRPr lang="en-US" sz="2400" b="1" dirty="0">
                        <a:solidFill>
                          <a:srgbClr val="FF0000"/>
                        </a:solidFill>
                      </a:endParaRPr>
                    </a:p>
                  </a:txBody>
                  <a:tcPr/>
                </a:tc>
                <a:tc>
                  <a:txBody>
                    <a:bodyPr/>
                    <a:lstStyle/>
                    <a:p>
                      <a:pPr algn="ctr"/>
                      <a:r>
                        <a:rPr lang="en-US" sz="2400" b="1" dirty="0" smtClean="0">
                          <a:solidFill>
                            <a:srgbClr val="FF0000"/>
                          </a:solidFill>
                        </a:rPr>
                        <a:t>1</a:t>
                      </a:r>
                      <a:endParaRPr lang="en-US" sz="2400" b="1" dirty="0">
                        <a:solidFill>
                          <a:srgbClr val="FF0000"/>
                        </a:solidFill>
                      </a:endParaRPr>
                    </a:p>
                  </a:txBody>
                  <a:tcPr/>
                </a:tc>
                <a:tc>
                  <a:txBody>
                    <a:bodyPr/>
                    <a:lstStyle/>
                    <a:p>
                      <a:pPr algn="ctr"/>
                      <a:r>
                        <a:rPr lang="en-US" sz="2400" b="1" dirty="0" smtClean="0">
                          <a:solidFill>
                            <a:srgbClr val="FF0000"/>
                          </a:solidFill>
                        </a:rPr>
                        <a:t>11</a:t>
                      </a:r>
                      <a:endParaRPr lang="en-US" sz="2400" b="1" dirty="0">
                        <a:solidFill>
                          <a:srgbClr val="FF0000"/>
                        </a:solidFill>
                      </a:endParaRPr>
                    </a:p>
                  </a:txBody>
                  <a:tcPr/>
                </a:tc>
                <a:tc>
                  <a:txBody>
                    <a:bodyPr/>
                    <a:lstStyle/>
                    <a:p>
                      <a:pPr algn="ctr"/>
                      <a:endParaRPr lang="en-US" sz="2400" b="1" dirty="0">
                        <a:solidFill>
                          <a:srgbClr val="FF0000"/>
                        </a:solidFill>
                      </a:endParaRPr>
                    </a:p>
                  </a:txBody>
                  <a:tcPr/>
                </a:tc>
              </a:tr>
              <a:tr h="635000">
                <a:tc>
                  <a:txBody>
                    <a:bodyPr/>
                    <a:lstStyle/>
                    <a:p>
                      <a:pPr algn="ctr"/>
                      <a:r>
                        <a:rPr lang="en-US" sz="2400" dirty="0" smtClean="0">
                          <a:solidFill>
                            <a:srgbClr val="00B0F0"/>
                          </a:solidFill>
                        </a:rPr>
                        <a:t>Column Penalty</a:t>
                      </a:r>
                      <a:endParaRPr lang="en-US" sz="2400" dirty="0">
                        <a:solidFill>
                          <a:srgbClr val="00B0F0"/>
                        </a:solidFill>
                      </a:endParaRPr>
                    </a:p>
                  </a:txBody>
                  <a:tcPr/>
                </a:tc>
                <a:tc>
                  <a:txBody>
                    <a:bodyPr/>
                    <a:lstStyle/>
                    <a:p>
                      <a:pPr algn="ctr"/>
                      <a:r>
                        <a:rPr lang="en-US" sz="2800" b="1" dirty="0" smtClean="0">
                          <a:solidFill>
                            <a:srgbClr val="00B0F0"/>
                          </a:solidFill>
                        </a:rPr>
                        <a:t>3</a:t>
                      </a:r>
                      <a:endParaRPr lang="en-US" sz="2800" b="1" dirty="0">
                        <a:solidFill>
                          <a:srgbClr val="00B0F0"/>
                        </a:solidFill>
                      </a:endParaRPr>
                    </a:p>
                  </a:txBody>
                  <a:tcPr/>
                </a:tc>
                <a:tc>
                  <a:txBody>
                    <a:bodyPr/>
                    <a:lstStyle/>
                    <a:p>
                      <a:pPr algn="ctr"/>
                      <a:r>
                        <a:rPr lang="en-US" sz="2400" b="1" dirty="0" smtClean="0">
                          <a:solidFill>
                            <a:srgbClr val="00B0F0"/>
                          </a:solidFill>
                        </a:rPr>
                        <a:t>5</a:t>
                      </a:r>
                      <a:endParaRPr lang="en-US" sz="2400" b="1" dirty="0">
                        <a:solidFill>
                          <a:srgbClr val="00B0F0"/>
                        </a:solidFill>
                      </a:endParaRPr>
                    </a:p>
                  </a:txBody>
                  <a:tcPr/>
                </a:tc>
                <a:tc>
                  <a:txBody>
                    <a:bodyPr/>
                    <a:lstStyle/>
                    <a:p>
                      <a:pPr algn="ctr"/>
                      <a:r>
                        <a:rPr lang="en-US" sz="2400" b="1" dirty="0" smtClean="0">
                          <a:solidFill>
                            <a:srgbClr val="00B0F0"/>
                          </a:solidFill>
                        </a:rPr>
                        <a:t>4</a:t>
                      </a:r>
                      <a:endParaRPr lang="en-US" sz="2400" b="1" dirty="0">
                        <a:solidFill>
                          <a:srgbClr val="00B0F0"/>
                        </a:solidFill>
                      </a:endParaRPr>
                    </a:p>
                  </a:txBody>
                  <a:tcPr/>
                </a:tc>
                <a:tc>
                  <a:txBody>
                    <a:bodyPr/>
                    <a:lstStyle/>
                    <a:p>
                      <a:pPr algn="ctr"/>
                      <a:r>
                        <a:rPr lang="en-US" sz="2400" b="1" dirty="0" smtClean="0">
                          <a:solidFill>
                            <a:srgbClr val="00B0F0"/>
                          </a:solidFill>
                        </a:rPr>
                        <a:t>2</a:t>
                      </a:r>
                      <a:endParaRPr lang="en-US" sz="2400" b="1" dirty="0">
                        <a:solidFill>
                          <a:srgbClr val="00B0F0"/>
                        </a:solidFill>
                      </a:endParaRPr>
                    </a:p>
                  </a:txBody>
                  <a:tcPr/>
                </a:tc>
                <a:tc>
                  <a:txBody>
                    <a:bodyPr/>
                    <a:lstStyle/>
                    <a:p>
                      <a:pPr algn="ctr"/>
                      <a:endParaRPr lang="en-US" sz="2400" b="1" dirty="0">
                        <a:solidFill>
                          <a:srgbClr val="FF0000"/>
                        </a:solidFill>
                      </a:endParaRPr>
                    </a:p>
                  </a:txBody>
                  <a:tcPr/>
                </a:tc>
                <a:tc>
                  <a:txBody>
                    <a:bodyPr/>
                    <a:lstStyle/>
                    <a:p>
                      <a:pPr algn="ctr"/>
                      <a:endParaRPr lang="en-US" sz="2400" b="1" dirty="0">
                        <a:solidFill>
                          <a:srgbClr val="FF0000"/>
                        </a:solidFill>
                      </a:endParaRPr>
                    </a:p>
                  </a:txBody>
                  <a:tcPr/>
                </a:tc>
              </a:tr>
            </a:tbl>
          </a:graphicData>
        </a:graphic>
      </p:graphicFrame>
      <p:sp>
        <p:nvSpPr>
          <p:cNvPr id="5" name="Oval 4"/>
          <p:cNvSpPr/>
          <p:nvPr/>
        </p:nvSpPr>
        <p:spPr>
          <a:xfrm>
            <a:off x="6096000" y="3352800"/>
            <a:ext cx="3048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cxnSp>
        <p:nvCxnSpPr>
          <p:cNvPr id="7" name="Straight Connector 6"/>
          <p:cNvCxnSpPr/>
          <p:nvPr/>
        </p:nvCxnSpPr>
        <p:spPr>
          <a:xfrm>
            <a:off x="2133600" y="3429000"/>
            <a:ext cx="61722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3810000" y="2743200"/>
            <a:ext cx="2286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cxnSp>
        <p:nvCxnSpPr>
          <p:cNvPr id="9" name="Straight Connector 8"/>
          <p:cNvCxnSpPr/>
          <p:nvPr/>
        </p:nvCxnSpPr>
        <p:spPr>
          <a:xfrm rot="5400000">
            <a:off x="2171700" y="4076700"/>
            <a:ext cx="2667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2438400" y="2667000"/>
            <a:ext cx="3048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cxnSp>
        <p:nvCxnSpPr>
          <p:cNvPr id="11" name="Straight Connector 10"/>
          <p:cNvCxnSpPr/>
          <p:nvPr/>
        </p:nvCxnSpPr>
        <p:spPr>
          <a:xfrm>
            <a:off x="1981200" y="2667000"/>
            <a:ext cx="5257800" cy="762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Assignment 2…</a:t>
            </a:r>
            <a:endParaRPr lang="en-US" dirty="0"/>
          </a:p>
        </p:txBody>
      </p:sp>
      <p:graphicFrame>
        <p:nvGraphicFramePr>
          <p:cNvPr id="4" name="Table 3"/>
          <p:cNvGraphicFramePr>
            <a:graphicFrameLocks noGrp="1"/>
          </p:cNvGraphicFramePr>
          <p:nvPr/>
        </p:nvGraphicFramePr>
        <p:xfrm>
          <a:off x="457200" y="1600201"/>
          <a:ext cx="8382003" cy="4465319"/>
        </p:xfrm>
        <a:graphic>
          <a:graphicData uri="http://schemas.openxmlformats.org/drawingml/2006/table">
            <a:tbl>
              <a:tblPr firstRow="1" bandRow="1">
                <a:tableStyleId>{5940675A-B579-460E-94D1-54222C63F5DA}</a:tableStyleId>
              </a:tblPr>
              <a:tblGrid>
                <a:gridCol w="1197429"/>
                <a:gridCol w="1197429"/>
                <a:gridCol w="1197429"/>
                <a:gridCol w="1197429"/>
                <a:gridCol w="1197429"/>
                <a:gridCol w="1197429"/>
                <a:gridCol w="1197429"/>
              </a:tblGrid>
              <a:tr h="914399">
                <a:tc>
                  <a:txBody>
                    <a:bodyPr/>
                    <a:lstStyle/>
                    <a:p>
                      <a:pPr algn="ctr"/>
                      <a:endParaRPr lang="en-US" sz="2400" dirty="0"/>
                    </a:p>
                  </a:txBody>
                  <a:tcPr/>
                </a:tc>
                <a:tc>
                  <a:txBody>
                    <a:bodyPr/>
                    <a:lstStyle/>
                    <a:p>
                      <a:pPr algn="ctr"/>
                      <a:r>
                        <a:rPr lang="en-US" sz="1800" dirty="0" smtClean="0"/>
                        <a:t>D1 =</a:t>
                      </a:r>
                      <a:r>
                        <a:rPr lang="en-US" sz="1800" dirty="0" err="1" smtClean="0"/>
                        <a:t>lucknow</a:t>
                      </a:r>
                      <a:endParaRPr lang="en-US" sz="1800" dirty="0"/>
                    </a:p>
                  </a:txBody>
                  <a:tcPr/>
                </a:tc>
                <a:tc>
                  <a:txBody>
                    <a:bodyPr/>
                    <a:lstStyle/>
                    <a:p>
                      <a:pPr algn="ctr"/>
                      <a:r>
                        <a:rPr lang="en-US" sz="1800" dirty="0" smtClean="0"/>
                        <a:t>D2=</a:t>
                      </a:r>
                      <a:r>
                        <a:rPr lang="en-US" sz="1800" dirty="0" err="1" smtClean="0"/>
                        <a:t>baliya</a:t>
                      </a:r>
                      <a:endParaRPr lang="en-US" sz="1800" dirty="0"/>
                    </a:p>
                  </a:txBody>
                  <a:tcPr/>
                </a:tc>
                <a:tc>
                  <a:txBody>
                    <a:bodyPr/>
                    <a:lstStyle/>
                    <a:p>
                      <a:pPr algn="ctr"/>
                      <a:r>
                        <a:rPr lang="en-US" sz="1800" dirty="0" smtClean="0"/>
                        <a:t>D3=</a:t>
                      </a:r>
                      <a:r>
                        <a:rPr lang="en-US" sz="1800" dirty="0" err="1" smtClean="0"/>
                        <a:t>kanpur</a:t>
                      </a:r>
                      <a:endParaRPr lang="en-US" sz="1800" dirty="0"/>
                    </a:p>
                  </a:txBody>
                  <a:tcPr/>
                </a:tc>
                <a:tc>
                  <a:txBody>
                    <a:bodyPr/>
                    <a:lstStyle/>
                    <a:p>
                      <a:pPr algn="ctr"/>
                      <a:r>
                        <a:rPr lang="en-US" sz="1800" dirty="0" smtClean="0"/>
                        <a:t>D4=</a:t>
                      </a:r>
                      <a:r>
                        <a:rPr lang="en-US" sz="1800" dirty="0" err="1" smtClean="0"/>
                        <a:t>delhi</a:t>
                      </a:r>
                      <a:endParaRPr lang="en-US" sz="1800" dirty="0"/>
                    </a:p>
                  </a:txBody>
                  <a:tcPr/>
                </a:tc>
                <a:tc>
                  <a:txBody>
                    <a:bodyPr/>
                    <a:lstStyle/>
                    <a:p>
                      <a:pPr algn="ctr"/>
                      <a:r>
                        <a:rPr lang="en-US" sz="2400" dirty="0" smtClean="0"/>
                        <a:t>Supply</a:t>
                      </a:r>
                      <a:endParaRPr lang="en-US" sz="2400" dirty="0"/>
                    </a:p>
                  </a:txBody>
                  <a:tcPr/>
                </a:tc>
                <a:tc>
                  <a:txBody>
                    <a:bodyPr/>
                    <a:lstStyle/>
                    <a:p>
                      <a:pPr algn="ctr"/>
                      <a:r>
                        <a:rPr lang="en-US" sz="2400" dirty="0" smtClean="0">
                          <a:solidFill>
                            <a:srgbClr val="00B0F0"/>
                          </a:solidFill>
                        </a:rPr>
                        <a:t>Row Penalty</a:t>
                      </a:r>
                      <a:endParaRPr lang="en-US" sz="2400" dirty="0">
                        <a:solidFill>
                          <a:srgbClr val="00B0F0"/>
                        </a:solidFill>
                      </a:endParaRPr>
                    </a:p>
                  </a:txBody>
                  <a:tcPr/>
                </a:tc>
              </a:tr>
              <a:tr h="635000">
                <a:tc>
                  <a:txBody>
                    <a:bodyPr/>
                    <a:lstStyle/>
                    <a:p>
                      <a:pPr algn="ctr"/>
                      <a:r>
                        <a:rPr lang="en-US" sz="2400" dirty="0" smtClean="0"/>
                        <a:t>S1</a:t>
                      </a:r>
                      <a:endParaRPr lang="en-US" sz="2400" dirty="0"/>
                    </a:p>
                  </a:txBody>
                  <a:tcPr/>
                </a:tc>
                <a:tc>
                  <a:txBody>
                    <a:bodyPr/>
                    <a:lstStyle/>
                    <a:p>
                      <a:pPr algn="ctr"/>
                      <a:r>
                        <a:rPr lang="en-US" sz="2400" b="1" dirty="0" smtClean="0"/>
                        <a:t>2</a:t>
                      </a:r>
                      <a:endParaRPr lang="en-US" sz="2400" b="1" dirty="0"/>
                    </a:p>
                  </a:txBody>
                  <a:tcPr/>
                </a:tc>
                <a:tc>
                  <a:txBody>
                    <a:bodyPr/>
                    <a:lstStyle/>
                    <a:p>
                      <a:pPr algn="ctr"/>
                      <a:r>
                        <a:rPr lang="en-US" sz="2400" b="1" dirty="0" smtClean="0"/>
                        <a:t>3</a:t>
                      </a:r>
                      <a:endParaRPr lang="en-US" sz="2400" b="1" dirty="0"/>
                    </a:p>
                  </a:txBody>
                  <a:tcPr/>
                </a:tc>
                <a:tc>
                  <a:txBody>
                    <a:bodyPr/>
                    <a:lstStyle/>
                    <a:p>
                      <a:pPr algn="ctr"/>
                      <a:r>
                        <a:rPr lang="en-US" sz="2400" b="1" dirty="0" smtClean="0"/>
                        <a:t>11</a:t>
                      </a:r>
                      <a:endParaRPr lang="en-US" sz="2400" b="1" dirty="0"/>
                    </a:p>
                  </a:txBody>
                  <a:tcPr/>
                </a:tc>
                <a:tc>
                  <a:txBody>
                    <a:bodyPr/>
                    <a:lstStyle/>
                    <a:p>
                      <a:pPr algn="ctr"/>
                      <a:r>
                        <a:rPr lang="en-US" sz="2400" b="1" dirty="0" smtClean="0"/>
                        <a:t>7</a:t>
                      </a:r>
                      <a:endParaRPr lang="en-US" sz="2400" b="1" dirty="0"/>
                    </a:p>
                  </a:txBody>
                  <a:tcPr/>
                </a:tc>
                <a:tc>
                  <a:txBody>
                    <a:bodyPr/>
                    <a:lstStyle/>
                    <a:p>
                      <a:pPr algn="ctr"/>
                      <a:r>
                        <a:rPr lang="en-US" sz="2400" b="1" dirty="0" smtClean="0">
                          <a:solidFill>
                            <a:srgbClr val="FF0000"/>
                          </a:solidFill>
                        </a:rPr>
                        <a:t>1</a:t>
                      </a:r>
                      <a:endParaRPr lang="en-US" sz="2400" b="1" dirty="0">
                        <a:solidFill>
                          <a:srgbClr val="FF0000"/>
                        </a:solidFill>
                      </a:endParaRPr>
                    </a:p>
                  </a:txBody>
                  <a:tcPr/>
                </a:tc>
                <a:tc>
                  <a:txBody>
                    <a:bodyPr/>
                    <a:lstStyle/>
                    <a:p>
                      <a:pPr algn="ctr"/>
                      <a:r>
                        <a:rPr lang="en-US" sz="2400" b="1" dirty="0" smtClean="0">
                          <a:solidFill>
                            <a:srgbClr val="00B0F0"/>
                          </a:solidFill>
                        </a:rPr>
                        <a:t>5</a:t>
                      </a:r>
                      <a:endParaRPr lang="en-US" sz="2400" b="1" dirty="0">
                        <a:solidFill>
                          <a:srgbClr val="00B0F0"/>
                        </a:solidFill>
                      </a:endParaRPr>
                    </a:p>
                  </a:txBody>
                  <a:tcPr/>
                </a:tc>
              </a:tr>
              <a:tr h="635000">
                <a:tc>
                  <a:txBody>
                    <a:bodyPr/>
                    <a:lstStyle/>
                    <a:p>
                      <a:pPr algn="ctr"/>
                      <a:r>
                        <a:rPr lang="en-US" sz="2400" dirty="0" smtClean="0"/>
                        <a:t>S2</a:t>
                      </a:r>
                      <a:endParaRPr lang="en-US" sz="2400" dirty="0"/>
                    </a:p>
                  </a:txBody>
                  <a:tcPr/>
                </a:tc>
                <a:tc>
                  <a:txBody>
                    <a:bodyPr/>
                    <a:lstStyle/>
                    <a:p>
                      <a:pPr algn="ctr"/>
                      <a:r>
                        <a:rPr lang="en-US" sz="2400" b="1" dirty="0" smtClean="0"/>
                        <a:t>1</a:t>
                      </a:r>
                      <a:endParaRPr lang="en-US" sz="2400" b="1" dirty="0"/>
                    </a:p>
                  </a:txBody>
                  <a:tcPr/>
                </a:tc>
                <a:tc>
                  <a:txBody>
                    <a:bodyPr/>
                    <a:lstStyle/>
                    <a:p>
                      <a:pPr algn="ctr"/>
                      <a:r>
                        <a:rPr lang="en-US" sz="2400" b="1" dirty="0" smtClean="0"/>
                        <a:t>0</a:t>
                      </a:r>
                      <a:endParaRPr lang="en-US" sz="2400" b="1" dirty="0"/>
                    </a:p>
                  </a:txBody>
                  <a:tcPr/>
                </a:tc>
                <a:tc>
                  <a:txBody>
                    <a:bodyPr/>
                    <a:lstStyle/>
                    <a:p>
                      <a:pPr algn="ctr"/>
                      <a:r>
                        <a:rPr lang="en-US" sz="2400" b="1" dirty="0" smtClean="0"/>
                        <a:t>6</a:t>
                      </a:r>
                      <a:endParaRPr lang="en-US" sz="2400" b="1" dirty="0"/>
                    </a:p>
                  </a:txBody>
                  <a:tcPr/>
                </a:tc>
                <a:tc>
                  <a:txBody>
                    <a:bodyPr/>
                    <a:lstStyle/>
                    <a:p>
                      <a:pPr algn="ctr"/>
                      <a:r>
                        <a:rPr lang="en-US" sz="2400" b="1" dirty="0" smtClean="0"/>
                        <a:t>1</a:t>
                      </a:r>
                      <a:endParaRPr lang="en-US" sz="2400" b="1" dirty="0"/>
                    </a:p>
                  </a:txBody>
                  <a:tcPr/>
                </a:tc>
                <a:tc>
                  <a:txBody>
                    <a:bodyPr/>
                    <a:lstStyle/>
                    <a:p>
                      <a:pPr algn="ctr"/>
                      <a:r>
                        <a:rPr lang="en-US" sz="2400" b="1" dirty="0" smtClean="0">
                          <a:solidFill>
                            <a:srgbClr val="FF0000"/>
                          </a:solidFill>
                        </a:rPr>
                        <a:t>1</a:t>
                      </a:r>
                      <a:endParaRPr lang="en-US" sz="2400" b="1" dirty="0">
                        <a:solidFill>
                          <a:srgbClr val="FF0000"/>
                        </a:solidFill>
                      </a:endParaRPr>
                    </a:p>
                  </a:txBody>
                  <a:tcPr/>
                </a:tc>
                <a:tc>
                  <a:txBody>
                    <a:bodyPr/>
                    <a:lstStyle/>
                    <a:p>
                      <a:pPr algn="ctr"/>
                      <a:r>
                        <a:rPr lang="en-US" sz="2400" b="1" dirty="0" smtClean="0">
                          <a:solidFill>
                            <a:srgbClr val="00B0F0"/>
                          </a:solidFill>
                        </a:rPr>
                        <a:t>1</a:t>
                      </a:r>
                      <a:endParaRPr lang="en-US" sz="2400" b="1" dirty="0">
                        <a:solidFill>
                          <a:srgbClr val="00B0F0"/>
                        </a:solidFill>
                      </a:endParaRPr>
                    </a:p>
                  </a:txBody>
                  <a:tcPr/>
                </a:tc>
              </a:tr>
              <a:tr h="635000">
                <a:tc>
                  <a:txBody>
                    <a:bodyPr/>
                    <a:lstStyle/>
                    <a:p>
                      <a:pPr algn="ctr"/>
                      <a:r>
                        <a:rPr lang="en-US" sz="2400" dirty="0" smtClean="0"/>
                        <a:t>S3</a:t>
                      </a:r>
                      <a:endParaRPr lang="en-US" sz="2400" dirty="0"/>
                    </a:p>
                  </a:txBody>
                  <a:tcPr/>
                </a:tc>
                <a:tc>
                  <a:txBody>
                    <a:bodyPr/>
                    <a:lstStyle/>
                    <a:p>
                      <a:pPr algn="ctr"/>
                      <a:r>
                        <a:rPr lang="en-US" sz="2400" b="1" dirty="0" smtClean="0"/>
                        <a:t>5</a:t>
                      </a:r>
                      <a:endParaRPr lang="en-US" sz="2400" b="1" dirty="0"/>
                    </a:p>
                  </a:txBody>
                  <a:tcPr/>
                </a:tc>
                <a:tc>
                  <a:txBody>
                    <a:bodyPr/>
                    <a:lstStyle/>
                    <a:p>
                      <a:pPr algn="ctr"/>
                      <a:r>
                        <a:rPr lang="en-US" sz="2400" b="1" dirty="0" smtClean="0"/>
                        <a:t>8</a:t>
                      </a:r>
                      <a:endParaRPr lang="en-US" sz="2400" b="1" dirty="0"/>
                    </a:p>
                  </a:txBody>
                  <a:tcPr/>
                </a:tc>
                <a:tc>
                  <a:txBody>
                    <a:bodyPr/>
                    <a:lstStyle/>
                    <a:p>
                      <a:pPr algn="ctr"/>
                      <a:r>
                        <a:rPr lang="en-US" sz="2400" b="1" dirty="0" smtClean="0"/>
                        <a:t>15</a:t>
                      </a:r>
                      <a:endParaRPr lang="en-US" sz="2400" b="1" dirty="0"/>
                    </a:p>
                  </a:txBody>
                  <a:tcPr/>
                </a:tc>
                <a:tc>
                  <a:txBody>
                    <a:bodyPr/>
                    <a:lstStyle/>
                    <a:p>
                      <a:pPr algn="ctr"/>
                      <a:r>
                        <a:rPr lang="en-US" sz="2400" b="1" dirty="0" smtClean="0"/>
                        <a:t>9</a:t>
                      </a:r>
                      <a:endParaRPr lang="en-US" sz="2400" b="1" dirty="0"/>
                    </a:p>
                  </a:txBody>
                  <a:tcPr/>
                </a:tc>
                <a:tc>
                  <a:txBody>
                    <a:bodyPr/>
                    <a:lstStyle/>
                    <a:p>
                      <a:pPr algn="ctr"/>
                      <a:r>
                        <a:rPr lang="en-US" sz="2400" b="1" dirty="0" smtClean="0">
                          <a:solidFill>
                            <a:srgbClr val="FF0000"/>
                          </a:solidFill>
                        </a:rPr>
                        <a:t>10</a:t>
                      </a:r>
                      <a:endParaRPr lang="en-US" sz="2400" b="1" dirty="0">
                        <a:solidFill>
                          <a:srgbClr val="FF0000"/>
                        </a:solidFill>
                      </a:endParaRPr>
                    </a:p>
                  </a:txBody>
                  <a:tcPr/>
                </a:tc>
                <a:tc>
                  <a:txBody>
                    <a:bodyPr/>
                    <a:lstStyle/>
                    <a:p>
                      <a:pPr algn="ctr"/>
                      <a:r>
                        <a:rPr lang="en-US" sz="2400" b="1" dirty="0" smtClean="0">
                          <a:solidFill>
                            <a:srgbClr val="00B0F0"/>
                          </a:solidFill>
                        </a:rPr>
                        <a:t>4</a:t>
                      </a:r>
                      <a:endParaRPr lang="en-US" sz="2400" b="1" dirty="0">
                        <a:solidFill>
                          <a:srgbClr val="00B0F0"/>
                        </a:solidFill>
                      </a:endParaRPr>
                    </a:p>
                  </a:txBody>
                  <a:tcPr/>
                </a:tc>
              </a:tr>
              <a:tr h="635000">
                <a:tc>
                  <a:txBody>
                    <a:bodyPr/>
                    <a:lstStyle/>
                    <a:p>
                      <a:pPr algn="ctr"/>
                      <a:r>
                        <a:rPr lang="en-US" sz="2400" dirty="0" smtClean="0"/>
                        <a:t>Requirements</a:t>
                      </a:r>
                      <a:endParaRPr lang="en-US" sz="2400" dirty="0"/>
                    </a:p>
                  </a:txBody>
                  <a:tcPr/>
                </a:tc>
                <a:tc>
                  <a:txBody>
                    <a:bodyPr/>
                    <a:lstStyle/>
                    <a:p>
                      <a:pPr algn="ctr"/>
                      <a:r>
                        <a:rPr lang="en-US" sz="2800" b="1" dirty="0" smtClean="0">
                          <a:solidFill>
                            <a:srgbClr val="FF0000"/>
                          </a:solidFill>
                        </a:rPr>
                        <a:t>6</a:t>
                      </a:r>
                      <a:endParaRPr lang="en-US" sz="2800" b="1" dirty="0">
                        <a:solidFill>
                          <a:srgbClr val="FF0000"/>
                        </a:solidFill>
                      </a:endParaRPr>
                    </a:p>
                  </a:txBody>
                  <a:tcPr/>
                </a:tc>
                <a:tc>
                  <a:txBody>
                    <a:bodyPr/>
                    <a:lstStyle/>
                    <a:p>
                      <a:pPr algn="ctr"/>
                      <a:r>
                        <a:rPr lang="en-US" sz="2400" b="1" dirty="0" smtClean="0">
                          <a:solidFill>
                            <a:srgbClr val="FF0000"/>
                          </a:solidFill>
                        </a:rPr>
                        <a:t>5</a:t>
                      </a:r>
                      <a:endParaRPr lang="en-US" sz="2400" b="1" dirty="0">
                        <a:solidFill>
                          <a:srgbClr val="FF0000"/>
                        </a:solidFill>
                      </a:endParaRPr>
                    </a:p>
                  </a:txBody>
                  <a:tcPr/>
                </a:tc>
                <a:tc>
                  <a:txBody>
                    <a:bodyPr/>
                    <a:lstStyle/>
                    <a:p>
                      <a:pPr algn="ctr"/>
                      <a:r>
                        <a:rPr lang="en-US" sz="2400" b="1" dirty="0" smtClean="0">
                          <a:solidFill>
                            <a:srgbClr val="FF0000"/>
                          </a:solidFill>
                        </a:rPr>
                        <a:t>3</a:t>
                      </a:r>
                      <a:endParaRPr lang="en-US" sz="2400" b="1" dirty="0">
                        <a:solidFill>
                          <a:srgbClr val="FF0000"/>
                        </a:solidFill>
                      </a:endParaRPr>
                    </a:p>
                  </a:txBody>
                  <a:tcPr/>
                </a:tc>
                <a:tc>
                  <a:txBody>
                    <a:bodyPr/>
                    <a:lstStyle/>
                    <a:p>
                      <a:pPr algn="ctr"/>
                      <a:r>
                        <a:rPr lang="en-US" sz="2400" b="1" dirty="0" smtClean="0">
                          <a:solidFill>
                            <a:srgbClr val="FF0000"/>
                          </a:solidFill>
                        </a:rPr>
                        <a:t>1</a:t>
                      </a:r>
                      <a:endParaRPr lang="en-US" sz="2400" b="1" dirty="0">
                        <a:solidFill>
                          <a:srgbClr val="FF0000"/>
                        </a:solidFill>
                      </a:endParaRPr>
                    </a:p>
                  </a:txBody>
                  <a:tcPr/>
                </a:tc>
                <a:tc>
                  <a:txBody>
                    <a:bodyPr/>
                    <a:lstStyle/>
                    <a:p>
                      <a:pPr algn="ctr"/>
                      <a:r>
                        <a:rPr lang="en-US" sz="2400" b="1" dirty="0" smtClean="0">
                          <a:solidFill>
                            <a:srgbClr val="FF0000"/>
                          </a:solidFill>
                        </a:rPr>
                        <a:t>10</a:t>
                      </a:r>
                      <a:endParaRPr lang="en-US" sz="2400" b="1" dirty="0">
                        <a:solidFill>
                          <a:srgbClr val="FF0000"/>
                        </a:solidFill>
                      </a:endParaRPr>
                    </a:p>
                  </a:txBody>
                  <a:tcPr/>
                </a:tc>
                <a:tc>
                  <a:txBody>
                    <a:bodyPr/>
                    <a:lstStyle/>
                    <a:p>
                      <a:pPr algn="ctr"/>
                      <a:endParaRPr lang="en-US" sz="2400" b="1" dirty="0">
                        <a:solidFill>
                          <a:srgbClr val="FF0000"/>
                        </a:solidFill>
                      </a:endParaRPr>
                    </a:p>
                  </a:txBody>
                  <a:tcPr/>
                </a:tc>
              </a:tr>
              <a:tr h="635000">
                <a:tc>
                  <a:txBody>
                    <a:bodyPr/>
                    <a:lstStyle/>
                    <a:p>
                      <a:pPr algn="ctr"/>
                      <a:r>
                        <a:rPr lang="en-US" sz="2400" dirty="0" smtClean="0">
                          <a:solidFill>
                            <a:srgbClr val="00B0F0"/>
                          </a:solidFill>
                        </a:rPr>
                        <a:t>Column Penalty</a:t>
                      </a:r>
                      <a:endParaRPr lang="en-US" sz="2400" dirty="0">
                        <a:solidFill>
                          <a:srgbClr val="00B0F0"/>
                        </a:solidFill>
                      </a:endParaRPr>
                    </a:p>
                  </a:txBody>
                  <a:tcPr/>
                </a:tc>
                <a:tc>
                  <a:txBody>
                    <a:bodyPr/>
                    <a:lstStyle/>
                    <a:p>
                      <a:pPr algn="ctr"/>
                      <a:r>
                        <a:rPr lang="en-US" sz="2800" b="1" dirty="0" smtClean="0">
                          <a:solidFill>
                            <a:srgbClr val="00B0F0"/>
                          </a:solidFill>
                        </a:rPr>
                        <a:t>3</a:t>
                      </a:r>
                      <a:endParaRPr lang="en-US" sz="2800" b="1" dirty="0">
                        <a:solidFill>
                          <a:srgbClr val="00B0F0"/>
                        </a:solidFill>
                      </a:endParaRPr>
                    </a:p>
                  </a:txBody>
                  <a:tcPr/>
                </a:tc>
                <a:tc>
                  <a:txBody>
                    <a:bodyPr/>
                    <a:lstStyle/>
                    <a:p>
                      <a:pPr algn="ctr"/>
                      <a:r>
                        <a:rPr lang="en-US" sz="2400" b="1" dirty="0" smtClean="0">
                          <a:solidFill>
                            <a:srgbClr val="00B0F0"/>
                          </a:solidFill>
                        </a:rPr>
                        <a:t>5</a:t>
                      </a:r>
                      <a:endParaRPr lang="en-US" sz="2400" b="1" dirty="0">
                        <a:solidFill>
                          <a:srgbClr val="00B0F0"/>
                        </a:solidFill>
                      </a:endParaRPr>
                    </a:p>
                  </a:txBody>
                  <a:tcPr/>
                </a:tc>
                <a:tc>
                  <a:txBody>
                    <a:bodyPr/>
                    <a:lstStyle/>
                    <a:p>
                      <a:pPr algn="ctr"/>
                      <a:r>
                        <a:rPr lang="en-US" sz="2400" b="1" dirty="0" smtClean="0">
                          <a:solidFill>
                            <a:srgbClr val="00B0F0"/>
                          </a:solidFill>
                        </a:rPr>
                        <a:t>4</a:t>
                      </a:r>
                      <a:endParaRPr lang="en-US" sz="2400" b="1" dirty="0">
                        <a:solidFill>
                          <a:srgbClr val="00B0F0"/>
                        </a:solidFill>
                      </a:endParaRPr>
                    </a:p>
                  </a:txBody>
                  <a:tcPr/>
                </a:tc>
                <a:tc>
                  <a:txBody>
                    <a:bodyPr/>
                    <a:lstStyle/>
                    <a:p>
                      <a:pPr algn="ctr"/>
                      <a:r>
                        <a:rPr lang="en-US" sz="2400" b="1" dirty="0" smtClean="0">
                          <a:solidFill>
                            <a:srgbClr val="00B0F0"/>
                          </a:solidFill>
                        </a:rPr>
                        <a:t>2</a:t>
                      </a:r>
                      <a:endParaRPr lang="en-US" sz="2400" b="1" dirty="0">
                        <a:solidFill>
                          <a:srgbClr val="00B0F0"/>
                        </a:solidFill>
                      </a:endParaRPr>
                    </a:p>
                  </a:txBody>
                  <a:tcPr/>
                </a:tc>
                <a:tc>
                  <a:txBody>
                    <a:bodyPr/>
                    <a:lstStyle/>
                    <a:p>
                      <a:pPr algn="ctr"/>
                      <a:endParaRPr lang="en-US" sz="2400" b="1" dirty="0">
                        <a:solidFill>
                          <a:srgbClr val="FF0000"/>
                        </a:solidFill>
                      </a:endParaRPr>
                    </a:p>
                  </a:txBody>
                  <a:tcPr/>
                </a:tc>
                <a:tc>
                  <a:txBody>
                    <a:bodyPr/>
                    <a:lstStyle/>
                    <a:p>
                      <a:pPr algn="ctr"/>
                      <a:endParaRPr lang="en-US" sz="2400" b="1" dirty="0">
                        <a:solidFill>
                          <a:srgbClr val="FF0000"/>
                        </a:solidFill>
                      </a:endParaRPr>
                    </a:p>
                  </a:txBody>
                  <a:tcPr/>
                </a:tc>
              </a:tr>
            </a:tbl>
          </a:graphicData>
        </a:graphic>
      </p:graphicFrame>
      <p:sp>
        <p:nvSpPr>
          <p:cNvPr id="5" name="Oval 4"/>
          <p:cNvSpPr/>
          <p:nvPr/>
        </p:nvSpPr>
        <p:spPr>
          <a:xfrm>
            <a:off x="6096000" y="3352800"/>
            <a:ext cx="3048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cxnSp>
        <p:nvCxnSpPr>
          <p:cNvPr id="7" name="Straight Connector 6"/>
          <p:cNvCxnSpPr/>
          <p:nvPr/>
        </p:nvCxnSpPr>
        <p:spPr>
          <a:xfrm>
            <a:off x="2133600" y="3429000"/>
            <a:ext cx="61722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3810000" y="2743200"/>
            <a:ext cx="2286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cxnSp>
        <p:nvCxnSpPr>
          <p:cNvPr id="9" name="Straight Connector 8"/>
          <p:cNvCxnSpPr/>
          <p:nvPr/>
        </p:nvCxnSpPr>
        <p:spPr>
          <a:xfrm rot="5400000">
            <a:off x="2171700" y="4076700"/>
            <a:ext cx="2667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2438400" y="2667000"/>
            <a:ext cx="3048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cxnSp>
        <p:nvCxnSpPr>
          <p:cNvPr id="11" name="Straight Connector 10"/>
          <p:cNvCxnSpPr/>
          <p:nvPr/>
        </p:nvCxnSpPr>
        <p:spPr>
          <a:xfrm>
            <a:off x="1981200" y="2667000"/>
            <a:ext cx="52578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2438400" y="3886200"/>
            <a:ext cx="3048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		666</a:t>
            </a:r>
            <a:endParaRPr lang="en-US" dirty="0"/>
          </a:p>
        </p:txBody>
      </p:sp>
      <p:sp>
        <p:nvSpPr>
          <p:cNvPr id="12" name="Oval 11"/>
          <p:cNvSpPr/>
          <p:nvPr/>
        </p:nvSpPr>
        <p:spPr>
          <a:xfrm>
            <a:off x="4876800" y="40386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13" name="Oval 12"/>
          <p:cNvSpPr/>
          <p:nvPr/>
        </p:nvSpPr>
        <p:spPr>
          <a:xfrm>
            <a:off x="6096000" y="3886200"/>
            <a:ext cx="3048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u="sng" dirty="0" smtClean="0"/>
              <a:t>Optimality Test of Transportation Problem</a:t>
            </a:r>
            <a:endParaRPr lang="en-US" sz="3600" b="1" u="sng"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3071</TotalTime>
  <Words>6382</Words>
  <Application>Microsoft Office PowerPoint</Application>
  <PresentationFormat>On-screen Show (4:3)</PresentationFormat>
  <Paragraphs>2562</Paragraphs>
  <Slides>139</Slides>
  <Notes>3</Notes>
  <HiddenSlides>2</HiddenSlides>
  <MMClips>0</MMClips>
  <ScaleCrop>false</ScaleCrop>
  <HeadingPairs>
    <vt:vector size="4" baseType="variant">
      <vt:variant>
        <vt:lpstr>Theme</vt:lpstr>
      </vt:variant>
      <vt:variant>
        <vt:i4>1</vt:i4>
      </vt:variant>
      <vt:variant>
        <vt:lpstr>Slide Titles</vt:lpstr>
      </vt:variant>
      <vt:variant>
        <vt:i4>139</vt:i4>
      </vt:variant>
    </vt:vector>
  </HeadingPairs>
  <TitlesOfParts>
    <vt:vector size="140" baseType="lpstr">
      <vt:lpstr>Office Theme</vt:lpstr>
      <vt:lpstr>UNIT III  Assignment and Transportaion Problem</vt:lpstr>
      <vt:lpstr>Unit II (10 L)</vt:lpstr>
      <vt:lpstr>Transportation Problem</vt:lpstr>
      <vt:lpstr>Transportation problem</vt:lpstr>
      <vt:lpstr>The Decision Variables</vt:lpstr>
      <vt:lpstr>UNBALANCED TRANSPORTATION PROBLEM</vt:lpstr>
      <vt:lpstr>Feasible Solution (F.S.)</vt:lpstr>
      <vt:lpstr>Basic Feasible Solution (B.F.S.) </vt:lpstr>
      <vt:lpstr>Optimal Solution</vt:lpstr>
      <vt:lpstr>Allocation</vt:lpstr>
      <vt:lpstr>Types of Transportation Problems </vt:lpstr>
      <vt:lpstr>Balanced Transportation Problems</vt:lpstr>
      <vt:lpstr>Unbalanced Transportation Problems</vt:lpstr>
      <vt:lpstr>Unbalanced Transportation Problems</vt:lpstr>
      <vt:lpstr>General Mathematical Model of Transportation Problem</vt:lpstr>
      <vt:lpstr>Slide 16</vt:lpstr>
      <vt:lpstr>Slide 17</vt:lpstr>
      <vt:lpstr>Existence of a feasible solution</vt:lpstr>
      <vt:lpstr>Slide 19</vt:lpstr>
      <vt:lpstr>Existence of a feasible solution</vt:lpstr>
      <vt:lpstr>Methods to Solve</vt:lpstr>
      <vt:lpstr>Slide 22</vt:lpstr>
      <vt:lpstr>Methods to Solve</vt:lpstr>
      <vt:lpstr>Steps for North-West Corner Method </vt:lpstr>
      <vt:lpstr>Steps for North-West Corner Method </vt:lpstr>
      <vt:lpstr>Steps for North-West Corner Method…</vt:lpstr>
      <vt:lpstr>Steps for North-West Corner Method…</vt:lpstr>
      <vt:lpstr>Numerical 1</vt:lpstr>
      <vt:lpstr>Numerical</vt:lpstr>
      <vt:lpstr>Numerical</vt:lpstr>
      <vt:lpstr>Numerical</vt:lpstr>
      <vt:lpstr>Numerical</vt:lpstr>
      <vt:lpstr>Numerical</vt:lpstr>
      <vt:lpstr>Numerical</vt:lpstr>
      <vt:lpstr>Numerical</vt:lpstr>
      <vt:lpstr>Numerical</vt:lpstr>
      <vt:lpstr>Numerical</vt:lpstr>
      <vt:lpstr>Numerical</vt:lpstr>
      <vt:lpstr>Numerical 1</vt:lpstr>
      <vt:lpstr>Solution</vt:lpstr>
      <vt:lpstr>Solution</vt:lpstr>
      <vt:lpstr>Solution </vt:lpstr>
      <vt:lpstr>Solution</vt:lpstr>
      <vt:lpstr>Solution</vt:lpstr>
      <vt:lpstr>Solution</vt:lpstr>
      <vt:lpstr>Solution </vt:lpstr>
      <vt:lpstr>Solution </vt:lpstr>
      <vt:lpstr>Solution </vt:lpstr>
      <vt:lpstr>Assignment 1</vt:lpstr>
      <vt:lpstr>Assignment 1</vt:lpstr>
      <vt:lpstr>Least Cost Method</vt:lpstr>
      <vt:lpstr>Steps</vt:lpstr>
      <vt:lpstr>Steps</vt:lpstr>
      <vt:lpstr>Steps</vt:lpstr>
      <vt:lpstr>Solution</vt:lpstr>
      <vt:lpstr>Solution</vt:lpstr>
      <vt:lpstr>Solution</vt:lpstr>
      <vt:lpstr>Solution</vt:lpstr>
      <vt:lpstr>Solution</vt:lpstr>
      <vt:lpstr>Solution</vt:lpstr>
      <vt:lpstr>Solution…</vt:lpstr>
      <vt:lpstr>Numerical</vt:lpstr>
      <vt:lpstr>Numerical</vt:lpstr>
      <vt:lpstr>Numerical</vt:lpstr>
      <vt:lpstr>Numerical</vt:lpstr>
      <vt:lpstr>Numerical</vt:lpstr>
      <vt:lpstr>Numerical</vt:lpstr>
      <vt:lpstr>Numerical</vt:lpstr>
      <vt:lpstr>Solution</vt:lpstr>
      <vt:lpstr>Slide 70</vt:lpstr>
      <vt:lpstr>Solution</vt:lpstr>
      <vt:lpstr>Slide 72</vt:lpstr>
      <vt:lpstr>Slide 73</vt:lpstr>
      <vt:lpstr>Assignment 2</vt:lpstr>
      <vt:lpstr>Assignment 2</vt:lpstr>
      <vt:lpstr>Assignment 2</vt:lpstr>
      <vt:lpstr>Assignment 2</vt:lpstr>
      <vt:lpstr>Assignment 2</vt:lpstr>
      <vt:lpstr>Assignment 2</vt:lpstr>
      <vt:lpstr>Assignment 2</vt:lpstr>
      <vt:lpstr>Vogel’s Approximation Method </vt:lpstr>
      <vt:lpstr>Steps</vt:lpstr>
      <vt:lpstr>Numerical 2</vt:lpstr>
      <vt:lpstr>Numerical 2</vt:lpstr>
      <vt:lpstr>Solution</vt:lpstr>
      <vt:lpstr>Numerical 2</vt:lpstr>
      <vt:lpstr>Solution</vt:lpstr>
      <vt:lpstr>Numerical 2</vt:lpstr>
      <vt:lpstr>Solution</vt:lpstr>
      <vt:lpstr>Assignment 2…</vt:lpstr>
      <vt:lpstr>Assignment 2…</vt:lpstr>
      <vt:lpstr>Assignment 2…</vt:lpstr>
      <vt:lpstr>Assignment 2…</vt:lpstr>
      <vt:lpstr>Assignment 2…</vt:lpstr>
      <vt:lpstr>Assignment 2…</vt:lpstr>
      <vt:lpstr>Assignment 2…</vt:lpstr>
      <vt:lpstr>Assignment 2…</vt:lpstr>
      <vt:lpstr>Assignment 2…</vt:lpstr>
      <vt:lpstr>Optimality Test of Transportation Problem</vt:lpstr>
      <vt:lpstr>Optimal Solution</vt:lpstr>
      <vt:lpstr>Optimal Solution…</vt:lpstr>
      <vt:lpstr>Optimal Solution…</vt:lpstr>
      <vt:lpstr>Numerical 3</vt:lpstr>
      <vt:lpstr>Answer</vt:lpstr>
      <vt:lpstr>Answer</vt:lpstr>
      <vt:lpstr>Slide 106</vt:lpstr>
      <vt:lpstr>Slide 107</vt:lpstr>
      <vt:lpstr>Slide 108</vt:lpstr>
      <vt:lpstr>MODI Method</vt:lpstr>
      <vt:lpstr>Numerical/MODI METHOD…</vt:lpstr>
      <vt:lpstr>Numerical..</vt:lpstr>
      <vt:lpstr>MODI METHOD…</vt:lpstr>
      <vt:lpstr>Slide 113</vt:lpstr>
      <vt:lpstr>Slide 114</vt:lpstr>
      <vt:lpstr>Slide 115</vt:lpstr>
      <vt:lpstr>Slide 116</vt:lpstr>
      <vt:lpstr>Slide 117</vt:lpstr>
      <vt:lpstr>MODI METHOD…</vt:lpstr>
      <vt:lpstr>Slide 119</vt:lpstr>
      <vt:lpstr>UNIT III</vt:lpstr>
      <vt:lpstr>ASSIGNMENT PROBLEM</vt:lpstr>
      <vt:lpstr>ASSIGNMENT PROBLEM….</vt:lpstr>
      <vt:lpstr>ASSIGNMENT PROBLEM</vt:lpstr>
      <vt:lpstr>Slide 124</vt:lpstr>
      <vt:lpstr>Slide 125</vt:lpstr>
      <vt:lpstr>Slide 126</vt:lpstr>
      <vt:lpstr>Hungarian Method</vt:lpstr>
      <vt:lpstr>Hungarian Method</vt:lpstr>
      <vt:lpstr>Hungarian method for Assignment Problem STEP I</vt:lpstr>
      <vt:lpstr>….Hungarian method for Assignment Problem STEP II</vt:lpstr>
      <vt:lpstr>….Hungarian method for Assignment Problem STEP III</vt:lpstr>
      <vt:lpstr>….Hungarian method for Assignment Problem STEP IV</vt:lpstr>
      <vt:lpstr>STEP V</vt:lpstr>
      <vt:lpstr>STEP VI</vt:lpstr>
      <vt:lpstr>STEP VII</vt:lpstr>
      <vt:lpstr>Slide 136</vt:lpstr>
      <vt:lpstr>Slide 137</vt:lpstr>
      <vt:lpstr>Slide 138</vt:lpstr>
      <vt:lpstr>Slide 139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Praveen</dc:creator>
  <cp:lastModifiedBy>Dell</cp:lastModifiedBy>
  <cp:revision>334</cp:revision>
  <dcterms:created xsi:type="dcterms:W3CDTF">2006-08-16T00:00:00Z</dcterms:created>
  <dcterms:modified xsi:type="dcterms:W3CDTF">2022-04-24T08:07:29Z</dcterms:modified>
</cp:coreProperties>
</file>