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8"/>
  </p:notesMasterIdLst>
  <p:sldIdLst>
    <p:sldId id="256" r:id="rId2"/>
    <p:sldId id="257" r:id="rId3"/>
    <p:sldId id="258" r:id="rId4"/>
    <p:sldId id="328" r:id="rId5"/>
    <p:sldId id="329" r:id="rId6"/>
    <p:sldId id="318" r:id="rId7"/>
    <p:sldId id="259" r:id="rId8"/>
    <p:sldId id="260" r:id="rId9"/>
    <p:sldId id="261" r:id="rId10"/>
    <p:sldId id="262" r:id="rId11"/>
    <p:sldId id="319" r:id="rId12"/>
    <p:sldId id="263" r:id="rId13"/>
    <p:sldId id="320" r:id="rId14"/>
    <p:sldId id="336" r:id="rId15"/>
    <p:sldId id="338" r:id="rId16"/>
    <p:sldId id="339" r:id="rId17"/>
    <p:sldId id="322" r:id="rId18"/>
    <p:sldId id="267" r:id="rId19"/>
    <p:sldId id="268" r:id="rId20"/>
    <p:sldId id="323" r:id="rId21"/>
    <p:sldId id="324" r:id="rId22"/>
    <p:sldId id="325" r:id="rId23"/>
    <p:sldId id="326" r:id="rId24"/>
    <p:sldId id="327" r:id="rId25"/>
    <p:sldId id="269" r:id="rId26"/>
    <p:sldId id="270" r:id="rId27"/>
    <p:sldId id="271" r:id="rId28"/>
    <p:sldId id="272" r:id="rId29"/>
    <p:sldId id="273" r:id="rId30"/>
    <p:sldId id="274" r:id="rId31"/>
    <p:sldId id="275" r:id="rId32"/>
    <p:sldId id="330" r:id="rId33"/>
    <p:sldId id="331" r:id="rId34"/>
    <p:sldId id="332" r:id="rId35"/>
    <p:sldId id="333" r:id="rId36"/>
    <p:sldId id="334" r:id="rId37"/>
    <p:sldId id="335" r:id="rId38"/>
    <p:sldId id="340" r:id="rId39"/>
    <p:sldId id="341" r:id="rId40"/>
    <p:sldId id="342" r:id="rId41"/>
    <p:sldId id="343" r:id="rId42"/>
    <p:sldId id="344" r:id="rId43"/>
    <p:sldId id="345" r:id="rId44"/>
    <p:sldId id="277" r:id="rId45"/>
    <p:sldId id="346" r:id="rId46"/>
    <p:sldId id="353" r:id="rId47"/>
    <p:sldId id="355" r:id="rId48"/>
    <p:sldId id="356" r:id="rId49"/>
    <p:sldId id="347" r:id="rId50"/>
    <p:sldId id="428" r:id="rId51"/>
    <p:sldId id="429" r:id="rId52"/>
    <p:sldId id="430" r:id="rId53"/>
    <p:sldId id="431" r:id="rId54"/>
    <p:sldId id="359" r:id="rId55"/>
    <p:sldId id="358" r:id="rId56"/>
    <p:sldId id="367" r:id="rId57"/>
    <p:sldId id="368" r:id="rId58"/>
    <p:sldId id="369" r:id="rId59"/>
    <p:sldId id="370" r:id="rId60"/>
    <p:sldId id="379" r:id="rId61"/>
    <p:sldId id="371" r:id="rId62"/>
    <p:sldId id="372" r:id="rId63"/>
    <p:sldId id="373" r:id="rId64"/>
    <p:sldId id="381" r:id="rId65"/>
    <p:sldId id="374" r:id="rId66"/>
    <p:sldId id="375" r:id="rId67"/>
    <p:sldId id="382" r:id="rId68"/>
    <p:sldId id="404" r:id="rId69"/>
    <p:sldId id="393" r:id="rId70"/>
    <p:sldId id="394" r:id="rId71"/>
    <p:sldId id="396" r:id="rId72"/>
    <p:sldId id="397" r:id="rId73"/>
    <p:sldId id="406" r:id="rId74"/>
    <p:sldId id="410" r:id="rId75"/>
    <p:sldId id="405" r:id="rId76"/>
    <p:sldId id="400" r:id="rId77"/>
    <p:sldId id="398" r:id="rId78"/>
    <p:sldId id="401" r:id="rId79"/>
    <p:sldId id="407" r:id="rId80"/>
    <p:sldId id="411" r:id="rId81"/>
    <p:sldId id="408" r:id="rId82"/>
    <p:sldId id="402" r:id="rId83"/>
    <p:sldId id="409" r:id="rId84"/>
    <p:sldId id="395" r:id="rId85"/>
    <p:sldId id="385" r:id="rId86"/>
    <p:sldId id="386" r:id="rId87"/>
    <p:sldId id="388" r:id="rId88"/>
    <p:sldId id="389" r:id="rId89"/>
    <p:sldId id="390" r:id="rId90"/>
    <p:sldId id="415" r:id="rId91"/>
    <p:sldId id="414" r:id="rId92"/>
    <p:sldId id="391" r:id="rId93"/>
    <p:sldId id="392" r:id="rId94"/>
    <p:sldId id="413" r:id="rId95"/>
    <p:sldId id="366" r:id="rId96"/>
    <p:sldId id="417" r:id="rId97"/>
    <p:sldId id="418" r:id="rId98"/>
    <p:sldId id="419" r:id="rId99"/>
    <p:sldId id="421" r:id="rId100"/>
    <p:sldId id="422" r:id="rId101"/>
    <p:sldId id="424" r:id="rId102"/>
    <p:sldId id="432" r:id="rId103"/>
    <p:sldId id="433" r:id="rId104"/>
    <p:sldId id="434" r:id="rId105"/>
    <p:sldId id="435" r:id="rId106"/>
    <p:sldId id="436" r:id="rId107"/>
    <p:sldId id="437" r:id="rId108"/>
    <p:sldId id="446" r:id="rId109"/>
    <p:sldId id="447" r:id="rId110"/>
    <p:sldId id="448" r:id="rId111"/>
    <p:sldId id="449" r:id="rId112"/>
    <p:sldId id="450" r:id="rId113"/>
    <p:sldId id="451" r:id="rId114"/>
    <p:sldId id="452" r:id="rId115"/>
    <p:sldId id="453" r:id="rId116"/>
    <p:sldId id="445" r:id="rId117"/>
    <p:sldId id="438" r:id="rId118"/>
    <p:sldId id="439" r:id="rId119"/>
    <p:sldId id="440" r:id="rId120"/>
    <p:sldId id="441" r:id="rId121"/>
    <p:sldId id="442" r:id="rId122"/>
    <p:sldId id="443" r:id="rId123"/>
    <p:sldId id="444" r:id="rId124"/>
    <p:sldId id="350" r:id="rId125"/>
    <p:sldId id="351" r:id="rId126"/>
    <p:sldId id="352" r:id="rId127"/>
    <p:sldId id="278" r:id="rId128"/>
    <p:sldId id="279" r:id="rId129"/>
    <p:sldId id="280" r:id="rId130"/>
    <p:sldId id="281" r:id="rId131"/>
    <p:sldId id="282" r:id="rId132"/>
    <p:sldId id="283" r:id="rId133"/>
    <p:sldId id="284" r:id="rId134"/>
    <p:sldId id="285" r:id="rId135"/>
    <p:sldId id="286" r:id="rId136"/>
    <p:sldId id="287" r:id="rId137"/>
    <p:sldId id="288" r:id="rId138"/>
    <p:sldId id="289" r:id="rId139"/>
    <p:sldId id="290" r:id="rId140"/>
    <p:sldId id="291" r:id="rId141"/>
    <p:sldId id="292" r:id="rId142"/>
    <p:sldId id="293" r:id="rId143"/>
    <p:sldId id="294" r:id="rId144"/>
    <p:sldId id="295" r:id="rId145"/>
    <p:sldId id="296" r:id="rId146"/>
    <p:sldId id="297" r:id="rId147"/>
    <p:sldId id="298" r:id="rId148"/>
    <p:sldId id="299" r:id="rId149"/>
    <p:sldId id="300" r:id="rId150"/>
    <p:sldId id="301" r:id="rId151"/>
    <p:sldId id="302" r:id="rId152"/>
    <p:sldId id="303" r:id="rId153"/>
    <p:sldId id="304" r:id="rId154"/>
    <p:sldId id="305" r:id="rId155"/>
    <p:sldId id="306" r:id="rId156"/>
    <p:sldId id="307" r:id="rId157"/>
    <p:sldId id="308" r:id="rId158"/>
    <p:sldId id="309" r:id="rId159"/>
    <p:sldId id="310" r:id="rId160"/>
    <p:sldId id="311" r:id="rId161"/>
    <p:sldId id="312" r:id="rId162"/>
    <p:sldId id="313" r:id="rId163"/>
    <p:sldId id="314" r:id="rId164"/>
    <p:sldId id="315" r:id="rId165"/>
    <p:sldId id="316" r:id="rId166"/>
    <p:sldId id="317" r:id="rId1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30E50F-0A6E-4C1A-B3B4-6C05EB6B80A3}" type="datetimeFigureOut">
              <a:rPr lang="en-US" smtClean="0"/>
              <a:pPr/>
              <a:t>6/28/2021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271F0A-7822-46C9-9D73-300B1068CDE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https://www.slideshare.net/DrMahmoudAlNaimi1/network-construction</a:t>
            </a:r>
            <a:endParaRPr lang="en-US" dirty="0"/>
          </a:p>
        </p:txBody>
      </p:sp>
      <p:sp>
        <p:nvSpPr>
          <p:cNvPr id="4" name="Slide Number Placeholder 3"/>
          <p:cNvSpPr>
            <a:spLocks noGrp="1"/>
          </p:cNvSpPr>
          <p:nvPr>
            <p:ph type="sldNum" sz="quarter" idx="10"/>
          </p:nvPr>
        </p:nvSpPr>
        <p:spPr/>
        <p:txBody>
          <a:bodyPr/>
          <a:lstStyle/>
          <a:p>
            <a:fld id="{45271F0A-7822-46C9-9D73-300B1068CDE7}"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https://rajkumar2850.weebly.com/uploads/1/4/9/8/14980396/cpm_pert.pdf              good notes</a:t>
            </a:r>
            <a:endParaRPr lang="en-US" dirty="0"/>
          </a:p>
        </p:txBody>
      </p:sp>
      <p:sp>
        <p:nvSpPr>
          <p:cNvPr id="4" name="Slide Number Placeholder 3"/>
          <p:cNvSpPr>
            <a:spLocks noGrp="1"/>
          </p:cNvSpPr>
          <p:nvPr>
            <p:ph type="sldNum" sz="quarter" idx="10"/>
          </p:nvPr>
        </p:nvSpPr>
        <p:spPr/>
        <p:txBody>
          <a:bodyPr/>
          <a:lstStyle/>
          <a:p>
            <a:fld id="{45271F0A-7822-46C9-9D73-300B1068CDE7}"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https://www.youtube.com/watch?v=kj-CxhG7XBw</a:t>
            </a:r>
            <a:endParaRPr lang="en-US" dirty="0"/>
          </a:p>
        </p:txBody>
      </p:sp>
      <p:sp>
        <p:nvSpPr>
          <p:cNvPr id="4" name="Slide Number Placeholder 3"/>
          <p:cNvSpPr>
            <a:spLocks noGrp="1"/>
          </p:cNvSpPr>
          <p:nvPr>
            <p:ph type="sldNum" sz="quarter" idx="10"/>
          </p:nvPr>
        </p:nvSpPr>
        <p:spPr/>
        <p:txBody>
          <a:bodyPr/>
          <a:lstStyle/>
          <a:p>
            <a:fld id="{45271F0A-7822-46C9-9D73-300B1068CDE7}" type="slidenum">
              <a:rPr lang="en-US" smtClean="0"/>
              <a:pPr/>
              <a:t>65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ES (of successor) – EF of current activity</a:t>
            </a:r>
            <a:endParaRPr lang="en-US" dirty="0"/>
          </a:p>
        </p:txBody>
      </p:sp>
      <p:sp>
        <p:nvSpPr>
          <p:cNvPr id="4" name="Slide Number Placeholder 3"/>
          <p:cNvSpPr>
            <a:spLocks noGrp="1"/>
          </p:cNvSpPr>
          <p:nvPr>
            <p:ph type="sldNum" sz="quarter" idx="10"/>
          </p:nvPr>
        </p:nvSpPr>
        <p:spPr/>
        <p:txBody>
          <a:bodyPr/>
          <a:lstStyle/>
          <a:p>
            <a:fld id="{45271F0A-7822-46C9-9D73-300B1068CDE7}" type="slidenum">
              <a:rPr lang="en-US" smtClean="0"/>
              <a:pPr/>
              <a:t>82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Page 446</a:t>
            </a:r>
            <a:endParaRPr lang="en-US" dirty="0"/>
          </a:p>
        </p:txBody>
      </p:sp>
      <p:sp>
        <p:nvSpPr>
          <p:cNvPr id="4" name="Slide Number Placeholder 3"/>
          <p:cNvSpPr>
            <a:spLocks noGrp="1"/>
          </p:cNvSpPr>
          <p:nvPr>
            <p:ph type="sldNum" sz="quarter" idx="10"/>
          </p:nvPr>
        </p:nvSpPr>
        <p:spPr/>
        <p:txBody>
          <a:bodyPr/>
          <a:lstStyle/>
          <a:p>
            <a:fld id="{45271F0A-7822-46C9-9D73-300B1068CDE7}" type="slidenum">
              <a:rPr lang="en-US" smtClean="0"/>
              <a:pPr/>
              <a:t>105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01C733-CA1A-4CF5-BBA3-9AA9AA0E7B5B}"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3B557-51E7-4F9D-97F5-CBDB0E00D4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1C733-CA1A-4CF5-BBA3-9AA9AA0E7B5B}"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3B557-51E7-4F9D-97F5-CBDB0E00D4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1C733-CA1A-4CF5-BBA3-9AA9AA0E7B5B}"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3B557-51E7-4F9D-97F5-CBDB0E00D4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1C733-CA1A-4CF5-BBA3-9AA9AA0E7B5B}"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3B557-51E7-4F9D-97F5-CBDB0E00D4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1C733-CA1A-4CF5-BBA3-9AA9AA0E7B5B}"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3B557-51E7-4F9D-97F5-CBDB0E00D4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01C733-CA1A-4CF5-BBA3-9AA9AA0E7B5B}" type="datetimeFigureOut">
              <a:rPr lang="en-US" smtClean="0"/>
              <a:pPr/>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13B557-51E7-4F9D-97F5-CBDB0E00D4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01C733-CA1A-4CF5-BBA3-9AA9AA0E7B5B}" type="datetimeFigureOut">
              <a:rPr lang="en-US" smtClean="0"/>
              <a:pPr/>
              <a:t>6/28/2021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13B557-51E7-4F9D-97F5-CBDB0E00D4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01C733-CA1A-4CF5-BBA3-9AA9AA0E7B5B}" type="datetimeFigureOut">
              <a:rPr lang="en-US" smtClean="0"/>
              <a:pPr/>
              <a:t>6/28/2021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13B557-51E7-4F9D-97F5-CBDB0E00D4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1C733-CA1A-4CF5-BBA3-9AA9AA0E7B5B}" type="datetimeFigureOut">
              <a:rPr lang="en-US" smtClean="0"/>
              <a:pPr/>
              <a:t>6/28/2021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13B557-51E7-4F9D-97F5-CBDB0E00D4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1C733-CA1A-4CF5-BBA3-9AA9AA0E7B5B}" type="datetimeFigureOut">
              <a:rPr lang="en-US" smtClean="0"/>
              <a:pPr/>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13B557-51E7-4F9D-97F5-CBDB0E00D4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1C733-CA1A-4CF5-BBA3-9AA9AA0E7B5B}" type="datetimeFigureOut">
              <a:rPr lang="en-US" smtClean="0"/>
              <a:pPr/>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13B557-51E7-4F9D-97F5-CBDB0E00D4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1C733-CA1A-4CF5-BBA3-9AA9AA0E7B5B}" type="datetimeFigureOut">
              <a:rPr lang="en-US" smtClean="0"/>
              <a:pPr/>
              <a:t>6/28/2021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13B557-51E7-4F9D-97F5-CBDB0E00D4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PERT and CPM</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Activity </a:t>
            </a:r>
            <a:endParaRPr lang="en-US" dirty="0"/>
          </a:p>
        </p:txBody>
      </p:sp>
      <p:sp>
        <p:nvSpPr>
          <p:cNvPr id="3" name="Content Placeholder 2"/>
          <p:cNvSpPr>
            <a:spLocks noGrp="1"/>
          </p:cNvSpPr>
          <p:nvPr>
            <p:ph idx="1"/>
          </p:nvPr>
        </p:nvSpPr>
        <p:spPr/>
        <p:txBody>
          <a:bodyPr>
            <a:normAutofit fontScale="92500"/>
          </a:bodyPr>
          <a:lstStyle/>
          <a:p>
            <a:pPr algn="just"/>
            <a:r>
              <a:rPr lang="en-US" b="1" dirty="0" smtClean="0"/>
              <a:t>Dummy activity </a:t>
            </a:r>
            <a:r>
              <a:rPr lang="en-US" dirty="0" smtClean="0"/>
              <a:t>– </a:t>
            </a:r>
            <a:r>
              <a:rPr lang="en-US" b="1" dirty="0" smtClean="0"/>
              <a:t>An activity which does not consume any kind of resource but merely depicts the technological dependence is called a dummy activity. </a:t>
            </a:r>
          </a:p>
          <a:p>
            <a:pPr algn="just"/>
            <a:endParaRPr lang="en-US" dirty="0" smtClean="0"/>
          </a:p>
          <a:p>
            <a:pPr algn="just"/>
            <a:r>
              <a:rPr lang="en-US" dirty="0" smtClean="0"/>
              <a:t>It is represented by </a:t>
            </a:r>
            <a:r>
              <a:rPr lang="en-US" b="1" u="sng" dirty="0" smtClean="0"/>
              <a:t>dotted line arrow</a:t>
            </a:r>
            <a:r>
              <a:rPr lang="en-US" dirty="0" smtClean="0"/>
              <a:t>. It is used only when it is necessary , there is no restriction of no. of dummy activity used. There should be no looping and dangling on network diagram.</a:t>
            </a: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Using BACKWARD pass computations , the LATEST occurrence time </a:t>
            </a:r>
            <a:r>
              <a:rPr lang="en-US" sz="2800" dirty="0" err="1" smtClean="0"/>
              <a:t>Ei</a:t>
            </a:r>
            <a:r>
              <a:rPr lang="en-US" sz="2800" dirty="0" smtClean="0"/>
              <a:t> is calculated for each node as follows:</a:t>
            </a:r>
          </a:p>
          <a:p>
            <a:r>
              <a:rPr lang="en-US" sz="2800" dirty="0" smtClean="0"/>
              <a:t>Set L6 = E6 =12</a:t>
            </a:r>
          </a:p>
          <a:p>
            <a:r>
              <a:rPr lang="en-US" sz="2800" dirty="0" smtClean="0"/>
              <a:t>L5 = L6 – 6 = 12-6= 6</a:t>
            </a:r>
          </a:p>
          <a:p>
            <a:r>
              <a:rPr lang="en-US" sz="2800" dirty="0" smtClean="0"/>
              <a:t>L3 = L6 – 8 = 12 -8 = 4</a:t>
            </a:r>
          </a:p>
          <a:p>
            <a:r>
              <a:rPr lang="en-US" sz="2800" dirty="0" smtClean="0"/>
              <a:t>L4 = L5 – 0 = 6</a:t>
            </a:r>
          </a:p>
          <a:p>
            <a:r>
              <a:rPr lang="en-US" sz="2800" dirty="0" smtClean="0"/>
              <a:t>L2 = Min (L 5 – 3, L4 -4)  = (6-3, 6-4) = 2</a:t>
            </a:r>
          </a:p>
          <a:p>
            <a:r>
              <a:rPr lang="en-US" sz="2800" dirty="0" smtClean="0"/>
              <a:t>L1 = Min (L2 – 2, L3 -2)  = (2-2, 4-2) =  0</a:t>
            </a:r>
          </a:p>
          <a:p>
            <a:endParaRPr lang="en-US" sz="2800" dirty="0" smtClean="0"/>
          </a:p>
          <a:p>
            <a:endParaRPr lang="en-US" sz="2800"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533400"/>
          <a:ext cx="8686800" cy="5181600"/>
        </p:xfrm>
        <a:graphic>
          <a:graphicData uri="http://schemas.openxmlformats.org/drawingml/2006/table">
            <a:tbl>
              <a:tblPr firstRow="1" bandRow="1">
                <a:tableStyleId>{5940675A-B579-460E-94D1-54222C63F5DA}</a:tableStyleId>
              </a:tblPr>
              <a:tblGrid>
                <a:gridCol w="796950"/>
                <a:gridCol w="796955"/>
                <a:gridCol w="1354823"/>
                <a:gridCol w="1394672"/>
                <a:gridCol w="1085850"/>
                <a:gridCol w="1085850"/>
                <a:gridCol w="1085850"/>
                <a:gridCol w="1085850"/>
              </a:tblGrid>
              <a:tr h="370840">
                <a:tc>
                  <a:txBody>
                    <a:bodyPr/>
                    <a:lstStyle/>
                    <a:p>
                      <a:r>
                        <a:rPr lang="en-US" dirty="0" smtClean="0"/>
                        <a:t>Activity</a:t>
                      </a:r>
                    </a:p>
                    <a:p>
                      <a:r>
                        <a:rPr lang="en-US" dirty="0" err="1" smtClean="0"/>
                        <a:t>I,j</a:t>
                      </a:r>
                      <a:endParaRPr lang="en-US" dirty="0"/>
                    </a:p>
                  </a:txBody>
                  <a:tcPr/>
                </a:tc>
                <a:tc>
                  <a:txBody>
                    <a:bodyPr/>
                    <a:lstStyle/>
                    <a:p>
                      <a:r>
                        <a:rPr lang="en-US" dirty="0" smtClean="0"/>
                        <a:t>Duration</a:t>
                      </a:r>
                      <a:endParaRPr lang="en-US" dirty="0"/>
                    </a:p>
                  </a:txBody>
                  <a:tcPr/>
                </a:tc>
                <a:tc gridSpan="2">
                  <a:txBody>
                    <a:bodyPr/>
                    <a:lstStyle/>
                    <a:p>
                      <a:pPr algn="ctr"/>
                      <a:r>
                        <a:rPr lang="en-US" dirty="0" smtClean="0"/>
                        <a:t>Earliest Time</a:t>
                      </a:r>
                    </a:p>
                    <a:p>
                      <a:pPr algn="ctr"/>
                      <a:endParaRPr lang="en-US" dirty="0"/>
                    </a:p>
                  </a:txBody>
                  <a:tcPr/>
                </a:tc>
                <a:tc hMerge="1">
                  <a:txBody>
                    <a:bodyPr/>
                    <a:lstStyle/>
                    <a:p>
                      <a:endParaRPr lang="en-US" dirty="0"/>
                    </a:p>
                  </a:txBody>
                  <a:tcPr/>
                </a:tc>
                <a:tc gridSpan="2">
                  <a:txBody>
                    <a:bodyPr/>
                    <a:lstStyle/>
                    <a:p>
                      <a:pPr algn="ctr"/>
                      <a:r>
                        <a:rPr lang="en-US" dirty="0" smtClean="0"/>
                        <a:t>Latest Time</a:t>
                      </a:r>
                      <a:endParaRPr lang="en-US" dirty="0"/>
                    </a:p>
                  </a:txBody>
                  <a:tcPr/>
                </a:tc>
                <a:tc hMerge="1">
                  <a:txBody>
                    <a:bodyPr/>
                    <a:lstStyle/>
                    <a:p>
                      <a:endParaRPr lang="en-US" dirty="0"/>
                    </a:p>
                  </a:txBody>
                  <a:tcPr/>
                </a:tc>
                <a:tc gridSpan="2">
                  <a:txBody>
                    <a:bodyPr/>
                    <a:lstStyle/>
                    <a:p>
                      <a:pPr algn="ctr"/>
                      <a:r>
                        <a:rPr lang="en-US" dirty="0" smtClean="0"/>
                        <a:t>Float</a:t>
                      </a:r>
                      <a:endParaRPr lang="en-US" dirty="0"/>
                    </a:p>
                  </a:txBody>
                  <a:tcPr/>
                </a:tc>
                <a:tc hMerge="1">
                  <a:txBody>
                    <a:bodyPr/>
                    <a:lstStyle/>
                    <a:p>
                      <a:endParaRPr lang="en-US" dirty="0"/>
                    </a:p>
                  </a:txBody>
                  <a:tcPr/>
                </a:tc>
              </a:tr>
              <a:tr h="370840">
                <a:tc>
                  <a:txBody>
                    <a:bodyPr/>
                    <a:lstStyle/>
                    <a:p>
                      <a:endParaRPr lang="en-US" dirty="0"/>
                    </a:p>
                  </a:txBody>
                  <a:tcPr/>
                </a:tc>
                <a:tc>
                  <a:txBody>
                    <a:bodyPr/>
                    <a:lstStyle/>
                    <a:p>
                      <a:pPr algn="ctr"/>
                      <a:r>
                        <a:rPr lang="en-US" sz="2400" dirty="0" smtClean="0"/>
                        <a:t>     </a:t>
                      </a:r>
                      <a:r>
                        <a:rPr lang="en-US" sz="2400" dirty="0" err="1" smtClean="0"/>
                        <a:t>tij</a:t>
                      </a:r>
                      <a:endParaRPr lang="en-US" sz="2400" dirty="0"/>
                    </a:p>
                  </a:txBody>
                  <a:tcPr/>
                </a:tc>
                <a:tc>
                  <a:txBody>
                    <a:bodyPr/>
                    <a:lstStyle/>
                    <a:p>
                      <a:pPr algn="ctr"/>
                      <a:r>
                        <a:rPr lang="en-US" sz="2400" dirty="0" smtClean="0"/>
                        <a:t>Start</a:t>
                      </a:r>
                    </a:p>
                    <a:p>
                      <a:pPr algn="ctr"/>
                      <a:r>
                        <a:rPr lang="en-US" sz="2400" dirty="0" err="1" smtClean="0"/>
                        <a:t>Ei</a:t>
                      </a:r>
                      <a:endParaRPr lang="en-US" sz="2400" dirty="0"/>
                    </a:p>
                  </a:txBody>
                  <a:tcPr/>
                </a:tc>
                <a:tc>
                  <a:txBody>
                    <a:bodyPr/>
                    <a:lstStyle/>
                    <a:p>
                      <a:pPr algn="ctr"/>
                      <a:r>
                        <a:rPr lang="en-US" sz="2400" dirty="0" smtClean="0"/>
                        <a:t>Finish</a:t>
                      </a:r>
                    </a:p>
                    <a:p>
                      <a:pPr algn="ctr"/>
                      <a:r>
                        <a:rPr lang="en-US" sz="2400" dirty="0" err="1" smtClean="0"/>
                        <a:t>Ei</a:t>
                      </a:r>
                      <a:r>
                        <a:rPr lang="en-US" sz="2400" dirty="0" smtClean="0"/>
                        <a:t> +</a:t>
                      </a:r>
                      <a:r>
                        <a:rPr lang="en-US" sz="2400" dirty="0" err="1" smtClean="0"/>
                        <a:t>tij</a:t>
                      </a:r>
                      <a:endParaRPr lang="en-US" sz="2400" dirty="0"/>
                    </a:p>
                  </a:txBody>
                  <a:tcPr/>
                </a:tc>
                <a:tc>
                  <a:txBody>
                    <a:bodyPr/>
                    <a:lstStyle/>
                    <a:p>
                      <a:pPr algn="ctr"/>
                      <a:r>
                        <a:rPr lang="en-US" sz="2400" dirty="0" smtClean="0"/>
                        <a:t>Start</a:t>
                      </a:r>
                    </a:p>
                    <a:p>
                      <a:pPr algn="ctr"/>
                      <a:r>
                        <a:rPr lang="en-US" sz="2400" dirty="0" err="1" smtClean="0"/>
                        <a:t>Lj</a:t>
                      </a:r>
                      <a:r>
                        <a:rPr lang="en-US" sz="2400" dirty="0" smtClean="0"/>
                        <a:t> – </a:t>
                      </a:r>
                      <a:r>
                        <a:rPr lang="en-US" sz="2400" dirty="0" err="1" smtClean="0"/>
                        <a:t>tij</a:t>
                      </a:r>
                      <a:endParaRPr lang="en-US" sz="2400" dirty="0"/>
                    </a:p>
                  </a:txBody>
                  <a:tcPr/>
                </a:tc>
                <a:tc>
                  <a:txBody>
                    <a:bodyPr/>
                    <a:lstStyle/>
                    <a:p>
                      <a:pPr algn="ctr"/>
                      <a:r>
                        <a:rPr lang="en-US" sz="2400" dirty="0" smtClean="0"/>
                        <a:t>Finish</a:t>
                      </a:r>
                    </a:p>
                    <a:p>
                      <a:pPr algn="ctr"/>
                      <a:r>
                        <a:rPr lang="en-US" sz="2400" dirty="0" err="1" smtClean="0"/>
                        <a:t>Lj</a:t>
                      </a:r>
                      <a:endParaRPr lang="en-US" sz="2400" dirty="0"/>
                    </a:p>
                  </a:txBody>
                  <a:tcPr/>
                </a:tc>
                <a:tc>
                  <a:txBody>
                    <a:bodyPr/>
                    <a:lstStyle/>
                    <a:p>
                      <a:pPr algn="ctr"/>
                      <a:r>
                        <a:rPr lang="en-US" sz="2400" dirty="0" smtClean="0"/>
                        <a:t>Total</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a:t>
                      </a:r>
                      <a:r>
                        <a:rPr lang="en-US" sz="2400" dirty="0" err="1" smtClean="0"/>
                        <a:t>L</a:t>
                      </a:r>
                      <a:r>
                        <a:rPr lang="en-US" sz="3200" dirty="0" err="1" smtClean="0"/>
                        <a:t>j</a:t>
                      </a:r>
                      <a:r>
                        <a:rPr lang="en-US" sz="3200" dirty="0" smtClean="0"/>
                        <a:t> </a:t>
                      </a:r>
                      <a:r>
                        <a:rPr lang="en-US" sz="2400" dirty="0" smtClean="0"/>
                        <a:t>– </a:t>
                      </a:r>
                      <a:r>
                        <a:rPr lang="en-US" sz="2400" dirty="0" err="1" smtClean="0"/>
                        <a:t>tij</a:t>
                      </a:r>
                      <a:r>
                        <a:rPr lang="en-US" sz="2400" dirty="0" smtClean="0"/>
                        <a:t>) - </a:t>
                      </a:r>
                      <a:r>
                        <a:rPr lang="en-US" sz="2400" dirty="0" err="1" smtClean="0"/>
                        <a:t>Ei</a:t>
                      </a:r>
                      <a:endParaRPr lang="en-US" sz="2400" dirty="0" smtClean="0"/>
                    </a:p>
                    <a:p>
                      <a:pPr algn="ctr"/>
                      <a:endParaRPr lang="en-US" sz="2400" dirty="0" smtClean="0"/>
                    </a:p>
                    <a:p>
                      <a:pPr algn="ctr"/>
                      <a:endParaRPr lang="en-US" sz="2400" dirty="0"/>
                    </a:p>
                  </a:txBody>
                  <a:tcPr/>
                </a:tc>
                <a:tc>
                  <a:txBody>
                    <a:bodyPr/>
                    <a:lstStyle/>
                    <a:p>
                      <a:pPr algn="ctr"/>
                      <a:r>
                        <a:rPr lang="en-US" sz="2400" dirty="0" err="1" smtClean="0"/>
                        <a:t>Fre</a:t>
                      </a:r>
                      <a:endParaRPr lang="en-US" sz="2400" dirty="0" smtClean="0"/>
                    </a:p>
                    <a:p>
                      <a:pPr algn="ctr"/>
                      <a:r>
                        <a:rPr lang="en-US" sz="2400" dirty="0" smtClean="0"/>
                        <a:t>(</a:t>
                      </a:r>
                      <a:r>
                        <a:rPr lang="en-US" sz="2400" dirty="0" err="1" smtClean="0"/>
                        <a:t>Ej</a:t>
                      </a:r>
                      <a:r>
                        <a:rPr lang="en-US" sz="2400" dirty="0" smtClean="0"/>
                        <a:t> -</a:t>
                      </a:r>
                      <a:r>
                        <a:rPr lang="en-US" sz="2400" dirty="0" err="1" smtClean="0"/>
                        <a:t>Ei</a:t>
                      </a:r>
                      <a:r>
                        <a:rPr lang="en-US" sz="2400" dirty="0" smtClean="0"/>
                        <a:t>) - </a:t>
                      </a:r>
                      <a:r>
                        <a:rPr lang="en-US" sz="2400" dirty="0" err="1" smtClean="0"/>
                        <a:t>tij</a:t>
                      </a:r>
                      <a:endParaRPr lang="en-US" sz="2400" dirty="0"/>
                    </a:p>
                  </a:txBody>
                  <a:tcPr/>
                </a:tc>
              </a:tr>
              <a:tr h="370840">
                <a:tc>
                  <a:txBody>
                    <a:bodyPr/>
                    <a:lstStyle/>
                    <a:p>
                      <a:pPr algn="ctr"/>
                      <a:r>
                        <a:rPr lang="en-US" dirty="0" smtClean="0"/>
                        <a:t>A(1-2)</a:t>
                      </a:r>
                      <a:endParaRPr lang="en-US" dirty="0"/>
                    </a:p>
                  </a:txBody>
                  <a:tcPr/>
                </a:tc>
                <a:tc>
                  <a:txBody>
                    <a:bodyPr/>
                    <a:lstStyle/>
                    <a:p>
                      <a:pPr algn="ctr"/>
                      <a:r>
                        <a:rPr lang="en-US" dirty="0" smtClean="0"/>
                        <a:t>2</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c>
                  <a:txBody>
                    <a:bodyPr/>
                    <a:lstStyle/>
                    <a:p>
                      <a:pPr algn="ctr"/>
                      <a:r>
                        <a:rPr lang="en-US" dirty="0" smtClean="0"/>
                        <a:t>0</a:t>
                      </a:r>
                      <a:endParaRPr lang="en-US" dirty="0"/>
                    </a:p>
                  </a:txBody>
                  <a:tcPr/>
                </a:tc>
                <a:tc>
                  <a:txBody>
                    <a:bodyPr/>
                    <a:lstStyle/>
                    <a:p>
                      <a:pPr algn="ctr"/>
                      <a:r>
                        <a:rPr lang="en-US" b="1" dirty="0" smtClean="0"/>
                        <a:t>2</a:t>
                      </a:r>
                      <a:endParaRPr lang="en-US" b="1"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B(2-5)</a:t>
                      </a:r>
                      <a:endParaRPr lang="en-US" dirty="0"/>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c>
                  <a:txBody>
                    <a:bodyPr/>
                    <a:lstStyle/>
                    <a:p>
                      <a:pPr algn="ctr"/>
                      <a:r>
                        <a:rPr lang="en-US" dirty="0" smtClean="0"/>
                        <a:t>5</a:t>
                      </a:r>
                      <a:endParaRPr lang="en-US" dirty="0"/>
                    </a:p>
                  </a:txBody>
                  <a:tcPr/>
                </a:tc>
                <a:tc>
                  <a:txBody>
                    <a:bodyPr/>
                    <a:lstStyle/>
                    <a:p>
                      <a:pPr algn="ctr"/>
                      <a:r>
                        <a:rPr lang="en-US" dirty="0" smtClean="0"/>
                        <a:t>3</a:t>
                      </a:r>
                      <a:endParaRPr lang="en-US" dirty="0"/>
                    </a:p>
                  </a:txBody>
                  <a:tcPr/>
                </a:tc>
                <a:tc>
                  <a:txBody>
                    <a:bodyPr/>
                    <a:lstStyle/>
                    <a:p>
                      <a:pPr algn="ctr"/>
                      <a:r>
                        <a:rPr lang="en-US" b="1" dirty="0" smtClean="0"/>
                        <a:t>6</a:t>
                      </a:r>
                      <a:endParaRPr lang="en-US" b="1"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C(2-4)</a:t>
                      </a:r>
                      <a:endParaRPr lang="en-US" dirty="0"/>
                    </a:p>
                  </a:txBody>
                  <a:tcPr/>
                </a:tc>
                <a:tc>
                  <a:txBody>
                    <a:bodyPr/>
                    <a:lstStyle/>
                    <a:p>
                      <a:pPr algn="ctr"/>
                      <a:r>
                        <a:rPr lang="en-US" dirty="0" smtClean="0"/>
                        <a:t>4</a:t>
                      </a:r>
                      <a:endParaRPr lang="en-US" dirty="0"/>
                    </a:p>
                  </a:txBody>
                  <a:tcPr/>
                </a:tc>
                <a:tc>
                  <a:txBody>
                    <a:bodyPr/>
                    <a:lstStyle/>
                    <a:p>
                      <a:pPr algn="ctr"/>
                      <a:r>
                        <a:rPr lang="en-US" dirty="0" smtClean="0"/>
                        <a:t>2</a:t>
                      </a:r>
                      <a:endParaRPr lang="en-US" dirty="0"/>
                    </a:p>
                  </a:txBody>
                  <a:tcPr/>
                </a:tc>
                <a:tc>
                  <a:txBody>
                    <a:bodyPr/>
                    <a:lstStyle/>
                    <a:p>
                      <a:pPr algn="ctr"/>
                      <a:r>
                        <a:rPr lang="en-US" dirty="0" smtClean="0"/>
                        <a:t>6</a:t>
                      </a:r>
                      <a:endParaRPr lang="en-US" dirty="0"/>
                    </a:p>
                  </a:txBody>
                  <a:tcPr/>
                </a:tc>
                <a:tc>
                  <a:txBody>
                    <a:bodyPr/>
                    <a:lstStyle/>
                    <a:p>
                      <a:pPr algn="ctr"/>
                      <a:r>
                        <a:rPr lang="en-US" dirty="0" smtClean="0"/>
                        <a:t>2</a:t>
                      </a:r>
                      <a:endParaRPr lang="en-US" dirty="0"/>
                    </a:p>
                  </a:txBody>
                  <a:tcPr/>
                </a:tc>
                <a:tc>
                  <a:txBody>
                    <a:bodyPr/>
                    <a:lstStyle/>
                    <a:p>
                      <a:pPr algn="ctr"/>
                      <a:r>
                        <a:rPr lang="en-US" b="1" dirty="0" smtClean="0"/>
                        <a:t>6</a:t>
                      </a:r>
                      <a:endParaRPr lang="en-US" b="1"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D(5-6)</a:t>
                      </a:r>
                      <a:endParaRPr lang="en-US" dirty="0"/>
                    </a:p>
                  </a:txBody>
                  <a:tcPr/>
                </a:tc>
                <a:tc>
                  <a:txBody>
                    <a:bodyPr/>
                    <a:lstStyle/>
                    <a:p>
                      <a:pPr algn="ctr"/>
                      <a:r>
                        <a:rPr lang="en-US" dirty="0" smtClean="0"/>
                        <a:t>6</a:t>
                      </a:r>
                      <a:endParaRPr lang="en-US" dirty="0"/>
                    </a:p>
                  </a:txBody>
                  <a:tcPr/>
                </a:tc>
                <a:tc>
                  <a:txBody>
                    <a:bodyPr/>
                    <a:lstStyle/>
                    <a:p>
                      <a:pPr algn="ctr"/>
                      <a:r>
                        <a:rPr lang="en-US" dirty="0" smtClean="0"/>
                        <a:t>6</a:t>
                      </a:r>
                      <a:endParaRPr lang="en-US" dirty="0"/>
                    </a:p>
                  </a:txBody>
                  <a:tcPr/>
                </a:tc>
                <a:tc>
                  <a:txBody>
                    <a:bodyPr/>
                    <a:lstStyle/>
                    <a:p>
                      <a:pPr algn="ctr"/>
                      <a:r>
                        <a:rPr lang="en-US" dirty="0" smtClean="0"/>
                        <a:t>12</a:t>
                      </a:r>
                      <a:endParaRPr lang="en-US" dirty="0"/>
                    </a:p>
                  </a:txBody>
                  <a:tcPr/>
                </a:tc>
                <a:tc>
                  <a:txBody>
                    <a:bodyPr/>
                    <a:lstStyle/>
                    <a:p>
                      <a:pPr algn="ctr"/>
                      <a:r>
                        <a:rPr lang="en-US" dirty="0" smtClean="0"/>
                        <a:t>6</a:t>
                      </a:r>
                      <a:endParaRPr lang="en-US" dirty="0"/>
                    </a:p>
                  </a:txBody>
                  <a:tcPr/>
                </a:tc>
                <a:tc>
                  <a:txBody>
                    <a:bodyPr/>
                    <a:lstStyle/>
                    <a:p>
                      <a:pPr algn="ctr"/>
                      <a:r>
                        <a:rPr lang="en-US" b="1" dirty="0" smtClean="0"/>
                        <a:t>12</a:t>
                      </a:r>
                      <a:endParaRPr lang="en-US" b="1"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E(1-3)</a:t>
                      </a:r>
                      <a:endParaRPr lang="en-US" dirty="0"/>
                    </a:p>
                  </a:txBody>
                  <a:tcPr/>
                </a:tc>
                <a:tc>
                  <a:txBody>
                    <a:bodyPr/>
                    <a:lstStyle/>
                    <a:p>
                      <a:pPr algn="ctr"/>
                      <a:r>
                        <a:rPr lang="en-US" dirty="0" smtClean="0"/>
                        <a:t>2</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c>
                  <a:txBody>
                    <a:bodyPr/>
                    <a:lstStyle/>
                    <a:p>
                      <a:pPr algn="ctr"/>
                      <a:r>
                        <a:rPr lang="en-US" b="1" dirty="0" smtClean="0"/>
                        <a:t>4</a:t>
                      </a:r>
                      <a:endParaRPr lang="en-US" b="1"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F(3-6)</a:t>
                      </a:r>
                      <a:endParaRPr lang="en-US" dirty="0"/>
                    </a:p>
                  </a:txBody>
                  <a:tcPr/>
                </a:tc>
                <a:tc>
                  <a:txBody>
                    <a:bodyPr/>
                    <a:lstStyle/>
                    <a:p>
                      <a:pPr algn="ctr"/>
                      <a:r>
                        <a:rPr lang="en-US" dirty="0" smtClean="0"/>
                        <a:t>8</a:t>
                      </a:r>
                      <a:endParaRPr lang="en-US" dirty="0"/>
                    </a:p>
                  </a:txBody>
                  <a:tcPr/>
                </a:tc>
                <a:tc>
                  <a:txBody>
                    <a:bodyPr/>
                    <a:lstStyle/>
                    <a:p>
                      <a:pPr algn="ctr"/>
                      <a:r>
                        <a:rPr lang="en-US" dirty="0" smtClean="0"/>
                        <a:t>2</a:t>
                      </a:r>
                      <a:endParaRPr lang="en-US" dirty="0"/>
                    </a:p>
                  </a:txBody>
                  <a:tcPr/>
                </a:tc>
                <a:tc>
                  <a:txBody>
                    <a:bodyPr/>
                    <a:lstStyle/>
                    <a:p>
                      <a:pPr algn="ctr"/>
                      <a:r>
                        <a:rPr lang="en-US" dirty="0" smtClean="0"/>
                        <a:t>10</a:t>
                      </a:r>
                      <a:endParaRPr lang="en-US" dirty="0"/>
                    </a:p>
                  </a:txBody>
                  <a:tcPr/>
                </a:tc>
                <a:tc>
                  <a:txBody>
                    <a:bodyPr/>
                    <a:lstStyle/>
                    <a:p>
                      <a:pPr algn="ctr"/>
                      <a:r>
                        <a:rPr lang="en-US" dirty="0" smtClean="0"/>
                        <a:t>4</a:t>
                      </a:r>
                      <a:endParaRPr lang="en-US" dirty="0"/>
                    </a:p>
                  </a:txBody>
                  <a:tcPr/>
                </a:tc>
                <a:tc>
                  <a:txBody>
                    <a:bodyPr/>
                    <a:lstStyle/>
                    <a:p>
                      <a:pPr algn="ctr"/>
                      <a:r>
                        <a:rPr lang="en-US" b="1" dirty="0" smtClean="0"/>
                        <a:t>12</a:t>
                      </a:r>
                      <a:endParaRPr lang="en-US" b="1" dirty="0"/>
                    </a:p>
                  </a:txBody>
                  <a:tcPr/>
                </a:tc>
                <a:tc>
                  <a:txBody>
                    <a:bodyPr/>
                    <a:lstStyle/>
                    <a:p>
                      <a:pPr algn="ctr"/>
                      <a:r>
                        <a:rPr lang="en-US" dirty="0" smtClean="0"/>
                        <a:t>2</a:t>
                      </a:r>
                      <a:endParaRPr lang="en-US" dirty="0"/>
                    </a:p>
                  </a:txBody>
                  <a:tcPr/>
                </a:tc>
                <a:tc>
                  <a:txBody>
                    <a:bodyPr/>
                    <a:lstStyle/>
                    <a:p>
                      <a:pPr algn="ctr"/>
                      <a:r>
                        <a:rPr lang="en-US" dirty="0" smtClean="0"/>
                        <a:t>0</a:t>
                      </a:r>
                      <a:endParaRPr lang="en-US" dirty="0"/>
                    </a:p>
                  </a:txBody>
                  <a:tcPr/>
                </a:tc>
              </a:tr>
            </a:tbl>
          </a:graphicData>
        </a:graphic>
      </p:graphicFrame>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PERT (Program Evaluation and Review Technique)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PERT was developed to handle project where the time duration for each activity is no longer just a single time estimate that is decision makers best guess but is a random variable that is characterized by some </a:t>
            </a:r>
            <a:r>
              <a:rPr lang="en-US" dirty="0" smtClean="0">
                <a:solidFill>
                  <a:srgbClr val="FF0000"/>
                </a:solidFill>
              </a:rPr>
              <a:t>probability distribution usually a </a:t>
            </a:r>
            <a:r>
              <a:rPr lang="en-US" sz="3800" b="1" dirty="0" smtClean="0">
                <a:solidFill>
                  <a:srgbClr val="FF0000"/>
                </a:solidFill>
              </a:rPr>
              <a:t>beta distribution. </a:t>
            </a:r>
          </a:p>
          <a:p>
            <a:pPr algn="just"/>
            <a:endParaRPr lang="en-US" dirty="0" smtClean="0"/>
          </a:p>
          <a:p>
            <a:pPr algn="just"/>
            <a:r>
              <a:rPr lang="en-US" dirty="0" smtClean="0"/>
              <a:t>To estimate the parameters of the beta distribution that is </a:t>
            </a:r>
            <a:r>
              <a:rPr lang="en-US" b="1" dirty="0" smtClean="0">
                <a:solidFill>
                  <a:srgbClr val="FF0000"/>
                </a:solidFill>
              </a:rPr>
              <a:t>mean and variance </a:t>
            </a:r>
            <a:r>
              <a:rPr lang="en-US" dirty="0" smtClean="0"/>
              <a:t>the path model requires three time estimates  for each activity. From these time estimates a single value is estimated for future consideration. The three time estimates that are required are as under:</a:t>
            </a: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PERT</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smtClean="0">
                <a:solidFill>
                  <a:srgbClr val="FF0000"/>
                </a:solidFill>
              </a:rPr>
              <a:t>Optimistic time (t</a:t>
            </a:r>
            <a:r>
              <a:rPr lang="en-US" b="1" baseline="-25000" dirty="0" smtClean="0">
                <a:solidFill>
                  <a:srgbClr val="FF0000"/>
                </a:solidFill>
              </a:rPr>
              <a:t>0</a:t>
            </a:r>
            <a:r>
              <a:rPr lang="en-US" b="1" dirty="0" smtClean="0">
                <a:solidFill>
                  <a:srgbClr val="FF0000"/>
                </a:solidFill>
              </a:rPr>
              <a:t> or a </a:t>
            </a:r>
            <a:r>
              <a:rPr lang="en-US" b="1" baseline="-25000" dirty="0" smtClean="0">
                <a:solidFill>
                  <a:srgbClr val="FF0000"/>
                </a:solidFill>
              </a:rPr>
              <a:t> </a:t>
            </a:r>
            <a:r>
              <a:rPr lang="en-US" b="1" dirty="0" smtClean="0">
                <a:solidFill>
                  <a:srgbClr val="FF0000"/>
                </a:solidFill>
              </a:rPr>
              <a:t>): </a:t>
            </a:r>
            <a:r>
              <a:rPr lang="en-US" dirty="0" smtClean="0"/>
              <a:t>the shortest possible time in which an activity can be performed assuming that everything goes well. </a:t>
            </a:r>
          </a:p>
          <a:p>
            <a:pPr algn="just"/>
            <a:r>
              <a:rPr lang="en-US" b="1" dirty="0" smtClean="0">
                <a:solidFill>
                  <a:srgbClr val="FF0000"/>
                </a:solidFill>
              </a:rPr>
              <a:t>Pessimistic time (</a:t>
            </a:r>
            <a:r>
              <a:rPr lang="en-US" b="1" dirty="0" err="1" smtClean="0">
                <a:solidFill>
                  <a:srgbClr val="FF0000"/>
                </a:solidFill>
              </a:rPr>
              <a:t>tp</a:t>
            </a:r>
            <a:r>
              <a:rPr lang="en-US" b="1" dirty="0" smtClean="0">
                <a:solidFill>
                  <a:srgbClr val="FF0000"/>
                </a:solidFill>
              </a:rPr>
              <a:t>)</a:t>
            </a:r>
            <a:r>
              <a:rPr lang="en-US" dirty="0" smtClean="0"/>
              <a:t>: The longest possible time required to perform an activity under extremely bad conditions However such conditions do not include natural calamities like earthquake, flood etc. </a:t>
            </a:r>
          </a:p>
          <a:p>
            <a:pPr algn="just"/>
            <a:r>
              <a:rPr lang="en-US" sz="3300" b="1" dirty="0" smtClean="0">
                <a:solidFill>
                  <a:srgbClr val="FF0000"/>
                </a:solidFill>
              </a:rPr>
              <a:t>Most likely </a:t>
            </a:r>
            <a:r>
              <a:rPr lang="en-US" sz="3300" b="1" dirty="0" smtClean="0">
                <a:solidFill>
                  <a:srgbClr val="FF0000"/>
                </a:solidFill>
              </a:rPr>
              <a:t>time (tm)</a:t>
            </a:r>
            <a:r>
              <a:rPr lang="en-US" dirty="0" smtClean="0"/>
              <a:t>: </a:t>
            </a:r>
            <a:r>
              <a:rPr lang="en-US" dirty="0" smtClean="0"/>
              <a:t>the time that would occur most often to complete an activity if the activity was repeated under exactly the same conditions many time obviously it is the completion time that would occur most frequently</a:t>
            </a:r>
          </a:p>
          <a:p>
            <a:pPr algn="just"/>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50838"/>
            <a:ext cx="8229600" cy="1143000"/>
          </a:xfrm>
        </p:spPr>
        <p:txBody>
          <a:bodyPr/>
          <a:lstStyle/>
          <a:p>
            <a:endParaRPr lang="en-US"/>
          </a:p>
        </p:txBody>
      </p:sp>
      <p:sp>
        <p:nvSpPr>
          <p:cNvPr id="4" name="TextBox 3"/>
          <p:cNvSpPr txBox="1"/>
          <p:nvPr/>
        </p:nvSpPr>
        <p:spPr>
          <a:xfrm>
            <a:off x="838200" y="2286000"/>
            <a:ext cx="6685548" cy="584775"/>
          </a:xfrm>
          <a:prstGeom prst="rect">
            <a:avLst/>
          </a:prstGeom>
          <a:noFill/>
        </p:spPr>
        <p:txBody>
          <a:bodyPr wrap="none" rtlCol="0">
            <a:spAutoFit/>
          </a:bodyPr>
          <a:lstStyle/>
          <a:p>
            <a:r>
              <a:rPr lang="en-US" sz="4000" baseline="-25000" dirty="0" smtClean="0"/>
              <a:t>Expected time of an activity </a:t>
            </a:r>
            <a:r>
              <a:rPr lang="en-US" sz="4000" baseline="-25000" dirty="0" err="1" smtClean="0"/>
              <a:t>te</a:t>
            </a:r>
            <a:r>
              <a:rPr lang="en-US" sz="4000" baseline="-25000" dirty="0" smtClean="0"/>
              <a:t> = </a:t>
            </a:r>
            <a:r>
              <a:rPr lang="en-US" sz="4800" baseline="-25000" dirty="0" smtClean="0"/>
              <a:t> </a:t>
            </a:r>
            <a:r>
              <a:rPr lang="en-US" sz="4800" baseline="-25000" dirty="0" smtClean="0"/>
              <a:t>to</a:t>
            </a:r>
            <a:r>
              <a:rPr lang="en-US" sz="4000" baseline="-25000" dirty="0" smtClean="0"/>
              <a:t>+ </a:t>
            </a:r>
            <a:r>
              <a:rPr lang="en-US" sz="4000" baseline="-25000" dirty="0" smtClean="0"/>
              <a:t>4tm + </a:t>
            </a:r>
            <a:r>
              <a:rPr lang="en-US" sz="4000" baseline="-25000" dirty="0" err="1" smtClean="0"/>
              <a:t>tp</a:t>
            </a:r>
            <a:r>
              <a:rPr lang="en-US" sz="4000" baseline="-25000" dirty="0" smtClean="0"/>
              <a:t> </a:t>
            </a:r>
            <a:endParaRPr lang="en-US" sz="4000" baseline="-25000" dirty="0"/>
          </a:p>
        </p:txBody>
      </p:sp>
      <p:cxnSp>
        <p:nvCxnSpPr>
          <p:cNvPr id="6" name="Straight Connector 5"/>
          <p:cNvCxnSpPr/>
          <p:nvPr/>
        </p:nvCxnSpPr>
        <p:spPr>
          <a:xfrm>
            <a:off x="5486400" y="2895600"/>
            <a:ext cx="1752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213042" y="2895600"/>
            <a:ext cx="340158" cy="461665"/>
          </a:xfrm>
          <a:prstGeom prst="rect">
            <a:avLst/>
          </a:prstGeom>
          <a:noFill/>
        </p:spPr>
        <p:txBody>
          <a:bodyPr wrap="none" rtlCol="0">
            <a:spAutoFit/>
          </a:bodyPr>
          <a:lstStyle/>
          <a:p>
            <a:r>
              <a:rPr lang="en-US" sz="2400" b="1" dirty="0" smtClean="0"/>
              <a:t>6</a:t>
            </a:r>
            <a:endParaRPr lang="en-US" sz="2400" b="1" dirty="0"/>
          </a:p>
        </p:txBody>
      </p:sp>
      <p:pic>
        <p:nvPicPr>
          <p:cNvPr id="1026" name="Picture 2"/>
          <p:cNvPicPr>
            <a:picLocks noChangeAspect="1" noChangeArrowheads="1"/>
          </p:cNvPicPr>
          <p:nvPr/>
        </p:nvPicPr>
        <p:blipFill>
          <a:blip r:embed="rId2"/>
          <a:srcRect/>
          <a:stretch>
            <a:fillRect/>
          </a:stretch>
        </p:blipFill>
        <p:spPr bwMode="auto">
          <a:xfrm>
            <a:off x="3962400" y="3886200"/>
            <a:ext cx="3886200" cy="1676400"/>
          </a:xfrm>
          <a:prstGeom prst="rect">
            <a:avLst/>
          </a:prstGeom>
          <a:noFill/>
          <a:ln w="9525">
            <a:noFill/>
            <a:miter lim="800000"/>
            <a:headEnd/>
            <a:tailEnd/>
          </a:ln>
          <a:effectLst/>
        </p:spPr>
      </p:pic>
      <p:sp>
        <p:nvSpPr>
          <p:cNvPr id="9" name="TextBox 8"/>
          <p:cNvSpPr txBox="1"/>
          <p:nvPr/>
        </p:nvSpPr>
        <p:spPr>
          <a:xfrm>
            <a:off x="762000" y="4419600"/>
            <a:ext cx="3474862" cy="523220"/>
          </a:xfrm>
          <a:prstGeom prst="rect">
            <a:avLst/>
          </a:prstGeom>
          <a:noFill/>
        </p:spPr>
        <p:txBody>
          <a:bodyPr wrap="none" rtlCol="0">
            <a:spAutoFit/>
          </a:bodyPr>
          <a:lstStyle/>
          <a:p>
            <a:r>
              <a:rPr lang="en-US" sz="2800" dirty="0" smtClean="0"/>
              <a:t>Variance of an activity </a:t>
            </a:r>
            <a:endParaRPr lang="en-US" sz="2800" dirty="0"/>
          </a:p>
        </p:txBody>
      </p:sp>
      <p:sp>
        <p:nvSpPr>
          <p:cNvPr id="8" name="TextBox 7"/>
          <p:cNvSpPr txBox="1"/>
          <p:nvPr/>
        </p:nvSpPr>
        <p:spPr>
          <a:xfrm>
            <a:off x="762000" y="3429000"/>
            <a:ext cx="8147551" cy="461665"/>
          </a:xfrm>
          <a:prstGeom prst="rect">
            <a:avLst/>
          </a:prstGeom>
          <a:noFill/>
        </p:spPr>
        <p:txBody>
          <a:bodyPr wrap="none" rtlCol="0">
            <a:spAutoFit/>
          </a:bodyPr>
          <a:lstStyle/>
          <a:p>
            <a:r>
              <a:rPr lang="en-US" sz="2400" dirty="0" smtClean="0"/>
              <a:t>t</a:t>
            </a:r>
            <a:r>
              <a:rPr lang="en-US" sz="2400" baseline="-25000" dirty="0" smtClean="0"/>
              <a:t>0</a:t>
            </a:r>
            <a:r>
              <a:rPr lang="en-US" sz="2400" dirty="0" smtClean="0"/>
              <a:t>==optimistic time,  tm: Most likely time,  </a:t>
            </a:r>
            <a:r>
              <a:rPr lang="en-US" sz="2400" dirty="0" err="1" smtClean="0"/>
              <a:t>tp</a:t>
            </a:r>
            <a:r>
              <a:rPr lang="en-US" sz="2400" dirty="0" smtClean="0"/>
              <a:t> = pessimistic time</a:t>
            </a:r>
            <a:endParaRPr lang="en-US" sz="2400"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dirty="0" smtClean="0"/>
              <a:t>The probability distribution of times for completing an event can be approximated by the normal distribution due to the central limit theorem. Thus  the </a:t>
            </a:r>
            <a:r>
              <a:rPr lang="en-US" sz="2800" b="1" dirty="0" smtClean="0">
                <a:solidFill>
                  <a:srgbClr val="FF0000"/>
                </a:solidFill>
              </a:rPr>
              <a:t>Probability of completing the project in the scheduled time, Ts is given as</a:t>
            </a:r>
            <a:endParaRPr lang="en-US" sz="2800" b="1" dirty="0">
              <a:solidFill>
                <a:srgbClr val="FF0000"/>
              </a:solidFill>
            </a:endParaRPr>
          </a:p>
        </p:txBody>
      </p:sp>
      <p:sp>
        <p:nvSpPr>
          <p:cNvPr id="4" name="TextBox 3"/>
          <p:cNvSpPr txBox="1"/>
          <p:nvPr/>
        </p:nvSpPr>
        <p:spPr>
          <a:xfrm>
            <a:off x="3200400" y="4724400"/>
            <a:ext cx="1743362" cy="523220"/>
          </a:xfrm>
          <a:prstGeom prst="rect">
            <a:avLst/>
          </a:prstGeom>
          <a:noFill/>
        </p:spPr>
        <p:txBody>
          <a:bodyPr wrap="none" rtlCol="0">
            <a:spAutoFit/>
          </a:bodyPr>
          <a:lstStyle/>
          <a:p>
            <a:r>
              <a:rPr lang="en-US" sz="2800" dirty="0" smtClean="0"/>
              <a:t>Z  =  Ts - Te</a:t>
            </a:r>
            <a:endParaRPr lang="en-US" sz="2800" dirty="0"/>
          </a:p>
        </p:txBody>
      </p:sp>
      <p:cxnSp>
        <p:nvCxnSpPr>
          <p:cNvPr id="6" name="Straight Connector 5"/>
          <p:cNvCxnSpPr/>
          <p:nvPr/>
        </p:nvCxnSpPr>
        <p:spPr>
          <a:xfrm flipV="1">
            <a:off x="3962402" y="5257800"/>
            <a:ext cx="990597" cy="2"/>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267200" y="5105400"/>
            <a:ext cx="429926" cy="523220"/>
          </a:xfrm>
          <a:prstGeom prst="rect">
            <a:avLst/>
          </a:prstGeom>
          <a:noFill/>
        </p:spPr>
        <p:txBody>
          <a:bodyPr wrap="none" rtlCol="0">
            <a:spAutoFit/>
          </a:bodyPr>
          <a:lstStyle/>
          <a:p>
            <a:r>
              <a:rPr lang="el-GR" sz="2800" dirty="0" smtClean="0">
                <a:latin typeface="Calibri"/>
                <a:cs typeface="Calibri"/>
              </a:rPr>
              <a:t>σ</a:t>
            </a:r>
            <a:r>
              <a:rPr lang="en-US" sz="2800" baseline="-25000" dirty="0" err="1" smtClean="0">
                <a:latin typeface="Calibri"/>
                <a:cs typeface="Calibri"/>
              </a:rPr>
              <a:t>i</a:t>
            </a:r>
            <a:endParaRPr lang="en-US" sz="2800" baseline="-25000"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Te = Expected Completion time of the project</a:t>
            </a:r>
          </a:p>
          <a:p>
            <a:r>
              <a:rPr lang="en-US" baseline="-25000" dirty="0" smtClean="0">
                <a:latin typeface="Calibri"/>
                <a:cs typeface="Calibri"/>
              </a:rPr>
              <a:t> </a:t>
            </a:r>
            <a:r>
              <a:rPr lang="el-GR" dirty="0" smtClean="0">
                <a:latin typeface="Calibri"/>
                <a:cs typeface="Calibri"/>
              </a:rPr>
              <a:t>σ</a:t>
            </a:r>
            <a:r>
              <a:rPr lang="en-US" baseline="-25000" dirty="0" smtClean="0">
                <a:latin typeface="Calibri"/>
                <a:cs typeface="Calibri"/>
              </a:rPr>
              <a:t>i</a:t>
            </a:r>
            <a:r>
              <a:rPr lang="en-US" baseline="30000" dirty="0" smtClean="0">
                <a:latin typeface="Calibri"/>
                <a:cs typeface="Calibri"/>
              </a:rPr>
              <a:t>2 = </a:t>
            </a:r>
            <a:r>
              <a:rPr lang="el-GR" dirty="0" smtClean="0">
                <a:latin typeface="Calibri"/>
                <a:cs typeface="Calibri"/>
              </a:rPr>
              <a:t>σ</a:t>
            </a:r>
            <a:r>
              <a:rPr lang="en-US" baseline="-25000" dirty="0" smtClean="0">
                <a:latin typeface="Calibri"/>
                <a:cs typeface="Calibri"/>
              </a:rPr>
              <a:t>1</a:t>
            </a:r>
            <a:r>
              <a:rPr lang="en-US" baseline="30000" dirty="0" smtClean="0">
                <a:latin typeface="Calibri"/>
                <a:cs typeface="Calibri"/>
              </a:rPr>
              <a:t>2</a:t>
            </a:r>
            <a:r>
              <a:rPr lang="en-US" dirty="0" smtClean="0">
                <a:latin typeface="Calibri"/>
                <a:cs typeface="Calibri"/>
              </a:rPr>
              <a:t>+</a:t>
            </a:r>
            <a:r>
              <a:rPr lang="el-GR" dirty="0" smtClean="0">
                <a:latin typeface="Calibri"/>
                <a:cs typeface="Calibri"/>
              </a:rPr>
              <a:t>σ</a:t>
            </a:r>
            <a:r>
              <a:rPr lang="en-US" baseline="-25000" dirty="0" smtClean="0">
                <a:latin typeface="Calibri"/>
                <a:cs typeface="Calibri"/>
              </a:rPr>
              <a:t>2</a:t>
            </a:r>
            <a:r>
              <a:rPr lang="en-US" baseline="30000" dirty="0" smtClean="0">
                <a:latin typeface="Calibri"/>
                <a:cs typeface="Calibri"/>
              </a:rPr>
              <a:t>2</a:t>
            </a:r>
            <a:r>
              <a:rPr lang="en-US" dirty="0" smtClean="0">
                <a:latin typeface="Calibri"/>
                <a:cs typeface="Calibri"/>
              </a:rPr>
              <a:t>+…………</a:t>
            </a:r>
            <a:r>
              <a:rPr lang="el-GR" dirty="0" smtClean="0">
                <a:latin typeface="Calibri"/>
                <a:cs typeface="Calibri"/>
              </a:rPr>
              <a:t>σ</a:t>
            </a:r>
            <a:r>
              <a:rPr lang="en-US" baseline="-25000" dirty="0" smtClean="0">
                <a:latin typeface="Calibri"/>
                <a:cs typeface="Calibri"/>
              </a:rPr>
              <a:t>n</a:t>
            </a:r>
            <a:r>
              <a:rPr lang="en-US" baseline="30000" dirty="0" smtClean="0">
                <a:latin typeface="Calibri"/>
                <a:cs typeface="Calibri"/>
              </a:rPr>
              <a:t>2</a:t>
            </a:r>
          </a:p>
          <a:p>
            <a:endParaRPr lang="en-US" baseline="30000" dirty="0" smtClean="0">
              <a:latin typeface="Calibri"/>
              <a:cs typeface="Calibri"/>
            </a:endParaRPr>
          </a:p>
          <a:p>
            <a:pPr algn="just"/>
            <a:r>
              <a:rPr lang="en-US" sz="4400" baseline="30000" dirty="0" smtClean="0">
                <a:latin typeface="Calibri"/>
                <a:cs typeface="Calibri"/>
              </a:rPr>
              <a:t>The desired completion time of the project can be calculated as : Ts = Z</a:t>
            </a:r>
            <a:r>
              <a:rPr lang="el-GR" sz="4400" baseline="30000" dirty="0" smtClean="0">
                <a:latin typeface="Calibri"/>
                <a:cs typeface="Calibri"/>
              </a:rPr>
              <a:t>σ</a:t>
            </a:r>
            <a:r>
              <a:rPr lang="en-US" sz="4400" baseline="30000" dirty="0" smtClean="0">
                <a:latin typeface="Calibri"/>
                <a:cs typeface="Calibri"/>
              </a:rPr>
              <a:t> + Te, where value of Z corresponds to the probability of project completion time. </a:t>
            </a:r>
          </a:p>
          <a:p>
            <a:endParaRPr lang="en-US" baseline="30000"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The expected completion time of the project is obtained by adding the expected time of each activity lying on the critical path. </a:t>
            </a:r>
          </a:p>
          <a:p>
            <a:pPr algn="just"/>
            <a:endParaRPr lang="en-US" dirty="0" smtClean="0"/>
          </a:p>
          <a:p>
            <a:pPr algn="just"/>
            <a:r>
              <a:rPr lang="en-US" dirty="0" smtClean="0"/>
              <a:t>Since it is assumed that the two activities are independent, therefore the variance of the critical path can be known by adding the variance of critical activities.</a:t>
            </a:r>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152400" y="152400"/>
            <a:ext cx="8686800" cy="6705600"/>
          </a:xfrm>
          <a:prstGeom prst="rect">
            <a:avLst/>
          </a:prstGeom>
          <a:noFill/>
          <a:ln w="9525">
            <a:noFill/>
            <a:miter lim="800000"/>
            <a:headEnd/>
            <a:tailEnd/>
          </a:ln>
          <a:effectLst/>
        </p:spPr>
      </p:pic>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52400" y="152400"/>
            <a:ext cx="8991600" cy="63246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Activity </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dummy activity is inserted in the network to ESTABLISH THE given </a:t>
            </a:r>
            <a:r>
              <a:rPr lang="en-US" dirty="0" err="1" smtClean="0"/>
              <a:t>precendence</a:t>
            </a:r>
            <a:r>
              <a:rPr lang="en-US" dirty="0" smtClean="0"/>
              <a:t> relationship among the activities of the project. It is needed when</a:t>
            </a:r>
          </a:p>
          <a:p>
            <a:pPr algn="just"/>
            <a:r>
              <a:rPr lang="en-US" dirty="0" smtClean="0"/>
              <a:t>(a) two or more parallel activities in a project have same head and tail events</a:t>
            </a:r>
          </a:p>
          <a:p>
            <a:pPr algn="just"/>
            <a:r>
              <a:rPr lang="en-US" dirty="0" smtClean="0"/>
              <a:t>(b) two or more activities have some (but not all) of their immediate predecessor activities in common.</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228600" y="457200"/>
            <a:ext cx="8305800" cy="6019800"/>
          </a:xfrm>
          <a:prstGeom prst="rect">
            <a:avLst/>
          </a:prstGeom>
          <a:noFill/>
          <a:ln w="9525">
            <a:noFill/>
            <a:miter lim="800000"/>
            <a:headEnd/>
            <a:tailEnd/>
          </a:ln>
          <a:effectLst/>
        </p:spPr>
      </p:pic>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152400" y="152400"/>
            <a:ext cx="8991600" cy="6324600"/>
          </a:xfrm>
          <a:prstGeom prst="rect">
            <a:avLst/>
          </a:prstGeom>
          <a:noFill/>
          <a:ln w="9525">
            <a:noFill/>
            <a:miter lim="800000"/>
            <a:headEnd/>
            <a:tailEnd/>
          </a:ln>
          <a:effectLst/>
        </p:spPr>
      </p:pic>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152400" y="152400"/>
            <a:ext cx="8534400" cy="6400800"/>
          </a:xfrm>
          <a:prstGeom prst="rect">
            <a:avLst/>
          </a:prstGeom>
          <a:noFill/>
          <a:ln w="9525">
            <a:noFill/>
            <a:miter lim="800000"/>
            <a:headEnd/>
            <a:tailEnd/>
          </a:ln>
          <a:effectLst/>
        </p:spPr>
      </p:pic>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152400" y="152400"/>
            <a:ext cx="8763000" cy="6477000"/>
          </a:xfrm>
          <a:prstGeom prst="rect">
            <a:avLst/>
          </a:prstGeom>
          <a:noFill/>
          <a:ln w="9525">
            <a:noFill/>
            <a:miter lim="800000"/>
            <a:headEnd/>
            <a:tailEnd/>
          </a:ln>
          <a:effectLst/>
        </p:spPr>
      </p:pic>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76200" y="152400"/>
            <a:ext cx="8991601" cy="6096000"/>
          </a:xfrm>
          <a:prstGeom prst="rect">
            <a:avLst/>
          </a:prstGeom>
          <a:noFill/>
          <a:ln w="9525">
            <a:noFill/>
            <a:miter lim="800000"/>
            <a:headEnd/>
            <a:tailEnd/>
          </a:ln>
          <a:effectLst/>
        </p:spPr>
      </p:pic>
      <p:sp>
        <p:nvSpPr>
          <p:cNvPr id="3" name="Freeform 2"/>
          <p:cNvSpPr/>
          <p:nvPr/>
        </p:nvSpPr>
        <p:spPr>
          <a:xfrm>
            <a:off x="6350833" y="4062334"/>
            <a:ext cx="2206052" cy="1638925"/>
          </a:xfrm>
          <a:custGeom>
            <a:avLst/>
            <a:gdLst>
              <a:gd name="connsiteX0" fmla="*/ 79947 w 2206052"/>
              <a:gd name="connsiteY0" fmla="*/ 1124263 h 1638925"/>
              <a:gd name="connsiteX1" fmla="*/ 2163580 w 2206052"/>
              <a:gd name="connsiteY1" fmla="*/ 1229194 h 1638925"/>
              <a:gd name="connsiteX2" fmla="*/ 334780 w 2206052"/>
              <a:gd name="connsiteY2" fmla="*/ 1558977 h 1638925"/>
              <a:gd name="connsiteX3" fmla="*/ 154898 w 2206052"/>
              <a:gd name="connsiteY3" fmla="*/ 1633928 h 1638925"/>
              <a:gd name="connsiteX4" fmla="*/ 109928 w 2206052"/>
              <a:gd name="connsiteY4" fmla="*/ 1588958 h 1638925"/>
              <a:gd name="connsiteX5" fmla="*/ 169888 w 2206052"/>
              <a:gd name="connsiteY5" fmla="*/ 1588958 h 1638925"/>
              <a:gd name="connsiteX6" fmla="*/ 2163580 w 2206052"/>
              <a:gd name="connsiteY6" fmla="*/ 1289155 h 1638925"/>
              <a:gd name="connsiteX7" fmla="*/ 199869 w 2206052"/>
              <a:gd name="connsiteY7" fmla="*/ 0 h 1638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06052" h="1638925">
                <a:moveTo>
                  <a:pt x="79947" y="1124263"/>
                </a:moveTo>
                <a:cubicBezTo>
                  <a:pt x="1100527" y="1140502"/>
                  <a:pt x="2121108" y="1156742"/>
                  <a:pt x="2163580" y="1229194"/>
                </a:cubicBezTo>
                <a:cubicBezTo>
                  <a:pt x="2206052" y="1301646"/>
                  <a:pt x="669560" y="1491521"/>
                  <a:pt x="334780" y="1558977"/>
                </a:cubicBezTo>
                <a:cubicBezTo>
                  <a:pt x="0" y="1626433"/>
                  <a:pt x="192373" y="1628931"/>
                  <a:pt x="154898" y="1633928"/>
                </a:cubicBezTo>
                <a:cubicBezTo>
                  <a:pt x="117423" y="1638925"/>
                  <a:pt x="107430" y="1596453"/>
                  <a:pt x="109928" y="1588958"/>
                </a:cubicBezTo>
                <a:cubicBezTo>
                  <a:pt x="112426" y="1581463"/>
                  <a:pt x="169888" y="1588958"/>
                  <a:pt x="169888" y="1588958"/>
                </a:cubicBezTo>
                <a:cubicBezTo>
                  <a:pt x="512163" y="1538991"/>
                  <a:pt x="2158583" y="1553981"/>
                  <a:pt x="2163580" y="1289155"/>
                </a:cubicBezTo>
                <a:cubicBezTo>
                  <a:pt x="2168577" y="1024329"/>
                  <a:pt x="1184223" y="512164"/>
                  <a:pt x="199869"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85800"/>
            <a:ext cx="8991600" cy="3046988"/>
          </a:xfrm>
          <a:prstGeom prst="rect">
            <a:avLst/>
          </a:prstGeom>
        </p:spPr>
        <p:txBody>
          <a:bodyPr wrap="square">
            <a:spAutoFit/>
          </a:bodyPr>
          <a:lstStyle/>
          <a:p>
            <a:pPr algn="just"/>
            <a:r>
              <a:rPr lang="en-US" sz="3200" dirty="0" smtClean="0"/>
              <a:t>expected completion time of the project is obtained by adding the expected time of each activity lying on the critical path since it is assumed that the two activities are independent there for the variance of the critical path can be known by adding the variance of selectivity</a:t>
            </a:r>
            <a:endParaRPr lang="en-US" sz="3200"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Activity </a:t>
            </a:r>
            <a:endParaRPr lang="en-US" dirty="0"/>
          </a:p>
        </p:txBody>
      </p:sp>
      <p:sp>
        <p:nvSpPr>
          <p:cNvPr id="3" name="Content Placeholder 2"/>
          <p:cNvSpPr>
            <a:spLocks noGrp="1"/>
          </p:cNvSpPr>
          <p:nvPr>
            <p:ph idx="1"/>
          </p:nvPr>
        </p:nvSpPr>
        <p:spPr/>
        <p:txBody>
          <a:bodyPr/>
          <a:lstStyle/>
          <a:p>
            <a:pPr algn="just"/>
            <a:r>
              <a:rPr lang="en-US" dirty="0" smtClean="0"/>
              <a:t>For example, consider a situation where A and B are concurrent activities. C is dependent on A and D is dependent on A and B both. Such a situation can be handled by using a dummy activity as shown in the figure. </a:t>
            </a:r>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81000" y="2514600"/>
            <a:ext cx="4724400" cy="23622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5181600" y="2286000"/>
            <a:ext cx="3581400" cy="2667000"/>
          </a:xfrm>
          <a:prstGeom prst="rect">
            <a:avLst/>
          </a:prstGeom>
          <a:noFill/>
          <a:ln w="9525">
            <a:noFill/>
            <a:miter lim="800000"/>
            <a:headEnd/>
            <a:tailEnd/>
          </a:ln>
          <a:effectLst/>
        </p:spPr>
      </p:pic>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refernces</a:t>
            </a:r>
            <a:endParaRPr lang="en-US" dirty="0"/>
          </a:p>
        </p:txBody>
      </p:sp>
      <p:sp>
        <p:nvSpPr>
          <p:cNvPr id="3" name="Content Placeholder 2"/>
          <p:cNvSpPr>
            <a:spLocks noGrp="1"/>
          </p:cNvSpPr>
          <p:nvPr>
            <p:ph idx="1"/>
          </p:nvPr>
        </p:nvSpPr>
        <p:spPr/>
        <p:txBody>
          <a:bodyPr/>
          <a:lstStyle/>
          <a:p>
            <a:r>
              <a:rPr lang="en-US" dirty="0" smtClean="0"/>
              <a:t>https://www.srividyaengg.ac.in/coursematerial/CSE/104745.pdf</a:t>
            </a:r>
            <a:endParaRPr lang="en-US"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61833" y="3244334"/>
            <a:ext cx="1220334" cy="369332"/>
          </a:xfrm>
          <a:prstGeom prst="rect">
            <a:avLst/>
          </a:prstGeom>
        </p:spPr>
        <p:txBody>
          <a:bodyPr wrap="none">
            <a:spAutoFit/>
          </a:bodyPr>
          <a:lstStyle/>
          <a:p>
            <a:r>
              <a:rPr lang="en-US" dirty="0" smtClean="0"/>
              <a:t>PERT/CPM </a:t>
            </a:r>
            <a:endParaRPr lang="en-US" dirty="0"/>
          </a:p>
        </p:txBody>
      </p:sp>
      <p:pic>
        <p:nvPicPr>
          <p:cNvPr id="102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no two activities can be identified by the same beginning and end event in such cases a dummy activity is introduced to resolve the problem</a:t>
            </a:r>
            <a:endParaRPr lang="en-US"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srcRect/>
          <a:stretch>
            <a:fillRect/>
          </a:stretch>
        </p:blipFill>
        <p:spPr bwMode="auto">
          <a:xfrm>
            <a:off x="1143000" y="2133600"/>
            <a:ext cx="6477000" cy="3048000"/>
          </a:xfrm>
          <a:prstGeom prst="rect">
            <a:avLst/>
          </a:prstGeom>
          <a:noFill/>
          <a:ln w="9525">
            <a:noFill/>
            <a:miter lim="800000"/>
            <a:headEnd/>
            <a:tailEnd/>
          </a:ln>
          <a:effectLst/>
        </p:spPr>
      </p:pic>
      <p:sp>
        <p:nvSpPr>
          <p:cNvPr id="3" name="Oval 2"/>
          <p:cNvSpPr/>
          <p:nvPr/>
        </p:nvSpPr>
        <p:spPr>
          <a:xfrm>
            <a:off x="1981200" y="533400"/>
            <a:ext cx="7620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886200" y="533400"/>
            <a:ext cx="8382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stCxn id="3" idx="6"/>
          </p:cNvCxnSpPr>
          <p:nvPr/>
        </p:nvCxnSpPr>
        <p:spPr>
          <a:xfrm>
            <a:off x="2743200" y="838200"/>
            <a:ext cx="1295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3" idx="6"/>
            <a:endCxn id="4" idx="2"/>
          </p:cNvCxnSpPr>
          <p:nvPr/>
        </p:nvCxnSpPr>
        <p:spPr>
          <a:xfrm>
            <a:off x="2743200" y="8382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a:t>
            </a:r>
            <a:endParaRPr lang="en-US" dirty="0"/>
          </a:p>
        </p:txBody>
      </p:sp>
      <p:sp>
        <p:nvSpPr>
          <p:cNvPr id="3" name="Content Placeholder 2"/>
          <p:cNvSpPr>
            <a:spLocks noGrp="1"/>
          </p:cNvSpPr>
          <p:nvPr>
            <p:ph idx="1"/>
          </p:nvPr>
        </p:nvSpPr>
        <p:spPr/>
        <p:txBody>
          <a:bodyPr>
            <a:normAutofit/>
          </a:bodyPr>
          <a:lstStyle/>
          <a:p>
            <a:pPr algn="just"/>
            <a:r>
              <a:rPr lang="en-US" dirty="0" smtClean="0"/>
              <a:t>A network is a graphic representation of a project’s operations and a composed of activities and events that must be completed to reach the end objective of a project, showing the planning sequence of time accomplishment, their dependence and inter-relationship. The basic components of a network are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pPr algn="just"/>
            <a:r>
              <a:rPr lang="en-US" dirty="0" smtClean="0"/>
              <a:t>An activity is a task, or item of work to be done, that consume time, effort, money or other resources. An activity is represented by an arrow with its head indicating the sequence in which the events are to occur.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smtClean="0"/>
              <a:t>Event- An event represents the start (beginning) or completion (end) of some activity and as such it consume no time. It has no time duration and does not consume any resources. It is also known as a node. An event is generally represented on the network by a circle.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One of the most challenging jobs that any manager can take on is the management of a large-scale project that requires coordinating numerous activities throughout the organization. </a:t>
            </a:r>
          </a:p>
          <a:p>
            <a:pPr algn="just"/>
            <a:endParaRPr lang="en-US" dirty="0" smtClean="0"/>
          </a:p>
          <a:p>
            <a:pPr algn="just"/>
            <a:r>
              <a:rPr lang="en-US" dirty="0" smtClean="0"/>
              <a:t>A myriad of details must be considered in planning how to coordinate all these activities, in developing a realistic schedule, and then in monitoring the progress of the project.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(Milestone)</a:t>
            </a:r>
            <a:endParaRPr lang="en-US" dirty="0"/>
          </a:p>
        </p:txBody>
      </p:sp>
      <p:sp>
        <p:nvSpPr>
          <p:cNvPr id="3" name="Content Placeholder 2"/>
          <p:cNvSpPr>
            <a:spLocks noGrp="1"/>
          </p:cNvSpPr>
          <p:nvPr>
            <p:ph idx="1"/>
          </p:nvPr>
        </p:nvSpPr>
        <p:spPr/>
        <p:txBody>
          <a:bodyPr>
            <a:normAutofit/>
          </a:bodyPr>
          <a:lstStyle/>
          <a:p>
            <a:pPr algn="just"/>
            <a:r>
              <a:rPr lang="en-US" sz="2400" dirty="0" smtClean="0"/>
              <a:t>The beginning and end points of an activity are called as  event or nodes. event is a point in time and does not consume any resources. It is represented by a number circle. the head even called as </a:t>
            </a:r>
            <a:r>
              <a:rPr lang="en-US" sz="2400" dirty="0" err="1" smtClean="0"/>
              <a:t>jth</a:t>
            </a:r>
            <a:r>
              <a:rPr lang="en-US" sz="2400" dirty="0" smtClean="0"/>
              <a:t> event always a number higher than the tale event called the </a:t>
            </a:r>
            <a:r>
              <a:rPr lang="en-US" sz="2400" dirty="0" err="1" smtClean="0"/>
              <a:t>ith</a:t>
            </a:r>
            <a:r>
              <a:rPr lang="en-US" sz="2400" dirty="0" smtClean="0"/>
              <a:t> </a:t>
            </a:r>
            <a:r>
              <a:rPr lang="en-US" sz="2400" dirty="0" err="1" smtClean="0"/>
              <a:t>eventevent</a:t>
            </a:r>
            <a:r>
              <a:rPr lang="en-US" sz="2400" dirty="0" smtClean="0"/>
              <a:t> </a:t>
            </a:r>
          </a:p>
          <a:p>
            <a:pPr algn="just"/>
            <a:endParaRPr lang="en-US" sz="2400" dirty="0" smtClean="0"/>
          </a:p>
          <a:p>
            <a:pPr algn="just"/>
            <a:endParaRPr lang="en-US" sz="2400" dirty="0" smtClean="0"/>
          </a:p>
          <a:p>
            <a:pPr algn="just"/>
            <a:endParaRPr lang="en-US" sz="2400" dirty="0" smtClean="0"/>
          </a:p>
          <a:p>
            <a:pPr algn="just"/>
            <a:r>
              <a:rPr lang="en-US" sz="2400" dirty="0" smtClean="0"/>
              <a:t>The events are classified in to three categories</a:t>
            </a:r>
            <a:endParaRPr lang="en-US" sz="2400" dirty="0"/>
          </a:p>
        </p:txBody>
      </p:sp>
      <p:pic>
        <p:nvPicPr>
          <p:cNvPr id="3075" name="Picture 3"/>
          <p:cNvPicPr>
            <a:picLocks noChangeAspect="1" noChangeArrowheads="1"/>
          </p:cNvPicPr>
          <p:nvPr/>
        </p:nvPicPr>
        <p:blipFill>
          <a:blip r:embed="rId2"/>
          <a:srcRect/>
          <a:stretch>
            <a:fillRect/>
          </a:stretch>
        </p:blipFill>
        <p:spPr bwMode="auto">
          <a:xfrm>
            <a:off x="2676525" y="3781425"/>
            <a:ext cx="3790950" cy="866775"/>
          </a:xfrm>
          <a:prstGeom prst="rect">
            <a:avLst/>
          </a:prstGeom>
          <a:noFill/>
          <a:ln w="9525">
            <a:noFill/>
            <a:miter lim="800000"/>
            <a:headEnd/>
            <a:tailEnd/>
          </a:ln>
          <a:effectLst/>
        </p:spPr>
      </p:pic>
      <p:sp>
        <p:nvSpPr>
          <p:cNvPr id="5" name="TextBox 4"/>
          <p:cNvSpPr txBox="1"/>
          <p:nvPr/>
        </p:nvSpPr>
        <p:spPr>
          <a:xfrm>
            <a:off x="3429000" y="4419600"/>
            <a:ext cx="301686" cy="369332"/>
          </a:xfrm>
          <a:prstGeom prst="rect">
            <a:avLst/>
          </a:prstGeom>
          <a:noFill/>
        </p:spPr>
        <p:txBody>
          <a:bodyPr wrap="none" rtlCol="0">
            <a:spAutoFit/>
          </a:bodyPr>
          <a:lstStyle/>
          <a:p>
            <a:r>
              <a:rPr lang="en-US" dirty="0" smtClean="0"/>
              <a:t>1</a:t>
            </a:r>
            <a:endParaRPr lang="en-US" dirty="0"/>
          </a:p>
        </p:txBody>
      </p:sp>
      <p:sp>
        <p:nvSpPr>
          <p:cNvPr id="6" name="TextBox 5"/>
          <p:cNvSpPr txBox="1"/>
          <p:nvPr/>
        </p:nvSpPr>
        <p:spPr>
          <a:xfrm>
            <a:off x="5181600" y="4419600"/>
            <a:ext cx="301686" cy="369332"/>
          </a:xfrm>
          <a:prstGeom prst="rect">
            <a:avLst/>
          </a:prstGeom>
          <a:noFill/>
        </p:spPr>
        <p:txBody>
          <a:bodyPr wrap="none" rtlCol="0">
            <a:spAutoFit/>
          </a:bodyPr>
          <a:lstStyle/>
          <a:p>
            <a:r>
              <a:rPr lang="en-US" dirty="0" smtClean="0"/>
              <a:t>2</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Merge event: When more than one activity comes and joins an event such an event is known as merge event.</a:t>
            </a:r>
            <a:endParaRPr lang="en-US" dirty="0"/>
          </a:p>
        </p:txBody>
      </p:sp>
      <p:pic>
        <p:nvPicPr>
          <p:cNvPr id="2050" name="Picture 2"/>
          <p:cNvPicPr>
            <a:picLocks noChangeAspect="1" noChangeArrowheads="1"/>
          </p:cNvPicPr>
          <p:nvPr/>
        </p:nvPicPr>
        <p:blipFill>
          <a:blip r:embed="rId2"/>
          <a:srcRect/>
          <a:stretch>
            <a:fillRect/>
          </a:stretch>
        </p:blipFill>
        <p:spPr bwMode="auto">
          <a:xfrm>
            <a:off x="2971800" y="4267200"/>
            <a:ext cx="2819400" cy="17526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Burst event – When more than one activity leaves an event such an event is known as burst event</a:t>
            </a:r>
            <a:endParaRPr lang="en-US" dirty="0"/>
          </a:p>
        </p:txBody>
      </p:sp>
      <p:pic>
        <p:nvPicPr>
          <p:cNvPr id="3074" name="Picture 2"/>
          <p:cNvPicPr>
            <a:picLocks noChangeAspect="1" noChangeArrowheads="1"/>
          </p:cNvPicPr>
          <p:nvPr/>
        </p:nvPicPr>
        <p:blipFill>
          <a:blip r:embed="rId2"/>
          <a:srcRect/>
          <a:stretch>
            <a:fillRect/>
          </a:stretch>
        </p:blipFill>
        <p:spPr bwMode="auto">
          <a:xfrm>
            <a:off x="2819400" y="3505200"/>
            <a:ext cx="2514600" cy="1819275"/>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smtClean="0"/>
              <a:t>Merge and Burst event – An activity may be merge and burst event at the same time as with respect to some activities it can be a merge event and with respect to some other activities it may be a burst event.</a:t>
            </a:r>
            <a:endParaRPr lang="en-US" dirty="0"/>
          </a:p>
        </p:txBody>
      </p:sp>
      <p:pic>
        <p:nvPicPr>
          <p:cNvPr id="4098" name="Picture 2"/>
          <p:cNvPicPr>
            <a:picLocks noChangeAspect="1" noChangeArrowheads="1"/>
          </p:cNvPicPr>
          <p:nvPr/>
        </p:nvPicPr>
        <p:blipFill>
          <a:blip r:embed="rId2"/>
          <a:srcRect/>
          <a:stretch>
            <a:fillRect/>
          </a:stretch>
        </p:blipFill>
        <p:spPr bwMode="auto">
          <a:xfrm>
            <a:off x="2819400" y="4419600"/>
            <a:ext cx="3429000" cy="190500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activity can be further classified into the following three categories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Common Errors in Drawing Networks</a:t>
            </a:r>
            <a:endParaRPr lang="en-US" sz="3200" dirty="0"/>
          </a:p>
        </p:txBody>
      </p:sp>
      <p:sp>
        <p:nvSpPr>
          <p:cNvPr id="3" name="Content Placeholder 2"/>
          <p:cNvSpPr>
            <a:spLocks noGrp="1"/>
          </p:cNvSpPr>
          <p:nvPr>
            <p:ph idx="1"/>
          </p:nvPr>
        </p:nvSpPr>
        <p:spPr/>
        <p:txBody>
          <a:bodyPr>
            <a:normAutofit/>
          </a:bodyPr>
          <a:lstStyle/>
          <a:p>
            <a:pPr algn="just"/>
            <a:r>
              <a:rPr lang="en-US" sz="2400" dirty="0" smtClean="0"/>
              <a:t>1. Dangling </a:t>
            </a:r>
          </a:p>
          <a:p>
            <a:pPr lvl="1" algn="just"/>
            <a:r>
              <a:rPr lang="en-US" sz="2000" dirty="0" smtClean="0"/>
              <a:t>To disconnect an activity before the completion of all activities in a network diagram is known as dangling. As shown in the figure activities (5 – 10) and (6 – 7) are not the last activities in the network. So the diagram is wrong and indicates the error of dangling</a:t>
            </a:r>
            <a:endParaRPr lang="en-US" sz="2000" dirty="0"/>
          </a:p>
        </p:txBody>
      </p:sp>
      <p:pic>
        <p:nvPicPr>
          <p:cNvPr id="5122" name="Picture 2"/>
          <p:cNvPicPr>
            <a:picLocks noChangeAspect="1" noChangeArrowheads="1"/>
          </p:cNvPicPr>
          <p:nvPr/>
        </p:nvPicPr>
        <p:blipFill>
          <a:blip r:embed="rId2"/>
          <a:srcRect/>
          <a:stretch>
            <a:fillRect/>
          </a:stretch>
        </p:blipFill>
        <p:spPr bwMode="auto">
          <a:xfrm>
            <a:off x="914400" y="3810000"/>
            <a:ext cx="7086600" cy="2028825"/>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Looping or Cycling:</a:t>
            </a:r>
          </a:p>
          <a:p>
            <a:pPr lvl="1"/>
            <a:r>
              <a:rPr lang="en-US" dirty="0" smtClean="0"/>
              <a:t>Looping error is also known as cycling error in a network diagram. Drawing an endless loop in a network is known as error of looping as shown in the following figure</a:t>
            </a:r>
            <a:endParaRPr lang="en-US" dirty="0"/>
          </a:p>
        </p:txBody>
      </p:sp>
      <p:pic>
        <p:nvPicPr>
          <p:cNvPr id="6146" name="Picture 2"/>
          <p:cNvPicPr>
            <a:picLocks noChangeAspect="1" noChangeArrowheads="1"/>
          </p:cNvPicPr>
          <p:nvPr/>
        </p:nvPicPr>
        <p:blipFill>
          <a:blip r:embed="rId2"/>
          <a:srcRect/>
          <a:stretch>
            <a:fillRect/>
          </a:stretch>
        </p:blipFill>
        <p:spPr bwMode="auto">
          <a:xfrm>
            <a:off x="1676400" y="4191000"/>
            <a:ext cx="6324600" cy="2209800"/>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smtClean="0"/>
              <a:t>Redundancy: Unnecessarily inserting the dummy activity in network logic is known as the error of redundancy as shown in the following diagram</a:t>
            </a:r>
            <a:endParaRPr lang="en-US" dirty="0"/>
          </a:p>
        </p:txBody>
      </p:sp>
      <p:pic>
        <p:nvPicPr>
          <p:cNvPr id="7170" name="Picture 2"/>
          <p:cNvPicPr>
            <a:picLocks noChangeAspect="1" noChangeArrowheads="1"/>
          </p:cNvPicPr>
          <p:nvPr/>
        </p:nvPicPr>
        <p:blipFill>
          <a:blip r:embed="rId2"/>
          <a:srcRect/>
          <a:stretch>
            <a:fillRect/>
          </a:stretch>
        </p:blipFill>
        <p:spPr bwMode="auto">
          <a:xfrm>
            <a:off x="2362200" y="4000500"/>
            <a:ext cx="4724400" cy="1866900"/>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Rules for Network Representation</a:t>
            </a:r>
            <a:endParaRPr lang="en-US" sz="3200" dirty="0"/>
          </a:p>
        </p:txBody>
      </p:sp>
      <p:sp>
        <p:nvSpPr>
          <p:cNvPr id="3" name="Content Placeholder 2"/>
          <p:cNvSpPr>
            <a:spLocks noGrp="1"/>
          </p:cNvSpPr>
          <p:nvPr>
            <p:ph idx="1"/>
          </p:nvPr>
        </p:nvSpPr>
        <p:spPr>
          <a:xfrm>
            <a:off x="457200" y="1219200"/>
            <a:ext cx="8229600" cy="4525963"/>
          </a:xfrm>
        </p:spPr>
        <p:txBody>
          <a:bodyPr>
            <a:noAutofit/>
          </a:bodyPr>
          <a:lstStyle/>
          <a:p>
            <a:pPr algn="just"/>
            <a:r>
              <a:rPr lang="en-US" sz="2200" dirty="0" smtClean="0"/>
              <a:t>Three rules are available for constructing the network</a:t>
            </a:r>
          </a:p>
          <a:p>
            <a:pPr algn="just">
              <a:buNone/>
            </a:pPr>
            <a:r>
              <a:rPr lang="en-US" sz="2200" dirty="0" smtClean="0"/>
              <a:t>	1. Each activity is represented by one, and only one arrow (arc) </a:t>
            </a:r>
          </a:p>
          <a:p>
            <a:pPr algn="just">
              <a:buNone/>
            </a:pPr>
            <a:r>
              <a:rPr lang="en-US" sz="2200" dirty="0" smtClean="0"/>
              <a:t>	2. Each activity must be identified by two distinct end nodes &amp; no two or more activities can have the same tail. </a:t>
            </a:r>
          </a:p>
          <a:p>
            <a:pPr algn="just">
              <a:buNone/>
            </a:pPr>
            <a:r>
              <a:rPr lang="en-US" sz="2200" dirty="0" smtClean="0"/>
              <a:t>	3. To maintain the correct precedence relationships, the following questions must be answered as each is added to network: </a:t>
            </a:r>
          </a:p>
          <a:p>
            <a:pPr algn="just">
              <a:buNone/>
            </a:pPr>
            <a:r>
              <a:rPr lang="en-US" sz="2200" dirty="0" smtClean="0"/>
              <a:t>	(a) What activities must immediately precede the current activity? </a:t>
            </a:r>
          </a:p>
          <a:p>
            <a:pPr algn="just">
              <a:buNone/>
            </a:pPr>
            <a:r>
              <a:rPr lang="en-US" sz="2200" dirty="0" smtClean="0"/>
              <a:t>	(b) What activities must follow the current activity? </a:t>
            </a:r>
          </a:p>
          <a:p>
            <a:pPr algn="just">
              <a:buNone/>
            </a:pPr>
            <a:r>
              <a:rPr lang="en-US" sz="2200" dirty="0" smtClean="0"/>
              <a:t>	(c) What activities must occur concurrently with the current activity? The answer of these questions may require the use of dummy activities to ensure correct </a:t>
            </a:r>
            <a:r>
              <a:rPr lang="en-US" sz="2200" dirty="0" err="1" smtClean="0"/>
              <a:t>precedences</a:t>
            </a:r>
            <a:r>
              <a:rPr lang="en-US" sz="2200" dirty="0" smtClean="0"/>
              <a:t> among the activities.</a:t>
            </a:r>
            <a:endParaRPr lang="en-US" sz="2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200" u="sng" dirty="0" smtClean="0"/>
              <a:t>Numbering the events- Fulkerson Rule </a:t>
            </a:r>
            <a:endParaRPr lang="en-US" sz="3200" u="sng" dirty="0"/>
          </a:p>
        </p:txBody>
      </p:sp>
      <p:sp>
        <p:nvSpPr>
          <p:cNvPr id="3" name="Content Placeholder 2"/>
          <p:cNvSpPr>
            <a:spLocks noGrp="1"/>
          </p:cNvSpPr>
          <p:nvPr>
            <p:ph idx="1"/>
          </p:nvPr>
        </p:nvSpPr>
        <p:spPr>
          <a:xfrm>
            <a:off x="457200" y="838200"/>
            <a:ext cx="8229600" cy="4525963"/>
          </a:xfrm>
        </p:spPr>
        <p:txBody>
          <a:bodyPr>
            <a:noAutofit/>
          </a:bodyPr>
          <a:lstStyle/>
          <a:p>
            <a:pPr algn="just"/>
            <a:r>
              <a:rPr lang="en-US" sz="2400" dirty="0" smtClean="0"/>
              <a:t>After the network is drawn in a logical sequence, every event is assigned a number. The number sequence must be such as to reflect the flow of the network. In event numbering, the following rules should be observed, which is also known as Fulkerson’s rule.</a:t>
            </a:r>
          </a:p>
          <a:p>
            <a:pPr algn="just">
              <a:buNone/>
            </a:pPr>
            <a:r>
              <a:rPr lang="en-US" sz="2400" dirty="0" smtClean="0"/>
              <a:t>	(a) Event numbers should be unique </a:t>
            </a:r>
          </a:p>
          <a:p>
            <a:pPr algn="just">
              <a:buNone/>
            </a:pPr>
            <a:r>
              <a:rPr lang="en-US" sz="2400" dirty="0" smtClean="0"/>
              <a:t>	(b) Event numbering should be carried out on a sequential basis from left to right </a:t>
            </a:r>
          </a:p>
          <a:p>
            <a:pPr algn="just">
              <a:buNone/>
            </a:pPr>
            <a:r>
              <a:rPr lang="en-US" sz="2400" dirty="0" smtClean="0"/>
              <a:t>	(c) The initial event which has all outgoing arrows with no incoming arrow is numbered 0 or 1 </a:t>
            </a:r>
          </a:p>
          <a:p>
            <a:pPr algn="just">
              <a:buNone/>
            </a:pPr>
            <a:r>
              <a:rPr lang="en-US" sz="2400" dirty="0" smtClean="0"/>
              <a:t>	(d) The head of an arrow should always bear a number higher than the one assigned at the tail of the arrow </a:t>
            </a:r>
          </a:p>
          <a:p>
            <a:pPr algn="just">
              <a:buNone/>
            </a:pPr>
            <a:r>
              <a:rPr lang="en-US" sz="2400" dirty="0" smtClean="0"/>
              <a:t>	(e) Gaps should be left in the sequences of event numbering to accommodate subsequent inclusion of activities, if necessary.</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pPr algn="just"/>
            <a:r>
              <a:rPr lang="en-US" dirty="0" smtClean="0"/>
              <a:t>Fortunately, two closely related operations research techniques, PERT (program evaluation and review technique) and CPM (critical path method), are available to assist the project manager in carrying out these responsibilities. </a:t>
            </a:r>
          </a:p>
          <a:p>
            <a:pPr algn="just"/>
            <a:endParaRPr lang="en-US" dirty="0" smtClean="0"/>
          </a:p>
          <a:p>
            <a:pPr algn="just"/>
            <a:r>
              <a:rPr lang="en-US" dirty="0" smtClean="0"/>
              <a:t>These techniques make heavy use of networks to help plan and display the coordination of all the activities. They also normally use a software package to deal with all the data needed to develop schedule information and then to monitor the progress of the project. Project management software, such as MS Project is widely available for these purposes.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CPM/PERT </a:t>
            </a:r>
            <a:endParaRPr lang="en-US" dirty="0"/>
          </a:p>
        </p:txBody>
      </p:sp>
      <p:sp>
        <p:nvSpPr>
          <p:cNvPr id="3" name="Content Placeholder 2"/>
          <p:cNvSpPr>
            <a:spLocks noGrp="1"/>
          </p:cNvSpPr>
          <p:nvPr>
            <p:ph idx="1"/>
          </p:nvPr>
        </p:nvSpPr>
        <p:spPr/>
        <p:txBody>
          <a:bodyPr/>
          <a:lstStyle/>
          <a:p>
            <a:pPr algn="just"/>
            <a:r>
              <a:rPr lang="en-US" dirty="0" smtClean="0"/>
              <a:t>CPM/PERT are network based models designed to assist in the planning, scheduling and control of projects. </a:t>
            </a:r>
          </a:p>
          <a:p>
            <a:pPr algn="just"/>
            <a:endParaRPr lang="en-US" dirty="0" smtClean="0"/>
          </a:p>
          <a:p>
            <a:pPr algn="just"/>
            <a:endParaRPr lang="en-US" dirty="0" smtClean="0"/>
          </a:p>
          <a:p>
            <a:pPr algn="just"/>
            <a:r>
              <a:rPr lang="en-US" dirty="0" smtClean="0"/>
              <a:t>Project- A project is defined as a collection of interrelated activities with each activity consuming time and resources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CPM/PERT </a:t>
            </a:r>
            <a:endParaRPr lang="en-US" dirty="0"/>
          </a:p>
        </p:txBody>
      </p:sp>
      <p:sp>
        <p:nvSpPr>
          <p:cNvPr id="3" name="Content Placeholder 2"/>
          <p:cNvSpPr>
            <a:spLocks noGrp="1"/>
          </p:cNvSpPr>
          <p:nvPr>
            <p:ph idx="1"/>
          </p:nvPr>
        </p:nvSpPr>
        <p:spPr/>
        <p:txBody>
          <a:bodyPr/>
          <a:lstStyle/>
          <a:p>
            <a:pPr algn="just"/>
            <a:r>
              <a:rPr lang="en-US" dirty="0" smtClean="0"/>
              <a:t>The objective of CPM/PERT is to provide analytic means for scheduling the activities. Followings are the steps of the techniques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CPM/PERT </a:t>
            </a: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1.	We define the activities of the project, their precedence relationship and their time requirements. </a:t>
            </a:r>
          </a:p>
          <a:p>
            <a:pPr algn="just">
              <a:buNone/>
            </a:pPr>
            <a:r>
              <a:rPr lang="en-US" dirty="0" smtClean="0"/>
              <a:t>2. The precedence relationship among the activities are represented by a network </a:t>
            </a:r>
          </a:p>
          <a:p>
            <a:pPr algn="just">
              <a:buNone/>
            </a:pPr>
            <a:r>
              <a:rPr lang="en-US" dirty="0" smtClean="0"/>
              <a:t>3. Specific computations to develop the time schedule for the project. During the actual execution of the project things may not proceed as planned, as some of the activities may be expedited or delayed. When this happens, the schedule must be revised to reflect the realities on the ground. This is the reason for including a feedback loop between the time schedule phase and the network phase, as shown in following diagram.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CPM/PERT </a:t>
            </a:r>
            <a:endParaRPr lang="en-US" dirty="0"/>
          </a:p>
        </p:txBody>
      </p:sp>
      <p:sp>
        <p:nvSpPr>
          <p:cNvPr id="3" name="Content Placeholder 2"/>
          <p:cNvSpPr>
            <a:spLocks noGrp="1"/>
          </p:cNvSpPr>
          <p:nvPr>
            <p:ph idx="1"/>
          </p:nvPr>
        </p:nvSpPr>
        <p:spPr/>
        <p:txBody>
          <a:bodyPr/>
          <a:lstStyle/>
          <a:p>
            <a:pPr algn="just"/>
            <a:r>
              <a:rPr lang="en-US" dirty="0" smtClean="0"/>
              <a:t>The two techniques, CPM and PERT, which were developed independently, differ in that CPM assumes deterministic activity duration and PERT assumes probabilistic durations.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CPM</a:t>
            </a:r>
            <a:endParaRPr lang="en-US" dirty="0"/>
          </a:p>
        </p:txBody>
      </p:sp>
      <p:sp>
        <p:nvSpPr>
          <p:cNvPr id="3" name="Content Placeholder 2"/>
          <p:cNvSpPr>
            <a:spLocks noGrp="1"/>
          </p:cNvSpPr>
          <p:nvPr>
            <p:ph idx="1"/>
          </p:nvPr>
        </p:nvSpPr>
        <p:spPr/>
        <p:txBody>
          <a:bodyPr/>
          <a:lstStyle/>
          <a:p>
            <a:pPr algn="just"/>
            <a:r>
              <a:rPr lang="en-US" dirty="0" smtClean="0"/>
              <a:t>It is commonly used for those projects which are repetitive in nature &amp; where one has prior experience of handling similar projects. It is a deterministic model and places emphasis on time &amp; cost for activities of a project.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PERT</a:t>
            </a:r>
            <a:endParaRPr lang="en-US" dirty="0"/>
          </a:p>
        </p:txBody>
      </p:sp>
      <p:sp>
        <p:nvSpPr>
          <p:cNvPr id="3" name="Content Placeholder 2"/>
          <p:cNvSpPr>
            <a:spLocks noGrp="1"/>
          </p:cNvSpPr>
          <p:nvPr>
            <p:ph idx="1"/>
          </p:nvPr>
        </p:nvSpPr>
        <p:spPr/>
        <p:txBody>
          <a:bodyPr/>
          <a:lstStyle/>
          <a:p>
            <a:pPr algn="just"/>
            <a:r>
              <a:rPr lang="en-US" dirty="0" smtClean="0"/>
              <a:t>PERT (Program evaluation &amp; review Technique)- it is generally used for those projects where time required to complete various activities are not known as a prior. It is probabilistic model &amp; is primarily concerned for evaluation of time. It is event oriented.</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PERT/CPM </a:t>
            </a:r>
            <a:br>
              <a:rPr lang="en-US" sz="3600" dirty="0" smtClean="0"/>
            </a:br>
            <a:r>
              <a:rPr lang="en-US" sz="3600" b="1" u="sng" dirty="0" smtClean="0"/>
              <a:t>Advantages</a:t>
            </a:r>
            <a:endParaRPr lang="en-US" sz="3600" b="1" u="sng" dirty="0"/>
          </a:p>
        </p:txBody>
      </p:sp>
      <p:sp>
        <p:nvSpPr>
          <p:cNvPr id="3" name="Content Placeholder 2"/>
          <p:cNvSpPr>
            <a:spLocks noGrp="1"/>
          </p:cNvSpPr>
          <p:nvPr>
            <p:ph idx="1"/>
          </p:nvPr>
        </p:nvSpPr>
        <p:spPr/>
        <p:txBody>
          <a:bodyPr>
            <a:normAutofit fontScale="92500" lnSpcReduction="20000"/>
          </a:bodyPr>
          <a:lstStyle/>
          <a:p>
            <a:pPr algn="just"/>
            <a:r>
              <a:rPr lang="en-US" dirty="0" smtClean="0"/>
              <a:t>A PERT/CPM chart explicitly defines and makes visible dependencies (precedence relationships) between the elements, </a:t>
            </a:r>
          </a:p>
          <a:p>
            <a:pPr algn="just"/>
            <a:r>
              <a:rPr lang="en-US" dirty="0" smtClean="0"/>
              <a:t>PERT/CPM facilitates identification of the critical path and makes this visible,</a:t>
            </a:r>
          </a:p>
          <a:p>
            <a:pPr algn="just"/>
            <a:r>
              <a:rPr lang="en-US" dirty="0" smtClean="0"/>
              <a:t>PERT/CPM facilitates identification of early start, late start, and slack for each activity, </a:t>
            </a:r>
          </a:p>
          <a:p>
            <a:pPr algn="just"/>
            <a:r>
              <a:rPr lang="en-US" dirty="0" smtClean="0"/>
              <a:t>PERT/CPM provides for potentially reduced project Duration due to better understanding of dependencies leading to improved overlapping of activities and tasks where feasible.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PERT/CPM </a:t>
            </a:r>
            <a:br>
              <a:rPr lang="en-US" sz="3200" dirty="0" smtClean="0"/>
            </a:br>
            <a:r>
              <a:rPr lang="en-US" sz="3200" dirty="0" smtClean="0"/>
              <a:t>disadvantages</a:t>
            </a:r>
            <a:endParaRPr lang="en-US" sz="3200" dirty="0"/>
          </a:p>
        </p:txBody>
      </p:sp>
      <p:sp>
        <p:nvSpPr>
          <p:cNvPr id="3" name="Content Placeholder 2"/>
          <p:cNvSpPr>
            <a:spLocks noGrp="1"/>
          </p:cNvSpPr>
          <p:nvPr>
            <p:ph idx="1"/>
          </p:nvPr>
        </p:nvSpPr>
        <p:spPr/>
        <p:txBody>
          <a:bodyPr>
            <a:normAutofit/>
          </a:bodyPr>
          <a:lstStyle/>
          <a:p>
            <a:pPr algn="just"/>
            <a:r>
              <a:rPr lang="en-US" sz="2400" dirty="0" smtClean="0"/>
              <a:t>There can be potentially hundreds or thousands of activities and individual dependency relationships, </a:t>
            </a:r>
          </a:p>
          <a:p>
            <a:pPr algn="just"/>
            <a:r>
              <a:rPr lang="en-US" sz="2400" dirty="0" smtClean="0"/>
              <a:t> The network charts tend to be large and unwieldy requiring several pages to print and requiring special size paper,</a:t>
            </a:r>
          </a:p>
          <a:p>
            <a:pPr algn="just"/>
            <a:r>
              <a:rPr lang="en-US" sz="2400" dirty="0" smtClean="0"/>
              <a:t>The lack of a timeframe on most PERT/CPM charts makes it harder to show status although </a:t>
            </a:r>
            <a:r>
              <a:rPr lang="en-US" sz="2400" dirty="0" err="1" smtClean="0"/>
              <a:t>colours</a:t>
            </a:r>
            <a:r>
              <a:rPr lang="en-US" sz="2400" dirty="0" smtClean="0"/>
              <a:t> can help (e.g., specific </a:t>
            </a:r>
            <a:r>
              <a:rPr lang="en-US" sz="2400" dirty="0" err="1" smtClean="0"/>
              <a:t>colour</a:t>
            </a:r>
            <a:r>
              <a:rPr lang="en-US" sz="2400" dirty="0" smtClean="0"/>
              <a:t> for completed nodes), </a:t>
            </a:r>
          </a:p>
          <a:p>
            <a:pPr algn="just"/>
            <a:r>
              <a:rPr lang="en-US" sz="2400" dirty="0" smtClean="0"/>
              <a:t>When the PERT/CPM charts become unwieldy, they are no longer used to manage the project.</a:t>
            </a:r>
            <a:endParaRPr lang="en-US"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Rules for AOA network construction</a:t>
            </a:r>
            <a:endParaRPr lang="en-US" u="sng" dirty="0"/>
          </a:p>
        </p:txBody>
      </p:sp>
      <p:sp>
        <p:nvSpPr>
          <p:cNvPr id="3" name="Content Placeholder 2"/>
          <p:cNvSpPr>
            <a:spLocks noGrp="1"/>
          </p:cNvSpPr>
          <p:nvPr>
            <p:ph idx="1"/>
          </p:nvPr>
        </p:nvSpPr>
        <p:spPr/>
        <p:txBody>
          <a:bodyPr/>
          <a:lstStyle/>
          <a:p>
            <a:pPr algn="just"/>
            <a:r>
              <a:rPr lang="en-US" dirty="0" smtClean="0"/>
              <a:t>Following are some of the rules that have to be followed while constructing a network:</a:t>
            </a:r>
          </a:p>
          <a:p>
            <a:pPr algn="just"/>
            <a:endParaRPr lang="en-US" dirty="0" smtClean="0"/>
          </a:p>
          <a:p>
            <a:pPr algn="just">
              <a:buNone/>
            </a:pPr>
            <a:r>
              <a:rPr lang="en-US" dirty="0" smtClean="0"/>
              <a:t>1. In network diagram, arrows represent activities and circles the events. The length of an arrow is of no significance.</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Rules for AOA network construction</a:t>
            </a:r>
            <a:endParaRPr lang="en-US" dirty="0"/>
          </a:p>
        </p:txBody>
      </p:sp>
      <p:sp>
        <p:nvSpPr>
          <p:cNvPr id="3" name="Content Placeholder 2"/>
          <p:cNvSpPr>
            <a:spLocks noGrp="1"/>
          </p:cNvSpPr>
          <p:nvPr>
            <p:ph idx="1"/>
          </p:nvPr>
        </p:nvSpPr>
        <p:spPr/>
        <p:txBody>
          <a:bodyPr/>
          <a:lstStyle/>
          <a:p>
            <a:pPr algn="just"/>
            <a:r>
              <a:rPr lang="en-US" dirty="0" smtClean="0"/>
              <a:t>Each activity should be represented only by one Arrow and must start and end in a circle called event. The tail of an activity represent the start, and head the completion of work</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PERT and CPM are basically time-oriented methods in the sense that they both lead to determination of a time schedule for the project. </a:t>
            </a:r>
          </a:p>
          <a:p>
            <a:pPr algn="just"/>
            <a:endParaRPr lang="en-US" dirty="0" smtClean="0"/>
          </a:p>
          <a:p>
            <a:pPr algn="just"/>
            <a:r>
              <a:rPr lang="en-US" dirty="0" smtClean="0"/>
              <a:t>The significant difference between two approaches is that the time estimates for the different activities in </a:t>
            </a:r>
            <a:r>
              <a:rPr lang="en-US" b="1" u="sng" dirty="0" smtClean="0"/>
              <a:t>CPM were assumed to be deterministic</a:t>
            </a:r>
            <a:r>
              <a:rPr lang="en-US" dirty="0" smtClean="0"/>
              <a:t> while in PERT these are described </a:t>
            </a:r>
            <a:r>
              <a:rPr lang="en-US" b="1" u="sng" dirty="0" smtClean="0"/>
              <a:t>probabilistically</a:t>
            </a:r>
            <a:r>
              <a:rPr lang="en-US" dirty="0" smtClean="0"/>
              <a:t>. These techniques are referred as </a:t>
            </a:r>
            <a:r>
              <a:rPr lang="en-US" b="1" u="sng" dirty="0" smtClean="0"/>
              <a:t>project scheduling techniques</a:t>
            </a:r>
            <a:endParaRPr lang="en-US" b="1" u="sng"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Rules for AOA network construction</a:t>
            </a:r>
            <a:endParaRPr lang="en-US" dirty="0"/>
          </a:p>
        </p:txBody>
      </p:sp>
      <p:sp>
        <p:nvSpPr>
          <p:cNvPr id="3" name="Content Placeholder 2"/>
          <p:cNvSpPr>
            <a:spLocks noGrp="1"/>
          </p:cNvSpPr>
          <p:nvPr>
            <p:ph idx="1"/>
          </p:nvPr>
        </p:nvSpPr>
        <p:spPr/>
        <p:txBody>
          <a:bodyPr/>
          <a:lstStyle/>
          <a:p>
            <a:pPr algn="just"/>
            <a:r>
              <a:rPr lang="en-US" dirty="0" smtClean="0"/>
              <a:t>The event numbered 1 denote the start of the project and is called initial event. All activities emerging from event 1 should not be preceded by any other activity or activities. an event carrying the highest number denote the completion event. A network should have only one initial event and only one terminal event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Rules for AOA network construction</a:t>
            </a:r>
            <a:endParaRPr lang="en-US" dirty="0"/>
          </a:p>
        </p:txBody>
      </p:sp>
      <p:sp>
        <p:nvSpPr>
          <p:cNvPr id="3" name="Content Placeholder 2"/>
          <p:cNvSpPr>
            <a:spLocks noGrp="1"/>
          </p:cNvSpPr>
          <p:nvPr>
            <p:ph idx="1"/>
          </p:nvPr>
        </p:nvSpPr>
        <p:spPr/>
        <p:txBody>
          <a:bodyPr/>
          <a:lstStyle/>
          <a:p>
            <a:r>
              <a:rPr lang="en-US" dirty="0" smtClean="0"/>
              <a:t>The general rule for numbering the event is that the head even should always be number larger than the number at its tail that is event should be number such that for each activity (</a:t>
            </a:r>
            <a:r>
              <a:rPr lang="en-US" dirty="0" err="1" smtClean="0"/>
              <a:t>I,j</a:t>
            </a:r>
            <a:r>
              <a:rPr lang="en-US" dirty="0" smtClean="0"/>
              <a:t>), </a:t>
            </a:r>
            <a:r>
              <a:rPr lang="en-US" dirty="0" err="1" smtClean="0"/>
              <a:t>i</a:t>
            </a:r>
            <a:r>
              <a:rPr lang="en-US" dirty="0" smtClean="0"/>
              <a:t>&lt;j.</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Rules for AOA network construction</a:t>
            </a:r>
            <a:endParaRPr lang="en-US" dirty="0"/>
          </a:p>
        </p:txBody>
      </p:sp>
      <p:sp>
        <p:nvSpPr>
          <p:cNvPr id="3" name="Content Placeholder 2"/>
          <p:cNvSpPr>
            <a:spLocks noGrp="1"/>
          </p:cNvSpPr>
          <p:nvPr>
            <p:ph idx="1"/>
          </p:nvPr>
        </p:nvSpPr>
        <p:spPr/>
        <p:txBody>
          <a:bodyPr>
            <a:normAutofit/>
          </a:bodyPr>
          <a:lstStyle/>
          <a:p>
            <a:pPr algn="just"/>
            <a:r>
              <a:rPr lang="en-US" sz="2800" dirty="0" smtClean="0"/>
              <a:t>An activity must be uniquely identified by its starting and completion event which implies that</a:t>
            </a:r>
          </a:p>
          <a:p>
            <a:pPr algn="just"/>
            <a:r>
              <a:rPr lang="en-US" sz="2800" dirty="0" smtClean="0"/>
              <a:t>An event number should not get repeated or duplicated</a:t>
            </a:r>
          </a:p>
          <a:p>
            <a:pPr algn="just"/>
            <a:r>
              <a:rPr lang="en-US" sz="2800" dirty="0" smtClean="0"/>
              <a:t>two activity should not be identified by the same completion event</a:t>
            </a:r>
          </a:p>
          <a:p>
            <a:pPr algn="just"/>
            <a:r>
              <a:rPr lang="en-US" sz="2800" dirty="0" smtClean="0"/>
              <a:t>Activities must be represented either by their symbols or by the corresponding ordered pair of starting completion event</a:t>
            </a:r>
            <a:endParaRPr lang="en-US"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0" y="0"/>
            <a:ext cx="9772650" cy="6962775"/>
          </a:xfrm>
          <a:prstGeom prst="rect">
            <a:avLst/>
          </a:prstGeom>
          <a:noFill/>
          <a:ln w="9525">
            <a:noFill/>
            <a:miter lim="800000"/>
            <a:headEnd/>
            <a:tailEnd/>
          </a:ln>
          <a:effec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a:t>
            </a:r>
            <a:endParaRPr lang="en-US" dirty="0"/>
          </a:p>
        </p:txBody>
      </p:sp>
      <p:sp>
        <p:nvSpPr>
          <p:cNvPr id="3" name="Content Placeholder 2"/>
          <p:cNvSpPr>
            <a:spLocks noGrp="1"/>
          </p:cNvSpPr>
          <p:nvPr>
            <p:ph idx="1"/>
          </p:nvPr>
        </p:nvSpPr>
        <p:spPr/>
        <p:txBody>
          <a:bodyPr/>
          <a:lstStyle/>
          <a:p>
            <a:pPr algn="just"/>
            <a:r>
              <a:rPr lang="en-US" dirty="0" smtClean="0"/>
              <a:t>Draw the logic network for the following:</a:t>
            </a:r>
          </a:p>
          <a:p>
            <a:pPr algn="just"/>
            <a:r>
              <a:rPr lang="en-US" dirty="0" smtClean="0"/>
              <a:t>Activities C and D both follow A , activity E follows C , activity F follows D , activity E and F precedes B.</a:t>
            </a:r>
          </a:p>
          <a:p>
            <a:pPr algn="just"/>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334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19050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a:stCxn id="2" idx="6"/>
            <a:endCxn id="3" idx="2"/>
          </p:cNvCxnSpPr>
          <p:nvPr/>
        </p:nvCxnSpPr>
        <p:spPr>
          <a:xfrm>
            <a:off x="914400" y="32385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12714" y="3048000"/>
            <a:ext cx="301686" cy="369332"/>
          </a:xfrm>
          <a:prstGeom prst="rect">
            <a:avLst/>
          </a:prstGeom>
          <a:noFill/>
        </p:spPr>
        <p:txBody>
          <a:bodyPr wrap="none" rtlCol="0">
            <a:spAutoFit/>
          </a:bodyPr>
          <a:lstStyle/>
          <a:p>
            <a:r>
              <a:rPr lang="en-US" dirty="0" smtClean="0"/>
              <a:t>1</a:t>
            </a:r>
            <a:endParaRPr lang="en-US" dirty="0"/>
          </a:p>
        </p:txBody>
      </p:sp>
      <p:sp>
        <p:nvSpPr>
          <p:cNvPr id="7" name="TextBox 6"/>
          <p:cNvSpPr txBox="1"/>
          <p:nvPr/>
        </p:nvSpPr>
        <p:spPr>
          <a:xfrm>
            <a:off x="1984314" y="3048000"/>
            <a:ext cx="301686" cy="369332"/>
          </a:xfrm>
          <a:prstGeom prst="rect">
            <a:avLst/>
          </a:prstGeom>
          <a:noFill/>
        </p:spPr>
        <p:txBody>
          <a:bodyPr wrap="none" rtlCol="0">
            <a:spAutoFit/>
          </a:bodyPr>
          <a:lstStyle/>
          <a:p>
            <a:r>
              <a:rPr lang="en-US" dirty="0" smtClean="0"/>
              <a:t>2</a:t>
            </a:r>
            <a:endParaRPr lang="en-US" dirty="0"/>
          </a:p>
        </p:txBody>
      </p:sp>
      <p:sp>
        <p:nvSpPr>
          <p:cNvPr id="8" name="TextBox 7"/>
          <p:cNvSpPr txBox="1"/>
          <p:nvPr/>
        </p:nvSpPr>
        <p:spPr>
          <a:xfrm>
            <a:off x="1295400" y="2743200"/>
            <a:ext cx="340158" cy="400110"/>
          </a:xfrm>
          <a:prstGeom prst="rect">
            <a:avLst/>
          </a:prstGeom>
          <a:noFill/>
        </p:spPr>
        <p:txBody>
          <a:bodyPr wrap="none" rtlCol="0">
            <a:spAutoFit/>
          </a:bodyPr>
          <a:lstStyle/>
          <a:p>
            <a:r>
              <a:rPr lang="en-US" sz="2000" b="1" dirty="0" smtClean="0"/>
              <a:t>A</a:t>
            </a:r>
            <a:endParaRPr lang="en-US" sz="2000"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334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19050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a:stCxn id="2" idx="6"/>
            <a:endCxn id="3" idx="2"/>
          </p:cNvCxnSpPr>
          <p:nvPr/>
        </p:nvCxnSpPr>
        <p:spPr>
          <a:xfrm>
            <a:off x="914400" y="32385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12714" y="3048000"/>
            <a:ext cx="301686" cy="369332"/>
          </a:xfrm>
          <a:prstGeom prst="rect">
            <a:avLst/>
          </a:prstGeom>
          <a:noFill/>
        </p:spPr>
        <p:txBody>
          <a:bodyPr wrap="none" rtlCol="0">
            <a:spAutoFit/>
          </a:bodyPr>
          <a:lstStyle/>
          <a:p>
            <a:r>
              <a:rPr lang="en-US" dirty="0" smtClean="0"/>
              <a:t>1</a:t>
            </a:r>
            <a:endParaRPr lang="en-US" dirty="0"/>
          </a:p>
        </p:txBody>
      </p:sp>
      <p:sp>
        <p:nvSpPr>
          <p:cNvPr id="7" name="TextBox 6"/>
          <p:cNvSpPr txBox="1"/>
          <p:nvPr/>
        </p:nvSpPr>
        <p:spPr>
          <a:xfrm>
            <a:off x="1984314" y="3048000"/>
            <a:ext cx="301686" cy="369332"/>
          </a:xfrm>
          <a:prstGeom prst="rect">
            <a:avLst/>
          </a:prstGeom>
          <a:noFill/>
        </p:spPr>
        <p:txBody>
          <a:bodyPr wrap="none" rtlCol="0">
            <a:spAutoFit/>
          </a:bodyPr>
          <a:lstStyle/>
          <a:p>
            <a:r>
              <a:rPr lang="en-US" dirty="0" smtClean="0"/>
              <a:t>2</a:t>
            </a:r>
            <a:endParaRPr lang="en-US" dirty="0"/>
          </a:p>
        </p:txBody>
      </p:sp>
      <p:sp>
        <p:nvSpPr>
          <p:cNvPr id="8" name="TextBox 7"/>
          <p:cNvSpPr txBox="1"/>
          <p:nvPr/>
        </p:nvSpPr>
        <p:spPr>
          <a:xfrm>
            <a:off x="1295400" y="2743200"/>
            <a:ext cx="340158" cy="400110"/>
          </a:xfrm>
          <a:prstGeom prst="rect">
            <a:avLst/>
          </a:prstGeom>
          <a:noFill/>
        </p:spPr>
        <p:txBody>
          <a:bodyPr wrap="none" rtlCol="0">
            <a:spAutoFit/>
          </a:bodyPr>
          <a:lstStyle/>
          <a:p>
            <a:r>
              <a:rPr lang="en-US" sz="2000" b="1" dirty="0" smtClean="0"/>
              <a:t>A</a:t>
            </a:r>
            <a:endParaRPr lang="en-US" sz="2000" b="1" dirty="0"/>
          </a:p>
        </p:txBody>
      </p:sp>
      <p:cxnSp>
        <p:nvCxnSpPr>
          <p:cNvPr id="10" name="Straight Arrow Connector 9"/>
          <p:cNvCxnSpPr>
            <a:stCxn id="7" idx="0"/>
          </p:cNvCxnSpPr>
          <p:nvPr/>
        </p:nvCxnSpPr>
        <p:spPr>
          <a:xfrm rot="5400000" flipH="1" flipV="1">
            <a:off x="2515378" y="2210579"/>
            <a:ext cx="457200" cy="12176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2"/>
          </p:cNvCxnSpPr>
          <p:nvPr/>
        </p:nvCxnSpPr>
        <p:spPr>
          <a:xfrm rot="16200000" flipH="1">
            <a:off x="2204744" y="3347744"/>
            <a:ext cx="849868" cy="9890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3352800" y="2438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124200" y="4114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479242" y="2438400"/>
            <a:ext cx="320922" cy="400110"/>
          </a:xfrm>
          <a:prstGeom prst="rect">
            <a:avLst/>
          </a:prstGeom>
          <a:noFill/>
        </p:spPr>
        <p:txBody>
          <a:bodyPr wrap="none" rtlCol="0">
            <a:spAutoFit/>
          </a:bodyPr>
          <a:lstStyle/>
          <a:p>
            <a:r>
              <a:rPr lang="en-US" sz="2000" b="1" dirty="0" smtClean="0"/>
              <a:t>C</a:t>
            </a:r>
            <a:endParaRPr lang="en-US" sz="2000" b="1" dirty="0"/>
          </a:p>
        </p:txBody>
      </p:sp>
      <p:sp>
        <p:nvSpPr>
          <p:cNvPr id="17" name="TextBox 16"/>
          <p:cNvSpPr txBox="1"/>
          <p:nvPr/>
        </p:nvSpPr>
        <p:spPr>
          <a:xfrm>
            <a:off x="2346078" y="3867090"/>
            <a:ext cx="346570" cy="400110"/>
          </a:xfrm>
          <a:prstGeom prst="rect">
            <a:avLst/>
          </a:prstGeom>
          <a:noFill/>
        </p:spPr>
        <p:txBody>
          <a:bodyPr wrap="none" rtlCol="0">
            <a:spAutoFit/>
          </a:bodyPr>
          <a:lstStyle/>
          <a:p>
            <a:r>
              <a:rPr lang="en-US" sz="2000" b="1" dirty="0" smtClean="0"/>
              <a:t>D</a:t>
            </a:r>
            <a:endParaRPr lang="en-US" sz="2000" b="1" dirty="0"/>
          </a:p>
        </p:txBody>
      </p:sp>
      <p:sp>
        <p:nvSpPr>
          <p:cNvPr id="20" name="TextBox 19"/>
          <p:cNvSpPr txBox="1"/>
          <p:nvPr/>
        </p:nvSpPr>
        <p:spPr>
          <a:xfrm>
            <a:off x="3429000" y="2438400"/>
            <a:ext cx="301686" cy="369332"/>
          </a:xfrm>
          <a:prstGeom prst="rect">
            <a:avLst/>
          </a:prstGeom>
          <a:noFill/>
        </p:spPr>
        <p:txBody>
          <a:bodyPr wrap="none" rtlCol="0">
            <a:spAutoFit/>
          </a:bodyPr>
          <a:lstStyle/>
          <a:p>
            <a:r>
              <a:rPr lang="en-US" dirty="0" smtClean="0"/>
              <a:t>3</a:t>
            </a:r>
            <a:endParaRPr lang="en-US" dirty="0"/>
          </a:p>
        </p:txBody>
      </p:sp>
      <p:sp>
        <p:nvSpPr>
          <p:cNvPr id="21" name="TextBox 20"/>
          <p:cNvSpPr txBox="1"/>
          <p:nvPr/>
        </p:nvSpPr>
        <p:spPr>
          <a:xfrm>
            <a:off x="3203514" y="4126468"/>
            <a:ext cx="301686" cy="369332"/>
          </a:xfrm>
          <a:prstGeom prst="rect">
            <a:avLst/>
          </a:prstGeom>
          <a:noFill/>
        </p:spPr>
        <p:txBody>
          <a:bodyPr wrap="none" rtlCol="0">
            <a:spAutoFit/>
          </a:bodyPr>
          <a:lstStyle/>
          <a:p>
            <a:r>
              <a:rPr lang="en-US" dirty="0" smtClean="0"/>
              <a:t>4</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334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19050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a:stCxn id="2" idx="6"/>
            <a:endCxn id="3" idx="2"/>
          </p:cNvCxnSpPr>
          <p:nvPr/>
        </p:nvCxnSpPr>
        <p:spPr>
          <a:xfrm>
            <a:off x="914400" y="32385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12714" y="3048000"/>
            <a:ext cx="301686" cy="369332"/>
          </a:xfrm>
          <a:prstGeom prst="rect">
            <a:avLst/>
          </a:prstGeom>
          <a:noFill/>
        </p:spPr>
        <p:txBody>
          <a:bodyPr wrap="none" rtlCol="0">
            <a:spAutoFit/>
          </a:bodyPr>
          <a:lstStyle/>
          <a:p>
            <a:r>
              <a:rPr lang="en-US" dirty="0" smtClean="0"/>
              <a:t>1</a:t>
            </a:r>
            <a:endParaRPr lang="en-US" dirty="0"/>
          </a:p>
        </p:txBody>
      </p:sp>
      <p:sp>
        <p:nvSpPr>
          <p:cNvPr id="7" name="TextBox 6"/>
          <p:cNvSpPr txBox="1"/>
          <p:nvPr/>
        </p:nvSpPr>
        <p:spPr>
          <a:xfrm>
            <a:off x="1984314" y="3048000"/>
            <a:ext cx="301686" cy="369332"/>
          </a:xfrm>
          <a:prstGeom prst="rect">
            <a:avLst/>
          </a:prstGeom>
          <a:noFill/>
        </p:spPr>
        <p:txBody>
          <a:bodyPr wrap="none" rtlCol="0">
            <a:spAutoFit/>
          </a:bodyPr>
          <a:lstStyle/>
          <a:p>
            <a:r>
              <a:rPr lang="en-US" dirty="0" smtClean="0"/>
              <a:t>2</a:t>
            </a:r>
            <a:endParaRPr lang="en-US" dirty="0"/>
          </a:p>
        </p:txBody>
      </p:sp>
      <p:sp>
        <p:nvSpPr>
          <p:cNvPr id="8" name="TextBox 7"/>
          <p:cNvSpPr txBox="1"/>
          <p:nvPr/>
        </p:nvSpPr>
        <p:spPr>
          <a:xfrm>
            <a:off x="1295400" y="2743200"/>
            <a:ext cx="340158" cy="400110"/>
          </a:xfrm>
          <a:prstGeom prst="rect">
            <a:avLst/>
          </a:prstGeom>
          <a:noFill/>
        </p:spPr>
        <p:txBody>
          <a:bodyPr wrap="none" rtlCol="0">
            <a:spAutoFit/>
          </a:bodyPr>
          <a:lstStyle/>
          <a:p>
            <a:r>
              <a:rPr lang="en-US" sz="2000" b="1" dirty="0" smtClean="0"/>
              <a:t>A</a:t>
            </a:r>
            <a:endParaRPr lang="en-US" sz="2000" b="1" dirty="0"/>
          </a:p>
        </p:txBody>
      </p:sp>
      <p:cxnSp>
        <p:nvCxnSpPr>
          <p:cNvPr id="10" name="Straight Arrow Connector 9"/>
          <p:cNvCxnSpPr>
            <a:stCxn id="7" idx="0"/>
          </p:cNvCxnSpPr>
          <p:nvPr/>
        </p:nvCxnSpPr>
        <p:spPr>
          <a:xfrm rot="5400000" flipH="1" flipV="1">
            <a:off x="2515378" y="2210579"/>
            <a:ext cx="457200" cy="12176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2"/>
          </p:cNvCxnSpPr>
          <p:nvPr/>
        </p:nvCxnSpPr>
        <p:spPr>
          <a:xfrm rot="16200000" flipH="1">
            <a:off x="2204744" y="3347744"/>
            <a:ext cx="849868" cy="9890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3352800" y="2438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124200" y="4114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479242" y="2438400"/>
            <a:ext cx="320922" cy="400110"/>
          </a:xfrm>
          <a:prstGeom prst="rect">
            <a:avLst/>
          </a:prstGeom>
          <a:noFill/>
        </p:spPr>
        <p:txBody>
          <a:bodyPr wrap="none" rtlCol="0">
            <a:spAutoFit/>
          </a:bodyPr>
          <a:lstStyle/>
          <a:p>
            <a:r>
              <a:rPr lang="en-US" sz="2000" b="1" dirty="0" smtClean="0"/>
              <a:t>C</a:t>
            </a:r>
            <a:endParaRPr lang="en-US" sz="2000" b="1" dirty="0"/>
          </a:p>
        </p:txBody>
      </p:sp>
      <p:sp>
        <p:nvSpPr>
          <p:cNvPr id="17" name="TextBox 16"/>
          <p:cNvSpPr txBox="1"/>
          <p:nvPr/>
        </p:nvSpPr>
        <p:spPr>
          <a:xfrm>
            <a:off x="2346078" y="3867090"/>
            <a:ext cx="346570" cy="400110"/>
          </a:xfrm>
          <a:prstGeom prst="rect">
            <a:avLst/>
          </a:prstGeom>
          <a:noFill/>
        </p:spPr>
        <p:txBody>
          <a:bodyPr wrap="none" rtlCol="0">
            <a:spAutoFit/>
          </a:bodyPr>
          <a:lstStyle/>
          <a:p>
            <a:r>
              <a:rPr lang="en-US" sz="2000" b="1" dirty="0" smtClean="0"/>
              <a:t>D</a:t>
            </a:r>
            <a:endParaRPr lang="en-US" sz="2000" b="1" dirty="0"/>
          </a:p>
        </p:txBody>
      </p:sp>
      <p:sp>
        <p:nvSpPr>
          <p:cNvPr id="20" name="TextBox 19"/>
          <p:cNvSpPr txBox="1"/>
          <p:nvPr/>
        </p:nvSpPr>
        <p:spPr>
          <a:xfrm>
            <a:off x="3429000" y="2438400"/>
            <a:ext cx="301686" cy="369332"/>
          </a:xfrm>
          <a:prstGeom prst="rect">
            <a:avLst/>
          </a:prstGeom>
          <a:noFill/>
        </p:spPr>
        <p:txBody>
          <a:bodyPr wrap="none" rtlCol="0">
            <a:spAutoFit/>
          </a:bodyPr>
          <a:lstStyle/>
          <a:p>
            <a:r>
              <a:rPr lang="en-US" dirty="0" smtClean="0"/>
              <a:t>3</a:t>
            </a:r>
            <a:endParaRPr lang="en-US" dirty="0"/>
          </a:p>
        </p:txBody>
      </p:sp>
      <p:sp>
        <p:nvSpPr>
          <p:cNvPr id="21" name="TextBox 20"/>
          <p:cNvSpPr txBox="1"/>
          <p:nvPr/>
        </p:nvSpPr>
        <p:spPr>
          <a:xfrm>
            <a:off x="3203514" y="4126468"/>
            <a:ext cx="301686" cy="369332"/>
          </a:xfrm>
          <a:prstGeom prst="rect">
            <a:avLst/>
          </a:prstGeom>
          <a:noFill/>
        </p:spPr>
        <p:txBody>
          <a:bodyPr wrap="none" rtlCol="0">
            <a:spAutoFit/>
          </a:bodyPr>
          <a:lstStyle/>
          <a:p>
            <a:r>
              <a:rPr lang="en-US" dirty="0" smtClean="0"/>
              <a:t>4</a:t>
            </a:r>
            <a:endParaRPr lang="en-US" dirty="0"/>
          </a:p>
        </p:txBody>
      </p:sp>
      <p:cxnSp>
        <p:nvCxnSpPr>
          <p:cNvPr id="19" name="Straight Arrow Connector 18"/>
          <p:cNvCxnSpPr>
            <a:stCxn id="20" idx="3"/>
          </p:cNvCxnSpPr>
          <p:nvPr/>
        </p:nvCxnSpPr>
        <p:spPr>
          <a:xfrm>
            <a:off x="3730686" y="2623066"/>
            <a:ext cx="1450914" cy="5773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5" idx="6"/>
          </p:cNvCxnSpPr>
          <p:nvPr/>
        </p:nvCxnSpPr>
        <p:spPr>
          <a:xfrm flipV="1">
            <a:off x="3505200" y="3276600"/>
            <a:ext cx="1676400" cy="1028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51816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181600" y="3059668"/>
            <a:ext cx="301686" cy="369332"/>
          </a:xfrm>
          <a:prstGeom prst="rect">
            <a:avLst/>
          </a:prstGeom>
          <a:noFill/>
        </p:spPr>
        <p:txBody>
          <a:bodyPr wrap="none" rtlCol="0">
            <a:spAutoFit/>
          </a:bodyPr>
          <a:lstStyle/>
          <a:p>
            <a:r>
              <a:rPr lang="en-US" dirty="0" smtClean="0"/>
              <a:t>5</a:t>
            </a:r>
            <a:endParaRPr lang="en-US" dirty="0"/>
          </a:p>
        </p:txBody>
      </p:sp>
      <p:sp>
        <p:nvSpPr>
          <p:cNvPr id="26" name="TextBox 25"/>
          <p:cNvSpPr txBox="1"/>
          <p:nvPr/>
        </p:nvSpPr>
        <p:spPr>
          <a:xfrm>
            <a:off x="4419600" y="2438400"/>
            <a:ext cx="309700" cy="400110"/>
          </a:xfrm>
          <a:prstGeom prst="rect">
            <a:avLst/>
          </a:prstGeom>
          <a:noFill/>
        </p:spPr>
        <p:txBody>
          <a:bodyPr wrap="none" rtlCol="0">
            <a:spAutoFit/>
          </a:bodyPr>
          <a:lstStyle/>
          <a:p>
            <a:r>
              <a:rPr lang="en-US" sz="2000" b="1" dirty="0" smtClean="0"/>
              <a:t>E</a:t>
            </a:r>
            <a:endParaRPr lang="en-US" sz="2000" b="1" dirty="0"/>
          </a:p>
        </p:txBody>
      </p:sp>
      <p:sp>
        <p:nvSpPr>
          <p:cNvPr id="27" name="TextBox 26"/>
          <p:cNvSpPr txBox="1"/>
          <p:nvPr/>
        </p:nvSpPr>
        <p:spPr>
          <a:xfrm>
            <a:off x="4343400" y="3867090"/>
            <a:ext cx="301686" cy="400110"/>
          </a:xfrm>
          <a:prstGeom prst="rect">
            <a:avLst/>
          </a:prstGeom>
          <a:noFill/>
        </p:spPr>
        <p:txBody>
          <a:bodyPr wrap="none" rtlCol="0">
            <a:spAutoFit/>
          </a:bodyPr>
          <a:lstStyle/>
          <a:p>
            <a:r>
              <a:rPr lang="en-US" sz="2000" b="1" dirty="0" smtClean="0"/>
              <a:t>F</a:t>
            </a:r>
            <a:endParaRPr lang="en-US" sz="2000"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334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19050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a:stCxn id="2" idx="6"/>
            <a:endCxn id="3" idx="2"/>
          </p:cNvCxnSpPr>
          <p:nvPr/>
        </p:nvCxnSpPr>
        <p:spPr>
          <a:xfrm>
            <a:off x="914400" y="32385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12714" y="3048000"/>
            <a:ext cx="301686" cy="369332"/>
          </a:xfrm>
          <a:prstGeom prst="rect">
            <a:avLst/>
          </a:prstGeom>
          <a:noFill/>
        </p:spPr>
        <p:txBody>
          <a:bodyPr wrap="none" rtlCol="0">
            <a:spAutoFit/>
          </a:bodyPr>
          <a:lstStyle/>
          <a:p>
            <a:r>
              <a:rPr lang="en-US" dirty="0" smtClean="0"/>
              <a:t>1</a:t>
            </a:r>
            <a:endParaRPr lang="en-US" dirty="0"/>
          </a:p>
        </p:txBody>
      </p:sp>
      <p:sp>
        <p:nvSpPr>
          <p:cNvPr id="7" name="TextBox 6"/>
          <p:cNvSpPr txBox="1"/>
          <p:nvPr/>
        </p:nvSpPr>
        <p:spPr>
          <a:xfrm>
            <a:off x="1984314" y="3048000"/>
            <a:ext cx="301686" cy="369332"/>
          </a:xfrm>
          <a:prstGeom prst="rect">
            <a:avLst/>
          </a:prstGeom>
          <a:noFill/>
        </p:spPr>
        <p:txBody>
          <a:bodyPr wrap="none" rtlCol="0">
            <a:spAutoFit/>
          </a:bodyPr>
          <a:lstStyle/>
          <a:p>
            <a:r>
              <a:rPr lang="en-US" dirty="0" smtClean="0"/>
              <a:t>2</a:t>
            </a:r>
            <a:endParaRPr lang="en-US" dirty="0"/>
          </a:p>
        </p:txBody>
      </p:sp>
      <p:sp>
        <p:nvSpPr>
          <p:cNvPr id="8" name="TextBox 7"/>
          <p:cNvSpPr txBox="1"/>
          <p:nvPr/>
        </p:nvSpPr>
        <p:spPr>
          <a:xfrm>
            <a:off x="1295400" y="2743200"/>
            <a:ext cx="340158" cy="400110"/>
          </a:xfrm>
          <a:prstGeom prst="rect">
            <a:avLst/>
          </a:prstGeom>
          <a:noFill/>
        </p:spPr>
        <p:txBody>
          <a:bodyPr wrap="none" rtlCol="0">
            <a:spAutoFit/>
          </a:bodyPr>
          <a:lstStyle/>
          <a:p>
            <a:r>
              <a:rPr lang="en-US" sz="2000" b="1" dirty="0" smtClean="0"/>
              <a:t>A</a:t>
            </a:r>
            <a:endParaRPr lang="en-US" sz="2000" b="1" dirty="0"/>
          </a:p>
        </p:txBody>
      </p:sp>
      <p:cxnSp>
        <p:nvCxnSpPr>
          <p:cNvPr id="10" name="Straight Arrow Connector 9"/>
          <p:cNvCxnSpPr>
            <a:stCxn id="7" idx="0"/>
          </p:cNvCxnSpPr>
          <p:nvPr/>
        </p:nvCxnSpPr>
        <p:spPr>
          <a:xfrm rot="5400000" flipH="1" flipV="1">
            <a:off x="2515378" y="2210579"/>
            <a:ext cx="457200" cy="12176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2"/>
          </p:cNvCxnSpPr>
          <p:nvPr/>
        </p:nvCxnSpPr>
        <p:spPr>
          <a:xfrm rot="16200000" flipH="1">
            <a:off x="2204744" y="3347744"/>
            <a:ext cx="849868" cy="9890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3352800" y="2438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124200" y="4114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479242" y="2438400"/>
            <a:ext cx="320922" cy="400110"/>
          </a:xfrm>
          <a:prstGeom prst="rect">
            <a:avLst/>
          </a:prstGeom>
          <a:noFill/>
        </p:spPr>
        <p:txBody>
          <a:bodyPr wrap="none" rtlCol="0">
            <a:spAutoFit/>
          </a:bodyPr>
          <a:lstStyle/>
          <a:p>
            <a:r>
              <a:rPr lang="en-US" sz="2000" b="1" dirty="0" smtClean="0"/>
              <a:t>C</a:t>
            </a:r>
            <a:endParaRPr lang="en-US" sz="2000" b="1" dirty="0"/>
          </a:p>
        </p:txBody>
      </p:sp>
      <p:sp>
        <p:nvSpPr>
          <p:cNvPr id="17" name="TextBox 16"/>
          <p:cNvSpPr txBox="1"/>
          <p:nvPr/>
        </p:nvSpPr>
        <p:spPr>
          <a:xfrm>
            <a:off x="2346078" y="3867090"/>
            <a:ext cx="346570" cy="400110"/>
          </a:xfrm>
          <a:prstGeom prst="rect">
            <a:avLst/>
          </a:prstGeom>
          <a:noFill/>
        </p:spPr>
        <p:txBody>
          <a:bodyPr wrap="none" rtlCol="0">
            <a:spAutoFit/>
          </a:bodyPr>
          <a:lstStyle/>
          <a:p>
            <a:r>
              <a:rPr lang="en-US" sz="2000" b="1" dirty="0" smtClean="0"/>
              <a:t>D</a:t>
            </a:r>
            <a:endParaRPr lang="en-US" sz="2000" b="1" dirty="0"/>
          </a:p>
        </p:txBody>
      </p:sp>
      <p:sp>
        <p:nvSpPr>
          <p:cNvPr id="20" name="TextBox 19"/>
          <p:cNvSpPr txBox="1"/>
          <p:nvPr/>
        </p:nvSpPr>
        <p:spPr>
          <a:xfrm>
            <a:off x="3429000" y="2438400"/>
            <a:ext cx="301686" cy="369332"/>
          </a:xfrm>
          <a:prstGeom prst="rect">
            <a:avLst/>
          </a:prstGeom>
          <a:noFill/>
        </p:spPr>
        <p:txBody>
          <a:bodyPr wrap="none" rtlCol="0">
            <a:spAutoFit/>
          </a:bodyPr>
          <a:lstStyle/>
          <a:p>
            <a:r>
              <a:rPr lang="en-US" dirty="0" smtClean="0"/>
              <a:t>3</a:t>
            </a:r>
            <a:endParaRPr lang="en-US" dirty="0"/>
          </a:p>
        </p:txBody>
      </p:sp>
      <p:sp>
        <p:nvSpPr>
          <p:cNvPr id="21" name="TextBox 20"/>
          <p:cNvSpPr txBox="1"/>
          <p:nvPr/>
        </p:nvSpPr>
        <p:spPr>
          <a:xfrm>
            <a:off x="3203514" y="4126468"/>
            <a:ext cx="301686" cy="369332"/>
          </a:xfrm>
          <a:prstGeom prst="rect">
            <a:avLst/>
          </a:prstGeom>
          <a:noFill/>
        </p:spPr>
        <p:txBody>
          <a:bodyPr wrap="none" rtlCol="0">
            <a:spAutoFit/>
          </a:bodyPr>
          <a:lstStyle/>
          <a:p>
            <a:r>
              <a:rPr lang="en-US" dirty="0" smtClean="0"/>
              <a:t>4</a:t>
            </a:r>
            <a:endParaRPr lang="en-US" dirty="0"/>
          </a:p>
        </p:txBody>
      </p:sp>
      <p:cxnSp>
        <p:nvCxnSpPr>
          <p:cNvPr id="19" name="Straight Arrow Connector 18"/>
          <p:cNvCxnSpPr>
            <a:stCxn id="20" idx="3"/>
          </p:cNvCxnSpPr>
          <p:nvPr/>
        </p:nvCxnSpPr>
        <p:spPr>
          <a:xfrm>
            <a:off x="3730686" y="2623066"/>
            <a:ext cx="1450914" cy="5773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5" idx="6"/>
          </p:cNvCxnSpPr>
          <p:nvPr/>
        </p:nvCxnSpPr>
        <p:spPr>
          <a:xfrm flipV="1">
            <a:off x="3505200" y="3276600"/>
            <a:ext cx="1676400" cy="1028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51816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181600" y="3059668"/>
            <a:ext cx="301686" cy="369332"/>
          </a:xfrm>
          <a:prstGeom prst="rect">
            <a:avLst/>
          </a:prstGeom>
          <a:noFill/>
        </p:spPr>
        <p:txBody>
          <a:bodyPr wrap="none" rtlCol="0">
            <a:spAutoFit/>
          </a:bodyPr>
          <a:lstStyle/>
          <a:p>
            <a:r>
              <a:rPr lang="en-US" dirty="0" smtClean="0"/>
              <a:t>5</a:t>
            </a:r>
            <a:endParaRPr lang="en-US" dirty="0"/>
          </a:p>
        </p:txBody>
      </p:sp>
      <p:sp>
        <p:nvSpPr>
          <p:cNvPr id="26" name="TextBox 25"/>
          <p:cNvSpPr txBox="1"/>
          <p:nvPr/>
        </p:nvSpPr>
        <p:spPr>
          <a:xfrm>
            <a:off x="4419600" y="2438400"/>
            <a:ext cx="309700" cy="400110"/>
          </a:xfrm>
          <a:prstGeom prst="rect">
            <a:avLst/>
          </a:prstGeom>
          <a:noFill/>
        </p:spPr>
        <p:txBody>
          <a:bodyPr wrap="none" rtlCol="0">
            <a:spAutoFit/>
          </a:bodyPr>
          <a:lstStyle/>
          <a:p>
            <a:r>
              <a:rPr lang="en-US" sz="2000" b="1" dirty="0" smtClean="0"/>
              <a:t>E</a:t>
            </a:r>
            <a:endParaRPr lang="en-US" sz="2000" b="1" dirty="0"/>
          </a:p>
        </p:txBody>
      </p:sp>
      <p:sp>
        <p:nvSpPr>
          <p:cNvPr id="27" name="TextBox 26"/>
          <p:cNvSpPr txBox="1"/>
          <p:nvPr/>
        </p:nvSpPr>
        <p:spPr>
          <a:xfrm>
            <a:off x="4343400" y="3867090"/>
            <a:ext cx="301686" cy="400110"/>
          </a:xfrm>
          <a:prstGeom prst="rect">
            <a:avLst/>
          </a:prstGeom>
          <a:noFill/>
        </p:spPr>
        <p:txBody>
          <a:bodyPr wrap="none" rtlCol="0">
            <a:spAutoFit/>
          </a:bodyPr>
          <a:lstStyle/>
          <a:p>
            <a:r>
              <a:rPr lang="en-US" sz="2000" b="1" dirty="0" smtClean="0"/>
              <a:t>F</a:t>
            </a:r>
            <a:endParaRPr lang="en-US" sz="2000" b="1" dirty="0"/>
          </a:p>
        </p:txBody>
      </p:sp>
      <p:cxnSp>
        <p:nvCxnSpPr>
          <p:cNvPr id="22" name="Straight Arrow Connector 21"/>
          <p:cNvCxnSpPr/>
          <p:nvPr/>
        </p:nvCxnSpPr>
        <p:spPr>
          <a:xfrm>
            <a:off x="5562600" y="3275012"/>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6553200" y="3124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6624500" y="3105090"/>
            <a:ext cx="314510" cy="400110"/>
          </a:xfrm>
          <a:prstGeom prst="rect">
            <a:avLst/>
          </a:prstGeom>
          <a:noFill/>
        </p:spPr>
        <p:txBody>
          <a:bodyPr wrap="none" rtlCol="0">
            <a:spAutoFit/>
          </a:bodyPr>
          <a:lstStyle/>
          <a:p>
            <a:r>
              <a:rPr lang="en-US" sz="2000" b="1" dirty="0" smtClean="0"/>
              <a:t>6</a:t>
            </a:r>
            <a:endParaRPr lang="en-US" sz="2000" b="1" dirty="0"/>
          </a:p>
        </p:txBody>
      </p:sp>
      <p:sp>
        <p:nvSpPr>
          <p:cNvPr id="31" name="TextBox 30"/>
          <p:cNvSpPr txBox="1"/>
          <p:nvPr/>
        </p:nvSpPr>
        <p:spPr>
          <a:xfrm>
            <a:off x="5867400" y="2800290"/>
            <a:ext cx="328936" cy="400110"/>
          </a:xfrm>
          <a:prstGeom prst="rect">
            <a:avLst/>
          </a:prstGeom>
          <a:noFill/>
        </p:spPr>
        <p:txBody>
          <a:bodyPr wrap="none" rtlCol="0">
            <a:spAutoFit/>
          </a:bodyPr>
          <a:lstStyle/>
          <a:p>
            <a:r>
              <a:rPr lang="en-US" sz="2000" b="1" dirty="0" smtClean="0"/>
              <a:t>B</a:t>
            </a:r>
            <a:endParaRPr lang="en-US" sz="2000" b="1"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81000"/>
            <a:ext cx="9184502" cy="830997"/>
          </a:xfrm>
          <a:prstGeom prst="rect">
            <a:avLst/>
          </a:prstGeom>
          <a:noFill/>
        </p:spPr>
        <p:txBody>
          <a:bodyPr wrap="none" rtlCol="0">
            <a:spAutoFit/>
          </a:bodyPr>
          <a:lstStyle/>
          <a:p>
            <a:r>
              <a:rPr lang="en-US" sz="2400" dirty="0" smtClean="0"/>
              <a:t>Construct a network for a project whose activities and their predecessor</a:t>
            </a:r>
          </a:p>
          <a:p>
            <a:r>
              <a:rPr lang="en-US" sz="2400" dirty="0" smtClean="0"/>
              <a:t> relationship are  given in table</a:t>
            </a:r>
            <a:endParaRPr lang="en-US" sz="2400" dirty="0"/>
          </a:p>
        </p:txBody>
      </p:sp>
      <p:graphicFrame>
        <p:nvGraphicFramePr>
          <p:cNvPr id="4" name="Table 3"/>
          <p:cNvGraphicFramePr>
            <a:graphicFrameLocks noGrp="1"/>
          </p:cNvGraphicFramePr>
          <p:nvPr/>
        </p:nvGraphicFramePr>
        <p:xfrm>
          <a:off x="304800" y="1828800"/>
          <a:ext cx="8077200" cy="2286000"/>
        </p:xfrm>
        <a:graphic>
          <a:graphicData uri="http://schemas.openxmlformats.org/drawingml/2006/table">
            <a:tbl>
              <a:tblPr firstRow="1" bandRow="1">
                <a:tableStyleId>{5940675A-B579-460E-94D1-54222C63F5DA}</a:tableStyleId>
              </a:tblPr>
              <a:tblGrid>
                <a:gridCol w="673100"/>
                <a:gridCol w="673100"/>
                <a:gridCol w="673100"/>
                <a:gridCol w="673100"/>
                <a:gridCol w="673100"/>
                <a:gridCol w="673100"/>
                <a:gridCol w="673100"/>
                <a:gridCol w="673100"/>
                <a:gridCol w="673100"/>
                <a:gridCol w="673100"/>
                <a:gridCol w="673100"/>
                <a:gridCol w="673100"/>
              </a:tblGrid>
              <a:tr h="971367">
                <a:tc>
                  <a:txBody>
                    <a:bodyPr/>
                    <a:lstStyle/>
                    <a:p>
                      <a:r>
                        <a:rPr lang="en-US" sz="2000" b="1" dirty="0" smtClean="0"/>
                        <a:t>Activity</a:t>
                      </a:r>
                      <a:endParaRPr lang="en-US" sz="2000" b="1" dirty="0"/>
                    </a:p>
                  </a:txBody>
                  <a:tcPr/>
                </a:tc>
                <a:tc>
                  <a:txBody>
                    <a:bodyPr/>
                    <a:lstStyle/>
                    <a:p>
                      <a:r>
                        <a:rPr lang="en-US" sz="2000" b="1" dirty="0" smtClean="0"/>
                        <a:t>A</a:t>
                      </a:r>
                      <a:endParaRPr lang="en-US" sz="2000" b="1" dirty="0"/>
                    </a:p>
                  </a:txBody>
                  <a:tcPr/>
                </a:tc>
                <a:tc>
                  <a:txBody>
                    <a:bodyPr/>
                    <a:lstStyle/>
                    <a:p>
                      <a:r>
                        <a:rPr lang="en-US" sz="2000" b="1" dirty="0" smtClean="0"/>
                        <a:t>B</a:t>
                      </a:r>
                      <a:endParaRPr lang="en-US" sz="2000" b="1" dirty="0"/>
                    </a:p>
                  </a:txBody>
                  <a:tcPr/>
                </a:tc>
                <a:tc>
                  <a:txBody>
                    <a:bodyPr/>
                    <a:lstStyle/>
                    <a:p>
                      <a:r>
                        <a:rPr lang="en-US" sz="2000" b="1" dirty="0" smtClean="0"/>
                        <a:t>C</a:t>
                      </a:r>
                      <a:endParaRPr lang="en-US" sz="2000" b="1" dirty="0"/>
                    </a:p>
                  </a:txBody>
                  <a:tcPr/>
                </a:tc>
                <a:tc>
                  <a:txBody>
                    <a:bodyPr/>
                    <a:lstStyle/>
                    <a:p>
                      <a:r>
                        <a:rPr lang="en-US" sz="2000" b="1" dirty="0" smtClean="0"/>
                        <a:t>D</a:t>
                      </a:r>
                      <a:endParaRPr lang="en-US" sz="2000" b="1" dirty="0"/>
                    </a:p>
                  </a:txBody>
                  <a:tcPr/>
                </a:tc>
                <a:tc>
                  <a:txBody>
                    <a:bodyPr/>
                    <a:lstStyle/>
                    <a:p>
                      <a:r>
                        <a:rPr lang="en-US" sz="2000" b="1" dirty="0" smtClean="0"/>
                        <a:t>E</a:t>
                      </a:r>
                      <a:endParaRPr lang="en-US" sz="2000" b="1" dirty="0"/>
                    </a:p>
                  </a:txBody>
                  <a:tcPr/>
                </a:tc>
                <a:tc>
                  <a:txBody>
                    <a:bodyPr/>
                    <a:lstStyle/>
                    <a:p>
                      <a:r>
                        <a:rPr lang="en-US" sz="2000" b="1" dirty="0" smtClean="0"/>
                        <a:t>F</a:t>
                      </a:r>
                      <a:endParaRPr lang="en-US" sz="2000" b="1" dirty="0"/>
                    </a:p>
                  </a:txBody>
                  <a:tcPr/>
                </a:tc>
                <a:tc>
                  <a:txBody>
                    <a:bodyPr/>
                    <a:lstStyle/>
                    <a:p>
                      <a:r>
                        <a:rPr lang="en-US" sz="2000" b="1" dirty="0" smtClean="0"/>
                        <a:t>G</a:t>
                      </a:r>
                      <a:endParaRPr lang="en-US" sz="2000" b="1" dirty="0"/>
                    </a:p>
                  </a:txBody>
                  <a:tcPr/>
                </a:tc>
                <a:tc>
                  <a:txBody>
                    <a:bodyPr/>
                    <a:lstStyle/>
                    <a:p>
                      <a:r>
                        <a:rPr lang="en-US" sz="2000" b="1" dirty="0" smtClean="0"/>
                        <a:t>H</a:t>
                      </a:r>
                      <a:endParaRPr lang="en-US" sz="2000" b="1" dirty="0"/>
                    </a:p>
                  </a:txBody>
                  <a:tcPr/>
                </a:tc>
                <a:tc>
                  <a:txBody>
                    <a:bodyPr/>
                    <a:lstStyle/>
                    <a:p>
                      <a:r>
                        <a:rPr lang="en-US" sz="2000" b="1" dirty="0" smtClean="0"/>
                        <a:t>I</a:t>
                      </a:r>
                      <a:endParaRPr lang="en-US" sz="2000" b="1" dirty="0"/>
                    </a:p>
                  </a:txBody>
                  <a:tcPr/>
                </a:tc>
                <a:tc>
                  <a:txBody>
                    <a:bodyPr/>
                    <a:lstStyle/>
                    <a:p>
                      <a:r>
                        <a:rPr lang="en-US" sz="2000" b="1" dirty="0" smtClean="0"/>
                        <a:t>J</a:t>
                      </a:r>
                      <a:endParaRPr lang="en-US" sz="2000" b="1" dirty="0"/>
                    </a:p>
                  </a:txBody>
                  <a:tcPr/>
                </a:tc>
                <a:tc>
                  <a:txBody>
                    <a:bodyPr/>
                    <a:lstStyle/>
                    <a:p>
                      <a:r>
                        <a:rPr lang="en-US" sz="2000" b="1" dirty="0" smtClean="0"/>
                        <a:t>K</a:t>
                      </a:r>
                      <a:endParaRPr lang="en-US" sz="2000" b="1" dirty="0"/>
                    </a:p>
                  </a:txBody>
                  <a:tcPr/>
                </a:tc>
              </a:tr>
              <a:tr h="1314633">
                <a:tc>
                  <a:txBody>
                    <a:bodyPr/>
                    <a:lstStyle/>
                    <a:p>
                      <a:r>
                        <a:rPr lang="en-US" sz="2000" b="1" dirty="0" smtClean="0"/>
                        <a:t>Predecessor</a:t>
                      </a:r>
                      <a:endParaRPr lang="en-US" sz="2000" b="1" dirty="0"/>
                    </a:p>
                  </a:txBody>
                  <a:tcPr/>
                </a:tc>
                <a:tc>
                  <a:txBody>
                    <a:bodyPr/>
                    <a:lstStyle/>
                    <a:p>
                      <a:r>
                        <a:rPr lang="en-US" sz="2000" b="1" dirty="0" smtClean="0"/>
                        <a:t>-</a:t>
                      </a:r>
                      <a:endParaRPr lang="en-US" sz="2000" b="1" dirty="0"/>
                    </a:p>
                  </a:txBody>
                  <a:tcPr/>
                </a:tc>
                <a:tc>
                  <a:txBody>
                    <a:bodyPr/>
                    <a:lstStyle/>
                    <a:p>
                      <a:r>
                        <a:rPr lang="en-US" sz="2000" b="1" dirty="0" smtClean="0"/>
                        <a:t>-</a:t>
                      </a:r>
                      <a:endParaRPr lang="en-US" sz="2000" b="1" dirty="0"/>
                    </a:p>
                  </a:txBody>
                  <a:tcPr/>
                </a:tc>
                <a:tc>
                  <a:txBody>
                    <a:bodyPr/>
                    <a:lstStyle/>
                    <a:p>
                      <a:r>
                        <a:rPr lang="en-US" sz="2000" b="1" dirty="0" smtClean="0"/>
                        <a:t>-</a:t>
                      </a:r>
                      <a:endParaRPr lang="en-US" sz="2000" b="1" dirty="0"/>
                    </a:p>
                  </a:txBody>
                  <a:tcPr/>
                </a:tc>
                <a:tc>
                  <a:txBody>
                    <a:bodyPr/>
                    <a:lstStyle/>
                    <a:p>
                      <a:r>
                        <a:rPr lang="en-US" sz="2000" b="1" dirty="0" smtClean="0"/>
                        <a:t>A</a:t>
                      </a:r>
                      <a:endParaRPr lang="en-US" sz="2000" b="1" dirty="0"/>
                    </a:p>
                  </a:txBody>
                  <a:tcPr/>
                </a:tc>
                <a:tc>
                  <a:txBody>
                    <a:bodyPr/>
                    <a:lstStyle/>
                    <a:p>
                      <a:r>
                        <a:rPr lang="en-US" sz="2000" b="1" dirty="0" smtClean="0"/>
                        <a:t>B</a:t>
                      </a:r>
                      <a:endParaRPr lang="en-US" sz="2000" b="1" dirty="0"/>
                    </a:p>
                  </a:txBody>
                  <a:tcPr/>
                </a:tc>
                <a:tc>
                  <a:txBody>
                    <a:bodyPr/>
                    <a:lstStyle/>
                    <a:p>
                      <a:r>
                        <a:rPr lang="en-US" sz="2000" b="1" dirty="0" smtClean="0"/>
                        <a:t>B</a:t>
                      </a:r>
                      <a:endParaRPr lang="en-US" sz="2000" b="1" dirty="0"/>
                    </a:p>
                  </a:txBody>
                  <a:tcPr/>
                </a:tc>
                <a:tc>
                  <a:txBody>
                    <a:bodyPr/>
                    <a:lstStyle/>
                    <a:p>
                      <a:r>
                        <a:rPr lang="en-US" sz="2000" b="1" dirty="0" smtClean="0"/>
                        <a:t>C</a:t>
                      </a:r>
                      <a:endParaRPr lang="en-US" sz="2000" b="1" dirty="0"/>
                    </a:p>
                  </a:txBody>
                  <a:tcPr/>
                </a:tc>
                <a:tc>
                  <a:txBody>
                    <a:bodyPr/>
                    <a:lstStyle/>
                    <a:p>
                      <a:r>
                        <a:rPr lang="en-US" sz="2000" b="1" dirty="0" smtClean="0"/>
                        <a:t>D</a:t>
                      </a:r>
                      <a:endParaRPr lang="en-US" sz="2000" b="1" dirty="0"/>
                    </a:p>
                  </a:txBody>
                  <a:tcPr/>
                </a:tc>
                <a:tc>
                  <a:txBody>
                    <a:bodyPr/>
                    <a:lstStyle/>
                    <a:p>
                      <a:r>
                        <a:rPr lang="en-US" sz="2000" b="1" dirty="0" smtClean="0"/>
                        <a:t>E</a:t>
                      </a:r>
                      <a:endParaRPr lang="en-US" sz="2000" b="1" dirty="0"/>
                    </a:p>
                  </a:txBody>
                  <a:tcPr/>
                </a:tc>
                <a:tc>
                  <a:txBody>
                    <a:bodyPr/>
                    <a:lstStyle/>
                    <a:p>
                      <a:r>
                        <a:rPr lang="en-US" sz="2000" b="1" dirty="0" smtClean="0"/>
                        <a:t>H,I</a:t>
                      </a:r>
                      <a:endParaRPr lang="en-US" sz="2000" b="1" dirty="0"/>
                    </a:p>
                  </a:txBody>
                  <a:tcPr/>
                </a:tc>
                <a:tc>
                  <a:txBody>
                    <a:bodyPr/>
                    <a:lstStyle/>
                    <a:p>
                      <a:r>
                        <a:rPr lang="en-US" sz="2000" b="1" dirty="0" smtClean="0"/>
                        <a:t>F,G</a:t>
                      </a:r>
                      <a:endParaRPr lang="en-US" sz="2000" b="1"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of CPM / PERT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Construction of a dam or a canal system in a region </a:t>
            </a:r>
          </a:p>
          <a:p>
            <a:pPr algn="just"/>
            <a:r>
              <a:rPr lang="en-US" dirty="0" smtClean="0"/>
              <a:t>Construction of a building or highway </a:t>
            </a:r>
          </a:p>
          <a:p>
            <a:pPr algn="just"/>
            <a:r>
              <a:rPr lang="en-US" dirty="0" smtClean="0"/>
              <a:t>Maintenance or overhaul of airplanes or oil refinery </a:t>
            </a:r>
          </a:p>
          <a:p>
            <a:pPr algn="just"/>
            <a:r>
              <a:rPr lang="en-US" dirty="0" smtClean="0"/>
              <a:t>Space flight</a:t>
            </a:r>
          </a:p>
          <a:p>
            <a:pPr algn="just"/>
            <a:r>
              <a:rPr lang="en-US" dirty="0" smtClean="0"/>
              <a:t>Cost control of a project using PERT / COST </a:t>
            </a:r>
          </a:p>
          <a:p>
            <a:pPr algn="just"/>
            <a:r>
              <a:rPr lang="en-US" dirty="0" smtClean="0"/>
              <a:t>Designing a prototype of a machine </a:t>
            </a:r>
          </a:p>
          <a:p>
            <a:pPr algn="just"/>
            <a:r>
              <a:rPr lang="en-US" dirty="0" smtClean="0"/>
              <a:t>Development of supersonic planes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219200" y="3124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590800" y="4267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8" name="Oval 7"/>
          <p:cNvSpPr/>
          <p:nvPr/>
        </p:nvSpPr>
        <p:spPr>
          <a:xfrm>
            <a:off x="2514600" y="2438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112</a:t>
            </a:r>
            <a:endParaRPr lang="en-US" dirty="0"/>
          </a:p>
        </p:txBody>
      </p:sp>
      <p:sp>
        <p:nvSpPr>
          <p:cNvPr id="9" name="Oval 8"/>
          <p:cNvSpPr/>
          <p:nvPr/>
        </p:nvSpPr>
        <p:spPr>
          <a:xfrm>
            <a:off x="2590800" y="3352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cxnSp>
        <p:nvCxnSpPr>
          <p:cNvPr id="11" name="Straight Arrow Connector 10"/>
          <p:cNvCxnSpPr>
            <a:stCxn id="3" idx="7"/>
            <a:endCxn id="8" idx="2"/>
          </p:cNvCxnSpPr>
          <p:nvPr/>
        </p:nvCxnSpPr>
        <p:spPr>
          <a:xfrm rot="5400000" flipH="1" flipV="1">
            <a:off x="1753954" y="2419350"/>
            <a:ext cx="551096" cy="9701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3" idx="6"/>
            <a:endCxn id="9" idx="2"/>
          </p:cNvCxnSpPr>
          <p:nvPr/>
        </p:nvCxnSpPr>
        <p:spPr>
          <a:xfrm>
            <a:off x="1600200" y="3314700"/>
            <a:ext cx="990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3" idx="6"/>
            <a:endCxn id="6" idx="1"/>
          </p:cNvCxnSpPr>
          <p:nvPr/>
        </p:nvCxnSpPr>
        <p:spPr>
          <a:xfrm>
            <a:off x="1600200" y="3314700"/>
            <a:ext cx="1046396" cy="10082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19200" y="3124200"/>
            <a:ext cx="301686" cy="369332"/>
          </a:xfrm>
          <a:prstGeom prst="rect">
            <a:avLst/>
          </a:prstGeom>
          <a:noFill/>
        </p:spPr>
        <p:txBody>
          <a:bodyPr wrap="none" rtlCol="0">
            <a:spAutoFit/>
          </a:bodyPr>
          <a:lstStyle/>
          <a:p>
            <a:r>
              <a:rPr lang="en-US" dirty="0" smtClean="0"/>
              <a:t>1</a:t>
            </a:r>
            <a:endParaRPr lang="en-US" dirty="0"/>
          </a:p>
        </p:txBody>
      </p:sp>
      <p:sp>
        <p:nvSpPr>
          <p:cNvPr id="19" name="TextBox 18"/>
          <p:cNvSpPr txBox="1"/>
          <p:nvPr/>
        </p:nvSpPr>
        <p:spPr>
          <a:xfrm>
            <a:off x="2514600" y="2450068"/>
            <a:ext cx="301686" cy="369332"/>
          </a:xfrm>
          <a:prstGeom prst="rect">
            <a:avLst/>
          </a:prstGeom>
          <a:noFill/>
        </p:spPr>
        <p:txBody>
          <a:bodyPr wrap="none" rtlCol="0">
            <a:spAutoFit/>
          </a:bodyPr>
          <a:lstStyle/>
          <a:p>
            <a:r>
              <a:rPr lang="en-US" dirty="0" smtClean="0"/>
              <a:t>2</a:t>
            </a:r>
            <a:endParaRPr lang="en-US" dirty="0"/>
          </a:p>
        </p:txBody>
      </p:sp>
      <p:sp>
        <p:nvSpPr>
          <p:cNvPr id="20" name="TextBox 19"/>
          <p:cNvSpPr txBox="1"/>
          <p:nvPr/>
        </p:nvSpPr>
        <p:spPr>
          <a:xfrm>
            <a:off x="2667000" y="3352800"/>
            <a:ext cx="301686" cy="369332"/>
          </a:xfrm>
          <a:prstGeom prst="rect">
            <a:avLst/>
          </a:prstGeom>
          <a:noFill/>
        </p:spPr>
        <p:txBody>
          <a:bodyPr wrap="none" rtlCol="0">
            <a:spAutoFit/>
          </a:bodyPr>
          <a:lstStyle/>
          <a:p>
            <a:r>
              <a:rPr lang="en-US" dirty="0"/>
              <a:t>3</a:t>
            </a:r>
          </a:p>
        </p:txBody>
      </p:sp>
      <p:sp>
        <p:nvSpPr>
          <p:cNvPr id="21" name="TextBox 20"/>
          <p:cNvSpPr txBox="1"/>
          <p:nvPr/>
        </p:nvSpPr>
        <p:spPr>
          <a:xfrm>
            <a:off x="2670114" y="4267200"/>
            <a:ext cx="301686" cy="369332"/>
          </a:xfrm>
          <a:prstGeom prst="rect">
            <a:avLst/>
          </a:prstGeom>
          <a:noFill/>
        </p:spPr>
        <p:txBody>
          <a:bodyPr wrap="none" rtlCol="0">
            <a:spAutoFit/>
          </a:bodyPr>
          <a:lstStyle/>
          <a:p>
            <a:r>
              <a:rPr lang="en-US" dirty="0" smtClean="0"/>
              <a:t>4</a:t>
            </a:r>
            <a:endParaRPr lang="en-US" dirty="0"/>
          </a:p>
        </p:txBody>
      </p:sp>
      <p:sp>
        <p:nvSpPr>
          <p:cNvPr id="22" name="TextBox 21"/>
          <p:cNvSpPr txBox="1"/>
          <p:nvPr/>
        </p:nvSpPr>
        <p:spPr>
          <a:xfrm>
            <a:off x="1828800" y="2438400"/>
            <a:ext cx="317716" cy="369332"/>
          </a:xfrm>
          <a:prstGeom prst="rect">
            <a:avLst/>
          </a:prstGeom>
          <a:noFill/>
        </p:spPr>
        <p:txBody>
          <a:bodyPr wrap="none" rtlCol="0">
            <a:spAutoFit/>
          </a:bodyPr>
          <a:lstStyle/>
          <a:p>
            <a:r>
              <a:rPr lang="en-US" dirty="0" smtClean="0"/>
              <a:t>A</a:t>
            </a:r>
            <a:endParaRPr lang="en-US" dirty="0"/>
          </a:p>
        </p:txBody>
      </p:sp>
      <p:sp>
        <p:nvSpPr>
          <p:cNvPr id="23" name="TextBox 22"/>
          <p:cNvSpPr txBox="1"/>
          <p:nvPr/>
        </p:nvSpPr>
        <p:spPr>
          <a:xfrm>
            <a:off x="1981200" y="3135868"/>
            <a:ext cx="309700" cy="369332"/>
          </a:xfrm>
          <a:prstGeom prst="rect">
            <a:avLst/>
          </a:prstGeom>
          <a:noFill/>
        </p:spPr>
        <p:txBody>
          <a:bodyPr wrap="none" rtlCol="0">
            <a:spAutoFit/>
          </a:bodyPr>
          <a:lstStyle/>
          <a:p>
            <a:r>
              <a:rPr lang="en-US" dirty="0"/>
              <a:t>B</a:t>
            </a:r>
          </a:p>
        </p:txBody>
      </p:sp>
      <p:sp>
        <p:nvSpPr>
          <p:cNvPr id="24" name="TextBox 23"/>
          <p:cNvSpPr txBox="1"/>
          <p:nvPr/>
        </p:nvSpPr>
        <p:spPr>
          <a:xfrm>
            <a:off x="2136714" y="3593068"/>
            <a:ext cx="308098" cy="369332"/>
          </a:xfrm>
          <a:prstGeom prst="rect">
            <a:avLst/>
          </a:prstGeom>
          <a:noFill/>
        </p:spPr>
        <p:txBody>
          <a:bodyPr wrap="none" rtlCol="0">
            <a:spAutoFit/>
          </a:bodyPr>
          <a:lstStyle/>
          <a:p>
            <a:r>
              <a:rPr lang="en-US" dirty="0"/>
              <a:t>C</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219200" y="3124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572000" y="2362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648200" y="4191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590800" y="4267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7" name="Oval 6"/>
          <p:cNvSpPr/>
          <p:nvPr/>
        </p:nvSpPr>
        <p:spPr>
          <a:xfrm>
            <a:off x="4648200" y="3352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514600" y="2438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112</a:t>
            </a:r>
            <a:endParaRPr lang="en-US" dirty="0"/>
          </a:p>
        </p:txBody>
      </p:sp>
      <p:sp>
        <p:nvSpPr>
          <p:cNvPr id="9" name="Oval 8"/>
          <p:cNvSpPr/>
          <p:nvPr/>
        </p:nvSpPr>
        <p:spPr>
          <a:xfrm>
            <a:off x="2590800" y="3352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cxnSp>
        <p:nvCxnSpPr>
          <p:cNvPr id="11" name="Straight Arrow Connector 10"/>
          <p:cNvCxnSpPr>
            <a:stCxn id="3" idx="7"/>
            <a:endCxn id="8" idx="2"/>
          </p:cNvCxnSpPr>
          <p:nvPr/>
        </p:nvCxnSpPr>
        <p:spPr>
          <a:xfrm rot="5400000" flipH="1" flipV="1">
            <a:off x="1753954" y="2419350"/>
            <a:ext cx="551096" cy="9701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3" idx="6"/>
            <a:endCxn id="9" idx="2"/>
          </p:cNvCxnSpPr>
          <p:nvPr/>
        </p:nvCxnSpPr>
        <p:spPr>
          <a:xfrm>
            <a:off x="1600200" y="3314700"/>
            <a:ext cx="990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3" idx="6"/>
            <a:endCxn id="6" idx="1"/>
          </p:cNvCxnSpPr>
          <p:nvPr/>
        </p:nvCxnSpPr>
        <p:spPr>
          <a:xfrm>
            <a:off x="1600200" y="3314700"/>
            <a:ext cx="1046396" cy="10082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19200" y="3124200"/>
            <a:ext cx="301686" cy="369332"/>
          </a:xfrm>
          <a:prstGeom prst="rect">
            <a:avLst/>
          </a:prstGeom>
          <a:noFill/>
        </p:spPr>
        <p:txBody>
          <a:bodyPr wrap="none" rtlCol="0">
            <a:spAutoFit/>
          </a:bodyPr>
          <a:lstStyle/>
          <a:p>
            <a:r>
              <a:rPr lang="en-US" dirty="0" smtClean="0"/>
              <a:t>1</a:t>
            </a:r>
            <a:endParaRPr lang="en-US" dirty="0"/>
          </a:p>
        </p:txBody>
      </p:sp>
      <p:sp>
        <p:nvSpPr>
          <p:cNvPr id="19" name="TextBox 18"/>
          <p:cNvSpPr txBox="1"/>
          <p:nvPr/>
        </p:nvSpPr>
        <p:spPr>
          <a:xfrm>
            <a:off x="2514600" y="2450068"/>
            <a:ext cx="301686" cy="369332"/>
          </a:xfrm>
          <a:prstGeom prst="rect">
            <a:avLst/>
          </a:prstGeom>
          <a:noFill/>
        </p:spPr>
        <p:txBody>
          <a:bodyPr wrap="none" rtlCol="0">
            <a:spAutoFit/>
          </a:bodyPr>
          <a:lstStyle/>
          <a:p>
            <a:r>
              <a:rPr lang="en-US" dirty="0" smtClean="0"/>
              <a:t>2</a:t>
            </a:r>
            <a:endParaRPr lang="en-US" dirty="0"/>
          </a:p>
        </p:txBody>
      </p:sp>
      <p:sp>
        <p:nvSpPr>
          <p:cNvPr id="20" name="TextBox 19"/>
          <p:cNvSpPr txBox="1"/>
          <p:nvPr/>
        </p:nvSpPr>
        <p:spPr>
          <a:xfrm>
            <a:off x="2667000" y="3352800"/>
            <a:ext cx="301686" cy="369332"/>
          </a:xfrm>
          <a:prstGeom prst="rect">
            <a:avLst/>
          </a:prstGeom>
          <a:noFill/>
        </p:spPr>
        <p:txBody>
          <a:bodyPr wrap="none" rtlCol="0">
            <a:spAutoFit/>
          </a:bodyPr>
          <a:lstStyle/>
          <a:p>
            <a:r>
              <a:rPr lang="en-US" dirty="0"/>
              <a:t>3</a:t>
            </a:r>
          </a:p>
        </p:txBody>
      </p:sp>
      <p:sp>
        <p:nvSpPr>
          <p:cNvPr id="21" name="TextBox 20"/>
          <p:cNvSpPr txBox="1"/>
          <p:nvPr/>
        </p:nvSpPr>
        <p:spPr>
          <a:xfrm>
            <a:off x="2670114" y="4267200"/>
            <a:ext cx="301686" cy="369332"/>
          </a:xfrm>
          <a:prstGeom prst="rect">
            <a:avLst/>
          </a:prstGeom>
          <a:noFill/>
        </p:spPr>
        <p:txBody>
          <a:bodyPr wrap="none" rtlCol="0">
            <a:spAutoFit/>
          </a:bodyPr>
          <a:lstStyle/>
          <a:p>
            <a:r>
              <a:rPr lang="en-US" dirty="0" smtClean="0"/>
              <a:t>4</a:t>
            </a:r>
            <a:endParaRPr lang="en-US" dirty="0"/>
          </a:p>
        </p:txBody>
      </p:sp>
      <p:sp>
        <p:nvSpPr>
          <p:cNvPr id="22" name="TextBox 21"/>
          <p:cNvSpPr txBox="1"/>
          <p:nvPr/>
        </p:nvSpPr>
        <p:spPr>
          <a:xfrm>
            <a:off x="1828800" y="2438400"/>
            <a:ext cx="317716" cy="369332"/>
          </a:xfrm>
          <a:prstGeom prst="rect">
            <a:avLst/>
          </a:prstGeom>
          <a:noFill/>
        </p:spPr>
        <p:txBody>
          <a:bodyPr wrap="none" rtlCol="0">
            <a:spAutoFit/>
          </a:bodyPr>
          <a:lstStyle/>
          <a:p>
            <a:r>
              <a:rPr lang="en-US" dirty="0" smtClean="0"/>
              <a:t>A</a:t>
            </a:r>
            <a:endParaRPr lang="en-US" dirty="0"/>
          </a:p>
        </p:txBody>
      </p:sp>
      <p:sp>
        <p:nvSpPr>
          <p:cNvPr id="23" name="TextBox 22"/>
          <p:cNvSpPr txBox="1"/>
          <p:nvPr/>
        </p:nvSpPr>
        <p:spPr>
          <a:xfrm>
            <a:off x="1981200" y="3135868"/>
            <a:ext cx="309700" cy="369332"/>
          </a:xfrm>
          <a:prstGeom prst="rect">
            <a:avLst/>
          </a:prstGeom>
          <a:noFill/>
        </p:spPr>
        <p:txBody>
          <a:bodyPr wrap="none" rtlCol="0">
            <a:spAutoFit/>
          </a:bodyPr>
          <a:lstStyle/>
          <a:p>
            <a:r>
              <a:rPr lang="en-US" dirty="0"/>
              <a:t>B</a:t>
            </a:r>
          </a:p>
        </p:txBody>
      </p:sp>
      <p:sp>
        <p:nvSpPr>
          <p:cNvPr id="24" name="TextBox 23"/>
          <p:cNvSpPr txBox="1"/>
          <p:nvPr/>
        </p:nvSpPr>
        <p:spPr>
          <a:xfrm>
            <a:off x="2136714" y="3593068"/>
            <a:ext cx="308098" cy="369332"/>
          </a:xfrm>
          <a:prstGeom prst="rect">
            <a:avLst/>
          </a:prstGeom>
          <a:noFill/>
        </p:spPr>
        <p:txBody>
          <a:bodyPr wrap="none" rtlCol="0">
            <a:spAutoFit/>
          </a:bodyPr>
          <a:lstStyle/>
          <a:p>
            <a:r>
              <a:rPr lang="en-US" dirty="0"/>
              <a:t>C</a:t>
            </a:r>
          </a:p>
        </p:txBody>
      </p:sp>
      <p:cxnSp>
        <p:nvCxnSpPr>
          <p:cNvPr id="26" name="Straight Arrow Connector 25"/>
          <p:cNvCxnSpPr>
            <a:stCxn id="8" idx="6"/>
          </p:cNvCxnSpPr>
          <p:nvPr/>
        </p:nvCxnSpPr>
        <p:spPr>
          <a:xfrm flipV="1">
            <a:off x="2895600" y="2590800"/>
            <a:ext cx="1676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2971800" y="3543300"/>
            <a:ext cx="1676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2971800" y="4457700"/>
            <a:ext cx="1676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416084" y="2209800"/>
            <a:ext cx="327334" cy="369332"/>
          </a:xfrm>
          <a:prstGeom prst="rect">
            <a:avLst/>
          </a:prstGeom>
          <a:noFill/>
        </p:spPr>
        <p:txBody>
          <a:bodyPr wrap="none" rtlCol="0">
            <a:spAutoFit/>
          </a:bodyPr>
          <a:lstStyle/>
          <a:p>
            <a:r>
              <a:rPr lang="en-US" dirty="0" smtClean="0"/>
              <a:t>D</a:t>
            </a:r>
            <a:endParaRPr lang="en-US" dirty="0"/>
          </a:p>
        </p:txBody>
      </p:sp>
      <p:sp>
        <p:nvSpPr>
          <p:cNvPr id="30" name="TextBox 29"/>
          <p:cNvSpPr txBox="1"/>
          <p:nvPr/>
        </p:nvSpPr>
        <p:spPr>
          <a:xfrm>
            <a:off x="3505200" y="3212068"/>
            <a:ext cx="296876" cy="369332"/>
          </a:xfrm>
          <a:prstGeom prst="rect">
            <a:avLst/>
          </a:prstGeom>
          <a:noFill/>
        </p:spPr>
        <p:txBody>
          <a:bodyPr wrap="none" rtlCol="0">
            <a:spAutoFit/>
          </a:bodyPr>
          <a:lstStyle/>
          <a:p>
            <a:r>
              <a:rPr lang="en-US" dirty="0"/>
              <a:t>E</a:t>
            </a:r>
          </a:p>
        </p:txBody>
      </p:sp>
      <p:sp>
        <p:nvSpPr>
          <p:cNvPr id="31" name="TextBox 30"/>
          <p:cNvSpPr txBox="1"/>
          <p:nvPr/>
        </p:nvSpPr>
        <p:spPr>
          <a:xfrm>
            <a:off x="3581400" y="4126468"/>
            <a:ext cx="330540" cy="369332"/>
          </a:xfrm>
          <a:prstGeom prst="rect">
            <a:avLst/>
          </a:prstGeom>
          <a:noFill/>
        </p:spPr>
        <p:txBody>
          <a:bodyPr wrap="none" rtlCol="0">
            <a:spAutoFit/>
          </a:bodyPr>
          <a:lstStyle/>
          <a:p>
            <a:r>
              <a:rPr lang="en-US" dirty="0" smtClean="0"/>
              <a:t>G</a:t>
            </a:r>
            <a:endParaRPr lang="en-US" dirty="0"/>
          </a:p>
        </p:txBody>
      </p:sp>
      <p:sp>
        <p:nvSpPr>
          <p:cNvPr id="32" name="TextBox 31"/>
          <p:cNvSpPr txBox="1"/>
          <p:nvPr/>
        </p:nvSpPr>
        <p:spPr>
          <a:xfrm>
            <a:off x="4572000" y="2362200"/>
            <a:ext cx="301686" cy="369332"/>
          </a:xfrm>
          <a:prstGeom prst="rect">
            <a:avLst/>
          </a:prstGeom>
          <a:noFill/>
        </p:spPr>
        <p:txBody>
          <a:bodyPr wrap="none" rtlCol="0">
            <a:spAutoFit/>
          </a:bodyPr>
          <a:lstStyle/>
          <a:p>
            <a:r>
              <a:rPr lang="en-US" dirty="0"/>
              <a:t>5</a:t>
            </a:r>
          </a:p>
        </p:txBody>
      </p:sp>
      <p:sp>
        <p:nvSpPr>
          <p:cNvPr id="33" name="TextBox 32"/>
          <p:cNvSpPr txBox="1"/>
          <p:nvPr/>
        </p:nvSpPr>
        <p:spPr>
          <a:xfrm>
            <a:off x="4648200" y="3364468"/>
            <a:ext cx="301686" cy="369332"/>
          </a:xfrm>
          <a:prstGeom prst="rect">
            <a:avLst/>
          </a:prstGeom>
          <a:noFill/>
        </p:spPr>
        <p:txBody>
          <a:bodyPr wrap="none" rtlCol="0">
            <a:spAutoFit/>
          </a:bodyPr>
          <a:lstStyle/>
          <a:p>
            <a:r>
              <a:rPr lang="en-US" dirty="0"/>
              <a:t>6</a:t>
            </a:r>
          </a:p>
        </p:txBody>
      </p:sp>
      <p:sp>
        <p:nvSpPr>
          <p:cNvPr id="34" name="TextBox 33"/>
          <p:cNvSpPr txBox="1"/>
          <p:nvPr/>
        </p:nvSpPr>
        <p:spPr>
          <a:xfrm>
            <a:off x="4648200" y="4202668"/>
            <a:ext cx="301686" cy="369332"/>
          </a:xfrm>
          <a:prstGeom prst="rect">
            <a:avLst/>
          </a:prstGeom>
          <a:noFill/>
        </p:spPr>
        <p:txBody>
          <a:bodyPr wrap="none" rtlCol="0">
            <a:spAutoFit/>
          </a:bodyPr>
          <a:lstStyle/>
          <a:p>
            <a:r>
              <a:rPr lang="en-US" dirty="0"/>
              <a:t>7</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219200" y="3124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572000" y="2362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648200" y="4191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590800" y="4267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7" name="Oval 6"/>
          <p:cNvSpPr/>
          <p:nvPr/>
        </p:nvSpPr>
        <p:spPr>
          <a:xfrm>
            <a:off x="4648200" y="3352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514600" y="2438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112</a:t>
            </a:r>
            <a:endParaRPr lang="en-US" dirty="0"/>
          </a:p>
        </p:txBody>
      </p:sp>
      <p:sp>
        <p:nvSpPr>
          <p:cNvPr id="9" name="Oval 8"/>
          <p:cNvSpPr/>
          <p:nvPr/>
        </p:nvSpPr>
        <p:spPr>
          <a:xfrm>
            <a:off x="2590800" y="3352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cxnSp>
        <p:nvCxnSpPr>
          <p:cNvPr id="11" name="Straight Arrow Connector 10"/>
          <p:cNvCxnSpPr>
            <a:stCxn id="3" idx="7"/>
            <a:endCxn id="8" idx="2"/>
          </p:cNvCxnSpPr>
          <p:nvPr/>
        </p:nvCxnSpPr>
        <p:spPr>
          <a:xfrm rot="5400000" flipH="1" flipV="1">
            <a:off x="1753954" y="2419350"/>
            <a:ext cx="551096" cy="9701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3" idx="6"/>
            <a:endCxn id="9" idx="2"/>
          </p:cNvCxnSpPr>
          <p:nvPr/>
        </p:nvCxnSpPr>
        <p:spPr>
          <a:xfrm>
            <a:off x="1600200" y="3314700"/>
            <a:ext cx="990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3" idx="6"/>
            <a:endCxn id="6" idx="1"/>
          </p:cNvCxnSpPr>
          <p:nvPr/>
        </p:nvCxnSpPr>
        <p:spPr>
          <a:xfrm>
            <a:off x="1600200" y="3314700"/>
            <a:ext cx="1046396" cy="10082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19200" y="3124200"/>
            <a:ext cx="301686" cy="369332"/>
          </a:xfrm>
          <a:prstGeom prst="rect">
            <a:avLst/>
          </a:prstGeom>
          <a:noFill/>
        </p:spPr>
        <p:txBody>
          <a:bodyPr wrap="none" rtlCol="0">
            <a:spAutoFit/>
          </a:bodyPr>
          <a:lstStyle/>
          <a:p>
            <a:r>
              <a:rPr lang="en-US" dirty="0" smtClean="0"/>
              <a:t>1</a:t>
            </a:r>
            <a:endParaRPr lang="en-US" dirty="0"/>
          </a:p>
        </p:txBody>
      </p:sp>
      <p:sp>
        <p:nvSpPr>
          <p:cNvPr id="19" name="TextBox 18"/>
          <p:cNvSpPr txBox="1"/>
          <p:nvPr/>
        </p:nvSpPr>
        <p:spPr>
          <a:xfrm>
            <a:off x="2514600" y="2450068"/>
            <a:ext cx="301686" cy="369332"/>
          </a:xfrm>
          <a:prstGeom prst="rect">
            <a:avLst/>
          </a:prstGeom>
          <a:noFill/>
        </p:spPr>
        <p:txBody>
          <a:bodyPr wrap="none" rtlCol="0">
            <a:spAutoFit/>
          </a:bodyPr>
          <a:lstStyle/>
          <a:p>
            <a:r>
              <a:rPr lang="en-US" dirty="0" smtClean="0"/>
              <a:t>2</a:t>
            </a:r>
            <a:endParaRPr lang="en-US" dirty="0"/>
          </a:p>
        </p:txBody>
      </p:sp>
      <p:sp>
        <p:nvSpPr>
          <p:cNvPr id="20" name="TextBox 19"/>
          <p:cNvSpPr txBox="1"/>
          <p:nvPr/>
        </p:nvSpPr>
        <p:spPr>
          <a:xfrm>
            <a:off x="2667000" y="3352800"/>
            <a:ext cx="301686" cy="369332"/>
          </a:xfrm>
          <a:prstGeom prst="rect">
            <a:avLst/>
          </a:prstGeom>
          <a:noFill/>
        </p:spPr>
        <p:txBody>
          <a:bodyPr wrap="none" rtlCol="0">
            <a:spAutoFit/>
          </a:bodyPr>
          <a:lstStyle/>
          <a:p>
            <a:r>
              <a:rPr lang="en-US" dirty="0"/>
              <a:t>3</a:t>
            </a:r>
          </a:p>
        </p:txBody>
      </p:sp>
      <p:sp>
        <p:nvSpPr>
          <p:cNvPr id="21" name="TextBox 20"/>
          <p:cNvSpPr txBox="1"/>
          <p:nvPr/>
        </p:nvSpPr>
        <p:spPr>
          <a:xfrm>
            <a:off x="2670114" y="4267200"/>
            <a:ext cx="301686" cy="369332"/>
          </a:xfrm>
          <a:prstGeom prst="rect">
            <a:avLst/>
          </a:prstGeom>
          <a:noFill/>
        </p:spPr>
        <p:txBody>
          <a:bodyPr wrap="none" rtlCol="0">
            <a:spAutoFit/>
          </a:bodyPr>
          <a:lstStyle/>
          <a:p>
            <a:r>
              <a:rPr lang="en-US" dirty="0" smtClean="0"/>
              <a:t>4</a:t>
            </a:r>
            <a:endParaRPr lang="en-US" dirty="0"/>
          </a:p>
        </p:txBody>
      </p:sp>
      <p:sp>
        <p:nvSpPr>
          <p:cNvPr id="22" name="TextBox 21"/>
          <p:cNvSpPr txBox="1"/>
          <p:nvPr/>
        </p:nvSpPr>
        <p:spPr>
          <a:xfrm>
            <a:off x="1828800" y="2438400"/>
            <a:ext cx="317716" cy="369332"/>
          </a:xfrm>
          <a:prstGeom prst="rect">
            <a:avLst/>
          </a:prstGeom>
          <a:noFill/>
        </p:spPr>
        <p:txBody>
          <a:bodyPr wrap="none" rtlCol="0">
            <a:spAutoFit/>
          </a:bodyPr>
          <a:lstStyle/>
          <a:p>
            <a:r>
              <a:rPr lang="en-US" dirty="0" smtClean="0"/>
              <a:t>A</a:t>
            </a:r>
            <a:endParaRPr lang="en-US" dirty="0"/>
          </a:p>
        </p:txBody>
      </p:sp>
      <p:sp>
        <p:nvSpPr>
          <p:cNvPr id="23" name="TextBox 22"/>
          <p:cNvSpPr txBox="1"/>
          <p:nvPr/>
        </p:nvSpPr>
        <p:spPr>
          <a:xfrm>
            <a:off x="1981200" y="3135868"/>
            <a:ext cx="309700" cy="369332"/>
          </a:xfrm>
          <a:prstGeom prst="rect">
            <a:avLst/>
          </a:prstGeom>
          <a:noFill/>
        </p:spPr>
        <p:txBody>
          <a:bodyPr wrap="none" rtlCol="0">
            <a:spAutoFit/>
          </a:bodyPr>
          <a:lstStyle/>
          <a:p>
            <a:r>
              <a:rPr lang="en-US" dirty="0"/>
              <a:t>B</a:t>
            </a:r>
          </a:p>
        </p:txBody>
      </p:sp>
      <p:sp>
        <p:nvSpPr>
          <p:cNvPr id="24" name="TextBox 23"/>
          <p:cNvSpPr txBox="1"/>
          <p:nvPr/>
        </p:nvSpPr>
        <p:spPr>
          <a:xfrm>
            <a:off x="2136714" y="3593068"/>
            <a:ext cx="308098" cy="369332"/>
          </a:xfrm>
          <a:prstGeom prst="rect">
            <a:avLst/>
          </a:prstGeom>
          <a:noFill/>
        </p:spPr>
        <p:txBody>
          <a:bodyPr wrap="none" rtlCol="0">
            <a:spAutoFit/>
          </a:bodyPr>
          <a:lstStyle/>
          <a:p>
            <a:r>
              <a:rPr lang="en-US" dirty="0"/>
              <a:t>C</a:t>
            </a:r>
          </a:p>
        </p:txBody>
      </p:sp>
      <p:cxnSp>
        <p:nvCxnSpPr>
          <p:cNvPr id="26" name="Straight Arrow Connector 25"/>
          <p:cNvCxnSpPr>
            <a:stCxn id="8" idx="6"/>
          </p:cNvCxnSpPr>
          <p:nvPr/>
        </p:nvCxnSpPr>
        <p:spPr>
          <a:xfrm flipV="1">
            <a:off x="2895600" y="2590800"/>
            <a:ext cx="1676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2971800" y="3543300"/>
            <a:ext cx="1676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2971800" y="4457700"/>
            <a:ext cx="1676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416084" y="2209800"/>
            <a:ext cx="330540" cy="369332"/>
          </a:xfrm>
          <a:prstGeom prst="rect">
            <a:avLst/>
          </a:prstGeom>
          <a:noFill/>
        </p:spPr>
        <p:txBody>
          <a:bodyPr wrap="none" rtlCol="0">
            <a:spAutoFit/>
          </a:bodyPr>
          <a:lstStyle/>
          <a:p>
            <a:r>
              <a:rPr lang="en-US" dirty="0"/>
              <a:t>G</a:t>
            </a:r>
          </a:p>
        </p:txBody>
      </p:sp>
      <p:sp>
        <p:nvSpPr>
          <p:cNvPr id="30" name="TextBox 29"/>
          <p:cNvSpPr txBox="1"/>
          <p:nvPr/>
        </p:nvSpPr>
        <p:spPr>
          <a:xfrm>
            <a:off x="3505200" y="3212068"/>
            <a:ext cx="296876" cy="369332"/>
          </a:xfrm>
          <a:prstGeom prst="rect">
            <a:avLst/>
          </a:prstGeom>
          <a:noFill/>
        </p:spPr>
        <p:txBody>
          <a:bodyPr wrap="none" rtlCol="0">
            <a:spAutoFit/>
          </a:bodyPr>
          <a:lstStyle/>
          <a:p>
            <a:r>
              <a:rPr lang="en-US" dirty="0"/>
              <a:t>E</a:t>
            </a:r>
          </a:p>
        </p:txBody>
      </p:sp>
      <p:sp>
        <p:nvSpPr>
          <p:cNvPr id="31" name="TextBox 30"/>
          <p:cNvSpPr txBox="1"/>
          <p:nvPr/>
        </p:nvSpPr>
        <p:spPr>
          <a:xfrm>
            <a:off x="3581400" y="4126468"/>
            <a:ext cx="330540" cy="369332"/>
          </a:xfrm>
          <a:prstGeom prst="rect">
            <a:avLst/>
          </a:prstGeom>
          <a:noFill/>
        </p:spPr>
        <p:txBody>
          <a:bodyPr wrap="none" rtlCol="0">
            <a:spAutoFit/>
          </a:bodyPr>
          <a:lstStyle/>
          <a:p>
            <a:r>
              <a:rPr lang="en-US" dirty="0" smtClean="0"/>
              <a:t>G</a:t>
            </a:r>
            <a:endParaRPr lang="en-US" dirty="0"/>
          </a:p>
        </p:txBody>
      </p:sp>
      <p:sp>
        <p:nvSpPr>
          <p:cNvPr id="32" name="TextBox 31"/>
          <p:cNvSpPr txBox="1"/>
          <p:nvPr/>
        </p:nvSpPr>
        <p:spPr>
          <a:xfrm>
            <a:off x="4572000" y="2362200"/>
            <a:ext cx="301686" cy="369332"/>
          </a:xfrm>
          <a:prstGeom prst="rect">
            <a:avLst/>
          </a:prstGeom>
          <a:noFill/>
        </p:spPr>
        <p:txBody>
          <a:bodyPr wrap="none" rtlCol="0">
            <a:spAutoFit/>
          </a:bodyPr>
          <a:lstStyle/>
          <a:p>
            <a:r>
              <a:rPr lang="en-US" dirty="0"/>
              <a:t>5</a:t>
            </a:r>
          </a:p>
        </p:txBody>
      </p:sp>
      <p:sp>
        <p:nvSpPr>
          <p:cNvPr id="33" name="TextBox 32"/>
          <p:cNvSpPr txBox="1"/>
          <p:nvPr/>
        </p:nvSpPr>
        <p:spPr>
          <a:xfrm>
            <a:off x="4648200" y="3364468"/>
            <a:ext cx="301686" cy="369332"/>
          </a:xfrm>
          <a:prstGeom prst="rect">
            <a:avLst/>
          </a:prstGeom>
          <a:noFill/>
        </p:spPr>
        <p:txBody>
          <a:bodyPr wrap="none" rtlCol="0">
            <a:spAutoFit/>
          </a:bodyPr>
          <a:lstStyle/>
          <a:p>
            <a:r>
              <a:rPr lang="en-US" dirty="0"/>
              <a:t>6</a:t>
            </a:r>
          </a:p>
        </p:txBody>
      </p:sp>
      <p:sp>
        <p:nvSpPr>
          <p:cNvPr id="34" name="TextBox 33"/>
          <p:cNvSpPr txBox="1"/>
          <p:nvPr/>
        </p:nvSpPr>
        <p:spPr>
          <a:xfrm>
            <a:off x="4648200" y="4202668"/>
            <a:ext cx="301686" cy="369332"/>
          </a:xfrm>
          <a:prstGeom prst="rect">
            <a:avLst/>
          </a:prstGeom>
          <a:noFill/>
        </p:spPr>
        <p:txBody>
          <a:bodyPr wrap="none" rtlCol="0">
            <a:spAutoFit/>
          </a:bodyPr>
          <a:lstStyle/>
          <a:p>
            <a:r>
              <a:rPr lang="en-US" dirty="0"/>
              <a:t>7</a:t>
            </a:r>
          </a:p>
        </p:txBody>
      </p:sp>
      <p:cxnSp>
        <p:nvCxnSpPr>
          <p:cNvPr id="35" name="Straight Arrow Connector 34"/>
          <p:cNvCxnSpPr>
            <a:endCxn id="34" idx="1"/>
          </p:cNvCxnSpPr>
          <p:nvPr/>
        </p:nvCxnSpPr>
        <p:spPr>
          <a:xfrm>
            <a:off x="2971800" y="3581400"/>
            <a:ext cx="1676400" cy="8059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817924" y="3745468"/>
            <a:ext cx="290464" cy="369332"/>
          </a:xfrm>
          <a:prstGeom prst="rect">
            <a:avLst/>
          </a:prstGeom>
          <a:noFill/>
        </p:spPr>
        <p:txBody>
          <a:bodyPr wrap="none" rtlCol="0">
            <a:spAutoFit/>
          </a:bodyPr>
          <a:lstStyle/>
          <a:p>
            <a:r>
              <a:rPr lang="en-US" dirty="0"/>
              <a:t>F</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705600" y="2286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Oval 2"/>
          <p:cNvSpPr/>
          <p:nvPr/>
        </p:nvSpPr>
        <p:spPr>
          <a:xfrm>
            <a:off x="1219200" y="3124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Oval 3"/>
          <p:cNvSpPr/>
          <p:nvPr/>
        </p:nvSpPr>
        <p:spPr>
          <a:xfrm>
            <a:off x="4572000" y="2362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Oval 4"/>
          <p:cNvSpPr/>
          <p:nvPr/>
        </p:nvSpPr>
        <p:spPr>
          <a:xfrm>
            <a:off x="4648200" y="4191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Oval 5"/>
          <p:cNvSpPr/>
          <p:nvPr/>
        </p:nvSpPr>
        <p:spPr>
          <a:xfrm>
            <a:off x="2590800" y="4267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4</a:t>
            </a:r>
            <a:endParaRPr lang="en-US" sz="2400" dirty="0"/>
          </a:p>
        </p:txBody>
      </p:sp>
      <p:sp>
        <p:nvSpPr>
          <p:cNvPr id="7" name="Oval 6"/>
          <p:cNvSpPr/>
          <p:nvPr/>
        </p:nvSpPr>
        <p:spPr>
          <a:xfrm>
            <a:off x="4648200" y="3352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Oval 7"/>
          <p:cNvSpPr/>
          <p:nvPr/>
        </p:nvSpPr>
        <p:spPr>
          <a:xfrm>
            <a:off x="2514600" y="2438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112</a:t>
            </a:r>
            <a:endParaRPr lang="en-US" sz="2400" dirty="0"/>
          </a:p>
        </p:txBody>
      </p:sp>
      <p:sp>
        <p:nvSpPr>
          <p:cNvPr id="9" name="Oval 8"/>
          <p:cNvSpPr/>
          <p:nvPr/>
        </p:nvSpPr>
        <p:spPr>
          <a:xfrm>
            <a:off x="2590800" y="3352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2</a:t>
            </a:r>
            <a:endParaRPr lang="en-US" sz="2400" dirty="0"/>
          </a:p>
        </p:txBody>
      </p:sp>
      <p:cxnSp>
        <p:nvCxnSpPr>
          <p:cNvPr id="11" name="Straight Arrow Connector 10"/>
          <p:cNvCxnSpPr>
            <a:stCxn id="3" idx="7"/>
            <a:endCxn id="8" idx="2"/>
          </p:cNvCxnSpPr>
          <p:nvPr/>
        </p:nvCxnSpPr>
        <p:spPr>
          <a:xfrm rot="5400000" flipH="1" flipV="1">
            <a:off x="1753954" y="2419350"/>
            <a:ext cx="551096" cy="9701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3" idx="6"/>
            <a:endCxn id="9" idx="2"/>
          </p:cNvCxnSpPr>
          <p:nvPr/>
        </p:nvCxnSpPr>
        <p:spPr>
          <a:xfrm>
            <a:off x="1600200" y="3314700"/>
            <a:ext cx="990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3" idx="6"/>
            <a:endCxn id="6" idx="1"/>
          </p:cNvCxnSpPr>
          <p:nvPr/>
        </p:nvCxnSpPr>
        <p:spPr>
          <a:xfrm>
            <a:off x="1600200" y="3314700"/>
            <a:ext cx="1046396" cy="10082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19200" y="3124200"/>
            <a:ext cx="340158" cy="461665"/>
          </a:xfrm>
          <a:prstGeom prst="rect">
            <a:avLst/>
          </a:prstGeom>
          <a:noFill/>
        </p:spPr>
        <p:txBody>
          <a:bodyPr wrap="none" rtlCol="0">
            <a:spAutoFit/>
          </a:bodyPr>
          <a:lstStyle/>
          <a:p>
            <a:r>
              <a:rPr lang="en-US" sz="2400" dirty="0" smtClean="0"/>
              <a:t>1</a:t>
            </a:r>
            <a:endParaRPr lang="en-US" sz="2400" dirty="0"/>
          </a:p>
        </p:txBody>
      </p:sp>
      <p:sp>
        <p:nvSpPr>
          <p:cNvPr id="19" name="TextBox 18"/>
          <p:cNvSpPr txBox="1"/>
          <p:nvPr/>
        </p:nvSpPr>
        <p:spPr>
          <a:xfrm>
            <a:off x="2514600" y="2450068"/>
            <a:ext cx="340158" cy="461665"/>
          </a:xfrm>
          <a:prstGeom prst="rect">
            <a:avLst/>
          </a:prstGeom>
          <a:noFill/>
        </p:spPr>
        <p:txBody>
          <a:bodyPr wrap="none" rtlCol="0">
            <a:spAutoFit/>
          </a:bodyPr>
          <a:lstStyle/>
          <a:p>
            <a:r>
              <a:rPr lang="en-US" sz="2400" dirty="0" smtClean="0"/>
              <a:t>2</a:t>
            </a:r>
            <a:endParaRPr lang="en-US" sz="2400" dirty="0"/>
          </a:p>
        </p:txBody>
      </p:sp>
      <p:sp>
        <p:nvSpPr>
          <p:cNvPr id="20" name="TextBox 19"/>
          <p:cNvSpPr txBox="1"/>
          <p:nvPr/>
        </p:nvSpPr>
        <p:spPr>
          <a:xfrm>
            <a:off x="2667000" y="3352800"/>
            <a:ext cx="340158" cy="461665"/>
          </a:xfrm>
          <a:prstGeom prst="rect">
            <a:avLst/>
          </a:prstGeom>
          <a:noFill/>
        </p:spPr>
        <p:txBody>
          <a:bodyPr wrap="none" rtlCol="0">
            <a:spAutoFit/>
          </a:bodyPr>
          <a:lstStyle/>
          <a:p>
            <a:r>
              <a:rPr lang="en-US" sz="2400" dirty="0"/>
              <a:t>3</a:t>
            </a:r>
          </a:p>
        </p:txBody>
      </p:sp>
      <p:sp>
        <p:nvSpPr>
          <p:cNvPr id="21" name="TextBox 20"/>
          <p:cNvSpPr txBox="1"/>
          <p:nvPr/>
        </p:nvSpPr>
        <p:spPr>
          <a:xfrm>
            <a:off x="2670114" y="4267200"/>
            <a:ext cx="340158" cy="461665"/>
          </a:xfrm>
          <a:prstGeom prst="rect">
            <a:avLst/>
          </a:prstGeom>
          <a:noFill/>
        </p:spPr>
        <p:txBody>
          <a:bodyPr wrap="none" rtlCol="0">
            <a:spAutoFit/>
          </a:bodyPr>
          <a:lstStyle/>
          <a:p>
            <a:r>
              <a:rPr lang="en-US" sz="2400" dirty="0" smtClean="0"/>
              <a:t>4</a:t>
            </a:r>
            <a:endParaRPr lang="en-US" sz="2400" dirty="0"/>
          </a:p>
        </p:txBody>
      </p:sp>
      <p:sp>
        <p:nvSpPr>
          <p:cNvPr id="22" name="TextBox 21"/>
          <p:cNvSpPr txBox="1"/>
          <p:nvPr/>
        </p:nvSpPr>
        <p:spPr>
          <a:xfrm>
            <a:off x="1828800" y="2438400"/>
            <a:ext cx="362600" cy="461665"/>
          </a:xfrm>
          <a:prstGeom prst="rect">
            <a:avLst/>
          </a:prstGeom>
          <a:noFill/>
        </p:spPr>
        <p:txBody>
          <a:bodyPr wrap="none" rtlCol="0">
            <a:spAutoFit/>
          </a:bodyPr>
          <a:lstStyle/>
          <a:p>
            <a:r>
              <a:rPr lang="en-US" sz="2400" dirty="0" smtClean="0"/>
              <a:t>A</a:t>
            </a:r>
            <a:endParaRPr lang="en-US" sz="2400" dirty="0"/>
          </a:p>
        </p:txBody>
      </p:sp>
      <p:sp>
        <p:nvSpPr>
          <p:cNvPr id="23" name="TextBox 22"/>
          <p:cNvSpPr txBox="1"/>
          <p:nvPr/>
        </p:nvSpPr>
        <p:spPr>
          <a:xfrm>
            <a:off x="1981200" y="3135868"/>
            <a:ext cx="351378" cy="461665"/>
          </a:xfrm>
          <a:prstGeom prst="rect">
            <a:avLst/>
          </a:prstGeom>
          <a:noFill/>
        </p:spPr>
        <p:txBody>
          <a:bodyPr wrap="none" rtlCol="0">
            <a:spAutoFit/>
          </a:bodyPr>
          <a:lstStyle/>
          <a:p>
            <a:r>
              <a:rPr lang="en-US" sz="2400" dirty="0"/>
              <a:t>B</a:t>
            </a:r>
          </a:p>
        </p:txBody>
      </p:sp>
      <p:sp>
        <p:nvSpPr>
          <p:cNvPr id="24" name="TextBox 23"/>
          <p:cNvSpPr txBox="1"/>
          <p:nvPr/>
        </p:nvSpPr>
        <p:spPr>
          <a:xfrm>
            <a:off x="2136714" y="3593068"/>
            <a:ext cx="348172" cy="461665"/>
          </a:xfrm>
          <a:prstGeom prst="rect">
            <a:avLst/>
          </a:prstGeom>
          <a:noFill/>
        </p:spPr>
        <p:txBody>
          <a:bodyPr wrap="none" rtlCol="0">
            <a:spAutoFit/>
          </a:bodyPr>
          <a:lstStyle/>
          <a:p>
            <a:r>
              <a:rPr lang="en-US" sz="2400" dirty="0"/>
              <a:t>C</a:t>
            </a:r>
          </a:p>
        </p:txBody>
      </p:sp>
      <p:cxnSp>
        <p:nvCxnSpPr>
          <p:cNvPr id="26" name="Straight Arrow Connector 25"/>
          <p:cNvCxnSpPr>
            <a:stCxn id="8" idx="6"/>
          </p:cNvCxnSpPr>
          <p:nvPr/>
        </p:nvCxnSpPr>
        <p:spPr>
          <a:xfrm flipV="1">
            <a:off x="2895600" y="2590800"/>
            <a:ext cx="1676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2971800" y="3543300"/>
            <a:ext cx="1676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2971800" y="4457700"/>
            <a:ext cx="1676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416084" y="2209800"/>
            <a:ext cx="373820" cy="461665"/>
          </a:xfrm>
          <a:prstGeom prst="rect">
            <a:avLst/>
          </a:prstGeom>
          <a:noFill/>
        </p:spPr>
        <p:txBody>
          <a:bodyPr wrap="none" rtlCol="0">
            <a:spAutoFit/>
          </a:bodyPr>
          <a:lstStyle/>
          <a:p>
            <a:r>
              <a:rPr lang="en-US" sz="2400" dirty="0" smtClean="0"/>
              <a:t>D</a:t>
            </a:r>
            <a:endParaRPr lang="en-US" sz="2400" dirty="0"/>
          </a:p>
        </p:txBody>
      </p:sp>
      <p:sp>
        <p:nvSpPr>
          <p:cNvPr id="30" name="TextBox 29"/>
          <p:cNvSpPr txBox="1"/>
          <p:nvPr/>
        </p:nvSpPr>
        <p:spPr>
          <a:xfrm>
            <a:off x="3505200" y="3212068"/>
            <a:ext cx="335348" cy="461665"/>
          </a:xfrm>
          <a:prstGeom prst="rect">
            <a:avLst/>
          </a:prstGeom>
          <a:noFill/>
        </p:spPr>
        <p:txBody>
          <a:bodyPr wrap="none" rtlCol="0">
            <a:spAutoFit/>
          </a:bodyPr>
          <a:lstStyle/>
          <a:p>
            <a:r>
              <a:rPr lang="en-US" sz="2400" dirty="0"/>
              <a:t>E</a:t>
            </a:r>
          </a:p>
        </p:txBody>
      </p:sp>
      <p:sp>
        <p:nvSpPr>
          <p:cNvPr id="31" name="TextBox 30"/>
          <p:cNvSpPr txBox="1"/>
          <p:nvPr/>
        </p:nvSpPr>
        <p:spPr>
          <a:xfrm>
            <a:off x="3581400" y="4126468"/>
            <a:ext cx="378630" cy="461665"/>
          </a:xfrm>
          <a:prstGeom prst="rect">
            <a:avLst/>
          </a:prstGeom>
          <a:noFill/>
        </p:spPr>
        <p:txBody>
          <a:bodyPr wrap="none" rtlCol="0">
            <a:spAutoFit/>
          </a:bodyPr>
          <a:lstStyle/>
          <a:p>
            <a:r>
              <a:rPr lang="en-US" sz="2400" dirty="0" smtClean="0"/>
              <a:t>G</a:t>
            </a:r>
            <a:endParaRPr lang="en-US" sz="2400" dirty="0"/>
          </a:p>
        </p:txBody>
      </p:sp>
      <p:sp>
        <p:nvSpPr>
          <p:cNvPr id="32" name="TextBox 31"/>
          <p:cNvSpPr txBox="1"/>
          <p:nvPr/>
        </p:nvSpPr>
        <p:spPr>
          <a:xfrm>
            <a:off x="4572000" y="2362200"/>
            <a:ext cx="340158" cy="461665"/>
          </a:xfrm>
          <a:prstGeom prst="rect">
            <a:avLst/>
          </a:prstGeom>
          <a:noFill/>
        </p:spPr>
        <p:txBody>
          <a:bodyPr wrap="none" rtlCol="0">
            <a:spAutoFit/>
          </a:bodyPr>
          <a:lstStyle/>
          <a:p>
            <a:r>
              <a:rPr lang="en-US" sz="2400" dirty="0"/>
              <a:t>5</a:t>
            </a:r>
          </a:p>
        </p:txBody>
      </p:sp>
      <p:sp>
        <p:nvSpPr>
          <p:cNvPr id="33" name="TextBox 32"/>
          <p:cNvSpPr txBox="1"/>
          <p:nvPr/>
        </p:nvSpPr>
        <p:spPr>
          <a:xfrm>
            <a:off x="4648200" y="3364468"/>
            <a:ext cx="340158" cy="461665"/>
          </a:xfrm>
          <a:prstGeom prst="rect">
            <a:avLst/>
          </a:prstGeom>
          <a:noFill/>
        </p:spPr>
        <p:txBody>
          <a:bodyPr wrap="none" rtlCol="0">
            <a:spAutoFit/>
          </a:bodyPr>
          <a:lstStyle/>
          <a:p>
            <a:r>
              <a:rPr lang="en-US" sz="2400" dirty="0"/>
              <a:t>6</a:t>
            </a:r>
          </a:p>
        </p:txBody>
      </p:sp>
      <p:sp>
        <p:nvSpPr>
          <p:cNvPr id="34" name="TextBox 33"/>
          <p:cNvSpPr txBox="1"/>
          <p:nvPr/>
        </p:nvSpPr>
        <p:spPr>
          <a:xfrm>
            <a:off x="4648200" y="4202668"/>
            <a:ext cx="340158" cy="461665"/>
          </a:xfrm>
          <a:prstGeom prst="rect">
            <a:avLst/>
          </a:prstGeom>
          <a:noFill/>
        </p:spPr>
        <p:txBody>
          <a:bodyPr wrap="none" rtlCol="0">
            <a:spAutoFit/>
          </a:bodyPr>
          <a:lstStyle/>
          <a:p>
            <a:r>
              <a:rPr lang="en-US" sz="2400" dirty="0"/>
              <a:t>7</a:t>
            </a:r>
          </a:p>
        </p:txBody>
      </p:sp>
      <p:cxnSp>
        <p:nvCxnSpPr>
          <p:cNvPr id="35" name="Straight Arrow Connector 34"/>
          <p:cNvCxnSpPr>
            <a:endCxn id="34" idx="1"/>
          </p:cNvCxnSpPr>
          <p:nvPr/>
        </p:nvCxnSpPr>
        <p:spPr>
          <a:xfrm>
            <a:off x="2971800" y="3581400"/>
            <a:ext cx="1676400" cy="8521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817924" y="3745468"/>
            <a:ext cx="325730" cy="461665"/>
          </a:xfrm>
          <a:prstGeom prst="rect">
            <a:avLst/>
          </a:prstGeom>
          <a:noFill/>
        </p:spPr>
        <p:txBody>
          <a:bodyPr wrap="none" rtlCol="0">
            <a:spAutoFit/>
          </a:bodyPr>
          <a:lstStyle/>
          <a:p>
            <a:r>
              <a:rPr lang="en-US" sz="2400" dirty="0"/>
              <a:t>F</a:t>
            </a:r>
          </a:p>
        </p:txBody>
      </p:sp>
      <p:cxnSp>
        <p:nvCxnSpPr>
          <p:cNvPr id="36" name="Straight Arrow Connector 35"/>
          <p:cNvCxnSpPr/>
          <p:nvPr/>
        </p:nvCxnSpPr>
        <p:spPr>
          <a:xfrm flipV="1">
            <a:off x="4953000" y="2514600"/>
            <a:ext cx="1676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endCxn id="2" idx="3"/>
          </p:cNvCxnSpPr>
          <p:nvPr/>
        </p:nvCxnSpPr>
        <p:spPr>
          <a:xfrm flipV="1">
            <a:off x="5029200" y="2611204"/>
            <a:ext cx="1732196" cy="932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8001000" y="3429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41" name="Straight Arrow Connector 40"/>
          <p:cNvCxnSpPr>
            <a:endCxn id="40" idx="3"/>
          </p:cNvCxnSpPr>
          <p:nvPr/>
        </p:nvCxnSpPr>
        <p:spPr>
          <a:xfrm flipV="1">
            <a:off x="5105400" y="3754204"/>
            <a:ext cx="2951396" cy="5891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endCxn id="40" idx="0"/>
          </p:cNvCxnSpPr>
          <p:nvPr/>
        </p:nvCxnSpPr>
        <p:spPr>
          <a:xfrm>
            <a:off x="7162800" y="2590800"/>
            <a:ext cx="10287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5768666" y="2133600"/>
            <a:ext cx="377026" cy="461665"/>
          </a:xfrm>
          <a:prstGeom prst="rect">
            <a:avLst/>
          </a:prstGeom>
          <a:noFill/>
        </p:spPr>
        <p:txBody>
          <a:bodyPr wrap="none" rtlCol="0">
            <a:spAutoFit/>
          </a:bodyPr>
          <a:lstStyle/>
          <a:p>
            <a:r>
              <a:rPr lang="en-US" sz="2400" dirty="0"/>
              <a:t>H</a:t>
            </a:r>
          </a:p>
        </p:txBody>
      </p:sp>
      <p:sp>
        <p:nvSpPr>
          <p:cNvPr id="47" name="TextBox 46"/>
          <p:cNvSpPr txBox="1"/>
          <p:nvPr/>
        </p:nvSpPr>
        <p:spPr>
          <a:xfrm>
            <a:off x="5540066" y="2831068"/>
            <a:ext cx="261610" cy="461665"/>
          </a:xfrm>
          <a:prstGeom prst="rect">
            <a:avLst/>
          </a:prstGeom>
          <a:noFill/>
        </p:spPr>
        <p:txBody>
          <a:bodyPr wrap="none" rtlCol="0">
            <a:spAutoFit/>
          </a:bodyPr>
          <a:lstStyle/>
          <a:p>
            <a:r>
              <a:rPr lang="en-US" sz="2400" i="1" dirty="0"/>
              <a:t>I</a:t>
            </a:r>
          </a:p>
        </p:txBody>
      </p:sp>
      <p:sp>
        <p:nvSpPr>
          <p:cNvPr id="48" name="TextBox 47"/>
          <p:cNvSpPr txBox="1"/>
          <p:nvPr/>
        </p:nvSpPr>
        <p:spPr>
          <a:xfrm>
            <a:off x="7696200" y="2743200"/>
            <a:ext cx="282450" cy="461665"/>
          </a:xfrm>
          <a:prstGeom prst="rect">
            <a:avLst/>
          </a:prstGeom>
          <a:noFill/>
        </p:spPr>
        <p:txBody>
          <a:bodyPr wrap="none" rtlCol="0">
            <a:spAutoFit/>
          </a:bodyPr>
          <a:lstStyle/>
          <a:p>
            <a:r>
              <a:rPr lang="en-US" sz="2400" i="1" dirty="0" smtClean="0"/>
              <a:t>J</a:t>
            </a:r>
            <a:endParaRPr lang="en-US" sz="2400" i="1" dirty="0"/>
          </a:p>
        </p:txBody>
      </p:sp>
      <p:sp>
        <p:nvSpPr>
          <p:cNvPr id="49" name="TextBox 48"/>
          <p:cNvSpPr txBox="1"/>
          <p:nvPr/>
        </p:nvSpPr>
        <p:spPr>
          <a:xfrm>
            <a:off x="6629400" y="4191000"/>
            <a:ext cx="344966" cy="461665"/>
          </a:xfrm>
          <a:prstGeom prst="rect">
            <a:avLst/>
          </a:prstGeom>
          <a:noFill/>
        </p:spPr>
        <p:txBody>
          <a:bodyPr wrap="none" rtlCol="0">
            <a:spAutoFit/>
          </a:bodyPr>
          <a:lstStyle/>
          <a:p>
            <a:r>
              <a:rPr lang="en-US" sz="2400" i="1" dirty="0"/>
              <a:t>K</a:t>
            </a:r>
          </a:p>
        </p:txBody>
      </p:sp>
      <p:sp>
        <p:nvSpPr>
          <p:cNvPr id="50" name="TextBox 49"/>
          <p:cNvSpPr txBox="1"/>
          <p:nvPr/>
        </p:nvSpPr>
        <p:spPr>
          <a:xfrm>
            <a:off x="6784914" y="2286000"/>
            <a:ext cx="340158" cy="461665"/>
          </a:xfrm>
          <a:prstGeom prst="rect">
            <a:avLst/>
          </a:prstGeom>
          <a:noFill/>
        </p:spPr>
        <p:txBody>
          <a:bodyPr wrap="none" rtlCol="0">
            <a:spAutoFit/>
          </a:bodyPr>
          <a:lstStyle/>
          <a:p>
            <a:r>
              <a:rPr lang="en-US" sz="2400" dirty="0" smtClean="0"/>
              <a:t>8</a:t>
            </a:r>
            <a:endParaRPr lang="en-US" sz="2400" dirty="0"/>
          </a:p>
        </p:txBody>
      </p:sp>
      <p:sp>
        <p:nvSpPr>
          <p:cNvPr id="51" name="TextBox 50"/>
          <p:cNvSpPr txBox="1"/>
          <p:nvPr/>
        </p:nvSpPr>
        <p:spPr>
          <a:xfrm>
            <a:off x="8001000" y="3429000"/>
            <a:ext cx="340158" cy="461665"/>
          </a:xfrm>
          <a:prstGeom prst="rect">
            <a:avLst/>
          </a:prstGeom>
          <a:noFill/>
        </p:spPr>
        <p:txBody>
          <a:bodyPr wrap="none" rtlCol="0">
            <a:spAutoFit/>
          </a:bodyPr>
          <a:lstStyle/>
          <a:p>
            <a:r>
              <a:rPr lang="en-US" sz="2400" dirty="0" smtClean="0"/>
              <a:t>9</a:t>
            </a:r>
            <a:endParaRPr lang="en-US" sz="2400" dirty="0"/>
          </a:p>
        </p:txBody>
      </p:sp>
      <p:sp>
        <p:nvSpPr>
          <p:cNvPr id="42" name="Oval 41"/>
          <p:cNvSpPr/>
          <p:nvPr/>
        </p:nvSpPr>
        <p:spPr>
          <a:xfrm>
            <a:off x="914400" y="533400"/>
            <a:ext cx="685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52" name="Straight Arrow Connector 51"/>
          <p:cNvCxnSpPr>
            <a:stCxn id="42" idx="6"/>
          </p:cNvCxnSpPr>
          <p:nvPr/>
        </p:nvCxnSpPr>
        <p:spPr>
          <a:xfrm flipV="1">
            <a:off x="1600200" y="685800"/>
            <a:ext cx="11430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2667000" y="304800"/>
            <a:ext cx="6096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54" name="TextBox 53"/>
          <p:cNvSpPr txBox="1"/>
          <p:nvPr/>
        </p:nvSpPr>
        <p:spPr>
          <a:xfrm>
            <a:off x="1981200" y="224135"/>
            <a:ext cx="362600" cy="461665"/>
          </a:xfrm>
          <a:prstGeom prst="rect">
            <a:avLst/>
          </a:prstGeom>
          <a:noFill/>
        </p:spPr>
        <p:txBody>
          <a:bodyPr wrap="none" rtlCol="0">
            <a:spAutoFit/>
          </a:bodyPr>
          <a:lstStyle/>
          <a:p>
            <a:r>
              <a:rPr lang="en-US" sz="2400" dirty="0" smtClean="0"/>
              <a:t>A</a:t>
            </a:r>
            <a:endParaRPr lang="en-US"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990600" y="1447800"/>
            <a:ext cx="6781800" cy="4038600"/>
          </a:xfrm>
          <a:prstGeom prst="rect">
            <a:avLst/>
          </a:prstGeom>
          <a:noFill/>
          <a:ln w="9525">
            <a:noFill/>
            <a:miter lim="800000"/>
            <a:headEnd/>
            <a:tailEnd/>
          </a:ln>
          <a:effec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Numerical 2</a:t>
            </a:r>
            <a:endParaRPr lang="en-US" dirty="0"/>
          </a:p>
        </p:txBody>
      </p:sp>
      <p:sp>
        <p:nvSpPr>
          <p:cNvPr id="3" name="Content Placeholder 2"/>
          <p:cNvSpPr>
            <a:spLocks noGrp="1"/>
          </p:cNvSpPr>
          <p:nvPr>
            <p:ph idx="1"/>
          </p:nvPr>
        </p:nvSpPr>
        <p:spPr/>
        <p:txBody>
          <a:bodyPr>
            <a:normAutofit/>
          </a:bodyPr>
          <a:lstStyle/>
          <a:p>
            <a:pPr algn="just"/>
            <a:r>
              <a:rPr lang="en-US" sz="2800" dirty="0" smtClean="0"/>
              <a:t>The sequence of activities together with their predecessor is given below . Draw a network diagram of activities for the project</a:t>
            </a:r>
            <a:endParaRPr lang="en-US" sz="2800" dirty="0"/>
          </a:p>
        </p:txBody>
      </p:sp>
      <p:pic>
        <p:nvPicPr>
          <p:cNvPr id="1026" name="Picture 2"/>
          <p:cNvPicPr>
            <a:picLocks noChangeAspect="1" noChangeArrowheads="1"/>
          </p:cNvPicPr>
          <p:nvPr/>
        </p:nvPicPr>
        <p:blipFill>
          <a:blip r:embed="rId2"/>
          <a:srcRect/>
          <a:stretch>
            <a:fillRect/>
          </a:stretch>
        </p:blipFill>
        <p:spPr bwMode="auto">
          <a:xfrm>
            <a:off x="0" y="3124200"/>
            <a:ext cx="9144000" cy="3838575"/>
          </a:xfrm>
          <a:prstGeom prst="rect">
            <a:avLst/>
          </a:prstGeom>
          <a:noFill/>
          <a:ln w="9525">
            <a:noFill/>
            <a:miter lim="800000"/>
            <a:headEnd/>
            <a:tailEnd/>
          </a:ln>
          <a:effec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334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19050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a:stCxn id="2" idx="6"/>
            <a:endCxn id="3" idx="2"/>
          </p:cNvCxnSpPr>
          <p:nvPr/>
        </p:nvCxnSpPr>
        <p:spPr>
          <a:xfrm>
            <a:off x="914400" y="32385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12714" y="3048000"/>
            <a:ext cx="301686" cy="369332"/>
          </a:xfrm>
          <a:prstGeom prst="rect">
            <a:avLst/>
          </a:prstGeom>
          <a:noFill/>
        </p:spPr>
        <p:txBody>
          <a:bodyPr wrap="none" rtlCol="0">
            <a:spAutoFit/>
          </a:bodyPr>
          <a:lstStyle/>
          <a:p>
            <a:r>
              <a:rPr lang="en-US" dirty="0" smtClean="0"/>
              <a:t>1</a:t>
            </a:r>
            <a:endParaRPr lang="en-US" dirty="0"/>
          </a:p>
        </p:txBody>
      </p:sp>
      <p:sp>
        <p:nvSpPr>
          <p:cNvPr id="7" name="TextBox 6"/>
          <p:cNvSpPr txBox="1"/>
          <p:nvPr/>
        </p:nvSpPr>
        <p:spPr>
          <a:xfrm>
            <a:off x="1984314" y="3048000"/>
            <a:ext cx="301686" cy="369332"/>
          </a:xfrm>
          <a:prstGeom prst="rect">
            <a:avLst/>
          </a:prstGeom>
          <a:noFill/>
        </p:spPr>
        <p:txBody>
          <a:bodyPr wrap="none" rtlCol="0">
            <a:spAutoFit/>
          </a:bodyPr>
          <a:lstStyle/>
          <a:p>
            <a:r>
              <a:rPr lang="en-US" dirty="0" smtClean="0"/>
              <a:t>2</a:t>
            </a:r>
            <a:endParaRPr lang="en-US" dirty="0"/>
          </a:p>
        </p:txBody>
      </p:sp>
      <p:sp>
        <p:nvSpPr>
          <p:cNvPr id="8" name="TextBox 7"/>
          <p:cNvSpPr txBox="1"/>
          <p:nvPr/>
        </p:nvSpPr>
        <p:spPr>
          <a:xfrm>
            <a:off x="1295400" y="2743200"/>
            <a:ext cx="340158" cy="400110"/>
          </a:xfrm>
          <a:prstGeom prst="rect">
            <a:avLst/>
          </a:prstGeom>
          <a:noFill/>
        </p:spPr>
        <p:txBody>
          <a:bodyPr wrap="none" rtlCol="0">
            <a:spAutoFit/>
          </a:bodyPr>
          <a:lstStyle/>
          <a:p>
            <a:r>
              <a:rPr lang="en-US" sz="2000" b="1" dirty="0" smtClean="0"/>
              <a:t>A</a:t>
            </a:r>
            <a:endParaRPr lang="en-US" sz="2000" b="1"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334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19050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a:stCxn id="2" idx="6"/>
            <a:endCxn id="3" idx="2"/>
          </p:cNvCxnSpPr>
          <p:nvPr/>
        </p:nvCxnSpPr>
        <p:spPr>
          <a:xfrm>
            <a:off x="914400" y="32385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12714" y="3048000"/>
            <a:ext cx="301686" cy="369332"/>
          </a:xfrm>
          <a:prstGeom prst="rect">
            <a:avLst/>
          </a:prstGeom>
          <a:noFill/>
        </p:spPr>
        <p:txBody>
          <a:bodyPr wrap="none" rtlCol="0">
            <a:spAutoFit/>
          </a:bodyPr>
          <a:lstStyle/>
          <a:p>
            <a:r>
              <a:rPr lang="en-US" dirty="0" smtClean="0"/>
              <a:t>1</a:t>
            </a:r>
            <a:endParaRPr lang="en-US" dirty="0"/>
          </a:p>
        </p:txBody>
      </p:sp>
      <p:sp>
        <p:nvSpPr>
          <p:cNvPr id="7" name="TextBox 6"/>
          <p:cNvSpPr txBox="1"/>
          <p:nvPr/>
        </p:nvSpPr>
        <p:spPr>
          <a:xfrm>
            <a:off x="1984314" y="3048000"/>
            <a:ext cx="301686" cy="369332"/>
          </a:xfrm>
          <a:prstGeom prst="rect">
            <a:avLst/>
          </a:prstGeom>
          <a:noFill/>
        </p:spPr>
        <p:txBody>
          <a:bodyPr wrap="none" rtlCol="0">
            <a:spAutoFit/>
          </a:bodyPr>
          <a:lstStyle/>
          <a:p>
            <a:r>
              <a:rPr lang="en-US" dirty="0" smtClean="0"/>
              <a:t>2</a:t>
            </a:r>
            <a:endParaRPr lang="en-US" dirty="0"/>
          </a:p>
        </p:txBody>
      </p:sp>
      <p:sp>
        <p:nvSpPr>
          <p:cNvPr id="8" name="TextBox 7"/>
          <p:cNvSpPr txBox="1"/>
          <p:nvPr/>
        </p:nvSpPr>
        <p:spPr>
          <a:xfrm>
            <a:off x="1295400" y="2743200"/>
            <a:ext cx="340158" cy="400110"/>
          </a:xfrm>
          <a:prstGeom prst="rect">
            <a:avLst/>
          </a:prstGeom>
          <a:noFill/>
        </p:spPr>
        <p:txBody>
          <a:bodyPr wrap="none" rtlCol="0">
            <a:spAutoFit/>
          </a:bodyPr>
          <a:lstStyle/>
          <a:p>
            <a:r>
              <a:rPr lang="en-US" sz="2000" b="1" dirty="0" smtClean="0"/>
              <a:t>A</a:t>
            </a:r>
            <a:endParaRPr lang="en-US" sz="2000" b="1" dirty="0"/>
          </a:p>
        </p:txBody>
      </p:sp>
      <p:cxnSp>
        <p:nvCxnSpPr>
          <p:cNvPr id="10" name="Straight Arrow Connector 9"/>
          <p:cNvCxnSpPr>
            <a:stCxn id="7" idx="0"/>
          </p:cNvCxnSpPr>
          <p:nvPr/>
        </p:nvCxnSpPr>
        <p:spPr>
          <a:xfrm rot="5400000" flipH="1" flipV="1">
            <a:off x="2515378" y="2210579"/>
            <a:ext cx="457200" cy="12176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2"/>
          </p:cNvCxnSpPr>
          <p:nvPr/>
        </p:nvCxnSpPr>
        <p:spPr>
          <a:xfrm rot="16200000" flipH="1">
            <a:off x="2204744" y="3347744"/>
            <a:ext cx="849868" cy="9890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3352800" y="2438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124200" y="4114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479242" y="2438400"/>
            <a:ext cx="328936" cy="400110"/>
          </a:xfrm>
          <a:prstGeom prst="rect">
            <a:avLst/>
          </a:prstGeom>
          <a:noFill/>
        </p:spPr>
        <p:txBody>
          <a:bodyPr wrap="none" rtlCol="0">
            <a:spAutoFit/>
          </a:bodyPr>
          <a:lstStyle/>
          <a:p>
            <a:r>
              <a:rPr lang="en-US" sz="2000" b="1" dirty="0" smtClean="0"/>
              <a:t>B</a:t>
            </a:r>
            <a:endParaRPr lang="en-US" sz="2000" b="1" dirty="0"/>
          </a:p>
        </p:txBody>
      </p:sp>
      <p:sp>
        <p:nvSpPr>
          <p:cNvPr id="17" name="TextBox 16"/>
          <p:cNvSpPr txBox="1"/>
          <p:nvPr/>
        </p:nvSpPr>
        <p:spPr>
          <a:xfrm>
            <a:off x="2346078" y="3867090"/>
            <a:ext cx="320922" cy="400110"/>
          </a:xfrm>
          <a:prstGeom prst="rect">
            <a:avLst/>
          </a:prstGeom>
          <a:noFill/>
        </p:spPr>
        <p:txBody>
          <a:bodyPr wrap="none" rtlCol="0">
            <a:spAutoFit/>
          </a:bodyPr>
          <a:lstStyle/>
          <a:p>
            <a:r>
              <a:rPr lang="en-US" sz="2000" b="1" dirty="0" smtClean="0"/>
              <a:t>C</a:t>
            </a:r>
            <a:endParaRPr lang="en-US" sz="2000" b="1" dirty="0"/>
          </a:p>
        </p:txBody>
      </p:sp>
      <p:sp>
        <p:nvSpPr>
          <p:cNvPr id="20" name="TextBox 19"/>
          <p:cNvSpPr txBox="1"/>
          <p:nvPr/>
        </p:nvSpPr>
        <p:spPr>
          <a:xfrm>
            <a:off x="3429000" y="2438400"/>
            <a:ext cx="301686" cy="369332"/>
          </a:xfrm>
          <a:prstGeom prst="rect">
            <a:avLst/>
          </a:prstGeom>
          <a:noFill/>
        </p:spPr>
        <p:txBody>
          <a:bodyPr wrap="none" rtlCol="0">
            <a:spAutoFit/>
          </a:bodyPr>
          <a:lstStyle/>
          <a:p>
            <a:r>
              <a:rPr lang="en-US" dirty="0" smtClean="0"/>
              <a:t>3</a:t>
            </a:r>
            <a:endParaRPr lang="en-US" dirty="0"/>
          </a:p>
        </p:txBody>
      </p:sp>
      <p:sp>
        <p:nvSpPr>
          <p:cNvPr id="21" name="TextBox 20"/>
          <p:cNvSpPr txBox="1"/>
          <p:nvPr/>
        </p:nvSpPr>
        <p:spPr>
          <a:xfrm>
            <a:off x="3203514" y="4126468"/>
            <a:ext cx="301686" cy="369332"/>
          </a:xfrm>
          <a:prstGeom prst="rect">
            <a:avLst/>
          </a:prstGeom>
          <a:noFill/>
        </p:spPr>
        <p:txBody>
          <a:bodyPr wrap="none" rtlCol="0">
            <a:spAutoFit/>
          </a:bodyPr>
          <a:lstStyle/>
          <a:p>
            <a:r>
              <a:rPr lang="en-US" dirty="0" smtClean="0"/>
              <a:t>4</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334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19050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a:stCxn id="2" idx="6"/>
            <a:endCxn id="3" idx="2"/>
          </p:cNvCxnSpPr>
          <p:nvPr/>
        </p:nvCxnSpPr>
        <p:spPr>
          <a:xfrm>
            <a:off x="914400" y="32385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12714" y="3048000"/>
            <a:ext cx="301686" cy="369332"/>
          </a:xfrm>
          <a:prstGeom prst="rect">
            <a:avLst/>
          </a:prstGeom>
          <a:noFill/>
        </p:spPr>
        <p:txBody>
          <a:bodyPr wrap="none" rtlCol="0">
            <a:spAutoFit/>
          </a:bodyPr>
          <a:lstStyle/>
          <a:p>
            <a:r>
              <a:rPr lang="en-US" dirty="0" smtClean="0"/>
              <a:t>1</a:t>
            </a:r>
            <a:endParaRPr lang="en-US" dirty="0"/>
          </a:p>
        </p:txBody>
      </p:sp>
      <p:sp>
        <p:nvSpPr>
          <p:cNvPr id="7" name="TextBox 6"/>
          <p:cNvSpPr txBox="1"/>
          <p:nvPr/>
        </p:nvSpPr>
        <p:spPr>
          <a:xfrm>
            <a:off x="1984314" y="3048000"/>
            <a:ext cx="301686" cy="369332"/>
          </a:xfrm>
          <a:prstGeom prst="rect">
            <a:avLst/>
          </a:prstGeom>
          <a:noFill/>
        </p:spPr>
        <p:txBody>
          <a:bodyPr wrap="none" rtlCol="0">
            <a:spAutoFit/>
          </a:bodyPr>
          <a:lstStyle/>
          <a:p>
            <a:r>
              <a:rPr lang="en-US" dirty="0" smtClean="0"/>
              <a:t>2</a:t>
            </a:r>
            <a:endParaRPr lang="en-US" dirty="0"/>
          </a:p>
        </p:txBody>
      </p:sp>
      <p:sp>
        <p:nvSpPr>
          <p:cNvPr id="8" name="TextBox 7"/>
          <p:cNvSpPr txBox="1"/>
          <p:nvPr/>
        </p:nvSpPr>
        <p:spPr>
          <a:xfrm>
            <a:off x="1295400" y="2743200"/>
            <a:ext cx="340158" cy="400110"/>
          </a:xfrm>
          <a:prstGeom prst="rect">
            <a:avLst/>
          </a:prstGeom>
          <a:noFill/>
        </p:spPr>
        <p:txBody>
          <a:bodyPr wrap="none" rtlCol="0">
            <a:spAutoFit/>
          </a:bodyPr>
          <a:lstStyle/>
          <a:p>
            <a:r>
              <a:rPr lang="en-US" sz="2000" b="1" dirty="0" smtClean="0"/>
              <a:t>A</a:t>
            </a:r>
            <a:endParaRPr lang="en-US" sz="2000" b="1" dirty="0"/>
          </a:p>
        </p:txBody>
      </p:sp>
      <p:cxnSp>
        <p:nvCxnSpPr>
          <p:cNvPr id="10" name="Straight Arrow Connector 9"/>
          <p:cNvCxnSpPr>
            <a:stCxn id="7" idx="0"/>
          </p:cNvCxnSpPr>
          <p:nvPr/>
        </p:nvCxnSpPr>
        <p:spPr>
          <a:xfrm rot="5400000" flipH="1" flipV="1">
            <a:off x="2515378" y="2210579"/>
            <a:ext cx="457200" cy="12176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2"/>
          </p:cNvCxnSpPr>
          <p:nvPr/>
        </p:nvCxnSpPr>
        <p:spPr>
          <a:xfrm rot="16200000" flipH="1">
            <a:off x="2204744" y="3347744"/>
            <a:ext cx="849868" cy="9890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3352800" y="2438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124200" y="4114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479242" y="2438400"/>
            <a:ext cx="328936" cy="400110"/>
          </a:xfrm>
          <a:prstGeom prst="rect">
            <a:avLst/>
          </a:prstGeom>
          <a:noFill/>
        </p:spPr>
        <p:txBody>
          <a:bodyPr wrap="none" rtlCol="0">
            <a:spAutoFit/>
          </a:bodyPr>
          <a:lstStyle/>
          <a:p>
            <a:r>
              <a:rPr lang="en-US" sz="2000" b="1" dirty="0" smtClean="0"/>
              <a:t>B</a:t>
            </a:r>
            <a:endParaRPr lang="en-US" sz="2000" b="1" dirty="0"/>
          </a:p>
        </p:txBody>
      </p:sp>
      <p:sp>
        <p:nvSpPr>
          <p:cNvPr id="17" name="TextBox 16"/>
          <p:cNvSpPr txBox="1"/>
          <p:nvPr/>
        </p:nvSpPr>
        <p:spPr>
          <a:xfrm>
            <a:off x="2346078" y="3867090"/>
            <a:ext cx="320922" cy="400110"/>
          </a:xfrm>
          <a:prstGeom prst="rect">
            <a:avLst/>
          </a:prstGeom>
          <a:noFill/>
        </p:spPr>
        <p:txBody>
          <a:bodyPr wrap="none" rtlCol="0">
            <a:spAutoFit/>
          </a:bodyPr>
          <a:lstStyle/>
          <a:p>
            <a:r>
              <a:rPr lang="en-US" sz="2000" b="1" dirty="0" smtClean="0"/>
              <a:t>C</a:t>
            </a:r>
            <a:endParaRPr lang="en-US" sz="2000" b="1" dirty="0"/>
          </a:p>
        </p:txBody>
      </p:sp>
      <p:sp>
        <p:nvSpPr>
          <p:cNvPr id="20" name="TextBox 19"/>
          <p:cNvSpPr txBox="1"/>
          <p:nvPr/>
        </p:nvSpPr>
        <p:spPr>
          <a:xfrm>
            <a:off x="3429000" y="2438400"/>
            <a:ext cx="301686" cy="369332"/>
          </a:xfrm>
          <a:prstGeom prst="rect">
            <a:avLst/>
          </a:prstGeom>
          <a:noFill/>
        </p:spPr>
        <p:txBody>
          <a:bodyPr wrap="none" rtlCol="0">
            <a:spAutoFit/>
          </a:bodyPr>
          <a:lstStyle/>
          <a:p>
            <a:r>
              <a:rPr lang="en-US" dirty="0" smtClean="0"/>
              <a:t>3</a:t>
            </a:r>
            <a:endParaRPr lang="en-US" dirty="0"/>
          </a:p>
        </p:txBody>
      </p:sp>
      <p:sp>
        <p:nvSpPr>
          <p:cNvPr id="21" name="TextBox 20"/>
          <p:cNvSpPr txBox="1"/>
          <p:nvPr/>
        </p:nvSpPr>
        <p:spPr>
          <a:xfrm>
            <a:off x="3203514" y="4126468"/>
            <a:ext cx="301686" cy="369332"/>
          </a:xfrm>
          <a:prstGeom prst="rect">
            <a:avLst/>
          </a:prstGeom>
          <a:noFill/>
        </p:spPr>
        <p:txBody>
          <a:bodyPr wrap="none" rtlCol="0">
            <a:spAutoFit/>
          </a:bodyPr>
          <a:lstStyle/>
          <a:p>
            <a:r>
              <a:rPr lang="en-US" dirty="0" smtClean="0"/>
              <a:t>4</a:t>
            </a:r>
            <a:endParaRPr lang="en-US" dirty="0"/>
          </a:p>
        </p:txBody>
      </p:sp>
      <p:cxnSp>
        <p:nvCxnSpPr>
          <p:cNvPr id="19" name="Straight Arrow Connector 18"/>
          <p:cNvCxnSpPr>
            <a:stCxn id="20" idx="3"/>
          </p:cNvCxnSpPr>
          <p:nvPr/>
        </p:nvCxnSpPr>
        <p:spPr>
          <a:xfrm>
            <a:off x="3730686" y="2623066"/>
            <a:ext cx="2060514" cy="5011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5" idx="6"/>
          </p:cNvCxnSpPr>
          <p:nvPr/>
        </p:nvCxnSpPr>
        <p:spPr>
          <a:xfrm>
            <a:off x="3505200" y="4305300"/>
            <a:ext cx="12192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57150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794314" y="3059668"/>
            <a:ext cx="301686" cy="369332"/>
          </a:xfrm>
          <a:prstGeom prst="rect">
            <a:avLst/>
          </a:prstGeom>
          <a:noFill/>
        </p:spPr>
        <p:txBody>
          <a:bodyPr wrap="none" rtlCol="0">
            <a:spAutoFit/>
          </a:bodyPr>
          <a:lstStyle/>
          <a:p>
            <a:r>
              <a:rPr lang="en-US" dirty="0" smtClean="0"/>
              <a:t>6</a:t>
            </a:r>
            <a:endParaRPr lang="en-US" dirty="0"/>
          </a:p>
        </p:txBody>
      </p:sp>
      <p:sp>
        <p:nvSpPr>
          <p:cNvPr id="26" name="TextBox 25"/>
          <p:cNvSpPr txBox="1"/>
          <p:nvPr/>
        </p:nvSpPr>
        <p:spPr>
          <a:xfrm>
            <a:off x="4419600" y="2438400"/>
            <a:ext cx="346570" cy="400110"/>
          </a:xfrm>
          <a:prstGeom prst="rect">
            <a:avLst/>
          </a:prstGeom>
          <a:noFill/>
        </p:spPr>
        <p:txBody>
          <a:bodyPr wrap="none" rtlCol="0">
            <a:spAutoFit/>
          </a:bodyPr>
          <a:lstStyle/>
          <a:p>
            <a:r>
              <a:rPr lang="en-US" sz="2000" b="1" dirty="0" smtClean="0"/>
              <a:t>D</a:t>
            </a:r>
            <a:endParaRPr lang="en-US" sz="2000" b="1" dirty="0"/>
          </a:p>
        </p:txBody>
      </p:sp>
      <p:sp>
        <p:nvSpPr>
          <p:cNvPr id="27" name="TextBox 26"/>
          <p:cNvSpPr txBox="1"/>
          <p:nvPr/>
        </p:nvSpPr>
        <p:spPr>
          <a:xfrm>
            <a:off x="4041714" y="3943290"/>
            <a:ext cx="309700" cy="400110"/>
          </a:xfrm>
          <a:prstGeom prst="rect">
            <a:avLst/>
          </a:prstGeom>
          <a:noFill/>
        </p:spPr>
        <p:txBody>
          <a:bodyPr wrap="none" rtlCol="0">
            <a:spAutoFit/>
          </a:bodyPr>
          <a:lstStyle/>
          <a:p>
            <a:r>
              <a:rPr lang="en-US" sz="2000" b="1" dirty="0" smtClean="0"/>
              <a:t>E</a:t>
            </a:r>
            <a:endParaRPr lang="en-US" sz="2000" b="1" dirty="0"/>
          </a:p>
        </p:txBody>
      </p:sp>
      <p:sp>
        <p:nvSpPr>
          <p:cNvPr id="29" name="Oval 28"/>
          <p:cNvSpPr/>
          <p:nvPr/>
        </p:nvSpPr>
        <p:spPr>
          <a:xfrm>
            <a:off x="4724400" y="4191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p:cNvCxnSpPr/>
          <p:nvPr/>
        </p:nvCxnSpPr>
        <p:spPr>
          <a:xfrm rot="5400000" flipH="1" flipV="1">
            <a:off x="5029200" y="3505200"/>
            <a:ext cx="838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184714" y="3505200"/>
            <a:ext cx="301686" cy="400110"/>
          </a:xfrm>
          <a:prstGeom prst="rect">
            <a:avLst/>
          </a:prstGeom>
          <a:noFill/>
        </p:spPr>
        <p:txBody>
          <a:bodyPr wrap="none" rtlCol="0">
            <a:spAutoFit/>
          </a:bodyPr>
          <a:lstStyle/>
          <a:p>
            <a:r>
              <a:rPr lang="en-US" sz="2000" b="1" dirty="0" smtClean="0"/>
              <a:t>F</a:t>
            </a:r>
            <a:endParaRPr lang="en-US" sz="2000" b="1" dirty="0"/>
          </a:p>
        </p:txBody>
      </p:sp>
      <p:sp>
        <p:nvSpPr>
          <p:cNvPr id="28" name="TextBox 27"/>
          <p:cNvSpPr txBox="1"/>
          <p:nvPr/>
        </p:nvSpPr>
        <p:spPr>
          <a:xfrm>
            <a:off x="4724400" y="4202668"/>
            <a:ext cx="301686" cy="369332"/>
          </a:xfrm>
          <a:prstGeom prst="rect">
            <a:avLst/>
          </a:prstGeom>
          <a:noFill/>
        </p:spPr>
        <p:txBody>
          <a:bodyPr wrap="none" rtlCol="0">
            <a:spAutoFit/>
          </a:bodyPr>
          <a:lstStyle/>
          <a:p>
            <a:r>
              <a:rPr lang="en-US" dirty="0" smtClean="0"/>
              <a:t>5</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334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19050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a:stCxn id="2" idx="6"/>
            <a:endCxn id="3" idx="2"/>
          </p:cNvCxnSpPr>
          <p:nvPr/>
        </p:nvCxnSpPr>
        <p:spPr>
          <a:xfrm>
            <a:off x="914400" y="32385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12714" y="3048000"/>
            <a:ext cx="301686" cy="369332"/>
          </a:xfrm>
          <a:prstGeom prst="rect">
            <a:avLst/>
          </a:prstGeom>
          <a:noFill/>
        </p:spPr>
        <p:txBody>
          <a:bodyPr wrap="none" rtlCol="0">
            <a:spAutoFit/>
          </a:bodyPr>
          <a:lstStyle/>
          <a:p>
            <a:r>
              <a:rPr lang="en-US" dirty="0" smtClean="0"/>
              <a:t>1</a:t>
            </a:r>
            <a:endParaRPr lang="en-US" dirty="0"/>
          </a:p>
        </p:txBody>
      </p:sp>
      <p:sp>
        <p:nvSpPr>
          <p:cNvPr id="7" name="TextBox 6"/>
          <p:cNvSpPr txBox="1"/>
          <p:nvPr/>
        </p:nvSpPr>
        <p:spPr>
          <a:xfrm>
            <a:off x="1984314" y="3048000"/>
            <a:ext cx="301686" cy="369332"/>
          </a:xfrm>
          <a:prstGeom prst="rect">
            <a:avLst/>
          </a:prstGeom>
          <a:noFill/>
        </p:spPr>
        <p:txBody>
          <a:bodyPr wrap="none" rtlCol="0">
            <a:spAutoFit/>
          </a:bodyPr>
          <a:lstStyle/>
          <a:p>
            <a:r>
              <a:rPr lang="en-US" dirty="0" smtClean="0"/>
              <a:t>2</a:t>
            </a:r>
            <a:endParaRPr lang="en-US" dirty="0"/>
          </a:p>
        </p:txBody>
      </p:sp>
      <p:sp>
        <p:nvSpPr>
          <p:cNvPr id="8" name="TextBox 7"/>
          <p:cNvSpPr txBox="1"/>
          <p:nvPr/>
        </p:nvSpPr>
        <p:spPr>
          <a:xfrm>
            <a:off x="1295400" y="2743200"/>
            <a:ext cx="340158" cy="400110"/>
          </a:xfrm>
          <a:prstGeom prst="rect">
            <a:avLst/>
          </a:prstGeom>
          <a:noFill/>
        </p:spPr>
        <p:txBody>
          <a:bodyPr wrap="none" rtlCol="0">
            <a:spAutoFit/>
          </a:bodyPr>
          <a:lstStyle/>
          <a:p>
            <a:r>
              <a:rPr lang="en-US" sz="2000" b="1" dirty="0" smtClean="0"/>
              <a:t>A</a:t>
            </a:r>
            <a:endParaRPr lang="en-US" sz="2000" b="1" dirty="0"/>
          </a:p>
        </p:txBody>
      </p:sp>
      <p:cxnSp>
        <p:nvCxnSpPr>
          <p:cNvPr id="10" name="Straight Arrow Connector 9"/>
          <p:cNvCxnSpPr>
            <a:stCxn id="7" idx="0"/>
          </p:cNvCxnSpPr>
          <p:nvPr/>
        </p:nvCxnSpPr>
        <p:spPr>
          <a:xfrm rot="5400000" flipH="1" flipV="1">
            <a:off x="2515378" y="2210579"/>
            <a:ext cx="457200" cy="12176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2"/>
          </p:cNvCxnSpPr>
          <p:nvPr/>
        </p:nvCxnSpPr>
        <p:spPr>
          <a:xfrm rot="16200000" flipH="1">
            <a:off x="2204744" y="3347744"/>
            <a:ext cx="849868" cy="9890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3352800" y="2438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124200" y="4114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479242" y="2438400"/>
            <a:ext cx="328936" cy="400110"/>
          </a:xfrm>
          <a:prstGeom prst="rect">
            <a:avLst/>
          </a:prstGeom>
          <a:noFill/>
        </p:spPr>
        <p:txBody>
          <a:bodyPr wrap="none" rtlCol="0">
            <a:spAutoFit/>
          </a:bodyPr>
          <a:lstStyle/>
          <a:p>
            <a:r>
              <a:rPr lang="en-US" sz="2000" b="1" dirty="0" smtClean="0"/>
              <a:t>B</a:t>
            </a:r>
            <a:endParaRPr lang="en-US" sz="2000" b="1" dirty="0"/>
          </a:p>
        </p:txBody>
      </p:sp>
      <p:sp>
        <p:nvSpPr>
          <p:cNvPr id="17" name="TextBox 16"/>
          <p:cNvSpPr txBox="1"/>
          <p:nvPr/>
        </p:nvSpPr>
        <p:spPr>
          <a:xfrm>
            <a:off x="2346078" y="3867090"/>
            <a:ext cx="320922" cy="400110"/>
          </a:xfrm>
          <a:prstGeom prst="rect">
            <a:avLst/>
          </a:prstGeom>
          <a:noFill/>
        </p:spPr>
        <p:txBody>
          <a:bodyPr wrap="none" rtlCol="0">
            <a:spAutoFit/>
          </a:bodyPr>
          <a:lstStyle/>
          <a:p>
            <a:r>
              <a:rPr lang="en-US" sz="2000" b="1" dirty="0" smtClean="0"/>
              <a:t>C</a:t>
            </a:r>
            <a:endParaRPr lang="en-US" sz="2000" b="1" dirty="0"/>
          </a:p>
        </p:txBody>
      </p:sp>
      <p:sp>
        <p:nvSpPr>
          <p:cNvPr id="20" name="TextBox 19"/>
          <p:cNvSpPr txBox="1"/>
          <p:nvPr/>
        </p:nvSpPr>
        <p:spPr>
          <a:xfrm>
            <a:off x="3429000" y="2438400"/>
            <a:ext cx="301686" cy="369332"/>
          </a:xfrm>
          <a:prstGeom prst="rect">
            <a:avLst/>
          </a:prstGeom>
          <a:noFill/>
        </p:spPr>
        <p:txBody>
          <a:bodyPr wrap="none" rtlCol="0">
            <a:spAutoFit/>
          </a:bodyPr>
          <a:lstStyle/>
          <a:p>
            <a:r>
              <a:rPr lang="en-US" dirty="0" smtClean="0"/>
              <a:t>3</a:t>
            </a:r>
            <a:endParaRPr lang="en-US" dirty="0"/>
          </a:p>
        </p:txBody>
      </p:sp>
      <p:sp>
        <p:nvSpPr>
          <p:cNvPr id="21" name="TextBox 20"/>
          <p:cNvSpPr txBox="1"/>
          <p:nvPr/>
        </p:nvSpPr>
        <p:spPr>
          <a:xfrm>
            <a:off x="3203514" y="4126468"/>
            <a:ext cx="301686" cy="369332"/>
          </a:xfrm>
          <a:prstGeom prst="rect">
            <a:avLst/>
          </a:prstGeom>
          <a:noFill/>
        </p:spPr>
        <p:txBody>
          <a:bodyPr wrap="none" rtlCol="0">
            <a:spAutoFit/>
          </a:bodyPr>
          <a:lstStyle/>
          <a:p>
            <a:r>
              <a:rPr lang="en-US" dirty="0" smtClean="0"/>
              <a:t>4</a:t>
            </a:r>
            <a:endParaRPr lang="en-US" dirty="0"/>
          </a:p>
        </p:txBody>
      </p:sp>
      <p:cxnSp>
        <p:nvCxnSpPr>
          <p:cNvPr id="19" name="Straight Arrow Connector 18"/>
          <p:cNvCxnSpPr>
            <a:stCxn id="20" idx="3"/>
          </p:cNvCxnSpPr>
          <p:nvPr/>
        </p:nvCxnSpPr>
        <p:spPr>
          <a:xfrm>
            <a:off x="3730686" y="2623066"/>
            <a:ext cx="2060514" cy="5011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5" idx="6"/>
          </p:cNvCxnSpPr>
          <p:nvPr/>
        </p:nvCxnSpPr>
        <p:spPr>
          <a:xfrm>
            <a:off x="3505200" y="4305300"/>
            <a:ext cx="12192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57150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794314" y="3059668"/>
            <a:ext cx="301686" cy="369332"/>
          </a:xfrm>
          <a:prstGeom prst="rect">
            <a:avLst/>
          </a:prstGeom>
          <a:noFill/>
        </p:spPr>
        <p:txBody>
          <a:bodyPr wrap="none" rtlCol="0">
            <a:spAutoFit/>
          </a:bodyPr>
          <a:lstStyle/>
          <a:p>
            <a:r>
              <a:rPr lang="en-US" dirty="0" smtClean="0"/>
              <a:t>6</a:t>
            </a:r>
            <a:endParaRPr lang="en-US" dirty="0"/>
          </a:p>
        </p:txBody>
      </p:sp>
      <p:sp>
        <p:nvSpPr>
          <p:cNvPr id="26" name="TextBox 25"/>
          <p:cNvSpPr txBox="1"/>
          <p:nvPr/>
        </p:nvSpPr>
        <p:spPr>
          <a:xfrm>
            <a:off x="4419600" y="2438400"/>
            <a:ext cx="346570" cy="400110"/>
          </a:xfrm>
          <a:prstGeom prst="rect">
            <a:avLst/>
          </a:prstGeom>
          <a:noFill/>
        </p:spPr>
        <p:txBody>
          <a:bodyPr wrap="none" rtlCol="0">
            <a:spAutoFit/>
          </a:bodyPr>
          <a:lstStyle/>
          <a:p>
            <a:r>
              <a:rPr lang="en-US" sz="2000" b="1" dirty="0" smtClean="0"/>
              <a:t>D</a:t>
            </a:r>
            <a:endParaRPr lang="en-US" sz="2000" b="1" dirty="0"/>
          </a:p>
        </p:txBody>
      </p:sp>
      <p:sp>
        <p:nvSpPr>
          <p:cNvPr id="27" name="TextBox 26"/>
          <p:cNvSpPr txBox="1"/>
          <p:nvPr/>
        </p:nvSpPr>
        <p:spPr>
          <a:xfrm>
            <a:off x="4041714" y="3943290"/>
            <a:ext cx="309700" cy="400110"/>
          </a:xfrm>
          <a:prstGeom prst="rect">
            <a:avLst/>
          </a:prstGeom>
          <a:noFill/>
        </p:spPr>
        <p:txBody>
          <a:bodyPr wrap="none" rtlCol="0">
            <a:spAutoFit/>
          </a:bodyPr>
          <a:lstStyle/>
          <a:p>
            <a:r>
              <a:rPr lang="en-US" sz="2000" b="1" dirty="0" smtClean="0"/>
              <a:t>E</a:t>
            </a:r>
            <a:endParaRPr lang="en-US" sz="2000" b="1" dirty="0"/>
          </a:p>
        </p:txBody>
      </p:sp>
      <p:sp>
        <p:nvSpPr>
          <p:cNvPr id="29" name="Oval 28"/>
          <p:cNvSpPr/>
          <p:nvPr/>
        </p:nvSpPr>
        <p:spPr>
          <a:xfrm>
            <a:off x="4724400" y="4191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p:cNvCxnSpPr/>
          <p:nvPr/>
        </p:nvCxnSpPr>
        <p:spPr>
          <a:xfrm rot="5400000" flipH="1" flipV="1">
            <a:off x="5029200" y="3505200"/>
            <a:ext cx="838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184714" y="3505200"/>
            <a:ext cx="301686" cy="400110"/>
          </a:xfrm>
          <a:prstGeom prst="rect">
            <a:avLst/>
          </a:prstGeom>
          <a:noFill/>
        </p:spPr>
        <p:txBody>
          <a:bodyPr wrap="none" rtlCol="0">
            <a:spAutoFit/>
          </a:bodyPr>
          <a:lstStyle/>
          <a:p>
            <a:r>
              <a:rPr lang="en-US" sz="2000" b="1" dirty="0" smtClean="0"/>
              <a:t>F</a:t>
            </a:r>
            <a:endParaRPr lang="en-US" sz="2000" b="1" dirty="0"/>
          </a:p>
        </p:txBody>
      </p:sp>
      <p:cxnSp>
        <p:nvCxnSpPr>
          <p:cNvPr id="28" name="Straight Arrow Connector 27"/>
          <p:cNvCxnSpPr/>
          <p:nvPr/>
        </p:nvCxnSpPr>
        <p:spPr>
          <a:xfrm>
            <a:off x="6096000" y="32004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7620000" y="32004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71628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861060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7242114" y="3048000"/>
            <a:ext cx="301686" cy="369332"/>
          </a:xfrm>
          <a:prstGeom prst="rect">
            <a:avLst/>
          </a:prstGeom>
          <a:noFill/>
        </p:spPr>
        <p:txBody>
          <a:bodyPr wrap="none" rtlCol="0">
            <a:spAutoFit/>
          </a:bodyPr>
          <a:lstStyle/>
          <a:p>
            <a:r>
              <a:rPr lang="en-US" dirty="0" smtClean="0"/>
              <a:t>7</a:t>
            </a:r>
            <a:endParaRPr lang="en-US" dirty="0"/>
          </a:p>
        </p:txBody>
      </p:sp>
      <p:sp>
        <p:nvSpPr>
          <p:cNvPr id="36" name="TextBox 35"/>
          <p:cNvSpPr txBox="1"/>
          <p:nvPr/>
        </p:nvSpPr>
        <p:spPr>
          <a:xfrm>
            <a:off x="8686800" y="3048000"/>
            <a:ext cx="301686" cy="369332"/>
          </a:xfrm>
          <a:prstGeom prst="rect">
            <a:avLst/>
          </a:prstGeom>
          <a:noFill/>
        </p:spPr>
        <p:txBody>
          <a:bodyPr wrap="none" rtlCol="0">
            <a:spAutoFit/>
          </a:bodyPr>
          <a:lstStyle/>
          <a:p>
            <a:r>
              <a:rPr lang="en-US" dirty="0" smtClean="0"/>
              <a:t>8</a:t>
            </a:r>
            <a:endParaRPr lang="en-US" dirty="0"/>
          </a:p>
        </p:txBody>
      </p:sp>
      <p:cxnSp>
        <p:nvCxnSpPr>
          <p:cNvPr id="38" name="Straight Arrow Connector 37"/>
          <p:cNvCxnSpPr>
            <a:stCxn id="20" idx="2"/>
            <a:endCxn id="21" idx="0"/>
          </p:cNvCxnSpPr>
          <p:nvPr/>
        </p:nvCxnSpPr>
        <p:spPr>
          <a:xfrm rot="5400000">
            <a:off x="2807732" y="3354357"/>
            <a:ext cx="1318736" cy="225486"/>
          </a:xfrm>
          <a:prstGeom prst="straightConnector1">
            <a:avLst/>
          </a:prstGeom>
          <a:ln>
            <a:prstDash val="sysDash"/>
            <a:tailEnd type="arrow"/>
          </a:ln>
        </p:spPr>
        <p:style>
          <a:lnRef idx="2">
            <a:schemeClr val="dk1"/>
          </a:lnRef>
          <a:fillRef idx="0">
            <a:schemeClr val="dk1"/>
          </a:fillRef>
          <a:effectRef idx="1">
            <a:schemeClr val="dk1"/>
          </a:effectRef>
          <a:fontRef idx="minor">
            <a:schemeClr val="tx1"/>
          </a:fontRef>
        </p:style>
      </p:cxnSp>
      <p:sp>
        <p:nvSpPr>
          <p:cNvPr id="39" name="TextBox 38"/>
          <p:cNvSpPr txBox="1"/>
          <p:nvPr/>
        </p:nvSpPr>
        <p:spPr>
          <a:xfrm>
            <a:off x="6435230" y="2724090"/>
            <a:ext cx="348172" cy="400110"/>
          </a:xfrm>
          <a:prstGeom prst="rect">
            <a:avLst/>
          </a:prstGeom>
          <a:noFill/>
        </p:spPr>
        <p:txBody>
          <a:bodyPr wrap="none" rtlCol="0">
            <a:spAutoFit/>
          </a:bodyPr>
          <a:lstStyle/>
          <a:p>
            <a:r>
              <a:rPr lang="en-US" sz="2000" b="1" dirty="0" smtClean="0"/>
              <a:t>G</a:t>
            </a:r>
            <a:endParaRPr lang="en-US" sz="2000" b="1" dirty="0"/>
          </a:p>
        </p:txBody>
      </p:sp>
      <p:sp>
        <p:nvSpPr>
          <p:cNvPr id="40" name="TextBox 39"/>
          <p:cNvSpPr txBox="1"/>
          <p:nvPr/>
        </p:nvSpPr>
        <p:spPr>
          <a:xfrm>
            <a:off x="7883030" y="2743200"/>
            <a:ext cx="346570" cy="400110"/>
          </a:xfrm>
          <a:prstGeom prst="rect">
            <a:avLst/>
          </a:prstGeom>
          <a:noFill/>
        </p:spPr>
        <p:txBody>
          <a:bodyPr wrap="none" rtlCol="0">
            <a:spAutoFit/>
          </a:bodyPr>
          <a:lstStyle/>
          <a:p>
            <a:r>
              <a:rPr lang="en-US" sz="2000" b="1" dirty="0" smtClean="0"/>
              <a:t>H</a:t>
            </a:r>
            <a:endParaRPr lang="en-US" sz="2000" b="1" dirty="0"/>
          </a:p>
        </p:txBody>
      </p:sp>
      <p:sp>
        <p:nvSpPr>
          <p:cNvPr id="41" name="TextBox 40"/>
          <p:cNvSpPr txBox="1"/>
          <p:nvPr/>
        </p:nvSpPr>
        <p:spPr>
          <a:xfrm>
            <a:off x="4724400" y="4202668"/>
            <a:ext cx="301686" cy="369332"/>
          </a:xfrm>
          <a:prstGeom prst="rect">
            <a:avLst/>
          </a:prstGeom>
          <a:noFill/>
        </p:spPr>
        <p:txBody>
          <a:bodyPr wrap="none" rtlCol="0">
            <a:spAutoFit/>
          </a:bodyPr>
          <a:lstStyle/>
          <a:p>
            <a:r>
              <a:rPr lang="en-US" dirty="0" smtClean="0"/>
              <a:t>5</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Network Diagram Representation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Critical Path Analysis</a:t>
            </a:r>
            <a:endParaRPr lang="en-US" sz="4000" b="1" dirty="0"/>
          </a:p>
        </p:txBody>
      </p:sp>
      <p:sp>
        <p:nvSpPr>
          <p:cNvPr id="3" name="Content Placeholder 2"/>
          <p:cNvSpPr>
            <a:spLocks noGrp="1"/>
          </p:cNvSpPr>
          <p:nvPr>
            <p:ph idx="1"/>
          </p:nvPr>
        </p:nvSpPr>
        <p:spPr>
          <a:xfrm>
            <a:off x="457200" y="1295400"/>
            <a:ext cx="8229600" cy="4525963"/>
          </a:xfrm>
        </p:spPr>
        <p:txBody>
          <a:bodyPr>
            <a:noAutofit/>
          </a:bodyPr>
          <a:lstStyle/>
          <a:p>
            <a:pPr algn="just"/>
            <a:r>
              <a:rPr lang="en-US" sz="2000" dirty="0" smtClean="0"/>
              <a:t>The objective of critical path analysis is to estimate the total project duration and to assign starting and finishing time to all activities involved in the project. This helps to check the actual progress against the scheduled duration of the project.</a:t>
            </a:r>
          </a:p>
          <a:p>
            <a:pPr algn="just"/>
            <a:endParaRPr lang="en-US" sz="2000" dirty="0" smtClean="0"/>
          </a:p>
          <a:p>
            <a:pPr algn="just"/>
            <a:r>
              <a:rPr lang="en-US" sz="2000" dirty="0" smtClean="0"/>
              <a:t>Having done this the following factor should be known in order to prepare the project scheduling.</a:t>
            </a:r>
          </a:p>
          <a:p>
            <a:pPr algn="just"/>
            <a:endParaRPr lang="en-US" sz="2000" dirty="0" smtClean="0"/>
          </a:p>
          <a:p>
            <a:pPr marL="457200" indent="-457200" algn="just">
              <a:buFont typeface="+mj-lt"/>
              <a:buAutoNum type="arabicPeriod"/>
            </a:pPr>
            <a:r>
              <a:rPr lang="en-US" sz="2000" dirty="0" smtClean="0"/>
              <a:t> Total completion time of the project </a:t>
            </a:r>
          </a:p>
          <a:p>
            <a:pPr marL="457200" indent="-457200" algn="just">
              <a:buFont typeface="+mj-lt"/>
              <a:buAutoNum type="arabicPeriod"/>
            </a:pPr>
            <a:r>
              <a:rPr lang="en-US" sz="2000" dirty="0" smtClean="0"/>
              <a:t>Earlier and latest start time of each activity </a:t>
            </a:r>
          </a:p>
          <a:p>
            <a:pPr marL="457200" indent="-457200" algn="just">
              <a:buFont typeface="+mj-lt"/>
              <a:buAutoNum type="arabicPeriod"/>
            </a:pPr>
            <a:r>
              <a:rPr lang="en-US" sz="2000" dirty="0" smtClean="0"/>
              <a:t>Critical activities and critical path </a:t>
            </a:r>
          </a:p>
          <a:p>
            <a:pPr algn="just"/>
            <a:endParaRPr lang="en-US" sz="2000" dirty="0" smtClean="0"/>
          </a:p>
          <a:p>
            <a:pPr algn="just"/>
            <a:r>
              <a:rPr lang="en-US" sz="2000" dirty="0" smtClean="0"/>
              <a:t>Float for each activity that is the amount of time by which the completion of non critical activity can be delayed without deleting the total project completion time</a:t>
            </a:r>
            <a:endParaRPr lang="en-US" sz="20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Path in Network Analysis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notations used are</a:t>
            </a:r>
          </a:p>
          <a:p>
            <a:pPr algn="just"/>
            <a:r>
              <a:rPr lang="en-US" dirty="0" smtClean="0"/>
              <a:t> (</a:t>
            </a:r>
            <a:r>
              <a:rPr lang="en-US" dirty="0" err="1" smtClean="0"/>
              <a:t>i</a:t>
            </a:r>
            <a:r>
              <a:rPr lang="en-US" dirty="0" smtClean="0"/>
              <a:t>, j) = Activity with tail event </a:t>
            </a:r>
            <a:r>
              <a:rPr lang="en-US" dirty="0" err="1" smtClean="0"/>
              <a:t>i</a:t>
            </a:r>
            <a:r>
              <a:rPr lang="en-US" dirty="0" smtClean="0"/>
              <a:t> and head event j</a:t>
            </a:r>
          </a:p>
          <a:p>
            <a:pPr algn="just"/>
            <a:r>
              <a:rPr lang="en-US" dirty="0" smtClean="0"/>
              <a:t> </a:t>
            </a:r>
            <a:r>
              <a:rPr lang="en-US" dirty="0" err="1" smtClean="0"/>
              <a:t>Ei</a:t>
            </a:r>
            <a:r>
              <a:rPr lang="en-US" dirty="0" smtClean="0"/>
              <a:t> = Earliest occurrence time of event, </a:t>
            </a:r>
            <a:r>
              <a:rPr lang="en-US" dirty="0" err="1" smtClean="0"/>
              <a:t>i</a:t>
            </a:r>
            <a:r>
              <a:rPr lang="en-US" dirty="0" smtClean="0"/>
              <a:t>. This is the earliest time for an event to occur immediately after all the preceding activities have been completed without delaying the entire project</a:t>
            </a:r>
          </a:p>
          <a:p>
            <a:pPr algn="just"/>
            <a:r>
              <a:rPr lang="en-US" dirty="0" smtClean="0"/>
              <a:t> Li = Latest allowable time of event </a:t>
            </a:r>
            <a:r>
              <a:rPr lang="en-US" dirty="0" err="1" smtClean="0"/>
              <a:t>i</a:t>
            </a:r>
            <a:r>
              <a:rPr lang="en-US" dirty="0" smtClean="0"/>
              <a:t>. This is the latest time at which an event can occur without causing a delay in already determined project completion time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notations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err="1" smtClean="0"/>
              <a:t>tij</a:t>
            </a:r>
            <a:r>
              <a:rPr lang="en-US" dirty="0" smtClean="0"/>
              <a:t> = duration of an activity (</a:t>
            </a:r>
            <a:r>
              <a:rPr lang="en-US" dirty="0" err="1" smtClean="0"/>
              <a:t>i</a:t>
            </a:r>
            <a:r>
              <a:rPr lang="en-US" dirty="0" smtClean="0"/>
              <a:t>, j) </a:t>
            </a:r>
          </a:p>
          <a:p>
            <a:pPr algn="just"/>
            <a:r>
              <a:rPr lang="en-US" dirty="0" err="1" smtClean="0"/>
              <a:t>ESij</a:t>
            </a:r>
            <a:r>
              <a:rPr lang="en-US" dirty="0" smtClean="0"/>
              <a:t> = Earliest starting time of activity (</a:t>
            </a:r>
            <a:r>
              <a:rPr lang="en-US" dirty="0" err="1" smtClean="0"/>
              <a:t>i</a:t>
            </a:r>
            <a:r>
              <a:rPr lang="en-US" dirty="0" smtClean="0"/>
              <a:t>, j). this is the earliest time an activity can possibly start without affecting the project completion. </a:t>
            </a:r>
          </a:p>
          <a:p>
            <a:pPr algn="just"/>
            <a:r>
              <a:rPr lang="en-US" dirty="0" smtClean="0"/>
              <a:t>(</a:t>
            </a:r>
            <a:r>
              <a:rPr lang="en-US" dirty="0" err="1" smtClean="0"/>
              <a:t>Ef</a:t>
            </a:r>
            <a:r>
              <a:rPr lang="en-US" dirty="0" smtClean="0"/>
              <a:t>)</a:t>
            </a:r>
            <a:r>
              <a:rPr lang="en-US" dirty="0" err="1" smtClean="0"/>
              <a:t>ij</a:t>
            </a:r>
            <a:r>
              <a:rPr lang="en-US" dirty="0" smtClean="0"/>
              <a:t> = Earliest finishing time of activity (</a:t>
            </a:r>
            <a:r>
              <a:rPr lang="en-US" dirty="0" err="1" smtClean="0"/>
              <a:t>i</a:t>
            </a:r>
            <a:r>
              <a:rPr lang="en-US" dirty="0" smtClean="0"/>
              <a:t>, j). this is the earliest time an activity can possibly finish without affecting the project completion </a:t>
            </a:r>
          </a:p>
          <a:p>
            <a:pPr algn="just"/>
            <a:r>
              <a:rPr lang="en-US" dirty="0" err="1" smtClean="0"/>
              <a:t>LSij</a:t>
            </a:r>
            <a:r>
              <a:rPr lang="en-US" dirty="0" smtClean="0"/>
              <a:t> = Latest starting time of activity (</a:t>
            </a:r>
            <a:r>
              <a:rPr lang="en-US" dirty="0" err="1" smtClean="0"/>
              <a:t>i</a:t>
            </a:r>
            <a:r>
              <a:rPr lang="en-US" dirty="0" smtClean="0"/>
              <a:t>, j). this is the latest time an activity can possibly start without affecting the project completion. </a:t>
            </a:r>
          </a:p>
          <a:p>
            <a:pPr algn="just"/>
            <a:r>
              <a:rPr lang="en-US" dirty="0" smtClean="0"/>
              <a:t>(Lf)</a:t>
            </a:r>
            <a:r>
              <a:rPr lang="en-US" dirty="0" err="1" smtClean="0"/>
              <a:t>ij</a:t>
            </a:r>
            <a:r>
              <a:rPr lang="en-US" dirty="0" smtClean="0"/>
              <a:t> = Latest finishing time of activity (</a:t>
            </a:r>
            <a:r>
              <a:rPr lang="en-US" dirty="0" err="1" smtClean="0"/>
              <a:t>i</a:t>
            </a:r>
            <a:r>
              <a:rPr lang="en-US" dirty="0" smtClean="0"/>
              <a:t>, j). this is the latest time an activity must finish without delaying the project completion </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2800" dirty="0" smtClean="0"/>
              <a:t>Forward Pass method (For earliest event time)</a:t>
            </a:r>
            <a:endParaRPr lang="en-US" sz="2800" dirty="0"/>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pPr algn="just"/>
            <a:r>
              <a:rPr lang="en-US" sz="2800" dirty="0" smtClean="0"/>
              <a:t>Set the earliest occurrence time of initial event 1 to zero. That is E1 = 0, for </a:t>
            </a:r>
            <a:r>
              <a:rPr lang="en-US" sz="2800" dirty="0" err="1" smtClean="0"/>
              <a:t>i</a:t>
            </a:r>
            <a:r>
              <a:rPr lang="en-US" sz="2800" dirty="0" smtClean="0"/>
              <a:t>=1</a:t>
            </a:r>
          </a:p>
          <a:p>
            <a:pPr algn="just"/>
            <a:endParaRPr lang="en-US" sz="2800" dirty="0" smtClean="0"/>
          </a:p>
          <a:p>
            <a:pPr algn="just"/>
            <a:r>
              <a:rPr lang="en-US" sz="2800" dirty="0" smtClean="0"/>
              <a:t>Calculate the earliest start time for each activity that begins at the even </a:t>
            </a:r>
            <a:r>
              <a:rPr lang="en-US" sz="2800" dirty="0" err="1" smtClean="0"/>
              <a:t>i</a:t>
            </a:r>
            <a:r>
              <a:rPr lang="en-US" sz="2800" dirty="0" smtClean="0"/>
              <a:t>(=1). This is equal to the earliest </a:t>
            </a:r>
            <a:r>
              <a:rPr lang="en-US" sz="2800" dirty="0" err="1" smtClean="0"/>
              <a:t>ocurrence</a:t>
            </a:r>
            <a:r>
              <a:rPr lang="en-US" sz="2800" dirty="0" smtClean="0"/>
              <a:t> time of event, </a:t>
            </a:r>
            <a:r>
              <a:rPr lang="en-US" sz="2800" dirty="0" err="1" smtClean="0"/>
              <a:t>i</a:t>
            </a:r>
            <a:r>
              <a:rPr lang="en-US" sz="2800" dirty="0" smtClean="0"/>
              <a:t>.  That is</a:t>
            </a:r>
          </a:p>
          <a:p>
            <a:pPr algn="just"/>
            <a:endParaRPr lang="en-US" sz="2800" dirty="0" smtClean="0"/>
          </a:p>
          <a:p>
            <a:pPr algn="ctr">
              <a:buNone/>
            </a:pPr>
            <a:r>
              <a:rPr lang="en-US" sz="2800" dirty="0" err="1" smtClean="0"/>
              <a:t>ESij</a:t>
            </a:r>
            <a:r>
              <a:rPr lang="en-US" sz="2800" dirty="0" smtClean="0"/>
              <a:t>  = </a:t>
            </a:r>
            <a:r>
              <a:rPr lang="en-US" sz="2800" dirty="0" err="1" smtClean="0"/>
              <a:t>Ei</a:t>
            </a:r>
            <a:r>
              <a:rPr lang="en-US" sz="2800" dirty="0" smtClean="0"/>
              <a:t> for all activities (</a:t>
            </a:r>
            <a:r>
              <a:rPr lang="en-US" sz="2800" dirty="0" err="1" smtClean="0"/>
              <a:t>i,j</a:t>
            </a:r>
            <a:r>
              <a:rPr lang="en-US" sz="2800" dirty="0" smtClean="0"/>
              <a:t>) starting at event </a:t>
            </a:r>
            <a:r>
              <a:rPr lang="en-US" sz="2800" dirty="0" err="1" smtClean="0"/>
              <a:t>i</a:t>
            </a:r>
            <a:r>
              <a:rPr lang="en-US" sz="2800" dirty="0" smtClean="0"/>
              <a:t>.</a:t>
            </a:r>
          </a:p>
          <a:p>
            <a:pPr algn="just"/>
            <a:endParaRPr lang="en-US" sz="2800" dirty="0" smtClean="0"/>
          </a:p>
          <a:p>
            <a:pPr algn="just"/>
            <a:endParaRPr lang="en-US" sz="2800" dirty="0" smtClean="0"/>
          </a:p>
          <a:p>
            <a:pPr algn="just"/>
            <a:r>
              <a:rPr lang="en-US" sz="2800" dirty="0" smtClean="0"/>
              <a:t>Calculate the earliest finish time for each activity that begins at the even </a:t>
            </a:r>
            <a:r>
              <a:rPr lang="en-US" sz="2800" dirty="0" err="1" smtClean="0"/>
              <a:t>i</a:t>
            </a:r>
            <a:r>
              <a:rPr lang="en-US" sz="2800" dirty="0" smtClean="0"/>
              <a:t>. This is equal to the earliest start time of the activity + the duration of the activity That is</a:t>
            </a:r>
          </a:p>
          <a:p>
            <a:pPr algn="ctr">
              <a:buNone/>
            </a:pPr>
            <a:r>
              <a:rPr lang="en-US" sz="2800" dirty="0" smtClean="0"/>
              <a:t>                     </a:t>
            </a:r>
            <a:r>
              <a:rPr lang="en-US" sz="2800" dirty="0" err="1" smtClean="0"/>
              <a:t>Efij</a:t>
            </a:r>
            <a:r>
              <a:rPr lang="en-US" sz="2800" dirty="0" smtClean="0"/>
              <a:t> = </a:t>
            </a:r>
            <a:r>
              <a:rPr lang="en-US" sz="2800" dirty="0" err="1" smtClean="0"/>
              <a:t>Esij</a:t>
            </a:r>
            <a:r>
              <a:rPr lang="en-US" sz="2800" dirty="0" smtClean="0"/>
              <a:t> +</a:t>
            </a:r>
            <a:r>
              <a:rPr lang="en-US" sz="2800" dirty="0" err="1" smtClean="0"/>
              <a:t>tij</a:t>
            </a:r>
            <a:r>
              <a:rPr lang="en-US" sz="2800" dirty="0" smtClean="0"/>
              <a:t>   =  </a:t>
            </a:r>
            <a:r>
              <a:rPr lang="en-US" sz="2800" dirty="0" err="1" smtClean="0"/>
              <a:t>Ei</a:t>
            </a:r>
            <a:r>
              <a:rPr lang="en-US" sz="2800" dirty="0" smtClean="0"/>
              <a:t>  +  </a:t>
            </a:r>
            <a:r>
              <a:rPr lang="en-US" sz="2800" dirty="0" err="1" smtClean="0"/>
              <a:t>tij</a:t>
            </a:r>
            <a:r>
              <a:rPr lang="en-US" sz="2800" dirty="0" smtClean="0"/>
              <a:t>,   for all activities (</a:t>
            </a:r>
            <a:r>
              <a:rPr lang="en-US" sz="2800" dirty="0" err="1" smtClean="0"/>
              <a:t>i,j</a:t>
            </a:r>
            <a:r>
              <a:rPr lang="en-US" sz="2800" dirty="0" smtClean="0"/>
              <a:t>) beginning at event </a:t>
            </a:r>
            <a:r>
              <a:rPr lang="en-US" sz="2800" dirty="0" err="1" smtClean="0"/>
              <a:t>i</a:t>
            </a:r>
            <a:r>
              <a:rPr lang="en-US" sz="2800" dirty="0" smtClean="0"/>
              <a:t>.</a:t>
            </a:r>
          </a:p>
          <a:p>
            <a:pPr algn="just"/>
            <a:endParaRPr lang="en-US" sz="28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Forward Pass method (For earliest event time)</a:t>
            </a:r>
            <a:endParaRPr lang="en-US" dirty="0"/>
          </a:p>
        </p:txBody>
      </p:sp>
      <p:sp>
        <p:nvSpPr>
          <p:cNvPr id="3" name="Content Placeholder 2"/>
          <p:cNvSpPr>
            <a:spLocks noGrp="1"/>
          </p:cNvSpPr>
          <p:nvPr>
            <p:ph idx="1"/>
          </p:nvPr>
        </p:nvSpPr>
        <p:spPr/>
        <p:txBody>
          <a:bodyPr/>
          <a:lstStyle/>
          <a:p>
            <a:pPr algn="just"/>
            <a:r>
              <a:rPr lang="en-US" dirty="0" smtClean="0"/>
              <a:t>Calculate the earliest occurrence time for event j. This is the maximum of the earliest finish time of all activities ending into the event that is,</a:t>
            </a:r>
          </a:p>
          <a:p>
            <a:pPr algn="just"/>
            <a:endParaRPr lang="en-US" dirty="0" smtClean="0"/>
          </a:p>
          <a:p>
            <a:pPr algn="just"/>
            <a:r>
              <a:rPr lang="en-US" dirty="0" smtClean="0"/>
              <a:t>    </a:t>
            </a:r>
            <a:r>
              <a:rPr lang="en-US" dirty="0" err="1" smtClean="0"/>
              <a:t>Ej</a:t>
            </a:r>
            <a:r>
              <a:rPr lang="en-US" dirty="0" smtClean="0"/>
              <a:t> = Max  (</a:t>
            </a:r>
            <a:r>
              <a:rPr lang="en-US" dirty="0" err="1" smtClean="0"/>
              <a:t>Efij</a:t>
            </a:r>
            <a:r>
              <a:rPr lang="en-US" dirty="0" smtClean="0"/>
              <a:t>) = Max (</a:t>
            </a:r>
            <a:r>
              <a:rPr lang="en-US" dirty="0" err="1" smtClean="0"/>
              <a:t>Ei</a:t>
            </a:r>
            <a:r>
              <a:rPr lang="en-US" dirty="0" smtClean="0"/>
              <a:t> + </a:t>
            </a:r>
            <a:r>
              <a:rPr lang="en-US" dirty="0" err="1" smtClean="0"/>
              <a:t>tij</a:t>
            </a:r>
            <a:r>
              <a:rPr lang="en-US" dirty="0" smtClean="0"/>
              <a:t>) for all immediate predecessor activities</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000" b="1" dirty="0" smtClean="0"/>
              <a:t>Backward Pass Method (For latest Allowable Event time)</a:t>
            </a:r>
            <a:endParaRPr lang="en-US" sz="2000" b="1" dirty="0"/>
          </a:p>
        </p:txBody>
      </p:sp>
      <p:sp>
        <p:nvSpPr>
          <p:cNvPr id="3" name="Content Placeholder 2"/>
          <p:cNvSpPr>
            <a:spLocks noGrp="1"/>
          </p:cNvSpPr>
          <p:nvPr>
            <p:ph idx="1"/>
          </p:nvPr>
        </p:nvSpPr>
        <p:spPr>
          <a:xfrm>
            <a:off x="457200" y="990600"/>
            <a:ext cx="8229600" cy="4525963"/>
          </a:xfrm>
        </p:spPr>
        <p:txBody>
          <a:bodyPr>
            <a:noAutofit/>
          </a:bodyPr>
          <a:lstStyle/>
          <a:p>
            <a:pPr algn="just"/>
            <a:r>
              <a:rPr lang="en-US" sz="2000" dirty="0" smtClean="0"/>
              <a:t>Set the latest occurrence time of last event, N equal to its earliest occurrence time (known from forward pass method)</a:t>
            </a:r>
          </a:p>
          <a:p>
            <a:pPr algn="just">
              <a:buNone/>
            </a:pPr>
            <a:r>
              <a:rPr lang="en-US" sz="2000" dirty="0" smtClean="0"/>
              <a:t>				That is   L</a:t>
            </a:r>
            <a:r>
              <a:rPr lang="en-US" sz="2000" baseline="-25000" dirty="0" smtClean="0"/>
              <a:t>N</a:t>
            </a:r>
            <a:r>
              <a:rPr lang="en-US" sz="2000" dirty="0" smtClean="0"/>
              <a:t> = E</a:t>
            </a:r>
            <a:r>
              <a:rPr lang="en-US" sz="2000" baseline="-25000" dirty="0" smtClean="0"/>
              <a:t>N</a:t>
            </a:r>
            <a:r>
              <a:rPr lang="en-US" sz="2000" dirty="0" smtClean="0"/>
              <a:t>,  j =N.</a:t>
            </a:r>
            <a:endParaRPr lang="en-US" sz="2000" baseline="-25000" dirty="0" smtClean="0"/>
          </a:p>
          <a:p>
            <a:pPr algn="just">
              <a:buNone/>
            </a:pPr>
            <a:r>
              <a:rPr lang="en-US" sz="2000" dirty="0" smtClean="0"/>
              <a:t> </a:t>
            </a:r>
          </a:p>
          <a:p>
            <a:pPr algn="just"/>
            <a:r>
              <a:rPr lang="en-US" sz="2000" dirty="0" smtClean="0"/>
              <a:t>Calculate the latest finish time for each activity that ends at the event j. This is equal to the latest </a:t>
            </a:r>
            <a:r>
              <a:rPr lang="en-US" sz="2000" dirty="0" err="1" smtClean="0"/>
              <a:t>ocurrence</a:t>
            </a:r>
            <a:r>
              <a:rPr lang="en-US" sz="2000" dirty="0" smtClean="0"/>
              <a:t> time of final event  That is</a:t>
            </a:r>
          </a:p>
          <a:p>
            <a:pPr algn="just"/>
            <a:endParaRPr lang="en-US" sz="2000" dirty="0" smtClean="0"/>
          </a:p>
          <a:p>
            <a:pPr algn="ctr">
              <a:buNone/>
            </a:pPr>
            <a:r>
              <a:rPr lang="en-US" sz="2000" dirty="0" err="1" smtClean="0"/>
              <a:t>Lf</a:t>
            </a:r>
            <a:r>
              <a:rPr lang="en-US" sz="2000" baseline="-25000" dirty="0" err="1" smtClean="0"/>
              <a:t>ij</a:t>
            </a:r>
            <a:r>
              <a:rPr lang="en-US" sz="2000" dirty="0" smtClean="0"/>
              <a:t>  = L</a:t>
            </a:r>
            <a:r>
              <a:rPr lang="en-US" sz="2000" baseline="-25000" dirty="0" smtClean="0"/>
              <a:t>i</a:t>
            </a:r>
            <a:r>
              <a:rPr lang="en-US" sz="2000" dirty="0" smtClean="0"/>
              <a:t>,  for all activities (</a:t>
            </a:r>
            <a:r>
              <a:rPr lang="en-US" sz="2000" dirty="0" err="1" smtClean="0"/>
              <a:t>i,j</a:t>
            </a:r>
            <a:r>
              <a:rPr lang="en-US" sz="2000" dirty="0" smtClean="0"/>
              <a:t>) ending at event j.</a:t>
            </a:r>
          </a:p>
          <a:p>
            <a:pPr algn="just"/>
            <a:endParaRPr lang="en-US" sz="2000" dirty="0" smtClean="0"/>
          </a:p>
          <a:p>
            <a:pPr algn="just"/>
            <a:r>
              <a:rPr lang="en-US" sz="2000" dirty="0" smtClean="0"/>
              <a:t>Calculate the latest start time for each activity ending at the even j. This is  obtained by subtracting the duration of the activity from the latest time of the activity That is</a:t>
            </a:r>
          </a:p>
          <a:p>
            <a:pPr algn="ctr">
              <a:buNone/>
            </a:pPr>
            <a:r>
              <a:rPr lang="en-US" sz="2000" dirty="0" err="1" smtClean="0"/>
              <a:t>Lf</a:t>
            </a:r>
            <a:r>
              <a:rPr lang="en-US" sz="2000" baseline="-25000" dirty="0" err="1" smtClean="0"/>
              <a:t>ij</a:t>
            </a:r>
            <a:r>
              <a:rPr lang="en-US" sz="2000" dirty="0" smtClean="0"/>
              <a:t>  = </a:t>
            </a:r>
            <a:r>
              <a:rPr lang="en-US" sz="2000" dirty="0" err="1" smtClean="0"/>
              <a:t>L</a:t>
            </a:r>
            <a:r>
              <a:rPr lang="en-US" sz="2000" baseline="-25000" dirty="0" err="1" smtClean="0"/>
              <a:t>j</a:t>
            </a:r>
            <a:r>
              <a:rPr lang="en-US" sz="2000" dirty="0" smtClean="0"/>
              <a:t>                    </a:t>
            </a:r>
          </a:p>
          <a:p>
            <a:pPr algn="ctr">
              <a:buNone/>
            </a:pPr>
            <a:endParaRPr lang="en-US" sz="2000" dirty="0" smtClean="0"/>
          </a:p>
          <a:p>
            <a:pPr algn="ctr">
              <a:buNone/>
            </a:pPr>
            <a:r>
              <a:rPr lang="en-US" sz="2000" dirty="0" err="1" smtClean="0"/>
              <a:t>LSij</a:t>
            </a:r>
            <a:r>
              <a:rPr lang="en-US" sz="2000" dirty="0" smtClean="0"/>
              <a:t> = </a:t>
            </a:r>
            <a:r>
              <a:rPr lang="en-US" sz="2000" dirty="0" err="1" smtClean="0"/>
              <a:t>LFij</a:t>
            </a:r>
            <a:r>
              <a:rPr lang="en-US" sz="2000" dirty="0" smtClean="0"/>
              <a:t>  - </a:t>
            </a:r>
            <a:r>
              <a:rPr lang="en-US" sz="2000" dirty="0" err="1" smtClean="0"/>
              <a:t>tij</a:t>
            </a:r>
            <a:r>
              <a:rPr lang="en-US" sz="2000" dirty="0" smtClean="0"/>
              <a:t>   =  </a:t>
            </a:r>
            <a:r>
              <a:rPr lang="en-US" sz="2000" dirty="0" err="1" smtClean="0"/>
              <a:t>Lj</a:t>
            </a:r>
            <a:r>
              <a:rPr lang="en-US" sz="2000" dirty="0" smtClean="0"/>
              <a:t>  -  </a:t>
            </a:r>
            <a:r>
              <a:rPr lang="en-US" sz="2000" dirty="0" err="1" smtClean="0"/>
              <a:t>tij</a:t>
            </a:r>
            <a:r>
              <a:rPr lang="en-US" sz="2000" dirty="0" smtClean="0"/>
              <a:t>,   for all activities (</a:t>
            </a:r>
            <a:r>
              <a:rPr lang="en-US" sz="2000" dirty="0" err="1" smtClean="0"/>
              <a:t>i,j</a:t>
            </a:r>
            <a:r>
              <a:rPr lang="en-US" sz="2000" dirty="0" smtClean="0"/>
              <a:t>) ending at event </a:t>
            </a:r>
            <a:r>
              <a:rPr lang="en-US" sz="2000" dirty="0" err="1" smtClean="0"/>
              <a:t>i</a:t>
            </a:r>
            <a:r>
              <a:rPr lang="en-US" sz="2000" dirty="0" smtClean="0"/>
              <a:t>.</a:t>
            </a:r>
          </a:p>
          <a:p>
            <a:endParaRPr lang="en-US" sz="20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Backward Pass Method (For latest Allowable Event time)</a:t>
            </a:r>
            <a:endParaRPr lang="en-US" sz="2800" dirty="0"/>
          </a:p>
        </p:txBody>
      </p:sp>
      <p:sp>
        <p:nvSpPr>
          <p:cNvPr id="3" name="Content Placeholder 2"/>
          <p:cNvSpPr>
            <a:spLocks noGrp="1"/>
          </p:cNvSpPr>
          <p:nvPr>
            <p:ph idx="1"/>
          </p:nvPr>
        </p:nvSpPr>
        <p:spPr/>
        <p:txBody>
          <a:bodyPr/>
          <a:lstStyle/>
          <a:p>
            <a:pPr algn="just"/>
            <a:r>
              <a:rPr lang="en-US" dirty="0" smtClean="0"/>
              <a:t>Calculate the latest occurrence time of event I (</a:t>
            </a:r>
            <a:r>
              <a:rPr lang="en-US" dirty="0" err="1" smtClean="0"/>
              <a:t>i</a:t>
            </a:r>
            <a:r>
              <a:rPr lang="en-US" dirty="0" smtClean="0"/>
              <a:t>&lt;j). This is the minimum of the latest start time of all activities from the event. That is</a:t>
            </a:r>
          </a:p>
          <a:p>
            <a:pPr algn="just"/>
            <a:endParaRPr lang="en-US" dirty="0" smtClean="0"/>
          </a:p>
          <a:p>
            <a:pPr algn="just"/>
            <a:r>
              <a:rPr lang="en-US" dirty="0" smtClean="0"/>
              <a:t>    Li = Min  (</a:t>
            </a:r>
            <a:r>
              <a:rPr lang="en-US" dirty="0" err="1" smtClean="0"/>
              <a:t>LSij</a:t>
            </a:r>
            <a:r>
              <a:rPr lang="en-US" dirty="0" smtClean="0"/>
              <a:t>) = Min (</a:t>
            </a:r>
            <a:r>
              <a:rPr lang="en-US" dirty="0" err="1" smtClean="0"/>
              <a:t>Lj</a:t>
            </a:r>
            <a:r>
              <a:rPr lang="en-US" dirty="0" smtClean="0"/>
              <a:t> - </a:t>
            </a:r>
            <a:r>
              <a:rPr lang="en-US" dirty="0" err="1" smtClean="0"/>
              <a:t>tij</a:t>
            </a:r>
            <a:r>
              <a:rPr lang="en-US" dirty="0" smtClean="0"/>
              <a:t>) for all immediate predecessor activities</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u="sng" dirty="0" smtClean="0"/>
              <a:t>Backward Pass Method (For latest Allowable Event time)</a:t>
            </a:r>
            <a:endParaRPr lang="en-US" sz="2800" b="1" u="sng" dirty="0"/>
          </a:p>
        </p:txBody>
      </p:sp>
      <p:sp>
        <p:nvSpPr>
          <p:cNvPr id="3" name="Content Placeholder 2"/>
          <p:cNvSpPr>
            <a:spLocks noGrp="1"/>
          </p:cNvSpPr>
          <p:nvPr>
            <p:ph idx="1"/>
          </p:nvPr>
        </p:nvSpPr>
        <p:spPr/>
        <p:txBody>
          <a:bodyPr/>
          <a:lstStyle/>
          <a:p>
            <a:pPr algn="just"/>
            <a:r>
              <a:rPr lang="en-US" dirty="0" smtClean="0"/>
              <a:t>If j =1 (initial event) then the latest finish time for project, i.e. latest occurrence time L1 for the initial event is given as</a:t>
            </a:r>
          </a:p>
          <a:p>
            <a:pPr algn="ctr">
              <a:buNone/>
            </a:pPr>
            <a:r>
              <a:rPr lang="en-US" dirty="0" smtClean="0"/>
              <a:t>L1 = Min (</a:t>
            </a:r>
            <a:r>
              <a:rPr lang="en-US" dirty="0" err="1" smtClean="0"/>
              <a:t>LSij</a:t>
            </a:r>
            <a:r>
              <a:rPr lang="en-US" dirty="0" smtClean="0"/>
              <a:t>)</a:t>
            </a:r>
          </a:p>
          <a:p>
            <a:pPr algn="ctr">
              <a:buNone/>
            </a:pPr>
            <a:r>
              <a:rPr lang="en-US" dirty="0" smtClean="0"/>
              <a:t>=Min (</a:t>
            </a:r>
            <a:r>
              <a:rPr lang="en-US" dirty="0" err="1" smtClean="0"/>
              <a:t>Lj</a:t>
            </a:r>
            <a:r>
              <a:rPr lang="en-US" dirty="0" smtClean="0"/>
              <a:t> – </a:t>
            </a:r>
            <a:r>
              <a:rPr lang="en-US" dirty="0" err="1" smtClean="0"/>
              <a:t>tij</a:t>
            </a:r>
            <a:r>
              <a:rPr lang="en-US" dirty="0" smtClean="0"/>
              <a:t> ) for all immediate successor activities</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Float</a:t>
            </a:r>
            <a:endParaRPr lang="en-US" dirty="0"/>
          </a:p>
        </p:txBody>
      </p:sp>
      <p:sp>
        <p:nvSpPr>
          <p:cNvPr id="3" name="Content Placeholder 2"/>
          <p:cNvSpPr>
            <a:spLocks noGrp="1"/>
          </p:cNvSpPr>
          <p:nvPr>
            <p:ph idx="1"/>
          </p:nvPr>
        </p:nvSpPr>
        <p:spPr/>
        <p:txBody>
          <a:bodyPr/>
          <a:lstStyle/>
          <a:p>
            <a:pPr algn="just"/>
            <a:r>
              <a:rPr lang="en-US" dirty="0" smtClean="0"/>
              <a:t>The term “Float” implies “Fluid”, which in turn implies “</a:t>
            </a:r>
            <a:r>
              <a:rPr lang="en-US" b="1" dirty="0" smtClean="0"/>
              <a:t>Flexibility</a:t>
            </a:r>
            <a:r>
              <a:rPr lang="en-US" dirty="0" smtClean="0"/>
              <a:t>“. In Project Scheduling, Float refers to the amount of </a:t>
            </a:r>
            <a:r>
              <a:rPr lang="en-US" b="1" dirty="0" smtClean="0"/>
              <a:t>scheduling flexibility.</a:t>
            </a:r>
            <a:r>
              <a:rPr lang="en-US" dirty="0" smtClean="0"/>
              <a:t> Float is also popularly called “</a:t>
            </a:r>
            <a:r>
              <a:rPr lang="en-US" b="1" dirty="0" smtClean="0"/>
              <a:t>Slack</a:t>
            </a:r>
            <a:r>
              <a:rPr lang="en-US" dirty="0" smtClean="0"/>
              <a:t>“.</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Float (Slack) of an Activity</a:t>
            </a:r>
            <a:endParaRPr lang="en-US" dirty="0"/>
          </a:p>
        </p:txBody>
      </p:sp>
      <p:sp>
        <p:nvSpPr>
          <p:cNvPr id="3" name="Content Placeholder 2"/>
          <p:cNvSpPr>
            <a:spLocks noGrp="1"/>
          </p:cNvSpPr>
          <p:nvPr>
            <p:ph idx="1"/>
          </p:nvPr>
        </p:nvSpPr>
        <p:spPr/>
        <p:txBody>
          <a:bodyPr/>
          <a:lstStyle/>
          <a:p>
            <a:pPr algn="just"/>
            <a:r>
              <a:rPr lang="en-US" dirty="0" smtClean="0"/>
              <a:t>The float or free time is the length of time in which in non-critical activity and/or of an event can be delayed or extended without delaying the total project completion time.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pPr algn="just"/>
            <a:r>
              <a:rPr lang="en-US" dirty="0" smtClean="0"/>
              <a:t>Any individual operation which utilizes resources and has an end and a beginning is called activity. An arrow is commonly used to represent an activity with its head indicating the direction of progress in the project. These are classified into four categories</a:t>
            </a:r>
            <a:endParaRPr lang="en-US" dirty="0"/>
          </a:p>
        </p:txBody>
      </p:sp>
      <p:pic>
        <p:nvPicPr>
          <p:cNvPr id="2050" name="Picture 2"/>
          <p:cNvPicPr>
            <a:picLocks noChangeAspect="1" noChangeArrowheads="1"/>
          </p:cNvPicPr>
          <p:nvPr/>
        </p:nvPicPr>
        <p:blipFill>
          <a:blip r:embed="rId2"/>
          <a:srcRect/>
          <a:stretch>
            <a:fillRect/>
          </a:stretch>
        </p:blipFill>
        <p:spPr bwMode="auto">
          <a:xfrm>
            <a:off x="3124200" y="5029200"/>
            <a:ext cx="3810000" cy="1143000"/>
          </a:xfrm>
          <a:prstGeom prst="rect">
            <a:avLst/>
          </a:prstGeom>
          <a:noFill/>
          <a:ln w="9525">
            <a:noFill/>
            <a:miter lim="800000"/>
            <a:headEnd/>
            <a:tailEnd/>
          </a:ln>
          <a:effectLst/>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Slack of an Event</a:t>
            </a:r>
            <a:endParaRPr lang="en-US" dirty="0"/>
          </a:p>
        </p:txBody>
      </p:sp>
      <p:sp>
        <p:nvSpPr>
          <p:cNvPr id="3" name="Content Placeholder 2"/>
          <p:cNvSpPr>
            <a:spLocks noGrp="1"/>
          </p:cNvSpPr>
          <p:nvPr>
            <p:ph idx="1"/>
          </p:nvPr>
        </p:nvSpPr>
        <p:spPr/>
        <p:txBody>
          <a:bodyPr/>
          <a:lstStyle/>
          <a:p>
            <a:r>
              <a:rPr lang="en-US" dirty="0" smtClean="0"/>
              <a:t>The slack(s) also called float of an event is the difference between its latest occurrence time and its earliest occurrence time. That is</a:t>
            </a:r>
          </a:p>
          <a:p>
            <a:endParaRPr lang="en-US" dirty="0" smtClean="0"/>
          </a:p>
          <a:p>
            <a:pPr algn="ctr">
              <a:buNone/>
            </a:pPr>
            <a:r>
              <a:rPr lang="en-US" dirty="0" smtClean="0"/>
              <a:t>Event float = Li-</a:t>
            </a:r>
            <a:r>
              <a:rPr lang="en-US" dirty="0" err="1" smtClean="0"/>
              <a:t>Ei</a:t>
            </a:r>
            <a:endParaRPr lang="en-US" dirty="0" smtClean="0"/>
          </a:p>
          <a:p>
            <a:pPr algn="ctr">
              <a:buNone/>
            </a:pPr>
            <a:endParaRPr lang="en-US" dirty="0" smtClean="0"/>
          </a:p>
          <a:p>
            <a:pPr>
              <a:buNone/>
            </a:pPr>
            <a:r>
              <a:rPr lang="en-US" sz="3600" b="1" dirty="0" smtClean="0"/>
              <a:t>If L=E, for certain events, then such events are called critical events.</a:t>
            </a:r>
          </a:p>
          <a:p>
            <a:pPr>
              <a:buNone/>
            </a:pP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Slack of an Activity</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It is the amount of time that an activity can be delayed without delaying project completion, it is calculated as the difference between the latest finish time and the earliest finish time for the activity. in other words,</a:t>
            </a:r>
          </a:p>
          <a:p>
            <a:pPr algn="just"/>
            <a:endParaRPr lang="en-US" dirty="0" smtClean="0"/>
          </a:p>
          <a:p>
            <a:pPr algn="just"/>
            <a:r>
              <a:rPr lang="en-US" dirty="0" smtClean="0"/>
              <a:t> the computation of activity float tell us how long an activity time may be increased without increasing the project completion time. mainly 3 types of floats are defined for each non-critical activity of the project.</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Float</a:t>
            </a:r>
            <a:endParaRPr lang="en-US" dirty="0"/>
          </a:p>
        </p:txBody>
      </p:sp>
      <p:sp>
        <p:nvSpPr>
          <p:cNvPr id="3" name="Content Placeholder 2"/>
          <p:cNvSpPr>
            <a:spLocks noGrp="1"/>
          </p:cNvSpPr>
          <p:nvPr>
            <p:ph idx="1"/>
          </p:nvPr>
        </p:nvSpPr>
        <p:spPr/>
        <p:txBody>
          <a:bodyPr>
            <a:normAutofit lnSpcReduction="10000"/>
          </a:bodyPr>
          <a:lstStyle/>
          <a:p>
            <a:pPr algn="just"/>
            <a:r>
              <a:rPr lang="en-US" i="1" dirty="0" smtClean="0"/>
              <a:t>That a schedule activity can be delayed or extended from its early start date without delaying the project </a:t>
            </a:r>
            <a:r>
              <a:rPr lang="en-US" i="1" dirty="0" err="1" smtClean="0"/>
              <a:t>ﬁnish</a:t>
            </a:r>
            <a:r>
              <a:rPr lang="en-US" i="1" dirty="0" smtClean="0"/>
              <a:t> date or violating a schedule constraint.</a:t>
            </a:r>
          </a:p>
          <a:p>
            <a:pPr algn="just"/>
            <a:endParaRPr lang="en-US" i="1" dirty="0" smtClean="0"/>
          </a:p>
          <a:p>
            <a:pPr algn="just"/>
            <a:r>
              <a:rPr lang="en-US" dirty="0" smtClean="0">
                <a:solidFill>
                  <a:srgbClr val="FF0000"/>
                </a:solidFill>
              </a:rPr>
              <a:t>Total float is the amount of time an activity can be delayed </a:t>
            </a:r>
            <a:r>
              <a:rPr lang="en-US" b="1" dirty="0" smtClean="0">
                <a:solidFill>
                  <a:srgbClr val="FF0000"/>
                </a:solidFill>
              </a:rPr>
              <a:t>without delaying the project completion date. </a:t>
            </a:r>
            <a:r>
              <a:rPr lang="en-US" dirty="0" smtClean="0">
                <a:solidFill>
                  <a:srgbClr val="FF0000"/>
                </a:solidFill>
              </a:rPr>
              <a:t>This is the type of Float that is commonly referred to as “Float”.</a:t>
            </a:r>
            <a:endParaRPr lang="en-US" i="1" dirty="0" smtClean="0">
              <a:solidFill>
                <a:srgbClr val="FF0000"/>
              </a:solidFill>
            </a:endParaRPr>
          </a:p>
          <a:p>
            <a:pPr algn="just"/>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Total Float</a:t>
            </a:r>
            <a:endParaRPr lang="en-US" b="1" u="sng" dirty="0"/>
          </a:p>
        </p:txBody>
      </p:sp>
      <p:sp>
        <p:nvSpPr>
          <p:cNvPr id="3" name="Content Placeholder 2"/>
          <p:cNvSpPr>
            <a:spLocks noGrp="1"/>
          </p:cNvSpPr>
          <p:nvPr>
            <p:ph idx="1"/>
          </p:nvPr>
        </p:nvSpPr>
        <p:spPr/>
        <p:txBody>
          <a:bodyPr/>
          <a:lstStyle/>
          <a:p>
            <a:pPr algn="just"/>
            <a:r>
              <a:rPr lang="en-US" dirty="0" smtClean="0"/>
              <a:t>Total Float is about </a:t>
            </a:r>
            <a:r>
              <a:rPr lang="en-US" b="1" dirty="0" smtClean="0"/>
              <a:t>flexibility at the project level</a:t>
            </a:r>
            <a:r>
              <a:rPr lang="en-US" dirty="0" smtClean="0"/>
              <a:t>. It is about the flexibility that an activity has in its execution </a:t>
            </a:r>
            <a:r>
              <a:rPr lang="en-US" b="1" dirty="0" smtClean="0"/>
              <a:t>without delaying the Project finish date.</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algn="just"/>
            <a:r>
              <a:rPr lang="en-US" dirty="0" smtClean="0"/>
              <a:t>If activity 1 has a duration of </a:t>
            </a:r>
            <a:r>
              <a:rPr lang="en-US" b="1" dirty="0" smtClean="0">
                <a:solidFill>
                  <a:srgbClr val="FF0000"/>
                </a:solidFill>
              </a:rPr>
              <a:t>6 days </a:t>
            </a:r>
            <a:r>
              <a:rPr lang="en-US" dirty="0" smtClean="0"/>
              <a:t>and is occurring concurrently with activity 2 which has a duration of</a:t>
            </a:r>
            <a:r>
              <a:rPr lang="en-US" dirty="0" smtClean="0">
                <a:solidFill>
                  <a:srgbClr val="FF0000"/>
                </a:solidFill>
              </a:rPr>
              <a:t> </a:t>
            </a:r>
            <a:r>
              <a:rPr lang="en-US" b="1" dirty="0" smtClean="0">
                <a:solidFill>
                  <a:srgbClr val="FF0000"/>
                </a:solidFill>
              </a:rPr>
              <a:t>9 days</a:t>
            </a:r>
            <a:r>
              <a:rPr lang="en-US" b="1" dirty="0" smtClean="0"/>
              <a:t>,</a:t>
            </a:r>
            <a:r>
              <a:rPr lang="en-US" dirty="0" smtClean="0"/>
              <a:t> activity 1 has 3 days of total float. Meaning, it can be delayed up to three days without any effect on the project.</a:t>
            </a:r>
          </a:p>
          <a:p>
            <a:pPr lvl="1" algn="just"/>
            <a:r>
              <a:rPr lang="en-US" dirty="0" smtClean="0"/>
              <a:t>However, if activity 1 is delayed by 5 days, there is now a </a:t>
            </a:r>
            <a:r>
              <a:rPr lang="en-US" b="1" dirty="0" smtClean="0"/>
              <a:t>negative float situation: -2 days. </a:t>
            </a:r>
            <a:r>
              <a:rPr lang="en-US" dirty="0" smtClean="0"/>
              <a:t>This reflects the fact that the project will now take two days longer than anticipated.</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Float</a:t>
            </a:r>
            <a:endParaRPr lang="en-US" dirty="0"/>
          </a:p>
        </p:txBody>
      </p:sp>
      <p:sp>
        <p:nvSpPr>
          <p:cNvPr id="3" name="Content Placeholder 2"/>
          <p:cNvSpPr>
            <a:spLocks noGrp="1"/>
          </p:cNvSpPr>
          <p:nvPr>
            <p:ph idx="1"/>
          </p:nvPr>
        </p:nvSpPr>
        <p:spPr/>
        <p:txBody>
          <a:bodyPr/>
          <a:lstStyle/>
          <a:p>
            <a:pPr algn="just"/>
            <a:r>
              <a:rPr lang="en-US" dirty="0" smtClean="0"/>
              <a:t>Total float is calculated by subtracting the Early Start date of an activity from its Late Start date (Late Start date (LS) – Early Start date (ES)), or Early Finish date (EF) from its Late Finish date (LF) (Late Finish date – Early Finish date).</a:t>
            </a:r>
          </a:p>
          <a:p>
            <a:pPr lvl="1" algn="just"/>
            <a:endParaRPr lang="en-US" dirty="0" smtClean="0"/>
          </a:p>
          <a:p>
            <a:pPr algn="ctr">
              <a:buNone/>
            </a:pPr>
            <a:r>
              <a:rPr lang="en-US" b="1" dirty="0" smtClean="0"/>
              <a:t>Total Float or Float = LS – ES </a:t>
            </a:r>
            <a:r>
              <a:rPr lang="en-US" dirty="0" smtClean="0"/>
              <a:t>or </a:t>
            </a:r>
            <a:r>
              <a:rPr lang="en-US" b="1" dirty="0" smtClean="0"/>
              <a:t>LF – EF</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Float</a:t>
            </a:r>
            <a:endParaRPr lang="en-US" dirty="0"/>
          </a:p>
        </p:txBody>
      </p:sp>
      <p:sp>
        <p:nvSpPr>
          <p:cNvPr id="3" name="Content Placeholder 2"/>
          <p:cNvSpPr>
            <a:spLocks noGrp="1"/>
          </p:cNvSpPr>
          <p:nvPr>
            <p:ph idx="1"/>
          </p:nvPr>
        </p:nvSpPr>
        <p:spPr/>
        <p:txBody>
          <a:bodyPr>
            <a:normAutofit/>
          </a:bodyPr>
          <a:lstStyle/>
          <a:p>
            <a:pPr algn="just"/>
            <a:r>
              <a:rPr lang="en-US" sz="2400" dirty="0" smtClean="0"/>
              <a:t>The time within which an activity must be scheduled computed from LS and ES values for each activities start Event and end event. That is, for each activity (</a:t>
            </a:r>
            <a:r>
              <a:rPr lang="en-US" sz="2400" dirty="0" err="1" smtClean="0"/>
              <a:t>i,j</a:t>
            </a:r>
            <a:r>
              <a:rPr lang="en-US" sz="2400" dirty="0" smtClean="0"/>
              <a:t>)  the  total float is equal to the latest allowable time for the event at the end of the activity minus the earliest time for an event at the beginning of the activity  minus the activity duration that is</a:t>
            </a:r>
          </a:p>
          <a:p>
            <a:pPr algn="just"/>
            <a:endParaRPr lang="en-US" sz="2400" dirty="0" smtClean="0"/>
          </a:p>
          <a:p>
            <a:pPr algn="just">
              <a:buNone/>
            </a:pPr>
            <a:r>
              <a:rPr lang="en-US" sz="2400" dirty="0" smtClean="0"/>
              <a:t>Total Float (</a:t>
            </a:r>
            <a:r>
              <a:rPr lang="en-US" sz="2400" dirty="0" err="1" smtClean="0"/>
              <a:t>TFij</a:t>
            </a:r>
            <a:r>
              <a:rPr lang="en-US" sz="2400" dirty="0" smtClean="0"/>
              <a:t>)  = (</a:t>
            </a:r>
            <a:r>
              <a:rPr lang="en-US" sz="2400" dirty="0" err="1" smtClean="0"/>
              <a:t>Lj</a:t>
            </a:r>
            <a:r>
              <a:rPr lang="en-US" sz="2400" dirty="0" smtClean="0"/>
              <a:t> – </a:t>
            </a:r>
            <a:r>
              <a:rPr lang="en-US" sz="2400" dirty="0" err="1" smtClean="0"/>
              <a:t>Ei</a:t>
            </a:r>
            <a:r>
              <a:rPr lang="en-US" sz="2400" dirty="0" smtClean="0"/>
              <a:t>) – </a:t>
            </a:r>
            <a:r>
              <a:rPr lang="en-US" sz="2400" dirty="0" err="1" smtClean="0"/>
              <a:t>tij</a:t>
            </a:r>
            <a:r>
              <a:rPr lang="en-US" sz="2400" dirty="0" smtClean="0"/>
              <a:t>  (late start – early start)</a:t>
            </a:r>
          </a:p>
          <a:p>
            <a:pPr algn="just"/>
            <a:r>
              <a:rPr lang="en-US" sz="2400" dirty="0" smtClean="0"/>
              <a:t>                              =  </a:t>
            </a:r>
            <a:r>
              <a:rPr lang="en-US" sz="2400" dirty="0" err="1" smtClean="0"/>
              <a:t>Lsij</a:t>
            </a:r>
            <a:r>
              <a:rPr lang="en-US" sz="2400" dirty="0" smtClean="0"/>
              <a:t> – </a:t>
            </a:r>
            <a:r>
              <a:rPr lang="en-US" sz="2400" dirty="0" err="1" smtClean="0"/>
              <a:t>Esij</a:t>
            </a:r>
            <a:endParaRPr lang="en-US" sz="2400" dirty="0" smtClean="0"/>
          </a:p>
          <a:p>
            <a:pPr algn="just"/>
            <a:r>
              <a:rPr lang="en-US" sz="2400" dirty="0" smtClean="0"/>
              <a:t>                               = </a:t>
            </a:r>
            <a:r>
              <a:rPr lang="en-US" sz="2400" dirty="0" err="1" smtClean="0"/>
              <a:t>Lfij</a:t>
            </a:r>
            <a:r>
              <a:rPr lang="en-US" sz="2400" dirty="0" smtClean="0"/>
              <a:t>-  </a:t>
            </a:r>
            <a:r>
              <a:rPr lang="en-US" sz="2400" dirty="0" err="1" smtClean="0"/>
              <a:t>Efij</a:t>
            </a:r>
            <a:r>
              <a:rPr lang="en-US" sz="2400" dirty="0" smtClean="0"/>
              <a:t> (late finish – early finish)</a:t>
            </a:r>
            <a:endParaRPr lang="en-US" sz="24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Float</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The total float is the difference between project completion date and the total duration of critical path activities.</a:t>
            </a:r>
          </a:p>
          <a:p>
            <a:pPr algn="just"/>
            <a:endParaRPr lang="en-US" dirty="0" smtClean="0"/>
          </a:p>
          <a:p>
            <a:pPr algn="just"/>
            <a:r>
              <a:rPr lang="en-US" dirty="0" smtClean="0"/>
              <a:t>In other words, you have a project to finish in 25 days. Your calculated critical path activities on the schedule network diagram will take 22 days. So you have a project float of +3 days. Here you can see, afloat can be a positive or negative number.</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Float</a:t>
            </a:r>
            <a:endParaRPr lang="en-US" dirty="0"/>
          </a:p>
        </p:txBody>
      </p:sp>
      <p:sp>
        <p:nvSpPr>
          <p:cNvPr id="3" name="Content Placeholder 2"/>
          <p:cNvSpPr>
            <a:spLocks noGrp="1"/>
          </p:cNvSpPr>
          <p:nvPr>
            <p:ph idx="1"/>
          </p:nvPr>
        </p:nvSpPr>
        <p:spPr/>
        <p:txBody>
          <a:bodyPr/>
          <a:lstStyle/>
          <a:p>
            <a:pPr algn="just"/>
            <a:r>
              <a:rPr lang="en-US" dirty="0" smtClean="0"/>
              <a:t>how much and activities completion time may be delayed without causing any delay in its immediate successor activities</a:t>
            </a:r>
          </a:p>
          <a:p>
            <a:pPr algn="just"/>
            <a:endParaRPr lang="en-US" dirty="0" smtClean="0"/>
          </a:p>
          <a:p>
            <a:pPr algn="just" fontAlgn="base"/>
            <a:r>
              <a:rPr lang="en-US" b="1" i="1" dirty="0" smtClean="0">
                <a:solidFill>
                  <a:srgbClr val="FF0000"/>
                </a:solidFill>
              </a:rPr>
              <a:t>The amount of time – that a schedule activity can be delayed without delaying the early start date of any successor or violating a schedule constraint</a:t>
            </a:r>
          </a:p>
          <a:p>
            <a:pPr algn="just"/>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Float</a:t>
            </a:r>
            <a:endParaRPr lang="en-US" dirty="0"/>
          </a:p>
        </p:txBody>
      </p:sp>
      <p:sp>
        <p:nvSpPr>
          <p:cNvPr id="3" name="Content Placeholder 2"/>
          <p:cNvSpPr>
            <a:spLocks noGrp="1"/>
          </p:cNvSpPr>
          <p:nvPr>
            <p:ph idx="1"/>
          </p:nvPr>
        </p:nvSpPr>
        <p:spPr/>
        <p:txBody>
          <a:bodyPr/>
          <a:lstStyle/>
          <a:p>
            <a:pPr algn="just"/>
            <a:r>
              <a:rPr lang="en-US" dirty="0" smtClean="0"/>
              <a:t>Free Float is about </a:t>
            </a:r>
            <a:r>
              <a:rPr lang="en-US" b="1" dirty="0" smtClean="0"/>
              <a:t>flexibility at the activity level</a:t>
            </a:r>
            <a:r>
              <a:rPr lang="en-US" dirty="0" smtClean="0"/>
              <a:t>. It is about the flexibility that an activity has in its execution </a:t>
            </a:r>
            <a:r>
              <a:rPr lang="en-US" b="1" dirty="0" smtClean="0"/>
              <a:t>without delaying its successor activity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Activity </a:t>
            </a:r>
            <a:endParaRPr lang="en-US" dirty="0"/>
          </a:p>
        </p:txBody>
      </p:sp>
      <p:sp>
        <p:nvSpPr>
          <p:cNvPr id="3" name="Content Placeholder 2"/>
          <p:cNvSpPr>
            <a:spLocks noGrp="1"/>
          </p:cNvSpPr>
          <p:nvPr>
            <p:ph idx="1"/>
          </p:nvPr>
        </p:nvSpPr>
        <p:spPr/>
        <p:txBody>
          <a:bodyPr>
            <a:normAutofit fontScale="92500"/>
          </a:bodyPr>
          <a:lstStyle/>
          <a:p>
            <a:pPr algn="just"/>
            <a:r>
              <a:rPr lang="en-US" b="1" dirty="0" smtClean="0"/>
              <a:t>Predecessor activity </a:t>
            </a:r>
            <a:r>
              <a:rPr lang="en-US" dirty="0" smtClean="0"/>
              <a:t>– Activities that must be completed immediately prior to the start of another activity are called predecessor activities.</a:t>
            </a:r>
          </a:p>
          <a:p>
            <a:pPr algn="just"/>
            <a:endParaRPr lang="en-US" dirty="0"/>
          </a:p>
          <a:p>
            <a:pPr algn="just"/>
            <a:endParaRPr lang="en-US" dirty="0" smtClean="0"/>
          </a:p>
          <a:p>
            <a:pPr algn="just"/>
            <a:r>
              <a:rPr lang="en-US" b="1" dirty="0" smtClean="0"/>
              <a:t>Successor activity </a:t>
            </a:r>
            <a:r>
              <a:rPr lang="en-US" dirty="0" smtClean="0"/>
              <a:t>– Activities that cannot be started until one or more of other activities are completed but immediately succeed them are called successor activities.</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Float</a:t>
            </a:r>
            <a:endParaRPr lang="en-US" dirty="0"/>
          </a:p>
        </p:txBody>
      </p:sp>
      <p:sp>
        <p:nvSpPr>
          <p:cNvPr id="3" name="Content Placeholder 2"/>
          <p:cNvSpPr>
            <a:spLocks noGrp="1"/>
          </p:cNvSpPr>
          <p:nvPr>
            <p:ph idx="1"/>
          </p:nvPr>
        </p:nvSpPr>
        <p:spPr/>
        <p:txBody>
          <a:bodyPr/>
          <a:lstStyle/>
          <a:p>
            <a:pPr algn="just" fontAlgn="base"/>
            <a:r>
              <a:rPr lang="en-US" dirty="0" smtClean="0"/>
              <a:t>consider one activity A, have total duration of 6 days, and its successor activity B is starting 3 days after completing of activity A than the free float between the activities is 3 .means there will not be any impact on activity B even activity A gets delayed by 3 Days.</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Float</a:t>
            </a:r>
            <a:endParaRPr lang="en-US" dirty="0"/>
          </a:p>
        </p:txBody>
      </p:sp>
      <p:sp>
        <p:nvSpPr>
          <p:cNvPr id="3" name="Content Placeholder 2"/>
          <p:cNvSpPr>
            <a:spLocks noGrp="1"/>
          </p:cNvSpPr>
          <p:nvPr>
            <p:ph idx="1"/>
          </p:nvPr>
        </p:nvSpPr>
        <p:spPr/>
        <p:txBody>
          <a:bodyPr/>
          <a:lstStyle/>
          <a:p>
            <a:pPr algn="just"/>
            <a:r>
              <a:rPr lang="en-US" dirty="0" smtClean="0"/>
              <a:t>Free float is calculated by subtracting the Early Finish date of current activity from the Early Start date of its successor activity (ES of successor Activity – EF of current Activity).</a:t>
            </a:r>
          </a:p>
          <a:p>
            <a:pPr algn="just"/>
            <a:endParaRPr lang="en-US" dirty="0" smtClean="0"/>
          </a:p>
          <a:p>
            <a:pPr algn="just"/>
            <a:r>
              <a:rPr lang="en-US" b="1" dirty="0" smtClean="0"/>
              <a:t>Free Float = ES (of successor) – EF (of current) </a:t>
            </a:r>
            <a:endParaRPr lang="en-US" dirty="0" smtClean="0"/>
          </a:p>
          <a:p>
            <a:pPr algn="just"/>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float</a:t>
            </a:r>
            <a:endParaRPr lang="en-US" dirty="0"/>
          </a:p>
        </p:txBody>
      </p:sp>
      <p:sp>
        <p:nvSpPr>
          <p:cNvPr id="3" name="Content Placeholder 2"/>
          <p:cNvSpPr>
            <a:spLocks noGrp="1"/>
          </p:cNvSpPr>
          <p:nvPr>
            <p:ph idx="1"/>
          </p:nvPr>
        </p:nvSpPr>
        <p:spPr/>
        <p:txBody>
          <a:bodyPr>
            <a:normAutofit/>
          </a:bodyPr>
          <a:lstStyle/>
          <a:p>
            <a:pPr algn="just"/>
            <a:r>
              <a:rPr lang="en-US" sz="2800" dirty="0" smtClean="0"/>
              <a:t>Free float of a non critical activity is defined as the time by which the completion of an activity can be delayed without causing any delay in its immediate succeeding activities. Free float values for each activity (</a:t>
            </a:r>
            <a:r>
              <a:rPr lang="en-US" sz="2800" dirty="0" err="1" smtClean="0"/>
              <a:t>i,j</a:t>
            </a:r>
            <a:r>
              <a:rPr lang="en-US" sz="2800" dirty="0" smtClean="0"/>
              <a:t>) are computed as</a:t>
            </a:r>
          </a:p>
          <a:p>
            <a:pPr algn="just"/>
            <a:endParaRPr lang="en-US" sz="2800" dirty="0" smtClean="0"/>
          </a:p>
          <a:p>
            <a:pPr lvl="1" algn="just"/>
            <a:r>
              <a:rPr lang="en-US" sz="2400" dirty="0" smtClean="0"/>
              <a:t>Free Float (</a:t>
            </a:r>
            <a:r>
              <a:rPr lang="en-US" sz="2400" dirty="0" err="1" smtClean="0"/>
              <a:t>FFij</a:t>
            </a:r>
            <a:r>
              <a:rPr lang="en-US" sz="2400" dirty="0" smtClean="0"/>
              <a:t>) = (</a:t>
            </a:r>
            <a:r>
              <a:rPr lang="en-US" sz="2400" dirty="0" err="1" smtClean="0"/>
              <a:t>Ej-Ei</a:t>
            </a:r>
            <a:r>
              <a:rPr lang="en-US" sz="2400" dirty="0" smtClean="0"/>
              <a:t>)-</a:t>
            </a:r>
            <a:r>
              <a:rPr lang="en-US" sz="2400" dirty="0" err="1" smtClean="0"/>
              <a:t>tij</a:t>
            </a:r>
            <a:endParaRPr lang="en-US" sz="24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u="sng" dirty="0" smtClean="0"/>
              <a:t>Total Float </a:t>
            </a:r>
            <a:r>
              <a:rPr lang="en-US" sz="3600" b="1" u="sng" dirty="0" err="1" smtClean="0"/>
              <a:t>vs</a:t>
            </a:r>
            <a:r>
              <a:rPr lang="en-US" sz="3600" b="1" u="sng" dirty="0" smtClean="0"/>
              <a:t> Free float</a:t>
            </a:r>
            <a:r>
              <a:rPr lang="en-US" sz="3600" b="1" dirty="0" smtClean="0"/>
              <a:t/>
            </a:r>
            <a:br>
              <a:rPr lang="en-US" sz="3600" b="1" dirty="0" smtClean="0"/>
            </a:br>
            <a:endParaRPr lang="en-US" sz="3600" dirty="0"/>
          </a:p>
        </p:txBody>
      </p:sp>
      <p:sp>
        <p:nvSpPr>
          <p:cNvPr id="3" name="Content Placeholder 2"/>
          <p:cNvSpPr>
            <a:spLocks noGrp="1"/>
          </p:cNvSpPr>
          <p:nvPr>
            <p:ph idx="1"/>
          </p:nvPr>
        </p:nvSpPr>
        <p:spPr/>
        <p:txBody>
          <a:bodyPr/>
          <a:lstStyle/>
          <a:p>
            <a:pPr algn="just"/>
            <a:r>
              <a:rPr lang="en-US" dirty="0" smtClean="0"/>
              <a:t>While </a:t>
            </a:r>
            <a:r>
              <a:rPr lang="en-US" b="1" dirty="0" smtClean="0"/>
              <a:t>Total Float</a:t>
            </a:r>
            <a:r>
              <a:rPr lang="en-US" dirty="0" smtClean="0"/>
              <a:t> is how much an activity can be delayed without affecting the </a:t>
            </a:r>
            <a:r>
              <a:rPr lang="en-US" b="1" dirty="0" smtClean="0"/>
              <a:t>project Finish date</a:t>
            </a:r>
            <a:r>
              <a:rPr lang="en-US" dirty="0" smtClean="0"/>
              <a:t>, </a:t>
            </a:r>
            <a:r>
              <a:rPr lang="en-US" b="1" dirty="0" smtClean="0"/>
              <a:t>Free Float</a:t>
            </a:r>
            <a:r>
              <a:rPr lang="en-US" dirty="0" smtClean="0"/>
              <a:t> is about how much an activity can be delayed without affecting its </a:t>
            </a:r>
            <a:r>
              <a:rPr lang="en-US" b="1" dirty="0" smtClean="0"/>
              <a:t>successor activity.</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2"/>
          </a:xfrm>
        </p:spPr>
        <p:txBody>
          <a:bodyPr>
            <a:normAutofit fontScale="90000"/>
          </a:bodyPr>
          <a:lstStyle/>
          <a:p>
            <a:r>
              <a:rPr lang="en-US" sz="3200" dirty="0" smtClean="0"/>
              <a:t>Numerical</a:t>
            </a:r>
            <a:endParaRPr lang="en-US" sz="3200" dirty="0"/>
          </a:p>
        </p:txBody>
      </p:sp>
      <p:sp>
        <p:nvSpPr>
          <p:cNvPr id="3" name="Content Placeholder 2"/>
          <p:cNvSpPr>
            <a:spLocks noGrp="1"/>
          </p:cNvSpPr>
          <p:nvPr>
            <p:ph idx="1"/>
          </p:nvPr>
        </p:nvSpPr>
        <p:spPr>
          <a:xfrm>
            <a:off x="457200" y="685800"/>
            <a:ext cx="8229600" cy="4525963"/>
          </a:xfrm>
        </p:spPr>
        <p:txBody>
          <a:bodyPr/>
          <a:lstStyle/>
          <a:p>
            <a:r>
              <a:rPr lang="en-US" dirty="0" smtClean="0"/>
              <a:t>A project has the following characteristics: </a:t>
            </a:r>
          </a:p>
          <a:p>
            <a:endParaRPr lang="en-US" dirty="0"/>
          </a:p>
        </p:txBody>
      </p:sp>
      <p:graphicFrame>
        <p:nvGraphicFramePr>
          <p:cNvPr id="4" name="Table 3"/>
          <p:cNvGraphicFramePr>
            <a:graphicFrameLocks noGrp="1"/>
          </p:cNvGraphicFramePr>
          <p:nvPr/>
        </p:nvGraphicFramePr>
        <p:xfrm>
          <a:off x="1524000" y="1397000"/>
          <a:ext cx="6096000" cy="4820920"/>
        </p:xfrm>
        <a:graphic>
          <a:graphicData uri="http://schemas.openxmlformats.org/drawingml/2006/table">
            <a:tbl>
              <a:tblPr firstRow="1" bandRow="1">
                <a:tableStyleId>{5940675A-B579-460E-94D1-54222C63F5DA}</a:tableStyleId>
              </a:tblPr>
              <a:tblGrid>
                <a:gridCol w="3048000"/>
                <a:gridCol w="3048000"/>
              </a:tblGrid>
              <a:tr h="370840">
                <a:tc>
                  <a:txBody>
                    <a:bodyPr/>
                    <a:lstStyle/>
                    <a:p>
                      <a:pPr algn="ctr"/>
                      <a:r>
                        <a:rPr lang="en-US" b="1" dirty="0" smtClean="0"/>
                        <a:t>Activity</a:t>
                      </a:r>
                      <a:endParaRPr lang="en-US" b="1" dirty="0"/>
                    </a:p>
                  </a:txBody>
                  <a:tcPr/>
                </a:tc>
                <a:tc>
                  <a:txBody>
                    <a:bodyPr/>
                    <a:lstStyle/>
                    <a:p>
                      <a:pPr algn="ctr"/>
                      <a:r>
                        <a:rPr lang="en-US" dirty="0" smtClean="0"/>
                        <a:t>Days </a:t>
                      </a:r>
                      <a:endParaRPr lang="en-US" dirty="0"/>
                    </a:p>
                  </a:txBody>
                  <a:tcPr/>
                </a:tc>
              </a:tr>
              <a:tr h="370840">
                <a:tc>
                  <a:txBody>
                    <a:bodyPr/>
                    <a:lstStyle/>
                    <a:p>
                      <a:pPr algn="ctr"/>
                      <a:r>
                        <a:rPr lang="en-US" b="1" dirty="0" smtClean="0"/>
                        <a:t>1-2</a:t>
                      </a:r>
                      <a:endParaRPr lang="en-US" b="1" dirty="0"/>
                    </a:p>
                  </a:txBody>
                  <a:tcPr/>
                </a:tc>
                <a:tc>
                  <a:txBody>
                    <a:bodyPr/>
                    <a:lstStyle/>
                    <a:p>
                      <a:pPr algn="ctr"/>
                      <a:r>
                        <a:rPr lang="en-US" dirty="0" smtClean="0"/>
                        <a:t>4</a:t>
                      </a:r>
                      <a:endParaRPr lang="en-US" dirty="0"/>
                    </a:p>
                  </a:txBody>
                  <a:tcPr/>
                </a:tc>
              </a:tr>
              <a:tr h="370840">
                <a:tc>
                  <a:txBody>
                    <a:bodyPr/>
                    <a:lstStyle/>
                    <a:p>
                      <a:pPr algn="ctr"/>
                      <a:r>
                        <a:rPr lang="en-US" b="1" dirty="0" smtClean="0"/>
                        <a:t>1-3</a:t>
                      </a:r>
                      <a:endParaRPr lang="en-US" b="1" dirty="0"/>
                    </a:p>
                  </a:txBody>
                  <a:tcPr/>
                </a:tc>
                <a:tc>
                  <a:txBody>
                    <a:bodyPr/>
                    <a:lstStyle/>
                    <a:p>
                      <a:pPr algn="ctr"/>
                      <a:r>
                        <a:rPr lang="en-US" dirty="0" smtClean="0"/>
                        <a:t>1</a:t>
                      </a:r>
                      <a:endParaRPr lang="en-US" dirty="0"/>
                    </a:p>
                  </a:txBody>
                  <a:tcPr/>
                </a:tc>
              </a:tr>
              <a:tr h="370840">
                <a:tc>
                  <a:txBody>
                    <a:bodyPr/>
                    <a:lstStyle/>
                    <a:p>
                      <a:pPr algn="ctr"/>
                      <a:r>
                        <a:rPr lang="en-US" b="1" dirty="0" smtClean="0"/>
                        <a:t>2-4</a:t>
                      </a:r>
                      <a:endParaRPr lang="en-US" b="1" dirty="0"/>
                    </a:p>
                  </a:txBody>
                  <a:tcPr/>
                </a:tc>
                <a:tc>
                  <a:txBody>
                    <a:bodyPr/>
                    <a:lstStyle/>
                    <a:p>
                      <a:pPr algn="ctr"/>
                      <a:r>
                        <a:rPr lang="en-US" dirty="0" smtClean="0"/>
                        <a:t>1</a:t>
                      </a:r>
                      <a:endParaRPr lang="en-US" dirty="0"/>
                    </a:p>
                  </a:txBody>
                  <a:tcPr/>
                </a:tc>
              </a:tr>
              <a:tr h="370840">
                <a:tc>
                  <a:txBody>
                    <a:bodyPr/>
                    <a:lstStyle/>
                    <a:p>
                      <a:pPr algn="ctr"/>
                      <a:r>
                        <a:rPr lang="en-US" b="1" dirty="0" smtClean="0"/>
                        <a:t>3-4</a:t>
                      </a:r>
                      <a:endParaRPr lang="en-US" b="1" dirty="0"/>
                    </a:p>
                  </a:txBody>
                  <a:tcPr/>
                </a:tc>
                <a:tc>
                  <a:txBody>
                    <a:bodyPr/>
                    <a:lstStyle/>
                    <a:p>
                      <a:pPr algn="ctr"/>
                      <a:r>
                        <a:rPr lang="en-US" dirty="0" smtClean="0"/>
                        <a:t>1</a:t>
                      </a:r>
                      <a:endParaRPr lang="en-US" dirty="0"/>
                    </a:p>
                  </a:txBody>
                  <a:tcPr/>
                </a:tc>
              </a:tr>
              <a:tr h="370840">
                <a:tc>
                  <a:txBody>
                    <a:bodyPr/>
                    <a:lstStyle/>
                    <a:p>
                      <a:pPr algn="ctr"/>
                      <a:r>
                        <a:rPr lang="en-US" b="1" dirty="0" smtClean="0"/>
                        <a:t>3-5</a:t>
                      </a:r>
                      <a:endParaRPr lang="en-US" b="1" dirty="0"/>
                    </a:p>
                  </a:txBody>
                  <a:tcPr/>
                </a:tc>
                <a:tc>
                  <a:txBody>
                    <a:bodyPr/>
                    <a:lstStyle/>
                    <a:p>
                      <a:pPr algn="ctr"/>
                      <a:r>
                        <a:rPr lang="en-US" dirty="0" smtClean="0"/>
                        <a:t>6</a:t>
                      </a:r>
                      <a:endParaRPr lang="en-US" dirty="0"/>
                    </a:p>
                  </a:txBody>
                  <a:tcPr/>
                </a:tc>
              </a:tr>
              <a:tr h="370840">
                <a:tc>
                  <a:txBody>
                    <a:bodyPr/>
                    <a:lstStyle/>
                    <a:p>
                      <a:pPr algn="ctr"/>
                      <a:r>
                        <a:rPr lang="en-US" b="1" dirty="0" smtClean="0"/>
                        <a:t>4-9</a:t>
                      </a:r>
                      <a:endParaRPr lang="en-US" b="1" dirty="0"/>
                    </a:p>
                  </a:txBody>
                  <a:tcPr/>
                </a:tc>
                <a:tc>
                  <a:txBody>
                    <a:bodyPr/>
                    <a:lstStyle/>
                    <a:p>
                      <a:pPr algn="ctr"/>
                      <a:r>
                        <a:rPr lang="en-US" dirty="0" smtClean="0"/>
                        <a:t>5</a:t>
                      </a:r>
                      <a:endParaRPr lang="en-US" dirty="0"/>
                    </a:p>
                  </a:txBody>
                  <a:tcPr/>
                </a:tc>
              </a:tr>
              <a:tr h="370840">
                <a:tc>
                  <a:txBody>
                    <a:bodyPr/>
                    <a:lstStyle/>
                    <a:p>
                      <a:pPr algn="ctr"/>
                      <a:r>
                        <a:rPr lang="en-US" b="1" dirty="0" smtClean="0"/>
                        <a:t>5-6</a:t>
                      </a:r>
                      <a:endParaRPr lang="en-US" b="1" dirty="0"/>
                    </a:p>
                  </a:txBody>
                  <a:tcPr/>
                </a:tc>
                <a:tc>
                  <a:txBody>
                    <a:bodyPr/>
                    <a:lstStyle/>
                    <a:p>
                      <a:pPr algn="ctr"/>
                      <a:r>
                        <a:rPr lang="en-US" dirty="0" smtClean="0"/>
                        <a:t>4</a:t>
                      </a:r>
                      <a:endParaRPr lang="en-US" dirty="0"/>
                    </a:p>
                  </a:txBody>
                  <a:tcPr/>
                </a:tc>
              </a:tr>
              <a:tr h="370840">
                <a:tc>
                  <a:txBody>
                    <a:bodyPr/>
                    <a:lstStyle/>
                    <a:p>
                      <a:pPr algn="ctr"/>
                      <a:r>
                        <a:rPr lang="en-US" b="1" dirty="0" smtClean="0"/>
                        <a:t>5-7</a:t>
                      </a:r>
                      <a:endParaRPr lang="en-US" b="1" dirty="0"/>
                    </a:p>
                  </a:txBody>
                  <a:tcPr/>
                </a:tc>
                <a:tc>
                  <a:txBody>
                    <a:bodyPr/>
                    <a:lstStyle/>
                    <a:p>
                      <a:pPr algn="ctr"/>
                      <a:r>
                        <a:rPr lang="en-US" dirty="0" smtClean="0"/>
                        <a:t>8</a:t>
                      </a:r>
                      <a:endParaRPr lang="en-US" dirty="0"/>
                    </a:p>
                  </a:txBody>
                  <a:tcPr/>
                </a:tc>
              </a:tr>
              <a:tr h="370840">
                <a:tc>
                  <a:txBody>
                    <a:bodyPr/>
                    <a:lstStyle/>
                    <a:p>
                      <a:pPr algn="ctr"/>
                      <a:r>
                        <a:rPr lang="en-US" b="1" dirty="0" smtClean="0"/>
                        <a:t>6-8</a:t>
                      </a:r>
                      <a:endParaRPr lang="en-US" b="1" dirty="0"/>
                    </a:p>
                  </a:txBody>
                  <a:tcPr/>
                </a:tc>
                <a:tc>
                  <a:txBody>
                    <a:bodyPr/>
                    <a:lstStyle/>
                    <a:p>
                      <a:pPr algn="ctr"/>
                      <a:r>
                        <a:rPr lang="en-US" dirty="0" smtClean="0"/>
                        <a:t>1</a:t>
                      </a:r>
                      <a:endParaRPr lang="en-US" dirty="0"/>
                    </a:p>
                  </a:txBody>
                  <a:tcPr/>
                </a:tc>
              </a:tr>
              <a:tr h="370840">
                <a:tc>
                  <a:txBody>
                    <a:bodyPr/>
                    <a:lstStyle/>
                    <a:p>
                      <a:pPr algn="ctr"/>
                      <a:r>
                        <a:rPr lang="en-US" b="1" dirty="0" smtClean="0"/>
                        <a:t>7-8</a:t>
                      </a:r>
                      <a:endParaRPr lang="en-US" b="1" dirty="0"/>
                    </a:p>
                  </a:txBody>
                  <a:tcPr/>
                </a:tc>
                <a:tc>
                  <a:txBody>
                    <a:bodyPr/>
                    <a:lstStyle/>
                    <a:p>
                      <a:pPr algn="ctr"/>
                      <a:r>
                        <a:rPr lang="en-US" dirty="0" smtClean="0"/>
                        <a:t>2</a:t>
                      </a:r>
                      <a:endParaRPr lang="en-US" dirty="0"/>
                    </a:p>
                  </a:txBody>
                  <a:tcPr/>
                </a:tc>
              </a:tr>
              <a:tr h="370840">
                <a:tc>
                  <a:txBody>
                    <a:bodyPr/>
                    <a:lstStyle/>
                    <a:p>
                      <a:pPr algn="ctr"/>
                      <a:r>
                        <a:rPr lang="en-US" b="1" dirty="0" smtClean="0"/>
                        <a:t>8-10</a:t>
                      </a:r>
                      <a:endParaRPr lang="en-US" b="1" dirty="0"/>
                    </a:p>
                  </a:txBody>
                  <a:tcPr/>
                </a:tc>
                <a:tc>
                  <a:txBody>
                    <a:bodyPr/>
                    <a:lstStyle/>
                    <a:p>
                      <a:pPr algn="ctr"/>
                      <a:r>
                        <a:rPr lang="en-US" dirty="0" smtClean="0"/>
                        <a:t>5</a:t>
                      </a:r>
                      <a:endParaRPr lang="en-US" dirty="0"/>
                    </a:p>
                  </a:txBody>
                  <a:tcPr/>
                </a:tc>
              </a:tr>
              <a:tr h="370840">
                <a:tc>
                  <a:txBody>
                    <a:bodyPr/>
                    <a:lstStyle/>
                    <a:p>
                      <a:pPr algn="ctr"/>
                      <a:r>
                        <a:rPr lang="en-US" b="1" dirty="0" smtClean="0"/>
                        <a:t>9-10</a:t>
                      </a:r>
                      <a:endParaRPr lang="en-US" b="1" dirty="0"/>
                    </a:p>
                  </a:txBody>
                  <a:tcPr/>
                </a:tc>
                <a:tc>
                  <a:txBody>
                    <a:bodyPr/>
                    <a:lstStyle/>
                    <a:p>
                      <a:pPr algn="ctr"/>
                      <a:r>
                        <a:rPr lang="en-US" dirty="0" smtClean="0"/>
                        <a:t>7</a:t>
                      </a:r>
                      <a:endParaRPr lang="en-US" dirty="0"/>
                    </a:p>
                  </a:txBody>
                  <a:tcPr/>
                </a:tc>
              </a:tr>
            </a:tbl>
          </a:graphicData>
        </a:graphic>
      </p:graphicFrame>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64459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23904" y="3048000"/>
            <a:ext cx="301686" cy="369332"/>
          </a:xfrm>
          <a:prstGeom prst="rect">
            <a:avLst/>
          </a:prstGeom>
          <a:noFill/>
        </p:spPr>
        <p:txBody>
          <a:bodyPr wrap="none" rtlCol="0">
            <a:spAutoFit/>
          </a:bodyPr>
          <a:lstStyle/>
          <a:p>
            <a:r>
              <a:rPr lang="en-US" dirty="0" smtClean="0"/>
              <a:t>1</a:t>
            </a:r>
            <a:endParaRPr lang="en-US" dirty="0"/>
          </a:p>
        </p:txBody>
      </p:sp>
      <p:cxnSp>
        <p:nvCxnSpPr>
          <p:cNvPr id="10" name="Straight Arrow Connector 9"/>
          <p:cNvCxnSpPr>
            <a:stCxn id="7" idx="0"/>
          </p:cNvCxnSpPr>
          <p:nvPr/>
        </p:nvCxnSpPr>
        <p:spPr>
          <a:xfrm rot="5400000" flipH="1" flipV="1">
            <a:off x="1254970" y="2210581"/>
            <a:ext cx="457197" cy="12176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2"/>
          </p:cNvCxnSpPr>
          <p:nvPr/>
        </p:nvCxnSpPr>
        <p:spPr>
          <a:xfrm rot="16200000" flipH="1">
            <a:off x="944333" y="3347745"/>
            <a:ext cx="849868" cy="9890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2092390" y="2438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863790" y="4114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218832" y="2438400"/>
            <a:ext cx="314510" cy="400110"/>
          </a:xfrm>
          <a:prstGeom prst="rect">
            <a:avLst/>
          </a:prstGeom>
          <a:noFill/>
        </p:spPr>
        <p:txBody>
          <a:bodyPr wrap="none" rtlCol="0">
            <a:spAutoFit/>
          </a:bodyPr>
          <a:lstStyle/>
          <a:p>
            <a:r>
              <a:rPr lang="en-US" sz="2000" b="1" dirty="0"/>
              <a:t>4</a:t>
            </a:r>
          </a:p>
        </p:txBody>
      </p:sp>
      <p:sp>
        <p:nvSpPr>
          <p:cNvPr id="17" name="TextBox 16"/>
          <p:cNvSpPr txBox="1"/>
          <p:nvPr/>
        </p:nvSpPr>
        <p:spPr>
          <a:xfrm>
            <a:off x="1085668" y="3867090"/>
            <a:ext cx="314510" cy="400110"/>
          </a:xfrm>
          <a:prstGeom prst="rect">
            <a:avLst/>
          </a:prstGeom>
          <a:noFill/>
        </p:spPr>
        <p:txBody>
          <a:bodyPr wrap="none" rtlCol="0">
            <a:spAutoFit/>
          </a:bodyPr>
          <a:lstStyle/>
          <a:p>
            <a:r>
              <a:rPr lang="en-US" sz="2000" b="1" dirty="0"/>
              <a:t>1</a:t>
            </a:r>
          </a:p>
        </p:txBody>
      </p:sp>
      <p:sp>
        <p:nvSpPr>
          <p:cNvPr id="20" name="TextBox 19"/>
          <p:cNvSpPr txBox="1"/>
          <p:nvPr/>
        </p:nvSpPr>
        <p:spPr>
          <a:xfrm>
            <a:off x="2168590" y="2438400"/>
            <a:ext cx="301686" cy="369332"/>
          </a:xfrm>
          <a:prstGeom prst="rect">
            <a:avLst/>
          </a:prstGeom>
          <a:noFill/>
        </p:spPr>
        <p:txBody>
          <a:bodyPr wrap="none" rtlCol="0">
            <a:spAutoFit/>
          </a:bodyPr>
          <a:lstStyle/>
          <a:p>
            <a:r>
              <a:rPr lang="en-US" dirty="0" smtClean="0"/>
              <a:t>2</a:t>
            </a:r>
            <a:endParaRPr lang="en-US" dirty="0"/>
          </a:p>
        </p:txBody>
      </p:sp>
      <p:sp>
        <p:nvSpPr>
          <p:cNvPr id="21" name="TextBox 20"/>
          <p:cNvSpPr txBox="1"/>
          <p:nvPr/>
        </p:nvSpPr>
        <p:spPr>
          <a:xfrm>
            <a:off x="1943104" y="4126468"/>
            <a:ext cx="301686" cy="369332"/>
          </a:xfrm>
          <a:prstGeom prst="rect">
            <a:avLst/>
          </a:prstGeom>
          <a:noFill/>
        </p:spPr>
        <p:txBody>
          <a:bodyPr wrap="none" rtlCol="0">
            <a:spAutoFit/>
          </a:bodyPr>
          <a:lstStyle/>
          <a:p>
            <a:r>
              <a:rPr lang="en-US" dirty="0" smtClean="0"/>
              <a:t>3</a:t>
            </a:r>
            <a:endParaRPr lang="en-US" dirty="0"/>
          </a:p>
        </p:txBody>
      </p:sp>
      <p:sp>
        <p:nvSpPr>
          <p:cNvPr id="23" name="Oval 22"/>
          <p:cNvSpPr/>
          <p:nvPr/>
        </p:nvSpPr>
        <p:spPr>
          <a:xfrm>
            <a:off x="3505200" y="3200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p:cNvCxnSpPr>
            <a:stCxn id="20" idx="3"/>
            <a:endCxn id="23" idx="2"/>
          </p:cNvCxnSpPr>
          <p:nvPr/>
        </p:nvCxnSpPr>
        <p:spPr>
          <a:xfrm>
            <a:off x="2470276" y="2623066"/>
            <a:ext cx="1034924" cy="7678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1" idx="3"/>
            <a:endCxn id="23" idx="2"/>
          </p:cNvCxnSpPr>
          <p:nvPr/>
        </p:nvCxnSpPr>
        <p:spPr>
          <a:xfrm flipV="1">
            <a:off x="2244790" y="3390900"/>
            <a:ext cx="1260410" cy="9202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505200" y="3200400"/>
            <a:ext cx="301686" cy="369332"/>
          </a:xfrm>
          <a:prstGeom prst="rect">
            <a:avLst/>
          </a:prstGeom>
          <a:noFill/>
        </p:spPr>
        <p:txBody>
          <a:bodyPr wrap="none" rtlCol="0">
            <a:spAutoFit/>
          </a:bodyPr>
          <a:lstStyle/>
          <a:p>
            <a:r>
              <a:rPr lang="en-US" dirty="0" smtClean="0"/>
              <a:t>4</a:t>
            </a:r>
            <a:endParaRPr lang="en-US" dirty="0"/>
          </a:p>
        </p:txBody>
      </p:sp>
      <p:sp>
        <p:nvSpPr>
          <p:cNvPr id="30" name="TextBox 29"/>
          <p:cNvSpPr txBox="1"/>
          <p:nvPr/>
        </p:nvSpPr>
        <p:spPr>
          <a:xfrm>
            <a:off x="2809690" y="2495490"/>
            <a:ext cx="314510" cy="400110"/>
          </a:xfrm>
          <a:prstGeom prst="rect">
            <a:avLst/>
          </a:prstGeom>
          <a:noFill/>
        </p:spPr>
        <p:txBody>
          <a:bodyPr wrap="none" rtlCol="0">
            <a:spAutoFit/>
          </a:bodyPr>
          <a:lstStyle/>
          <a:p>
            <a:r>
              <a:rPr lang="en-US" sz="2000" b="1" dirty="0"/>
              <a:t>1</a:t>
            </a:r>
          </a:p>
        </p:txBody>
      </p:sp>
      <p:sp>
        <p:nvSpPr>
          <p:cNvPr id="31" name="TextBox 30"/>
          <p:cNvSpPr txBox="1"/>
          <p:nvPr/>
        </p:nvSpPr>
        <p:spPr>
          <a:xfrm>
            <a:off x="2743200" y="3867090"/>
            <a:ext cx="314510" cy="400110"/>
          </a:xfrm>
          <a:prstGeom prst="rect">
            <a:avLst/>
          </a:prstGeom>
          <a:noFill/>
        </p:spPr>
        <p:txBody>
          <a:bodyPr wrap="none" rtlCol="0">
            <a:spAutoFit/>
          </a:bodyPr>
          <a:lstStyle/>
          <a:p>
            <a:r>
              <a:rPr lang="en-US" sz="2000" b="1" dirty="0"/>
              <a:t>1</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64459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23904" y="3048000"/>
            <a:ext cx="301686" cy="369332"/>
          </a:xfrm>
          <a:prstGeom prst="rect">
            <a:avLst/>
          </a:prstGeom>
          <a:noFill/>
        </p:spPr>
        <p:txBody>
          <a:bodyPr wrap="none" rtlCol="0">
            <a:spAutoFit/>
          </a:bodyPr>
          <a:lstStyle/>
          <a:p>
            <a:r>
              <a:rPr lang="en-US" dirty="0" smtClean="0"/>
              <a:t>1</a:t>
            </a:r>
            <a:endParaRPr lang="en-US" dirty="0"/>
          </a:p>
        </p:txBody>
      </p:sp>
      <p:cxnSp>
        <p:nvCxnSpPr>
          <p:cNvPr id="10" name="Straight Arrow Connector 9"/>
          <p:cNvCxnSpPr>
            <a:stCxn id="7" idx="0"/>
          </p:cNvCxnSpPr>
          <p:nvPr/>
        </p:nvCxnSpPr>
        <p:spPr>
          <a:xfrm rot="5400000" flipH="1" flipV="1">
            <a:off x="1254970" y="2210581"/>
            <a:ext cx="457197" cy="12176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2"/>
          </p:cNvCxnSpPr>
          <p:nvPr/>
        </p:nvCxnSpPr>
        <p:spPr>
          <a:xfrm rot="16200000" flipH="1">
            <a:off x="944333" y="3347745"/>
            <a:ext cx="849868" cy="9890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2092390" y="2438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863790" y="4114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218832" y="2438400"/>
            <a:ext cx="314510" cy="400110"/>
          </a:xfrm>
          <a:prstGeom prst="rect">
            <a:avLst/>
          </a:prstGeom>
          <a:noFill/>
        </p:spPr>
        <p:txBody>
          <a:bodyPr wrap="none" rtlCol="0">
            <a:spAutoFit/>
          </a:bodyPr>
          <a:lstStyle/>
          <a:p>
            <a:r>
              <a:rPr lang="en-US" sz="2000" b="1" dirty="0"/>
              <a:t>4</a:t>
            </a:r>
          </a:p>
        </p:txBody>
      </p:sp>
      <p:sp>
        <p:nvSpPr>
          <p:cNvPr id="17" name="TextBox 16"/>
          <p:cNvSpPr txBox="1"/>
          <p:nvPr/>
        </p:nvSpPr>
        <p:spPr>
          <a:xfrm>
            <a:off x="1085668" y="3867090"/>
            <a:ext cx="314510" cy="400110"/>
          </a:xfrm>
          <a:prstGeom prst="rect">
            <a:avLst/>
          </a:prstGeom>
          <a:noFill/>
        </p:spPr>
        <p:txBody>
          <a:bodyPr wrap="none" rtlCol="0">
            <a:spAutoFit/>
          </a:bodyPr>
          <a:lstStyle/>
          <a:p>
            <a:r>
              <a:rPr lang="en-US" sz="2000" b="1" dirty="0"/>
              <a:t>1</a:t>
            </a:r>
          </a:p>
        </p:txBody>
      </p:sp>
      <p:sp>
        <p:nvSpPr>
          <p:cNvPr id="20" name="TextBox 19"/>
          <p:cNvSpPr txBox="1"/>
          <p:nvPr/>
        </p:nvSpPr>
        <p:spPr>
          <a:xfrm>
            <a:off x="2168590" y="2438400"/>
            <a:ext cx="301686" cy="369332"/>
          </a:xfrm>
          <a:prstGeom prst="rect">
            <a:avLst/>
          </a:prstGeom>
          <a:noFill/>
        </p:spPr>
        <p:txBody>
          <a:bodyPr wrap="none" rtlCol="0">
            <a:spAutoFit/>
          </a:bodyPr>
          <a:lstStyle/>
          <a:p>
            <a:r>
              <a:rPr lang="en-US" dirty="0" smtClean="0"/>
              <a:t>2</a:t>
            </a:r>
            <a:endParaRPr lang="en-US" dirty="0"/>
          </a:p>
        </p:txBody>
      </p:sp>
      <p:sp>
        <p:nvSpPr>
          <p:cNvPr id="21" name="TextBox 20"/>
          <p:cNvSpPr txBox="1"/>
          <p:nvPr/>
        </p:nvSpPr>
        <p:spPr>
          <a:xfrm>
            <a:off x="1943104" y="4126468"/>
            <a:ext cx="301686" cy="369332"/>
          </a:xfrm>
          <a:prstGeom prst="rect">
            <a:avLst/>
          </a:prstGeom>
          <a:noFill/>
        </p:spPr>
        <p:txBody>
          <a:bodyPr wrap="none" rtlCol="0">
            <a:spAutoFit/>
          </a:bodyPr>
          <a:lstStyle/>
          <a:p>
            <a:r>
              <a:rPr lang="en-US" dirty="0" smtClean="0"/>
              <a:t>3</a:t>
            </a:r>
            <a:endParaRPr lang="en-US" dirty="0"/>
          </a:p>
        </p:txBody>
      </p:sp>
      <p:sp>
        <p:nvSpPr>
          <p:cNvPr id="18" name="Oval 17"/>
          <p:cNvSpPr/>
          <p:nvPr/>
        </p:nvSpPr>
        <p:spPr>
          <a:xfrm>
            <a:off x="3657600" y="4191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505200" y="3200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029200" y="1905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555</a:t>
            </a:r>
            <a:endParaRPr lang="en-US" dirty="0"/>
          </a:p>
        </p:txBody>
      </p:sp>
      <p:cxnSp>
        <p:nvCxnSpPr>
          <p:cNvPr id="26" name="Straight Arrow Connector 25"/>
          <p:cNvCxnSpPr>
            <a:stCxn id="20" idx="3"/>
            <a:endCxn id="23" idx="2"/>
          </p:cNvCxnSpPr>
          <p:nvPr/>
        </p:nvCxnSpPr>
        <p:spPr>
          <a:xfrm>
            <a:off x="2470276" y="2623066"/>
            <a:ext cx="1034924" cy="7678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1" idx="3"/>
            <a:endCxn id="23" idx="2"/>
          </p:cNvCxnSpPr>
          <p:nvPr/>
        </p:nvCxnSpPr>
        <p:spPr>
          <a:xfrm flipV="1">
            <a:off x="2244790" y="3390900"/>
            <a:ext cx="1260410" cy="9202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505200" y="3200400"/>
            <a:ext cx="301686" cy="369332"/>
          </a:xfrm>
          <a:prstGeom prst="rect">
            <a:avLst/>
          </a:prstGeom>
          <a:noFill/>
        </p:spPr>
        <p:txBody>
          <a:bodyPr wrap="none" rtlCol="0">
            <a:spAutoFit/>
          </a:bodyPr>
          <a:lstStyle/>
          <a:p>
            <a:r>
              <a:rPr lang="en-US" dirty="0" smtClean="0"/>
              <a:t>4</a:t>
            </a:r>
            <a:endParaRPr lang="en-US" dirty="0"/>
          </a:p>
        </p:txBody>
      </p:sp>
      <p:cxnSp>
        <p:nvCxnSpPr>
          <p:cNvPr id="27" name="Straight Arrow Connector 26"/>
          <p:cNvCxnSpPr>
            <a:stCxn id="23" idx="6"/>
            <a:endCxn id="24" idx="2"/>
          </p:cNvCxnSpPr>
          <p:nvPr/>
        </p:nvCxnSpPr>
        <p:spPr>
          <a:xfrm flipV="1">
            <a:off x="3886200" y="2095500"/>
            <a:ext cx="11430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1" idx="3"/>
            <a:endCxn id="18" idx="2"/>
          </p:cNvCxnSpPr>
          <p:nvPr/>
        </p:nvCxnSpPr>
        <p:spPr>
          <a:xfrm>
            <a:off x="2244790" y="4311134"/>
            <a:ext cx="1412810" cy="703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029200" y="1905000"/>
            <a:ext cx="301686" cy="369332"/>
          </a:xfrm>
          <a:prstGeom prst="rect">
            <a:avLst/>
          </a:prstGeom>
          <a:noFill/>
        </p:spPr>
        <p:txBody>
          <a:bodyPr wrap="none" rtlCol="0">
            <a:spAutoFit/>
          </a:bodyPr>
          <a:lstStyle/>
          <a:p>
            <a:r>
              <a:rPr lang="en-US" dirty="0" smtClean="0"/>
              <a:t>9</a:t>
            </a:r>
            <a:endParaRPr lang="en-US" dirty="0"/>
          </a:p>
        </p:txBody>
      </p:sp>
      <p:sp>
        <p:nvSpPr>
          <p:cNvPr id="37" name="TextBox 36"/>
          <p:cNvSpPr txBox="1"/>
          <p:nvPr/>
        </p:nvSpPr>
        <p:spPr>
          <a:xfrm>
            <a:off x="3657600" y="4191000"/>
            <a:ext cx="301686" cy="369332"/>
          </a:xfrm>
          <a:prstGeom prst="rect">
            <a:avLst/>
          </a:prstGeom>
          <a:noFill/>
        </p:spPr>
        <p:txBody>
          <a:bodyPr wrap="none" rtlCol="0">
            <a:spAutoFit/>
          </a:bodyPr>
          <a:lstStyle/>
          <a:p>
            <a:r>
              <a:rPr lang="en-US" dirty="0" smtClean="0"/>
              <a:t>5</a:t>
            </a:r>
            <a:endParaRPr lang="en-US" dirty="0"/>
          </a:p>
        </p:txBody>
      </p:sp>
      <p:sp>
        <p:nvSpPr>
          <p:cNvPr id="38" name="TextBox 37"/>
          <p:cNvSpPr txBox="1"/>
          <p:nvPr/>
        </p:nvSpPr>
        <p:spPr>
          <a:xfrm>
            <a:off x="2809690" y="2495490"/>
            <a:ext cx="314510" cy="400110"/>
          </a:xfrm>
          <a:prstGeom prst="rect">
            <a:avLst/>
          </a:prstGeom>
          <a:noFill/>
        </p:spPr>
        <p:txBody>
          <a:bodyPr wrap="none" rtlCol="0">
            <a:spAutoFit/>
          </a:bodyPr>
          <a:lstStyle/>
          <a:p>
            <a:r>
              <a:rPr lang="en-US" sz="2000" b="1" dirty="0"/>
              <a:t>1</a:t>
            </a:r>
          </a:p>
        </p:txBody>
      </p:sp>
      <p:sp>
        <p:nvSpPr>
          <p:cNvPr id="39" name="TextBox 38"/>
          <p:cNvSpPr txBox="1"/>
          <p:nvPr/>
        </p:nvSpPr>
        <p:spPr>
          <a:xfrm>
            <a:off x="2885890" y="3733800"/>
            <a:ext cx="314510" cy="400110"/>
          </a:xfrm>
          <a:prstGeom prst="rect">
            <a:avLst/>
          </a:prstGeom>
          <a:noFill/>
        </p:spPr>
        <p:txBody>
          <a:bodyPr wrap="none" rtlCol="0">
            <a:spAutoFit/>
          </a:bodyPr>
          <a:lstStyle/>
          <a:p>
            <a:r>
              <a:rPr lang="en-US" sz="2000" b="1" dirty="0"/>
              <a:t>1</a:t>
            </a:r>
          </a:p>
        </p:txBody>
      </p:sp>
      <p:sp>
        <p:nvSpPr>
          <p:cNvPr id="40" name="TextBox 39"/>
          <p:cNvSpPr txBox="1"/>
          <p:nvPr/>
        </p:nvSpPr>
        <p:spPr>
          <a:xfrm>
            <a:off x="4105090" y="2514600"/>
            <a:ext cx="314510" cy="400110"/>
          </a:xfrm>
          <a:prstGeom prst="rect">
            <a:avLst/>
          </a:prstGeom>
          <a:noFill/>
        </p:spPr>
        <p:txBody>
          <a:bodyPr wrap="none" rtlCol="0">
            <a:spAutoFit/>
          </a:bodyPr>
          <a:lstStyle/>
          <a:p>
            <a:r>
              <a:rPr lang="en-US" sz="2000" b="1" dirty="0" smtClean="0"/>
              <a:t>5</a:t>
            </a:r>
            <a:endParaRPr lang="en-US" sz="2000" b="1" dirty="0"/>
          </a:p>
        </p:txBody>
      </p:sp>
      <p:sp>
        <p:nvSpPr>
          <p:cNvPr id="41" name="TextBox 40"/>
          <p:cNvSpPr txBox="1"/>
          <p:nvPr/>
        </p:nvSpPr>
        <p:spPr>
          <a:xfrm>
            <a:off x="2819400" y="4324290"/>
            <a:ext cx="314510" cy="400110"/>
          </a:xfrm>
          <a:prstGeom prst="rect">
            <a:avLst/>
          </a:prstGeom>
          <a:noFill/>
        </p:spPr>
        <p:txBody>
          <a:bodyPr wrap="none" rtlCol="0">
            <a:spAutoFit/>
          </a:bodyPr>
          <a:lstStyle/>
          <a:p>
            <a:r>
              <a:rPr lang="en-US" sz="2000" b="1" dirty="0" smtClean="0"/>
              <a:t>6</a:t>
            </a:r>
            <a:endParaRPr lang="en-US" sz="2000" b="1"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64459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23904" y="3048000"/>
            <a:ext cx="301686" cy="369332"/>
          </a:xfrm>
          <a:prstGeom prst="rect">
            <a:avLst/>
          </a:prstGeom>
          <a:noFill/>
        </p:spPr>
        <p:txBody>
          <a:bodyPr wrap="none" rtlCol="0">
            <a:spAutoFit/>
          </a:bodyPr>
          <a:lstStyle/>
          <a:p>
            <a:r>
              <a:rPr lang="en-US" dirty="0" smtClean="0"/>
              <a:t>1</a:t>
            </a:r>
            <a:endParaRPr lang="en-US" dirty="0"/>
          </a:p>
        </p:txBody>
      </p:sp>
      <p:cxnSp>
        <p:nvCxnSpPr>
          <p:cNvPr id="10" name="Straight Arrow Connector 9"/>
          <p:cNvCxnSpPr>
            <a:stCxn id="7" idx="0"/>
          </p:cNvCxnSpPr>
          <p:nvPr/>
        </p:nvCxnSpPr>
        <p:spPr>
          <a:xfrm rot="5400000" flipH="1" flipV="1">
            <a:off x="1254970" y="2210581"/>
            <a:ext cx="457197" cy="12176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2"/>
          </p:cNvCxnSpPr>
          <p:nvPr/>
        </p:nvCxnSpPr>
        <p:spPr>
          <a:xfrm rot="16200000" flipH="1">
            <a:off x="944333" y="3347745"/>
            <a:ext cx="849868" cy="9890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2092390" y="2438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863790" y="4114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218832" y="2438400"/>
            <a:ext cx="314510" cy="400110"/>
          </a:xfrm>
          <a:prstGeom prst="rect">
            <a:avLst/>
          </a:prstGeom>
          <a:noFill/>
        </p:spPr>
        <p:txBody>
          <a:bodyPr wrap="none" rtlCol="0">
            <a:spAutoFit/>
          </a:bodyPr>
          <a:lstStyle/>
          <a:p>
            <a:r>
              <a:rPr lang="en-US" sz="2000" b="1" dirty="0"/>
              <a:t>4</a:t>
            </a:r>
          </a:p>
        </p:txBody>
      </p:sp>
      <p:sp>
        <p:nvSpPr>
          <p:cNvPr id="17" name="TextBox 16"/>
          <p:cNvSpPr txBox="1"/>
          <p:nvPr/>
        </p:nvSpPr>
        <p:spPr>
          <a:xfrm>
            <a:off x="1085668" y="3867090"/>
            <a:ext cx="314510" cy="400110"/>
          </a:xfrm>
          <a:prstGeom prst="rect">
            <a:avLst/>
          </a:prstGeom>
          <a:noFill/>
        </p:spPr>
        <p:txBody>
          <a:bodyPr wrap="none" rtlCol="0">
            <a:spAutoFit/>
          </a:bodyPr>
          <a:lstStyle/>
          <a:p>
            <a:r>
              <a:rPr lang="en-US" sz="2000" b="1" dirty="0"/>
              <a:t>1</a:t>
            </a:r>
          </a:p>
        </p:txBody>
      </p:sp>
      <p:sp>
        <p:nvSpPr>
          <p:cNvPr id="20" name="TextBox 19"/>
          <p:cNvSpPr txBox="1"/>
          <p:nvPr/>
        </p:nvSpPr>
        <p:spPr>
          <a:xfrm>
            <a:off x="2168590" y="2438400"/>
            <a:ext cx="301686" cy="369332"/>
          </a:xfrm>
          <a:prstGeom prst="rect">
            <a:avLst/>
          </a:prstGeom>
          <a:noFill/>
        </p:spPr>
        <p:txBody>
          <a:bodyPr wrap="none" rtlCol="0">
            <a:spAutoFit/>
          </a:bodyPr>
          <a:lstStyle/>
          <a:p>
            <a:r>
              <a:rPr lang="en-US" dirty="0" smtClean="0"/>
              <a:t>2</a:t>
            </a:r>
            <a:endParaRPr lang="en-US" dirty="0"/>
          </a:p>
        </p:txBody>
      </p:sp>
      <p:sp>
        <p:nvSpPr>
          <p:cNvPr id="21" name="TextBox 20"/>
          <p:cNvSpPr txBox="1"/>
          <p:nvPr/>
        </p:nvSpPr>
        <p:spPr>
          <a:xfrm>
            <a:off x="1943104" y="4126468"/>
            <a:ext cx="301686" cy="369332"/>
          </a:xfrm>
          <a:prstGeom prst="rect">
            <a:avLst/>
          </a:prstGeom>
          <a:noFill/>
        </p:spPr>
        <p:txBody>
          <a:bodyPr wrap="none" rtlCol="0">
            <a:spAutoFit/>
          </a:bodyPr>
          <a:lstStyle/>
          <a:p>
            <a:r>
              <a:rPr lang="en-US" dirty="0" smtClean="0"/>
              <a:t>3</a:t>
            </a:r>
            <a:endParaRPr lang="en-US" dirty="0"/>
          </a:p>
        </p:txBody>
      </p:sp>
      <p:sp>
        <p:nvSpPr>
          <p:cNvPr id="13" name="Oval 12"/>
          <p:cNvSpPr/>
          <p:nvPr/>
        </p:nvSpPr>
        <p:spPr>
          <a:xfrm>
            <a:off x="8001000" y="2362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657600" y="4191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638800" y="4495800"/>
            <a:ext cx="3810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22" name="Oval 21"/>
          <p:cNvSpPr/>
          <p:nvPr/>
        </p:nvSpPr>
        <p:spPr>
          <a:xfrm>
            <a:off x="6705600" y="3581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sp>
        <p:nvSpPr>
          <p:cNvPr id="23" name="Oval 22"/>
          <p:cNvSpPr/>
          <p:nvPr/>
        </p:nvSpPr>
        <p:spPr>
          <a:xfrm>
            <a:off x="3505200" y="3200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029200" y="1905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555</a:t>
            </a:r>
            <a:endParaRPr lang="en-US" dirty="0"/>
          </a:p>
        </p:txBody>
      </p:sp>
      <p:cxnSp>
        <p:nvCxnSpPr>
          <p:cNvPr id="26" name="Straight Arrow Connector 25"/>
          <p:cNvCxnSpPr>
            <a:stCxn id="20" idx="3"/>
            <a:endCxn id="23" idx="2"/>
          </p:cNvCxnSpPr>
          <p:nvPr/>
        </p:nvCxnSpPr>
        <p:spPr>
          <a:xfrm>
            <a:off x="2470276" y="2623066"/>
            <a:ext cx="1034924" cy="7678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1" idx="3"/>
            <a:endCxn id="23" idx="2"/>
          </p:cNvCxnSpPr>
          <p:nvPr/>
        </p:nvCxnSpPr>
        <p:spPr>
          <a:xfrm flipV="1">
            <a:off x="2244790" y="3390900"/>
            <a:ext cx="1260410" cy="9202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505200" y="3200400"/>
            <a:ext cx="301686" cy="369332"/>
          </a:xfrm>
          <a:prstGeom prst="rect">
            <a:avLst/>
          </a:prstGeom>
          <a:noFill/>
        </p:spPr>
        <p:txBody>
          <a:bodyPr wrap="none" rtlCol="0">
            <a:spAutoFit/>
          </a:bodyPr>
          <a:lstStyle/>
          <a:p>
            <a:r>
              <a:rPr lang="en-US" dirty="0" smtClean="0"/>
              <a:t>4</a:t>
            </a:r>
            <a:endParaRPr lang="en-US" dirty="0"/>
          </a:p>
        </p:txBody>
      </p:sp>
      <p:cxnSp>
        <p:nvCxnSpPr>
          <p:cNvPr id="27" name="Straight Arrow Connector 26"/>
          <p:cNvCxnSpPr>
            <a:stCxn id="23" idx="6"/>
            <a:endCxn id="24" idx="2"/>
          </p:cNvCxnSpPr>
          <p:nvPr/>
        </p:nvCxnSpPr>
        <p:spPr>
          <a:xfrm flipV="1">
            <a:off x="3886200" y="2095500"/>
            <a:ext cx="11430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1" idx="3"/>
            <a:endCxn id="18" idx="2"/>
          </p:cNvCxnSpPr>
          <p:nvPr/>
        </p:nvCxnSpPr>
        <p:spPr>
          <a:xfrm>
            <a:off x="2244790" y="4311134"/>
            <a:ext cx="1412810" cy="703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029200" y="1905000"/>
            <a:ext cx="301686" cy="369332"/>
          </a:xfrm>
          <a:prstGeom prst="rect">
            <a:avLst/>
          </a:prstGeom>
          <a:noFill/>
        </p:spPr>
        <p:txBody>
          <a:bodyPr wrap="none" rtlCol="0">
            <a:spAutoFit/>
          </a:bodyPr>
          <a:lstStyle/>
          <a:p>
            <a:r>
              <a:rPr lang="en-US" dirty="0" smtClean="0"/>
              <a:t>9</a:t>
            </a:r>
            <a:endParaRPr lang="en-US" dirty="0"/>
          </a:p>
        </p:txBody>
      </p:sp>
      <p:sp>
        <p:nvSpPr>
          <p:cNvPr id="37" name="TextBox 36"/>
          <p:cNvSpPr txBox="1"/>
          <p:nvPr/>
        </p:nvSpPr>
        <p:spPr>
          <a:xfrm>
            <a:off x="3657600" y="4191000"/>
            <a:ext cx="301686" cy="369332"/>
          </a:xfrm>
          <a:prstGeom prst="rect">
            <a:avLst/>
          </a:prstGeom>
          <a:noFill/>
        </p:spPr>
        <p:txBody>
          <a:bodyPr wrap="none" rtlCol="0">
            <a:spAutoFit/>
          </a:bodyPr>
          <a:lstStyle/>
          <a:p>
            <a:r>
              <a:rPr lang="en-US" dirty="0" smtClean="0"/>
              <a:t>5</a:t>
            </a:r>
            <a:endParaRPr lang="en-US" dirty="0"/>
          </a:p>
        </p:txBody>
      </p:sp>
      <p:sp>
        <p:nvSpPr>
          <p:cNvPr id="25" name="Oval 24"/>
          <p:cNvSpPr/>
          <p:nvPr/>
        </p:nvSpPr>
        <p:spPr>
          <a:xfrm>
            <a:off x="5105400" y="3505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a:stCxn id="18" idx="6"/>
            <a:endCxn id="25" idx="3"/>
          </p:cNvCxnSpPr>
          <p:nvPr/>
        </p:nvCxnSpPr>
        <p:spPr>
          <a:xfrm flipV="1">
            <a:off x="4038600" y="3830404"/>
            <a:ext cx="1122596" cy="551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8" idx="6"/>
          </p:cNvCxnSpPr>
          <p:nvPr/>
        </p:nvCxnSpPr>
        <p:spPr>
          <a:xfrm>
            <a:off x="4038600" y="4381500"/>
            <a:ext cx="15240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181600" y="3505200"/>
            <a:ext cx="301686" cy="369332"/>
          </a:xfrm>
          <a:prstGeom prst="rect">
            <a:avLst/>
          </a:prstGeom>
          <a:noFill/>
        </p:spPr>
        <p:txBody>
          <a:bodyPr wrap="none" rtlCol="0">
            <a:spAutoFit/>
          </a:bodyPr>
          <a:lstStyle/>
          <a:p>
            <a:r>
              <a:rPr lang="en-US" dirty="0" smtClean="0"/>
              <a:t>7</a:t>
            </a:r>
            <a:endParaRPr lang="en-US" dirty="0"/>
          </a:p>
        </p:txBody>
      </p:sp>
      <p:sp>
        <p:nvSpPr>
          <p:cNvPr id="38" name="TextBox 37"/>
          <p:cNvSpPr txBox="1"/>
          <p:nvPr/>
        </p:nvSpPr>
        <p:spPr>
          <a:xfrm>
            <a:off x="5638800" y="4507468"/>
            <a:ext cx="301686" cy="369332"/>
          </a:xfrm>
          <a:prstGeom prst="rect">
            <a:avLst/>
          </a:prstGeom>
          <a:noFill/>
        </p:spPr>
        <p:txBody>
          <a:bodyPr wrap="none" rtlCol="0">
            <a:spAutoFit/>
          </a:bodyPr>
          <a:lstStyle/>
          <a:p>
            <a:r>
              <a:rPr lang="en-US" dirty="0" smtClean="0"/>
              <a:t>6</a:t>
            </a:r>
            <a:endParaRPr lang="en-US" dirty="0"/>
          </a:p>
        </p:txBody>
      </p:sp>
      <p:sp>
        <p:nvSpPr>
          <p:cNvPr id="39" name="TextBox 38"/>
          <p:cNvSpPr txBox="1"/>
          <p:nvPr/>
        </p:nvSpPr>
        <p:spPr>
          <a:xfrm>
            <a:off x="2809690" y="2495490"/>
            <a:ext cx="314510" cy="400110"/>
          </a:xfrm>
          <a:prstGeom prst="rect">
            <a:avLst/>
          </a:prstGeom>
          <a:noFill/>
        </p:spPr>
        <p:txBody>
          <a:bodyPr wrap="none" rtlCol="0">
            <a:spAutoFit/>
          </a:bodyPr>
          <a:lstStyle/>
          <a:p>
            <a:r>
              <a:rPr lang="en-US" sz="2000" b="1" dirty="0"/>
              <a:t>1</a:t>
            </a:r>
          </a:p>
        </p:txBody>
      </p:sp>
      <p:sp>
        <p:nvSpPr>
          <p:cNvPr id="40" name="TextBox 39"/>
          <p:cNvSpPr txBox="1"/>
          <p:nvPr/>
        </p:nvSpPr>
        <p:spPr>
          <a:xfrm>
            <a:off x="2895600" y="3714690"/>
            <a:ext cx="314510" cy="400110"/>
          </a:xfrm>
          <a:prstGeom prst="rect">
            <a:avLst/>
          </a:prstGeom>
          <a:noFill/>
        </p:spPr>
        <p:txBody>
          <a:bodyPr wrap="none" rtlCol="0">
            <a:spAutoFit/>
          </a:bodyPr>
          <a:lstStyle/>
          <a:p>
            <a:r>
              <a:rPr lang="en-US" sz="2000" b="1" dirty="0"/>
              <a:t>1</a:t>
            </a:r>
          </a:p>
        </p:txBody>
      </p:sp>
      <p:sp>
        <p:nvSpPr>
          <p:cNvPr id="41" name="TextBox 40"/>
          <p:cNvSpPr txBox="1"/>
          <p:nvPr/>
        </p:nvSpPr>
        <p:spPr>
          <a:xfrm>
            <a:off x="4105090" y="2590800"/>
            <a:ext cx="314510" cy="400110"/>
          </a:xfrm>
          <a:prstGeom prst="rect">
            <a:avLst/>
          </a:prstGeom>
          <a:noFill/>
        </p:spPr>
        <p:txBody>
          <a:bodyPr wrap="none" rtlCol="0">
            <a:spAutoFit/>
          </a:bodyPr>
          <a:lstStyle/>
          <a:p>
            <a:r>
              <a:rPr lang="en-US" sz="2000" b="1" dirty="0" smtClean="0"/>
              <a:t>5</a:t>
            </a:r>
            <a:endParaRPr lang="en-US" sz="2000" b="1" dirty="0"/>
          </a:p>
        </p:txBody>
      </p:sp>
      <p:sp>
        <p:nvSpPr>
          <p:cNvPr id="42" name="TextBox 41"/>
          <p:cNvSpPr txBox="1"/>
          <p:nvPr/>
        </p:nvSpPr>
        <p:spPr>
          <a:xfrm>
            <a:off x="2962090" y="4324290"/>
            <a:ext cx="314510" cy="400110"/>
          </a:xfrm>
          <a:prstGeom prst="rect">
            <a:avLst/>
          </a:prstGeom>
          <a:noFill/>
        </p:spPr>
        <p:txBody>
          <a:bodyPr wrap="none" rtlCol="0">
            <a:spAutoFit/>
          </a:bodyPr>
          <a:lstStyle/>
          <a:p>
            <a:r>
              <a:rPr lang="en-US" sz="2000" b="1" dirty="0" smtClean="0"/>
              <a:t>6</a:t>
            </a:r>
            <a:endParaRPr lang="en-US" sz="2000" b="1" dirty="0"/>
          </a:p>
        </p:txBody>
      </p:sp>
      <p:sp>
        <p:nvSpPr>
          <p:cNvPr id="43" name="TextBox 42"/>
          <p:cNvSpPr txBox="1"/>
          <p:nvPr/>
        </p:nvSpPr>
        <p:spPr>
          <a:xfrm>
            <a:off x="4714690" y="4552890"/>
            <a:ext cx="314510" cy="400110"/>
          </a:xfrm>
          <a:prstGeom prst="rect">
            <a:avLst/>
          </a:prstGeom>
          <a:noFill/>
        </p:spPr>
        <p:txBody>
          <a:bodyPr wrap="none" rtlCol="0">
            <a:spAutoFit/>
          </a:bodyPr>
          <a:lstStyle/>
          <a:p>
            <a:r>
              <a:rPr lang="en-US" sz="2000" b="1" dirty="0"/>
              <a:t>4</a:t>
            </a:r>
          </a:p>
        </p:txBody>
      </p:sp>
      <p:sp>
        <p:nvSpPr>
          <p:cNvPr id="44" name="TextBox 43"/>
          <p:cNvSpPr txBox="1"/>
          <p:nvPr/>
        </p:nvSpPr>
        <p:spPr>
          <a:xfrm>
            <a:off x="4495800" y="3657600"/>
            <a:ext cx="314510" cy="400110"/>
          </a:xfrm>
          <a:prstGeom prst="rect">
            <a:avLst/>
          </a:prstGeom>
          <a:noFill/>
        </p:spPr>
        <p:txBody>
          <a:bodyPr wrap="none" rtlCol="0">
            <a:spAutoFit/>
          </a:bodyPr>
          <a:lstStyle/>
          <a:p>
            <a:r>
              <a:rPr lang="en-US" sz="2000" b="1" dirty="0" smtClean="0"/>
              <a:t>8</a:t>
            </a:r>
            <a:endParaRPr lang="en-US" sz="2000" b="1" dirty="0"/>
          </a:p>
        </p:txBody>
      </p:sp>
      <p:cxnSp>
        <p:nvCxnSpPr>
          <p:cNvPr id="46" name="Straight Arrow Connector 45"/>
          <p:cNvCxnSpPr>
            <a:stCxn id="35" idx="3"/>
            <a:endCxn id="22" idx="2"/>
          </p:cNvCxnSpPr>
          <p:nvPr/>
        </p:nvCxnSpPr>
        <p:spPr>
          <a:xfrm>
            <a:off x="5483286" y="3689866"/>
            <a:ext cx="1222314" cy="820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19" idx="6"/>
            <a:endCxn id="22" idx="3"/>
          </p:cNvCxnSpPr>
          <p:nvPr/>
        </p:nvCxnSpPr>
        <p:spPr>
          <a:xfrm flipV="1">
            <a:off x="6019800" y="3906604"/>
            <a:ext cx="741596" cy="8177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24" idx="6"/>
            <a:endCxn id="13" idx="2"/>
          </p:cNvCxnSpPr>
          <p:nvPr/>
        </p:nvCxnSpPr>
        <p:spPr>
          <a:xfrm>
            <a:off x="5410200" y="2095500"/>
            <a:ext cx="2590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22" idx="6"/>
            <a:endCxn id="13" idx="3"/>
          </p:cNvCxnSpPr>
          <p:nvPr/>
        </p:nvCxnSpPr>
        <p:spPr>
          <a:xfrm flipV="1">
            <a:off x="7086600" y="2687404"/>
            <a:ext cx="970196" cy="10844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7543800" y="3352800"/>
            <a:ext cx="314510" cy="400110"/>
          </a:xfrm>
          <a:prstGeom prst="rect">
            <a:avLst/>
          </a:prstGeom>
          <a:noFill/>
        </p:spPr>
        <p:txBody>
          <a:bodyPr wrap="none" rtlCol="0">
            <a:spAutoFit/>
          </a:bodyPr>
          <a:lstStyle/>
          <a:p>
            <a:r>
              <a:rPr lang="en-US" sz="2000" b="1" dirty="0" smtClean="0"/>
              <a:t>5</a:t>
            </a:r>
            <a:endParaRPr lang="en-US" sz="2000" b="1" dirty="0"/>
          </a:p>
        </p:txBody>
      </p:sp>
      <p:sp>
        <p:nvSpPr>
          <p:cNvPr id="54" name="TextBox 53"/>
          <p:cNvSpPr txBox="1"/>
          <p:nvPr/>
        </p:nvSpPr>
        <p:spPr>
          <a:xfrm>
            <a:off x="6391090" y="4324290"/>
            <a:ext cx="314510" cy="400110"/>
          </a:xfrm>
          <a:prstGeom prst="rect">
            <a:avLst/>
          </a:prstGeom>
          <a:noFill/>
        </p:spPr>
        <p:txBody>
          <a:bodyPr wrap="none" rtlCol="0">
            <a:spAutoFit/>
          </a:bodyPr>
          <a:lstStyle/>
          <a:p>
            <a:r>
              <a:rPr lang="en-US" sz="2000" b="1" dirty="0"/>
              <a:t>1</a:t>
            </a:r>
          </a:p>
        </p:txBody>
      </p:sp>
      <p:sp>
        <p:nvSpPr>
          <p:cNvPr id="55" name="TextBox 54"/>
          <p:cNvSpPr txBox="1"/>
          <p:nvPr/>
        </p:nvSpPr>
        <p:spPr>
          <a:xfrm>
            <a:off x="6400800" y="1885890"/>
            <a:ext cx="314510" cy="400110"/>
          </a:xfrm>
          <a:prstGeom prst="rect">
            <a:avLst/>
          </a:prstGeom>
          <a:noFill/>
        </p:spPr>
        <p:txBody>
          <a:bodyPr wrap="none" rtlCol="0">
            <a:spAutoFit/>
          </a:bodyPr>
          <a:lstStyle/>
          <a:p>
            <a:r>
              <a:rPr lang="en-US" sz="2000" b="1" dirty="0"/>
              <a:t>7</a:t>
            </a:r>
          </a:p>
        </p:txBody>
      </p:sp>
      <p:sp>
        <p:nvSpPr>
          <p:cNvPr id="56" name="TextBox 55"/>
          <p:cNvSpPr txBox="1"/>
          <p:nvPr/>
        </p:nvSpPr>
        <p:spPr>
          <a:xfrm>
            <a:off x="6781800" y="3657600"/>
            <a:ext cx="301686" cy="369332"/>
          </a:xfrm>
          <a:prstGeom prst="rect">
            <a:avLst/>
          </a:prstGeom>
          <a:noFill/>
        </p:spPr>
        <p:txBody>
          <a:bodyPr wrap="none" rtlCol="0">
            <a:spAutoFit/>
          </a:bodyPr>
          <a:lstStyle/>
          <a:p>
            <a:r>
              <a:rPr lang="en-US" dirty="0" smtClean="0"/>
              <a:t>8</a:t>
            </a:r>
            <a:endParaRPr lang="en-US" dirty="0"/>
          </a:p>
        </p:txBody>
      </p:sp>
      <p:sp>
        <p:nvSpPr>
          <p:cNvPr id="57" name="TextBox 56"/>
          <p:cNvSpPr txBox="1"/>
          <p:nvPr/>
        </p:nvSpPr>
        <p:spPr>
          <a:xfrm>
            <a:off x="8001000" y="2362200"/>
            <a:ext cx="418704" cy="369332"/>
          </a:xfrm>
          <a:prstGeom prst="rect">
            <a:avLst/>
          </a:prstGeom>
          <a:noFill/>
        </p:spPr>
        <p:txBody>
          <a:bodyPr wrap="none" rtlCol="0">
            <a:spAutoFit/>
          </a:bodyPr>
          <a:lstStyle/>
          <a:p>
            <a:r>
              <a:rPr lang="en-US" dirty="0" smtClean="0"/>
              <a:t>10</a:t>
            </a:r>
            <a:endParaRPr lang="en-US" dirty="0"/>
          </a:p>
        </p:txBody>
      </p:sp>
      <p:sp>
        <p:nvSpPr>
          <p:cNvPr id="58" name="TextBox 57"/>
          <p:cNvSpPr txBox="1"/>
          <p:nvPr/>
        </p:nvSpPr>
        <p:spPr>
          <a:xfrm>
            <a:off x="5933890" y="3409890"/>
            <a:ext cx="314510" cy="400110"/>
          </a:xfrm>
          <a:prstGeom prst="rect">
            <a:avLst/>
          </a:prstGeom>
          <a:noFill/>
        </p:spPr>
        <p:txBody>
          <a:bodyPr wrap="none" rtlCol="0">
            <a:spAutoFit/>
          </a:bodyPr>
          <a:lstStyle/>
          <a:p>
            <a:r>
              <a:rPr lang="en-US" sz="2000" b="1" dirty="0" smtClean="0"/>
              <a:t>2</a:t>
            </a:r>
            <a:endParaRPr lang="en-US" sz="2000" b="1"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644590" y="3048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23904" y="3048000"/>
            <a:ext cx="301686" cy="369332"/>
          </a:xfrm>
          <a:prstGeom prst="rect">
            <a:avLst/>
          </a:prstGeom>
          <a:noFill/>
        </p:spPr>
        <p:txBody>
          <a:bodyPr wrap="none" rtlCol="0">
            <a:spAutoFit/>
          </a:bodyPr>
          <a:lstStyle/>
          <a:p>
            <a:r>
              <a:rPr lang="en-US" dirty="0" smtClean="0"/>
              <a:t>1</a:t>
            </a:r>
            <a:endParaRPr lang="en-US" dirty="0"/>
          </a:p>
        </p:txBody>
      </p:sp>
      <p:cxnSp>
        <p:nvCxnSpPr>
          <p:cNvPr id="10" name="Straight Arrow Connector 9"/>
          <p:cNvCxnSpPr>
            <a:stCxn id="7" idx="0"/>
          </p:cNvCxnSpPr>
          <p:nvPr/>
        </p:nvCxnSpPr>
        <p:spPr>
          <a:xfrm rot="5400000" flipH="1" flipV="1">
            <a:off x="1254970" y="2210581"/>
            <a:ext cx="457197" cy="12176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2"/>
          </p:cNvCxnSpPr>
          <p:nvPr/>
        </p:nvCxnSpPr>
        <p:spPr>
          <a:xfrm rot="16200000" flipH="1">
            <a:off x="944333" y="3347745"/>
            <a:ext cx="849868" cy="9890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2092390" y="2438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863790" y="41148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218832" y="2438400"/>
            <a:ext cx="314510" cy="400110"/>
          </a:xfrm>
          <a:prstGeom prst="rect">
            <a:avLst/>
          </a:prstGeom>
          <a:noFill/>
        </p:spPr>
        <p:txBody>
          <a:bodyPr wrap="none" rtlCol="0">
            <a:spAutoFit/>
          </a:bodyPr>
          <a:lstStyle/>
          <a:p>
            <a:r>
              <a:rPr lang="en-US" sz="2000" b="1" dirty="0"/>
              <a:t>4</a:t>
            </a:r>
          </a:p>
        </p:txBody>
      </p:sp>
      <p:sp>
        <p:nvSpPr>
          <p:cNvPr id="17" name="TextBox 16"/>
          <p:cNvSpPr txBox="1"/>
          <p:nvPr/>
        </p:nvSpPr>
        <p:spPr>
          <a:xfrm>
            <a:off x="1085668" y="3867090"/>
            <a:ext cx="314510" cy="400110"/>
          </a:xfrm>
          <a:prstGeom prst="rect">
            <a:avLst/>
          </a:prstGeom>
          <a:noFill/>
        </p:spPr>
        <p:txBody>
          <a:bodyPr wrap="none" rtlCol="0">
            <a:spAutoFit/>
          </a:bodyPr>
          <a:lstStyle/>
          <a:p>
            <a:r>
              <a:rPr lang="en-US" sz="2000" b="1" dirty="0"/>
              <a:t>1</a:t>
            </a:r>
          </a:p>
        </p:txBody>
      </p:sp>
      <p:sp>
        <p:nvSpPr>
          <p:cNvPr id="20" name="TextBox 19"/>
          <p:cNvSpPr txBox="1"/>
          <p:nvPr/>
        </p:nvSpPr>
        <p:spPr>
          <a:xfrm>
            <a:off x="2168590" y="2438400"/>
            <a:ext cx="301686" cy="369332"/>
          </a:xfrm>
          <a:prstGeom prst="rect">
            <a:avLst/>
          </a:prstGeom>
          <a:noFill/>
        </p:spPr>
        <p:txBody>
          <a:bodyPr wrap="none" rtlCol="0">
            <a:spAutoFit/>
          </a:bodyPr>
          <a:lstStyle/>
          <a:p>
            <a:r>
              <a:rPr lang="en-US" dirty="0" smtClean="0"/>
              <a:t>2</a:t>
            </a:r>
            <a:endParaRPr lang="en-US" dirty="0"/>
          </a:p>
        </p:txBody>
      </p:sp>
      <p:sp>
        <p:nvSpPr>
          <p:cNvPr id="21" name="TextBox 20"/>
          <p:cNvSpPr txBox="1"/>
          <p:nvPr/>
        </p:nvSpPr>
        <p:spPr>
          <a:xfrm>
            <a:off x="1943104" y="4126468"/>
            <a:ext cx="301686" cy="369332"/>
          </a:xfrm>
          <a:prstGeom prst="rect">
            <a:avLst/>
          </a:prstGeom>
          <a:noFill/>
        </p:spPr>
        <p:txBody>
          <a:bodyPr wrap="none" rtlCol="0">
            <a:spAutoFit/>
          </a:bodyPr>
          <a:lstStyle/>
          <a:p>
            <a:r>
              <a:rPr lang="en-US" dirty="0" smtClean="0"/>
              <a:t>3</a:t>
            </a:r>
            <a:endParaRPr lang="en-US" dirty="0"/>
          </a:p>
        </p:txBody>
      </p:sp>
      <p:sp>
        <p:nvSpPr>
          <p:cNvPr id="13" name="Oval 12"/>
          <p:cNvSpPr/>
          <p:nvPr/>
        </p:nvSpPr>
        <p:spPr>
          <a:xfrm>
            <a:off x="8001000" y="2362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657600" y="4191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638800" y="4495800"/>
            <a:ext cx="3810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22" name="Oval 21"/>
          <p:cNvSpPr/>
          <p:nvPr/>
        </p:nvSpPr>
        <p:spPr>
          <a:xfrm>
            <a:off x="6705600" y="3581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sp>
        <p:nvSpPr>
          <p:cNvPr id="23" name="Oval 22"/>
          <p:cNvSpPr/>
          <p:nvPr/>
        </p:nvSpPr>
        <p:spPr>
          <a:xfrm>
            <a:off x="3505200" y="32004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029200" y="19050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555</a:t>
            </a:r>
            <a:endParaRPr lang="en-US" dirty="0"/>
          </a:p>
        </p:txBody>
      </p:sp>
      <p:cxnSp>
        <p:nvCxnSpPr>
          <p:cNvPr id="26" name="Straight Arrow Connector 25"/>
          <p:cNvCxnSpPr>
            <a:stCxn id="20" idx="3"/>
            <a:endCxn id="23" idx="2"/>
          </p:cNvCxnSpPr>
          <p:nvPr/>
        </p:nvCxnSpPr>
        <p:spPr>
          <a:xfrm>
            <a:off x="2470276" y="2623066"/>
            <a:ext cx="1034924" cy="7678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1" idx="3"/>
            <a:endCxn id="23" idx="2"/>
          </p:cNvCxnSpPr>
          <p:nvPr/>
        </p:nvCxnSpPr>
        <p:spPr>
          <a:xfrm flipV="1">
            <a:off x="2244790" y="3390900"/>
            <a:ext cx="1260410" cy="9202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505200" y="3200400"/>
            <a:ext cx="301686" cy="369332"/>
          </a:xfrm>
          <a:prstGeom prst="rect">
            <a:avLst/>
          </a:prstGeom>
          <a:noFill/>
        </p:spPr>
        <p:txBody>
          <a:bodyPr wrap="none" rtlCol="0">
            <a:spAutoFit/>
          </a:bodyPr>
          <a:lstStyle/>
          <a:p>
            <a:r>
              <a:rPr lang="en-US" dirty="0" smtClean="0"/>
              <a:t>4</a:t>
            </a:r>
            <a:endParaRPr lang="en-US" dirty="0"/>
          </a:p>
        </p:txBody>
      </p:sp>
      <p:cxnSp>
        <p:nvCxnSpPr>
          <p:cNvPr id="27" name="Straight Arrow Connector 26"/>
          <p:cNvCxnSpPr>
            <a:stCxn id="23" idx="6"/>
            <a:endCxn id="24" idx="2"/>
          </p:cNvCxnSpPr>
          <p:nvPr/>
        </p:nvCxnSpPr>
        <p:spPr>
          <a:xfrm flipV="1">
            <a:off x="3886200" y="2095500"/>
            <a:ext cx="11430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1" idx="3"/>
            <a:endCxn id="18" idx="2"/>
          </p:cNvCxnSpPr>
          <p:nvPr/>
        </p:nvCxnSpPr>
        <p:spPr>
          <a:xfrm>
            <a:off x="2244790" y="4311134"/>
            <a:ext cx="1412810" cy="703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029200" y="1905000"/>
            <a:ext cx="301686" cy="369332"/>
          </a:xfrm>
          <a:prstGeom prst="rect">
            <a:avLst/>
          </a:prstGeom>
          <a:noFill/>
        </p:spPr>
        <p:txBody>
          <a:bodyPr wrap="none" rtlCol="0">
            <a:spAutoFit/>
          </a:bodyPr>
          <a:lstStyle/>
          <a:p>
            <a:r>
              <a:rPr lang="en-US" dirty="0" smtClean="0"/>
              <a:t>9</a:t>
            </a:r>
            <a:endParaRPr lang="en-US" dirty="0"/>
          </a:p>
        </p:txBody>
      </p:sp>
      <p:sp>
        <p:nvSpPr>
          <p:cNvPr id="37" name="TextBox 36"/>
          <p:cNvSpPr txBox="1"/>
          <p:nvPr/>
        </p:nvSpPr>
        <p:spPr>
          <a:xfrm>
            <a:off x="3657600" y="4191000"/>
            <a:ext cx="301686" cy="369332"/>
          </a:xfrm>
          <a:prstGeom prst="rect">
            <a:avLst/>
          </a:prstGeom>
          <a:noFill/>
        </p:spPr>
        <p:txBody>
          <a:bodyPr wrap="none" rtlCol="0">
            <a:spAutoFit/>
          </a:bodyPr>
          <a:lstStyle/>
          <a:p>
            <a:r>
              <a:rPr lang="en-US" dirty="0" smtClean="0"/>
              <a:t>5</a:t>
            </a:r>
            <a:endParaRPr lang="en-US" dirty="0"/>
          </a:p>
        </p:txBody>
      </p:sp>
      <p:sp>
        <p:nvSpPr>
          <p:cNvPr id="25" name="Oval 24"/>
          <p:cNvSpPr/>
          <p:nvPr/>
        </p:nvSpPr>
        <p:spPr>
          <a:xfrm>
            <a:off x="5105400" y="3505200"/>
            <a:ext cx="381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a:stCxn id="18" idx="6"/>
            <a:endCxn id="25" idx="3"/>
          </p:cNvCxnSpPr>
          <p:nvPr/>
        </p:nvCxnSpPr>
        <p:spPr>
          <a:xfrm flipV="1">
            <a:off x="4038600" y="3830404"/>
            <a:ext cx="1122596" cy="551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8" idx="6"/>
          </p:cNvCxnSpPr>
          <p:nvPr/>
        </p:nvCxnSpPr>
        <p:spPr>
          <a:xfrm>
            <a:off x="4038600" y="4381500"/>
            <a:ext cx="15240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181600" y="3505200"/>
            <a:ext cx="301686" cy="369332"/>
          </a:xfrm>
          <a:prstGeom prst="rect">
            <a:avLst/>
          </a:prstGeom>
          <a:noFill/>
        </p:spPr>
        <p:txBody>
          <a:bodyPr wrap="none" rtlCol="0">
            <a:spAutoFit/>
          </a:bodyPr>
          <a:lstStyle/>
          <a:p>
            <a:r>
              <a:rPr lang="en-US" dirty="0" smtClean="0"/>
              <a:t>7</a:t>
            </a:r>
            <a:endParaRPr lang="en-US" dirty="0"/>
          </a:p>
        </p:txBody>
      </p:sp>
      <p:sp>
        <p:nvSpPr>
          <p:cNvPr id="38" name="TextBox 37"/>
          <p:cNvSpPr txBox="1"/>
          <p:nvPr/>
        </p:nvSpPr>
        <p:spPr>
          <a:xfrm>
            <a:off x="5638800" y="4507468"/>
            <a:ext cx="301686" cy="369332"/>
          </a:xfrm>
          <a:prstGeom prst="rect">
            <a:avLst/>
          </a:prstGeom>
          <a:noFill/>
        </p:spPr>
        <p:txBody>
          <a:bodyPr wrap="none" rtlCol="0">
            <a:spAutoFit/>
          </a:bodyPr>
          <a:lstStyle/>
          <a:p>
            <a:r>
              <a:rPr lang="en-US" dirty="0" smtClean="0"/>
              <a:t>6</a:t>
            </a:r>
            <a:endParaRPr lang="en-US" dirty="0"/>
          </a:p>
        </p:txBody>
      </p:sp>
      <p:sp>
        <p:nvSpPr>
          <p:cNvPr id="39" name="TextBox 38"/>
          <p:cNvSpPr txBox="1"/>
          <p:nvPr/>
        </p:nvSpPr>
        <p:spPr>
          <a:xfrm>
            <a:off x="2809690" y="2495490"/>
            <a:ext cx="314510" cy="400110"/>
          </a:xfrm>
          <a:prstGeom prst="rect">
            <a:avLst/>
          </a:prstGeom>
          <a:noFill/>
        </p:spPr>
        <p:txBody>
          <a:bodyPr wrap="none" rtlCol="0">
            <a:spAutoFit/>
          </a:bodyPr>
          <a:lstStyle/>
          <a:p>
            <a:r>
              <a:rPr lang="en-US" sz="2000" b="1" dirty="0"/>
              <a:t>1</a:t>
            </a:r>
          </a:p>
        </p:txBody>
      </p:sp>
      <p:sp>
        <p:nvSpPr>
          <p:cNvPr id="40" name="TextBox 39"/>
          <p:cNvSpPr txBox="1"/>
          <p:nvPr/>
        </p:nvSpPr>
        <p:spPr>
          <a:xfrm>
            <a:off x="2895600" y="3714690"/>
            <a:ext cx="314510" cy="400110"/>
          </a:xfrm>
          <a:prstGeom prst="rect">
            <a:avLst/>
          </a:prstGeom>
          <a:noFill/>
        </p:spPr>
        <p:txBody>
          <a:bodyPr wrap="none" rtlCol="0">
            <a:spAutoFit/>
          </a:bodyPr>
          <a:lstStyle/>
          <a:p>
            <a:r>
              <a:rPr lang="en-US" sz="2000" b="1" dirty="0"/>
              <a:t>1</a:t>
            </a:r>
          </a:p>
        </p:txBody>
      </p:sp>
      <p:sp>
        <p:nvSpPr>
          <p:cNvPr id="41" name="TextBox 40"/>
          <p:cNvSpPr txBox="1"/>
          <p:nvPr/>
        </p:nvSpPr>
        <p:spPr>
          <a:xfrm>
            <a:off x="4105090" y="2590800"/>
            <a:ext cx="314510" cy="400110"/>
          </a:xfrm>
          <a:prstGeom prst="rect">
            <a:avLst/>
          </a:prstGeom>
          <a:noFill/>
        </p:spPr>
        <p:txBody>
          <a:bodyPr wrap="none" rtlCol="0">
            <a:spAutoFit/>
          </a:bodyPr>
          <a:lstStyle/>
          <a:p>
            <a:r>
              <a:rPr lang="en-US" sz="2000" b="1" dirty="0" smtClean="0"/>
              <a:t>5</a:t>
            </a:r>
            <a:endParaRPr lang="en-US" sz="2000" b="1" dirty="0"/>
          </a:p>
        </p:txBody>
      </p:sp>
      <p:sp>
        <p:nvSpPr>
          <p:cNvPr id="42" name="TextBox 41"/>
          <p:cNvSpPr txBox="1"/>
          <p:nvPr/>
        </p:nvSpPr>
        <p:spPr>
          <a:xfrm>
            <a:off x="2962090" y="4324290"/>
            <a:ext cx="314510" cy="400110"/>
          </a:xfrm>
          <a:prstGeom prst="rect">
            <a:avLst/>
          </a:prstGeom>
          <a:noFill/>
        </p:spPr>
        <p:txBody>
          <a:bodyPr wrap="none" rtlCol="0">
            <a:spAutoFit/>
          </a:bodyPr>
          <a:lstStyle/>
          <a:p>
            <a:r>
              <a:rPr lang="en-US" sz="2000" b="1" dirty="0" smtClean="0"/>
              <a:t>6</a:t>
            </a:r>
            <a:endParaRPr lang="en-US" sz="2000" b="1" dirty="0"/>
          </a:p>
        </p:txBody>
      </p:sp>
      <p:sp>
        <p:nvSpPr>
          <p:cNvPr id="43" name="TextBox 42"/>
          <p:cNvSpPr txBox="1"/>
          <p:nvPr/>
        </p:nvSpPr>
        <p:spPr>
          <a:xfrm>
            <a:off x="4714690" y="4552890"/>
            <a:ext cx="314510" cy="400110"/>
          </a:xfrm>
          <a:prstGeom prst="rect">
            <a:avLst/>
          </a:prstGeom>
          <a:noFill/>
        </p:spPr>
        <p:txBody>
          <a:bodyPr wrap="none" rtlCol="0">
            <a:spAutoFit/>
          </a:bodyPr>
          <a:lstStyle/>
          <a:p>
            <a:r>
              <a:rPr lang="en-US" sz="2000" b="1" dirty="0"/>
              <a:t>4</a:t>
            </a:r>
          </a:p>
        </p:txBody>
      </p:sp>
      <p:sp>
        <p:nvSpPr>
          <p:cNvPr id="44" name="TextBox 43"/>
          <p:cNvSpPr txBox="1"/>
          <p:nvPr/>
        </p:nvSpPr>
        <p:spPr>
          <a:xfrm>
            <a:off x="4495800" y="3657600"/>
            <a:ext cx="314510" cy="400110"/>
          </a:xfrm>
          <a:prstGeom prst="rect">
            <a:avLst/>
          </a:prstGeom>
          <a:noFill/>
        </p:spPr>
        <p:txBody>
          <a:bodyPr wrap="none" rtlCol="0">
            <a:spAutoFit/>
          </a:bodyPr>
          <a:lstStyle/>
          <a:p>
            <a:r>
              <a:rPr lang="en-US" sz="2000" b="1" dirty="0" smtClean="0"/>
              <a:t>8</a:t>
            </a:r>
            <a:endParaRPr lang="en-US" sz="2000" b="1" dirty="0"/>
          </a:p>
        </p:txBody>
      </p:sp>
      <p:cxnSp>
        <p:nvCxnSpPr>
          <p:cNvPr id="46" name="Straight Arrow Connector 45"/>
          <p:cNvCxnSpPr>
            <a:stCxn id="35" idx="3"/>
            <a:endCxn id="22" idx="2"/>
          </p:cNvCxnSpPr>
          <p:nvPr/>
        </p:nvCxnSpPr>
        <p:spPr>
          <a:xfrm>
            <a:off x="5483286" y="3689866"/>
            <a:ext cx="1222314" cy="820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19" idx="6"/>
            <a:endCxn id="22" idx="3"/>
          </p:cNvCxnSpPr>
          <p:nvPr/>
        </p:nvCxnSpPr>
        <p:spPr>
          <a:xfrm flipV="1">
            <a:off x="6019800" y="3906604"/>
            <a:ext cx="741596" cy="8177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24" idx="6"/>
            <a:endCxn id="13" idx="2"/>
          </p:cNvCxnSpPr>
          <p:nvPr/>
        </p:nvCxnSpPr>
        <p:spPr>
          <a:xfrm>
            <a:off x="5410200" y="2095500"/>
            <a:ext cx="2590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22" idx="6"/>
            <a:endCxn id="13" idx="3"/>
          </p:cNvCxnSpPr>
          <p:nvPr/>
        </p:nvCxnSpPr>
        <p:spPr>
          <a:xfrm flipV="1">
            <a:off x="7086600" y="2687404"/>
            <a:ext cx="970196" cy="10844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7543800" y="3352800"/>
            <a:ext cx="314510" cy="400110"/>
          </a:xfrm>
          <a:prstGeom prst="rect">
            <a:avLst/>
          </a:prstGeom>
          <a:noFill/>
        </p:spPr>
        <p:txBody>
          <a:bodyPr wrap="none" rtlCol="0">
            <a:spAutoFit/>
          </a:bodyPr>
          <a:lstStyle/>
          <a:p>
            <a:r>
              <a:rPr lang="en-US" sz="2000" b="1" dirty="0" smtClean="0"/>
              <a:t>5</a:t>
            </a:r>
            <a:endParaRPr lang="en-US" sz="2000" b="1" dirty="0"/>
          </a:p>
        </p:txBody>
      </p:sp>
      <p:sp>
        <p:nvSpPr>
          <p:cNvPr id="54" name="TextBox 53"/>
          <p:cNvSpPr txBox="1"/>
          <p:nvPr/>
        </p:nvSpPr>
        <p:spPr>
          <a:xfrm>
            <a:off x="6391090" y="4324290"/>
            <a:ext cx="314510" cy="400110"/>
          </a:xfrm>
          <a:prstGeom prst="rect">
            <a:avLst/>
          </a:prstGeom>
          <a:noFill/>
        </p:spPr>
        <p:txBody>
          <a:bodyPr wrap="none" rtlCol="0">
            <a:spAutoFit/>
          </a:bodyPr>
          <a:lstStyle/>
          <a:p>
            <a:r>
              <a:rPr lang="en-US" sz="2000" b="1" dirty="0"/>
              <a:t>1</a:t>
            </a:r>
          </a:p>
        </p:txBody>
      </p:sp>
      <p:sp>
        <p:nvSpPr>
          <p:cNvPr id="55" name="TextBox 54"/>
          <p:cNvSpPr txBox="1"/>
          <p:nvPr/>
        </p:nvSpPr>
        <p:spPr>
          <a:xfrm>
            <a:off x="6400800" y="1885890"/>
            <a:ext cx="314510" cy="400110"/>
          </a:xfrm>
          <a:prstGeom prst="rect">
            <a:avLst/>
          </a:prstGeom>
          <a:noFill/>
        </p:spPr>
        <p:txBody>
          <a:bodyPr wrap="none" rtlCol="0">
            <a:spAutoFit/>
          </a:bodyPr>
          <a:lstStyle/>
          <a:p>
            <a:r>
              <a:rPr lang="en-US" sz="2000" b="1" dirty="0"/>
              <a:t>7</a:t>
            </a:r>
          </a:p>
        </p:txBody>
      </p:sp>
      <p:sp>
        <p:nvSpPr>
          <p:cNvPr id="56" name="TextBox 55"/>
          <p:cNvSpPr txBox="1"/>
          <p:nvPr/>
        </p:nvSpPr>
        <p:spPr>
          <a:xfrm>
            <a:off x="6781800" y="3657600"/>
            <a:ext cx="301686" cy="369332"/>
          </a:xfrm>
          <a:prstGeom prst="rect">
            <a:avLst/>
          </a:prstGeom>
          <a:noFill/>
        </p:spPr>
        <p:txBody>
          <a:bodyPr wrap="none" rtlCol="0">
            <a:spAutoFit/>
          </a:bodyPr>
          <a:lstStyle/>
          <a:p>
            <a:r>
              <a:rPr lang="en-US" dirty="0" smtClean="0"/>
              <a:t>8</a:t>
            </a:r>
            <a:endParaRPr lang="en-US" dirty="0"/>
          </a:p>
        </p:txBody>
      </p:sp>
      <p:sp>
        <p:nvSpPr>
          <p:cNvPr id="57" name="TextBox 56"/>
          <p:cNvSpPr txBox="1"/>
          <p:nvPr/>
        </p:nvSpPr>
        <p:spPr>
          <a:xfrm>
            <a:off x="8001000" y="2362200"/>
            <a:ext cx="418704" cy="369332"/>
          </a:xfrm>
          <a:prstGeom prst="rect">
            <a:avLst/>
          </a:prstGeom>
          <a:noFill/>
        </p:spPr>
        <p:txBody>
          <a:bodyPr wrap="none" rtlCol="0">
            <a:spAutoFit/>
          </a:bodyPr>
          <a:lstStyle/>
          <a:p>
            <a:r>
              <a:rPr lang="en-US" dirty="0" smtClean="0"/>
              <a:t>10</a:t>
            </a:r>
            <a:endParaRPr lang="en-US" dirty="0"/>
          </a:p>
        </p:txBody>
      </p:sp>
      <p:sp>
        <p:nvSpPr>
          <p:cNvPr id="58" name="TextBox 57"/>
          <p:cNvSpPr txBox="1"/>
          <p:nvPr/>
        </p:nvSpPr>
        <p:spPr>
          <a:xfrm>
            <a:off x="5933890" y="3409890"/>
            <a:ext cx="314510" cy="400110"/>
          </a:xfrm>
          <a:prstGeom prst="rect">
            <a:avLst/>
          </a:prstGeom>
          <a:noFill/>
        </p:spPr>
        <p:txBody>
          <a:bodyPr wrap="none" rtlCol="0">
            <a:spAutoFit/>
          </a:bodyPr>
          <a:lstStyle/>
          <a:p>
            <a:r>
              <a:rPr lang="en-US" sz="2000" b="1" dirty="0" smtClean="0"/>
              <a:t>2</a:t>
            </a:r>
            <a:endParaRPr lang="en-US" sz="2000" b="1" dirty="0"/>
          </a:p>
        </p:txBody>
      </p:sp>
      <p:sp>
        <p:nvSpPr>
          <p:cNvPr id="47" name="TextBox 46"/>
          <p:cNvSpPr txBox="1"/>
          <p:nvPr/>
        </p:nvSpPr>
        <p:spPr>
          <a:xfrm>
            <a:off x="304800" y="2286000"/>
            <a:ext cx="699230" cy="646331"/>
          </a:xfrm>
          <a:prstGeom prst="rect">
            <a:avLst/>
          </a:prstGeom>
          <a:noFill/>
        </p:spPr>
        <p:txBody>
          <a:bodyPr wrap="none" rtlCol="0">
            <a:spAutoFit/>
          </a:bodyPr>
          <a:lstStyle/>
          <a:p>
            <a:r>
              <a:rPr lang="en-US" dirty="0" smtClean="0"/>
              <a:t>E1 =0</a:t>
            </a:r>
          </a:p>
          <a:p>
            <a:r>
              <a:rPr lang="en-US" dirty="0" smtClean="0"/>
              <a:t>L1 =0</a:t>
            </a:r>
            <a:endParaRPr lang="en-US" dirty="0"/>
          </a:p>
        </p:txBody>
      </p:sp>
      <p:sp>
        <p:nvSpPr>
          <p:cNvPr id="49" name="TextBox 48"/>
          <p:cNvSpPr txBox="1"/>
          <p:nvPr/>
        </p:nvSpPr>
        <p:spPr>
          <a:xfrm>
            <a:off x="2024504" y="1752600"/>
            <a:ext cx="752129" cy="646331"/>
          </a:xfrm>
          <a:prstGeom prst="rect">
            <a:avLst/>
          </a:prstGeom>
          <a:noFill/>
        </p:spPr>
        <p:txBody>
          <a:bodyPr wrap="none" rtlCol="0">
            <a:spAutoFit/>
          </a:bodyPr>
          <a:lstStyle/>
          <a:p>
            <a:r>
              <a:rPr lang="en-US" dirty="0" smtClean="0"/>
              <a:t>E2 =4 </a:t>
            </a:r>
          </a:p>
          <a:p>
            <a:r>
              <a:rPr lang="en-US" dirty="0" smtClean="0"/>
              <a:t>L2 =9</a:t>
            </a:r>
            <a:endParaRPr lang="en-US" dirty="0"/>
          </a:p>
        </p:txBody>
      </p:sp>
      <p:sp>
        <p:nvSpPr>
          <p:cNvPr id="51" name="TextBox 50"/>
          <p:cNvSpPr txBox="1"/>
          <p:nvPr/>
        </p:nvSpPr>
        <p:spPr>
          <a:xfrm>
            <a:off x="3327290" y="2325469"/>
            <a:ext cx="801823" cy="646331"/>
          </a:xfrm>
          <a:prstGeom prst="rect">
            <a:avLst/>
          </a:prstGeom>
          <a:noFill/>
        </p:spPr>
        <p:txBody>
          <a:bodyPr wrap="none" rtlCol="0">
            <a:spAutoFit/>
          </a:bodyPr>
          <a:lstStyle/>
          <a:p>
            <a:r>
              <a:rPr lang="en-US" dirty="0" smtClean="0"/>
              <a:t>E4 =5 </a:t>
            </a:r>
          </a:p>
          <a:p>
            <a:r>
              <a:rPr lang="en-US" dirty="0" smtClean="0"/>
              <a:t>L1 =10</a:t>
            </a:r>
            <a:endParaRPr lang="en-US" dirty="0"/>
          </a:p>
        </p:txBody>
      </p:sp>
      <p:sp>
        <p:nvSpPr>
          <p:cNvPr id="59" name="TextBox 58"/>
          <p:cNvSpPr txBox="1"/>
          <p:nvPr/>
        </p:nvSpPr>
        <p:spPr>
          <a:xfrm>
            <a:off x="4927490" y="1219200"/>
            <a:ext cx="869149" cy="646331"/>
          </a:xfrm>
          <a:prstGeom prst="rect">
            <a:avLst/>
          </a:prstGeom>
          <a:noFill/>
        </p:spPr>
        <p:txBody>
          <a:bodyPr wrap="none" rtlCol="0">
            <a:spAutoFit/>
          </a:bodyPr>
          <a:lstStyle/>
          <a:p>
            <a:r>
              <a:rPr lang="en-US" dirty="0" smtClean="0"/>
              <a:t>E9 =10 </a:t>
            </a:r>
          </a:p>
          <a:p>
            <a:r>
              <a:rPr lang="en-US" dirty="0" smtClean="0"/>
              <a:t>L1 = 15</a:t>
            </a:r>
            <a:endParaRPr lang="en-US" dirty="0"/>
          </a:p>
        </p:txBody>
      </p:sp>
      <p:sp>
        <p:nvSpPr>
          <p:cNvPr id="60" name="TextBox 59"/>
          <p:cNvSpPr txBox="1"/>
          <p:nvPr/>
        </p:nvSpPr>
        <p:spPr>
          <a:xfrm>
            <a:off x="7975490" y="1639669"/>
            <a:ext cx="869149" cy="646331"/>
          </a:xfrm>
          <a:prstGeom prst="rect">
            <a:avLst/>
          </a:prstGeom>
          <a:noFill/>
        </p:spPr>
        <p:txBody>
          <a:bodyPr wrap="none" rtlCol="0">
            <a:spAutoFit/>
          </a:bodyPr>
          <a:lstStyle/>
          <a:p>
            <a:r>
              <a:rPr lang="en-US" dirty="0" smtClean="0"/>
              <a:t>E1 =22 </a:t>
            </a:r>
          </a:p>
          <a:p>
            <a:r>
              <a:rPr lang="en-US" dirty="0" smtClean="0"/>
              <a:t>L1 = 22</a:t>
            </a:r>
            <a:endParaRPr lang="en-US" dirty="0"/>
          </a:p>
        </p:txBody>
      </p:sp>
      <p:sp>
        <p:nvSpPr>
          <p:cNvPr id="61" name="TextBox 60"/>
          <p:cNvSpPr txBox="1"/>
          <p:nvPr/>
        </p:nvSpPr>
        <p:spPr>
          <a:xfrm>
            <a:off x="6908690" y="4038600"/>
            <a:ext cx="869149" cy="646331"/>
          </a:xfrm>
          <a:prstGeom prst="rect">
            <a:avLst/>
          </a:prstGeom>
          <a:noFill/>
        </p:spPr>
        <p:txBody>
          <a:bodyPr wrap="none" rtlCol="0">
            <a:spAutoFit/>
          </a:bodyPr>
          <a:lstStyle/>
          <a:p>
            <a:r>
              <a:rPr lang="en-US" dirty="0" smtClean="0"/>
              <a:t>E8 =17 </a:t>
            </a:r>
          </a:p>
          <a:p>
            <a:r>
              <a:rPr lang="en-US" dirty="0" smtClean="0"/>
              <a:t>L1 =17</a:t>
            </a:r>
            <a:endParaRPr lang="en-US" dirty="0"/>
          </a:p>
        </p:txBody>
      </p:sp>
      <p:sp>
        <p:nvSpPr>
          <p:cNvPr id="62" name="TextBox 61"/>
          <p:cNvSpPr txBox="1"/>
          <p:nvPr/>
        </p:nvSpPr>
        <p:spPr>
          <a:xfrm>
            <a:off x="5537090" y="4992469"/>
            <a:ext cx="869149" cy="646331"/>
          </a:xfrm>
          <a:prstGeom prst="rect">
            <a:avLst/>
          </a:prstGeom>
          <a:noFill/>
        </p:spPr>
        <p:txBody>
          <a:bodyPr wrap="none" rtlCol="0">
            <a:spAutoFit/>
          </a:bodyPr>
          <a:lstStyle/>
          <a:p>
            <a:r>
              <a:rPr lang="en-US" dirty="0" smtClean="0"/>
              <a:t>E6 = 11</a:t>
            </a:r>
          </a:p>
          <a:p>
            <a:r>
              <a:rPr lang="en-US" dirty="0" smtClean="0"/>
              <a:t>L1 =16</a:t>
            </a:r>
            <a:endParaRPr lang="en-US" dirty="0"/>
          </a:p>
        </p:txBody>
      </p:sp>
      <p:sp>
        <p:nvSpPr>
          <p:cNvPr id="63" name="TextBox 62"/>
          <p:cNvSpPr txBox="1"/>
          <p:nvPr/>
        </p:nvSpPr>
        <p:spPr>
          <a:xfrm>
            <a:off x="4953000" y="2858869"/>
            <a:ext cx="869149" cy="646331"/>
          </a:xfrm>
          <a:prstGeom prst="rect">
            <a:avLst/>
          </a:prstGeom>
          <a:noFill/>
        </p:spPr>
        <p:txBody>
          <a:bodyPr wrap="none" rtlCol="0">
            <a:spAutoFit/>
          </a:bodyPr>
          <a:lstStyle/>
          <a:p>
            <a:r>
              <a:rPr lang="en-US" dirty="0" smtClean="0"/>
              <a:t>E7 =15 </a:t>
            </a:r>
          </a:p>
          <a:p>
            <a:r>
              <a:rPr lang="en-US" dirty="0" smtClean="0"/>
              <a:t>L1 =15</a:t>
            </a:r>
            <a:endParaRPr lang="en-US" dirty="0"/>
          </a:p>
        </p:txBody>
      </p:sp>
      <p:sp>
        <p:nvSpPr>
          <p:cNvPr id="64" name="TextBox 63"/>
          <p:cNvSpPr txBox="1"/>
          <p:nvPr/>
        </p:nvSpPr>
        <p:spPr>
          <a:xfrm>
            <a:off x="3505200" y="4648200"/>
            <a:ext cx="752129" cy="646331"/>
          </a:xfrm>
          <a:prstGeom prst="rect">
            <a:avLst/>
          </a:prstGeom>
          <a:noFill/>
        </p:spPr>
        <p:txBody>
          <a:bodyPr wrap="none" rtlCol="0">
            <a:spAutoFit/>
          </a:bodyPr>
          <a:lstStyle/>
          <a:p>
            <a:r>
              <a:rPr lang="en-US" dirty="0" smtClean="0"/>
              <a:t>E5 = 7</a:t>
            </a:r>
          </a:p>
          <a:p>
            <a:r>
              <a:rPr lang="en-US" dirty="0" smtClean="0"/>
              <a:t>L1 =7</a:t>
            </a:r>
            <a:endParaRPr lang="en-US" dirty="0"/>
          </a:p>
        </p:txBody>
      </p:sp>
      <p:sp>
        <p:nvSpPr>
          <p:cNvPr id="65" name="TextBox 64"/>
          <p:cNvSpPr txBox="1"/>
          <p:nvPr/>
        </p:nvSpPr>
        <p:spPr>
          <a:xfrm>
            <a:off x="1828800" y="4495800"/>
            <a:ext cx="752129" cy="646331"/>
          </a:xfrm>
          <a:prstGeom prst="rect">
            <a:avLst/>
          </a:prstGeom>
          <a:noFill/>
        </p:spPr>
        <p:txBody>
          <a:bodyPr wrap="none" rtlCol="0">
            <a:spAutoFit/>
          </a:bodyPr>
          <a:lstStyle/>
          <a:p>
            <a:r>
              <a:rPr lang="en-US" dirty="0" smtClean="0"/>
              <a:t>E3 =1 </a:t>
            </a:r>
          </a:p>
          <a:p>
            <a:r>
              <a:rPr lang="en-US" dirty="0" smtClean="0"/>
              <a:t>L1 =9</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609600" y="1371600"/>
            <a:ext cx="8001000" cy="4953000"/>
          </a:xfrm>
          <a:prstGeom prst="rect">
            <a:avLst/>
          </a:prstGeom>
          <a:noFill/>
          <a:ln w="9525">
            <a:noFill/>
            <a:miter lim="800000"/>
            <a:headEnd/>
            <a:tailEnd/>
          </a:ln>
          <a:effectLst/>
        </p:spPr>
      </p:pic>
      <p:sp>
        <p:nvSpPr>
          <p:cNvPr id="3" name="TextBox 2"/>
          <p:cNvSpPr txBox="1"/>
          <p:nvPr/>
        </p:nvSpPr>
        <p:spPr>
          <a:xfrm>
            <a:off x="3124200" y="177225"/>
            <a:ext cx="2235677" cy="584775"/>
          </a:xfrm>
          <a:prstGeom prst="rect">
            <a:avLst/>
          </a:prstGeom>
          <a:noFill/>
        </p:spPr>
        <p:txBody>
          <a:bodyPr wrap="none" rtlCol="0">
            <a:spAutoFit/>
          </a:bodyPr>
          <a:lstStyle/>
          <a:p>
            <a:r>
              <a:rPr lang="en-US" sz="3200" b="1" dirty="0" smtClean="0"/>
              <a:t>Numerical 2</a:t>
            </a:r>
            <a:endParaRPr lang="en-US" sz="32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Activity </a:t>
            </a:r>
            <a:endParaRPr lang="en-US" dirty="0"/>
          </a:p>
        </p:txBody>
      </p:sp>
      <p:sp>
        <p:nvSpPr>
          <p:cNvPr id="3" name="Content Placeholder 2"/>
          <p:cNvSpPr>
            <a:spLocks noGrp="1"/>
          </p:cNvSpPr>
          <p:nvPr>
            <p:ph idx="1"/>
          </p:nvPr>
        </p:nvSpPr>
        <p:spPr/>
        <p:txBody>
          <a:bodyPr/>
          <a:lstStyle/>
          <a:p>
            <a:pPr algn="just"/>
            <a:r>
              <a:rPr lang="en-US" b="1" dirty="0" smtClean="0"/>
              <a:t>Concurrent activity </a:t>
            </a:r>
            <a:r>
              <a:rPr lang="en-US" dirty="0" smtClean="0"/>
              <a:t>– Activities which can be accomplished concurrently are known as concurrent activities. It may be noted that an activity can be a predecessor or a successor to an event or it may be concurrent with one or more of other activities.</a:t>
            </a:r>
            <a:endParaRPr lang="en-US" dirty="0"/>
          </a:p>
        </p:txBody>
      </p:sp>
      <p:sp>
        <p:nvSpPr>
          <p:cNvPr id="4" name="Oval 3"/>
          <p:cNvSpPr/>
          <p:nvPr/>
        </p:nvSpPr>
        <p:spPr>
          <a:xfrm>
            <a:off x="2057400" y="5410200"/>
            <a:ext cx="7620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cxnSp>
        <p:nvCxnSpPr>
          <p:cNvPr id="6" name="Straight Arrow Connector 5"/>
          <p:cNvCxnSpPr>
            <a:stCxn id="4" idx="6"/>
          </p:cNvCxnSpPr>
          <p:nvPr/>
        </p:nvCxnSpPr>
        <p:spPr>
          <a:xfrm flipV="1">
            <a:off x="2819400" y="4876800"/>
            <a:ext cx="1371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4" idx="6"/>
          </p:cNvCxnSpPr>
          <p:nvPr/>
        </p:nvCxnSpPr>
        <p:spPr>
          <a:xfrm>
            <a:off x="2819400" y="5715000"/>
            <a:ext cx="1371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6"/>
          </p:cNvCxnSpPr>
          <p:nvPr/>
        </p:nvCxnSpPr>
        <p:spPr>
          <a:xfrm>
            <a:off x="2819400" y="5715000"/>
            <a:ext cx="1905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038600" y="4648200"/>
            <a:ext cx="457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12" name="Oval 11"/>
          <p:cNvSpPr/>
          <p:nvPr/>
        </p:nvSpPr>
        <p:spPr>
          <a:xfrm>
            <a:off x="4648200" y="5562600"/>
            <a:ext cx="457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13" name="Oval 12"/>
          <p:cNvSpPr/>
          <p:nvPr/>
        </p:nvSpPr>
        <p:spPr>
          <a:xfrm>
            <a:off x="4191000" y="6400800"/>
            <a:ext cx="457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smtClean="0"/>
              <a:t>Construct a Network Diagram</a:t>
            </a:r>
          </a:p>
          <a:p>
            <a:pPr algn="just"/>
            <a:r>
              <a:rPr lang="en-US" dirty="0" smtClean="0"/>
              <a:t>Compute the total float, free float and Independent Float for each activity.</a:t>
            </a:r>
          </a:p>
          <a:p>
            <a:pPr algn="just"/>
            <a:r>
              <a:rPr lang="en-US" dirty="0" smtClean="0"/>
              <a:t>Find the Critical path and total project duration.</a:t>
            </a:r>
          </a:p>
          <a:p>
            <a:pPr algn="just"/>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81400" y="381000"/>
            <a:ext cx="1945020" cy="523220"/>
          </a:xfrm>
          <a:prstGeom prst="rect">
            <a:avLst/>
          </a:prstGeom>
          <a:noFill/>
        </p:spPr>
        <p:txBody>
          <a:bodyPr wrap="none" rtlCol="0">
            <a:spAutoFit/>
          </a:bodyPr>
          <a:lstStyle/>
          <a:p>
            <a:r>
              <a:rPr lang="en-US" sz="2800" dirty="0" smtClean="0"/>
              <a:t>Numerical 2</a:t>
            </a:r>
            <a:endParaRPr lang="en-US" sz="2800" dirty="0"/>
          </a:p>
        </p:txBody>
      </p:sp>
      <p:graphicFrame>
        <p:nvGraphicFramePr>
          <p:cNvPr id="3" name="Table 2"/>
          <p:cNvGraphicFramePr>
            <a:graphicFrameLocks noGrp="1"/>
          </p:cNvGraphicFramePr>
          <p:nvPr/>
        </p:nvGraphicFramePr>
        <p:xfrm>
          <a:off x="381000" y="990600"/>
          <a:ext cx="7162799" cy="5191760"/>
        </p:xfrm>
        <a:graphic>
          <a:graphicData uri="http://schemas.openxmlformats.org/drawingml/2006/table">
            <a:tbl>
              <a:tblPr firstRow="1" bandRow="1">
                <a:tableStyleId>{5940675A-B579-460E-94D1-54222C63F5DA}</a:tableStyleId>
              </a:tblPr>
              <a:tblGrid>
                <a:gridCol w="2338873"/>
                <a:gridCol w="2777412"/>
                <a:gridCol w="2046514"/>
              </a:tblGrid>
              <a:tr h="370840">
                <a:tc>
                  <a:txBody>
                    <a:bodyPr/>
                    <a:lstStyle/>
                    <a:p>
                      <a:pPr algn="ctr"/>
                      <a:r>
                        <a:rPr lang="en-US" b="1" dirty="0" smtClean="0"/>
                        <a:t>Activity</a:t>
                      </a:r>
                      <a:endParaRPr lang="en-US" b="1" dirty="0"/>
                    </a:p>
                  </a:txBody>
                  <a:tcPr/>
                </a:tc>
                <a:tc>
                  <a:txBody>
                    <a:bodyPr/>
                    <a:lstStyle/>
                    <a:p>
                      <a:pPr algn="ctr"/>
                      <a:r>
                        <a:rPr lang="en-US" b="1" dirty="0" smtClean="0"/>
                        <a:t>Predecessors</a:t>
                      </a:r>
                      <a:endParaRPr lang="en-US" b="1" dirty="0"/>
                    </a:p>
                  </a:txBody>
                  <a:tcPr/>
                </a:tc>
                <a:tc>
                  <a:txBody>
                    <a:bodyPr/>
                    <a:lstStyle/>
                    <a:p>
                      <a:pPr algn="ctr"/>
                      <a:r>
                        <a:rPr lang="en-US" b="1" dirty="0" smtClean="0"/>
                        <a:t>Duration (days)</a:t>
                      </a:r>
                      <a:endParaRPr lang="en-US" b="1" dirty="0"/>
                    </a:p>
                  </a:txBody>
                  <a:tcPr/>
                </a:tc>
              </a:tr>
              <a:tr h="370840">
                <a:tc>
                  <a:txBody>
                    <a:bodyPr/>
                    <a:lstStyle/>
                    <a:p>
                      <a:pPr algn="ctr"/>
                      <a:r>
                        <a:rPr lang="en-US" b="1" dirty="0" smtClean="0"/>
                        <a:t>A</a:t>
                      </a:r>
                      <a:endParaRPr lang="en-US" b="1" dirty="0"/>
                    </a:p>
                  </a:txBody>
                  <a:tcPr/>
                </a:tc>
                <a:tc>
                  <a:txBody>
                    <a:bodyPr/>
                    <a:lstStyle/>
                    <a:p>
                      <a:pPr algn="ctr"/>
                      <a:r>
                        <a:rPr lang="en-US" b="1" dirty="0" smtClean="0"/>
                        <a:t>-</a:t>
                      </a:r>
                      <a:endParaRPr lang="en-US" b="1" dirty="0"/>
                    </a:p>
                  </a:txBody>
                  <a:tcPr/>
                </a:tc>
                <a:tc>
                  <a:txBody>
                    <a:bodyPr/>
                    <a:lstStyle/>
                    <a:p>
                      <a:pPr algn="ctr"/>
                      <a:r>
                        <a:rPr lang="en-US" b="1" dirty="0" smtClean="0"/>
                        <a:t>6</a:t>
                      </a:r>
                      <a:endParaRPr lang="en-US" b="1" dirty="0"/>
                    </a:p>
                  </a:txBody>
                  <a:tcPr/>
                </a:tc>
              </a:tr>
              <a:tr h="370840">
                <a:tc>
                  <a:txBody>
                    <a:bodyPr/>
                    <a:lstStyle/>
                    <a:p>
                      <a:pPr algn="ctr"/>
                      <a:r>
                        <a:rPr lang="en-US" b="1" dirty="0" smtClean="0"/>
                        <a:t>B</a:t>
                      </a:r>
                      <a:endParaRPr lang="en-US" b="1" dirty="0"/>
                    </a:p>
                  </a:txBody>
                  <a:tcPr/>
                </a:tc>
                <a:tc>
                  <a:txBody>
                    <a:bodyPr/>
                    <a:lstStyle/>
                    <a:p>
                      <a:pPr algn="ctr"/>
                      <a:r>
                        <a:rPr lang="en-US" b="1" dirty="0" smtClean="0"/>
                        <a:t>A</a:t>
                      </a:r>
                      <a:endParaRPr lang="en-US" b="1" dirty="0"/>
                    </a:p>
                  </a:txBody>
                  <a:tcPr/>
                </a:tc>
                <a:tc>
                  <a:txBody>
                    <a:bodyPr/>
                    <a:lstStyle/>
                    <a:p>
                      <a:pPr algn="ctr"/>
                      <a:r>
                        <a:rPr lang="en-US" b="1" dirty="0" smtClean="0"/>
                        <a:t>4</a:t>
                      </a:r>
                      <a:endParaRPr lang="en-US" b="1" dirty="0"/>
                    </a:p>
                  </a:txBody>
                  <a:tcPr/>
                </a:tc>
              </a:tr>
              <a:tr h="370840">
                <a:tc>
                  <a:txBody>
                    <a:bodyPr/>
                    <a:lstStyle/>
                    <a:p>
                      <a:pPr algn="ctr"/>
                      <a:r>
                        <a:rPr lang="en-US" b="1" dirty="0" smtClean="0"/>
                        <a:t>C</a:t>
                      </a:r>
                      <a:endParaRPr lang="en-US" b="1" dirty="0"/>
                    </a:p>
                  </a:txBody>
                  <a:tcPr/>
                </a:tc>
                <a:tc>
                  <a:txBody>
                    <a:bodyPr/>
                    <a:lstStyle/>
                    <a:p>
                      <a:pPr algn="ctr"/>
                      <a:r>
                        <a:rPr lang="en-US" b="1" dirty="0" smtClean="0"/>
                        <a:t>B</a:t>
                      </a:r>
                      <a:endParaRPr lang="en-US" b="1" dirty="0"/>
                    </a:p>
                  </a:txBody>
                  <a:tcPr/>
                </a:tc>
                <a:tc>
                  <a:txBody>
                    <a:bodyPr/>
                    <a:lstStyle/>
                    <a:p>
                      <a:pPr algn="ctr"/>
                      <a:r>
                        <a:rPr lang="en-US" b="1" dirty="0" smtClean="0"/>
                        <a:t>7</a:t>
                      </a:r>
                      <a:endParaRPr lang="en-US" b="1" dirty="0"/>
                    </a:p>
                  </a:txBody>
                  <a:tcPr/>
                </a:tc>
              </a:tr>
              <a:tr h="370840">
                <a:tc>
                  <a:txBody>
                    <a:bodyPr/>
                    <a:lstStyle/>
                    <a:p>
                      <a:pPr algn="ctr"/>
                      <a:r>
                        <a:rPr lang="en-US" b="1" dirty="0" smtClean="0"/>
                        <a:t>D</a:t>
                      </a:r>
                      <a:endParaRPr lang="en-US" b="1" dirty="0"/>
                    </a:p>
                  </a:txBody>
                  <a:tcPr/>
                </a:tc>
                <a:tc>
                  <a:txBody>
                    <a:bodyPr/>
                    <a:lstStyle/>
                    <a:p>
                      <a:pPr algn="ctr"/>
                      <a:r>
                        <a:rPr lang="en-US" b="1" dirty="0" smtClean="0"/>
                        <a:t>A</a:t>
                      </a:r>
                      <a:endParaRPr lang="en-US" b="1" dirty="0"/>
                    </a:p>
                  </a:txBody>
                  <a:tcPr/>
                </a:tc>
                <a:tc>
                  <a:txBody>
                    <a:bodyPr/>
                    <a:lstStyle/>
                    <a:p>
                      <a:pPr algn="ctr"/>
                      <a:r>
                        <a:rPr lang="en-US" b="1" dirty="0" smtClean="0"/>
                        <a:t>2</a:t>
                      </a:r>
                      <a:endParaRPr lang="en-US" b="1" dirty="0"/>
                    </a:p>
                  </a:txBody>
                  <a:tcPr/>
                </a:tc>
              </a:tr>
              <a:tr h="370840">
                <a:tc>
                  <a:txBody>
                    <a:bodyPr/>
                    <a:lstStyle/>
                    <a:p>
                      <a:pPr algn="ctr"/>
                      <a:r>
                        <a:rPr lang="en-US" b="1" dirty="0" smtClean="0"/>
                        <a:t>E</a:t>
                      </a:r>
                      <a:endParaRPr lang="en-US" b="1" dirty="0"/>
                    </a:p>
                  </a:txBody>
                  <a:tcPr/>
                </a:tc>
                <a:tc>
                  <a:txBody>
                    <a:bodyPr/>
                    <a:lstStyle/>
                    <a:p>
                      <a:pPr algn="ctr"/>
                      <a:r>
                        <a:rPr lang="en-US" b="1" dirty="0" smtClean="0"/>
                        <a:t>D</a:t>
                      </a:r>
                      <a:endParaRPr lang="en-US" b="1" dirty="0"/>
                    </a:p>
                  </a:txBody>
                  <a:tcPr/>
                </a:tc>
                <a:tc>
                  <a:txBody>
                    <a:bodyPr/>
                    <a:lstStyle/>
                    <a:p>
                      <a:pPr algn="ctr"/>
                      <a:r>
                        <a:rPr lang="en-US" b="1" dirty="0" smtClean="0"/>
                        <a:t>4</a:t>
                      </a:r>
                      <a:endParaRPr lang="en-US" b="1" dirty="0"/>
                    </a:p>
                  </a:txBody>
                  <a:tcPr/>
                </a:tc>
              </a:tr>
              <a:tr h="370840">
                <a:tc>
                  <a:txBody>
                    <a:bodyPr/>
                    <a:lstStyle/>
                    <a:p>
                      <a:pPr algn="ctr"/>
                      <a:r>
                        <a:rPr lang="en-US" b="1" dirty="0" smtClean="0"/>
                        <a:t>F</a:t>
                      </a:r>
                      <a:endParaRPr lang="en-US" b="1" dirty="0"/>
                    </a:p>
                  </a:txBody>
                  <a:tcPr/>
                </a:tc>
                <a:tc>
                  <a:txBody>
                    <a:bodyPr/>
                    <a:lstStyle/>
                    <a:p>
                      <a:pPr algn="ctr"/>
                      <a:r>
                        <a:rPr lang="en-US" b="1" dirty="0" smtClean="0"/>
                        <a:t>E</a:t>
                      </a:r>
                      <a:endParaRPr lang="en-US" b="1" dirty="0"/>
                    </a:p>
                  </a:txBody>
                  <a:tcPr/>
                </a:tc>
                <a:tc>
                  <a:txBody>
                    <a:bodyPr/>
                    <a:lstStyle/>
                    <a:p>
                      <a:pPr algn="ctr"/>
                      <a:r>
                        <a:rPr lang="en-US" b="1" dirty="0" smtClean="0"/>
                        <a:t>10</a:t>
                      </a:r>
                      <a:endParaRPr lang="en-US" b="1" dirty="0"/>
                    </a:p>
                  </a:txBody>
                  <a:tcPr/>
                </a:tc>
              </a:tr>
              <a:tr h="370840">
                <a:tc>
                  <a:txBody>
                    <a:bodyPr/>
                    <a:lstStyle/>
                    <a:p>
                      <a:pPr algn="ctr"/>
                      <a:r>
                        <a:rPr lang="en-US" b="1" dirty="0" smtClean="0"/>
                        <a:t>G</a:t>
                      </a:r>
                      <a:endParaRPr lang="en-US" b="1" dirty="0"/>
                    </a:p>
                  </a:txBody>
                  <a:tcPr/>
                </a:tc>
                <a:tc>
                  <a:txBody>
                    <a:bodyPr/>
                    <a:lstStyle/>
                    <a:p>
                      <a:pPr algn="ctr"/>
                      <a:r>
                        <a:rPr lang="en-US" b="1" dirty="0" smtClean="0"/>
                        <a:t>-</a:t>
                      </a:r>
                      <a:endParaRPr lang="en-US" b="1" dirty="0"/>
                    </a:p>
                  </a:txBody>
                  <a:tcPr/>
                </a:tc>
                <a:tc>
                  <a:txBody>
                    <a:bodyPr/>
                    <a:lstStyle/>
                    <a:p>
                      <a:pPr algn="ctr"/>
                      <a:r>
                        <a:rPr lang="en-US" b="1" dirty="0" smtClean="0"/>
                        <a:t>2</a:t>
                      </a:r>
                      <a:endParaRPr lang="en-US" b="1" dirty="0"/>
                    </a:p>
                  </a:txBody>
                  <a:tcPr/>
                </a:tc>
              </a:tr>
              <a:tr h="370840">
                <a:tc>
                  <a:txBody>
                    <a:bodyPr/>
                    <a:lstStyle/>
                    <a:p>
                      <a:pPr algn="ctr"/>
                      <a:r>
                        <a:rPr lang="en-US" b="1" dirty="0" smtClean="0"/>
                        <a:t>H</a:t>
                      </a:r>
                      <a:endParaRPr lang="en-US" b="1" dirty="0"/>
                    </a:p>
                  </a:txBody>
                  <a:tcPr/>
                </a:tc>
                <a:tc>
                  <a:txBody>
                    <a:bodyPr/>
                    <a:lstStyle/>
                    <a:p>
                      <a:pPr algn="ctr"/>
                      <a:r>
                        <a:rPr lang="en-US" b="1" dirty="0" smtClean="0"/>
                        <a:t>G</a:t>
                      </a:r>
                      <a:endParaRPr lang="en-US" b="1" dirty="0"/>
                    </a:p>
                  </a:txBody>
                  <a:tcPr/>
                </a:tc>
                <a:tc>
                  <a:txBody>
                    <a:bodyPr/>
                    <a:lstStyle/>
                    <a:p>
                      <a:pPr algn="ctr"/>
                      <a:r>
                        <a:rPr lang="en-US" b="1" dirty="0" smtClean="0"/>
                        <a:t>10</a:t>
                      </a:r>
                      <a:endParaRPr lang="en-US" b="1" dirty="0"/>
                    </a:p>
                  </a:txBody>
                  <a:tcPr/>
                </a:tc>
              </a:tr>
              <a:tr h="370840">
                <a:tc>
                  <a:txBody>
                    <a:bodyPr/>
                    <a:lstStyle/>
                    <a:p>
                      <a:pPr algn="ctr"/>
                      <a:r>
                        <a:rPr lang="en-US" b="1" dirty="0" smtClean="0"/>
                        <a:t>I</a:t>
                      </a:r>
                      <a:endParaRPr lang="en-US" b="1" dirty="0"/>
                    </a:p>
                  </a:txBody>
                  <a:tcPr/>
                </a:tc>
                <a:tc>
                  <a:txBody>
                    <a:bodyPr/>
                    <a:lstStyle/>
                    <a:p>
                      <a:pPr algn="ctr"/>
                      <a:r>
                        <a:rPr lang="en-US" b="1" dirty="0" smtClean="0"/>
                        <a:t>J,H</a:t>
                      </a:r>
                      <a:endParaRPr lang="en-US" b="1" dirty="0"/>
                    </a:p>
                  </a:txBody>
                  <a:tcPr/>
                </a:tc>
                <a:tc>
                  <a:txBody>
                    <a:bodyPr/>
                    <a:lstStyle/>
                    <a:p>
                      <a:pPr algn="ctr"/>
                      <a:r>
                        <a:rPr lang="en-US" b="1" dirty="0" smtClean="0"/>
                        <a:t>6</a:t>
                      </a:r>
                      <a:endParaRPr lang="en-US" b="1" dirty="0"/>
                    </a:p>
                  </a:txBody>
                  <a:tcPr/>
                </a:tc>
              </a:tr>
              <a:tr h="370840">
                <a:tc>
                  <a:txBody>
                    <a:bodyPr/>
                    <a:lstStyle/>
                    <a:p>
                      <a:pPr algn="ctr"/>
                      <a:r>
                        <a:rPr lang="en-US" b="1" dirty="0" smtClean="0"/>
                        <a:t>J</a:t>
                      </a:r>
                      <a:endParaRPr lang="en-US" b="1" dirty="0"/>
                    </a:p>
                  </a:txBody>
                  <a:tcPr/>
                </a:tc>
                <a:tc>
                  <a:txBody>
                    <a:bodyPr/>
                    <a:lstStyle/>
                    <a:p>
                      <a:pPr algn="ctr"/>
                      <a:r>
                        <a:rPr lang="en-US" b="1" dirty="0" smtClean="0"/>
                        <a:t>-</a:t>
                      </a:r>
                      <a:endParaRPr lang="en-US" b="1" dirty="0"/>
                    </a:p>
                  </a:txBody>
                  <a:tcPr/>
                </a:tc>
                <a:tc>
                  <a:txBody>
                    <a:bodyPr/>
                    <a:lstStyle/>
                    <a:p>
                      <a:pPr algn="ctr"/>
                      <a:r>
                        <a:rPr lang="en-US" b="1" dirty="0" smtClean="0"/>
                        <a:t>13</a:t>
                      </a:r>
                      <a:endParaRPr lang="en-US" b="1" dirty="0"/>
                    </a:p>
                  </a:txBody>
                  <a:tcPr/>
                </a:tc>
              </a:tr>
              <a:tr h="370840">
                <a:tc>
                  <a:txBody>
                    <a:bodyPr/>
                    <a:lstStyle/>
                    <a:p>
                      <a:pPr algn="ctr"/>
                      <a:r>
                        <a:rPr lang="en-US" b="1" dirty="0" smtClean="0"/>
                        <a:t>K</a:t>
                      </a:r>
                      <a:endParaRPr lang="en-US" b="1" dirty="0"/>
                    </a:p>
                  </a:txBody>
                  <a:tcPr/>
                </a:tc>
                <a:tc>
                  <a:txBody>
                    <a:bodyPr/>
                    <a:lstStyle/>
                    <a:p>
                      <a:pPr algn="ctr"/>
                      <a:r>
                        <a:rPr lang="en-US" b="1" dirty="0" smtClean="0"/>
                        <a:t>A</a:t>
                      </a:r>
                      <a:endParaRPr lang="en-US" b="1" dirty="0"/>
                    </a:p>
                  </a:txBody>
                  <a:tcPr/>
                </a:tc>
                <a:tc>
                  <a:txBody>
                    <a:bodyPr/>
                    <a:lstStyle/>
                    <a:p>
                      <a:pPr algn="ctr"/>
                      <a:r>
                        <a:rPr lang="en-US" b="1" dirty="0" smtClean="0"/>
                        <a:t>9</a:t>
                      </a:r>
                      <a:endParaRPr lang="en-US" b="1" dirty="0"/>
                    </a:p>
                  </a:txBody>
                  <a:tcPr/>
                </a:tc>
              </a:tr>
              <a:tr h="370840">
                <a:tc>
                  <a:txBody>
                    <a:bodyPr/>
                    <a:lstStyle/>
                    <a:p>
                      <a:pPr algn="ctr"/>
                      <a:r>
                        <a:rPr lang="en-US" b="1" dirty="0" smtClean="0"/>
                        <a:t>L</a:t>
                      </a:r>
                      <a:endParaRPr lang="en-US" b="1" dirty="0"/>
                    </a:p>
                  </a:txBody>
                  <a:tcPr/>
                </a:tc>
                <a:tc>
                  <a:txBody>
                    <a:bodyPr/>
                    <a:lstStyle/>
                    <a:p>
                      <a:pPr algn="ctr"/>
                      <a:r>
                        <a:rPr lang="en-US" b="1" dirty="0" smtClean="0"/>
                        <a:t>C,K</a:t>
                      </a:r>
                      <a:endParaRPr lang="en-US" b="1" dirty="0"/>
                    </a:p>
                  </a:txBody>
                  <a:tcPr/>
                </a:tc>
                <a:tc>
                  <a:txBody>
                    <a:bodyPr/>
                    <a:lstStyle/>
                    <a:p>
                      <a:pPr algn="ctr"/>
                      <a:r>
                        <a:rPr lang="en-US" b="1" dirty="0" smtClean="0"/>
                        <a:t>3</a:t>
                      </a:r>
                      <a:endParaRPr lang="en-US" b="1" dirty="0"/>
                    </a:p>
                  </a:txBody>
                  <a:tcPr/>
                </a:tc>
              </a:tr>
              <a:tr h="370840">
                <a:tc>
                  <a:txBody>
                    <a:bodyPr/>
                    <a:lstStyle/>
                    <a:p>
                      <a:pPr algn="ctr"/>
                      <a:r>
                        <a:rPr lang="en-US" b="1" dirty="0" smtClean="0"/>
                        <a:t>M</a:t>
                      </a:r>
                      <a:endParaRPr lang="en-US" b="1" dirty="0"/>
                    </a:p>
                  </a:txBody>
                  <a:tcPr/>
                </a:tc>
                <a:tc>
                  <a:txBody>
                    <a:bodyPr/>
                    <a:lstStyle/>
                    <a:p>
                      <a:pPr algn="ctr"/>
                      <a:r>
                        <a:rPr lang="en-US" b="1" dirty="0" smtClean="0"/>
                        <a:t>I,L</a:t>
                      </a:r>
                      <a:endParaRPr lang="en-US" b="1" dirty="0"/>
                    </a:p>
                  </a:txBody>
                  <a:tcPr/>
                </a:tc>
                <a:tc>
                  <a:txBody>
                    <a:bodyPr/>
                    <a:lstStyle/>
                    <a:p>
                      <a:pPr algn="ctr"/>
                      <a:r>
                        <a:rPr lang="en-US" b="1" dirty="0" smtClean="0"/>
                        <a:t>5</a:t>
                      </a:r>
                      <a:endParaRPr lang="en-US" b="1" dirty="0"/>
                    </a:p>
                  </a:txBody>
                  <a:tcPr/>
                </a:tc>
              </a:tr>
            </a:tbl>
          </a:graphicData>
        </a:graphic>
      </p:graphicFrame>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srcRect/>
          <a:stretch>
            <a:fillRect/>
          </a:stretch>
        </p:blipFill>
        <p:spPr bwMode="auto">
          <a:xfrm>
            <a:off x="0" y="1295400"/>
            <a:ext cx="9144000" cy="5562600"/>
          </a:xfrm>
          <a:prstGeom prst="rect">
            <a:avLst/>
          </a:prstGeom>
          <a:noFill/>
          <a:ln w="9525">
            <a:noFill/>
            <a:miter lim="800000"/>
            <a:headEnd/>
            <a:tailEnd/>
          </a:ln>
          <a:effectLst/>
        </p:spPr>
      </p:pic>
      <p:sp>
        <p:nvSpPr>
          <p:cNvPr id="4" name="TextBox 3"/>
          <p:cNvSpPr txBox="1"/>
          <p:nvPr/>
        </p:nvSpPr>
        <p:spPr>
          <a:xfrm>
            <a:off x="3810000" y="101025"/>
            <a:ext cx="1604927" cy="584775"/>
          </a:xfrm>
          <a:prstGeom prst="rect">
            <a:avLst/>
          </a:prstGeom>
          <a:noFill/>
        </p:spPr>
        <p:txBody>
          <a:bodyPr wrap="none" rtlCol="0">
            <a:spAutoFit/>
          </a:bodyPr>
          <a:lstStyle/>
          <a:p>
            <a:r>
              <a:rPr lang="en-US" sz="3200" b="1" u="sng" dirty="0" smtClean="0"/>
              <a:t>Solution</a:t>
            </a:r>
            <a:endParaRPr lang="en-US" sz="3200" b="1" u="sng"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152400"/>
            <a:ext cx="9144000" cy="6705600"/>
          </a:xfrm>
          <a:prstGeom prst="rect">
            <a:avLst/>
          </a:prstGeom>
          <a:noFill/>
          <a:ln w="9525">
            <a:noFill/>
            <a:miter lim="800000"/>
            <a:headEnd/>
            <a:tailEnd/>
          </a:ln>
          <a:effectLst/>
        </p:spPr>
      </p:pic>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52400" y="152400"/>
            <a:ext cx="8763000" cy="6477000"/>
          </a:xfrm>
          <a:prstGeom prst="rect">
            <a:avLst/>
          </a:prstGeom>
          <a:noFill/>
          <a:ln w="9525">
            <a:noFill/>
            <a:miter lim="800000"/>
            <a:headEnd/>
            <a:tailEnd/>
          </a:ln>
          <a:effectLst/>
        </p:spPr>
      </p:pic>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8" y="228600"/>
          <a:ext cx="8305792" cy="6736080"/>
        </p:xfrm>
        <a:graphic>
          <a:graphicData uri="http://schemas.openxmlformats.org/drawingml/2006/table">
            <a:tbl>
              <a:tblPr firstRow="1" bandRow="1">
                <a:tableStyleId>{5940675A-B579-460E-94D1-54222C63F5DA}</a:tableStyleId>
              </a:tblPr>
              <a:tblGrid>
                <a:gridCol w="761995"/>
                <a:gridCol w="762000"/>
                <a:gridCol w="1295400"/>
                <a:gridCol w="1333501"/>
                <a:gridCol w="1038224"/>
                <a:gridCol w="1038224"/>
                <a:gridCol w="1038224"/>
                <a:gridCol w="1038224"/>
              </a:tblGrid>
              <a:tr h="370840">
                <a:tc>
                  <a:txBody>
                    <a:bodyPr/>
                    <a:lstStyle/>
                    <a:p>
                      <a:pPr algn="ctr"/>
                      <a:r>
                        <a:rPr lang="en-US" dirty="0" smtClean="0"/>
                        <a:t>Activity</a:t>
                      </a:r>
                    </a:p>
                    <a:p>
                      <a:pPr algn="ctr"/>
                      <a:r>
                        <a:rPr lang="en-US" dirty="0" err="1" smtClean="0"/>
                        <a:t>I,j</a:t>
                      </a:r>
                      <a:endParaRPr lang="en-US" dirty="0"/>
                    </a:p>
                  </a:txBody>
                  <a:tcPr/>
                </a:tc>
                <a:tc>
                  <a:txBody>
                    <a:bodyPr/>
                    <a:lstStyle/>
                    <a:p>
                      <a:pPr algn="ctr"/>
                      <a:r>
                        <a:rPr lang="en-US" dirty="0" smtClean="0"/>
                        <a:t>Duration</a:t>
                      </a:r>
                      <a:endParaRPr lang="en-US" dirty="0"/>
                    </a:p>
                  </a:txBody>
                  <a:tcPr/>
                </a:tc>
                <a:tc gridSpan="2">
                  <a:txBody>
                    <a:bodyPr/>
                    <a:lstStyle/>
                    <a:p>
                      <a:pPr algn="ctr"/>
                      <a:r>
                        <a:rPr lang="en-US" dirty="0" smtClean="0"/>
                        <a:t>Earliest Time</a:t>
                      </a:r>
                    </a:p>
                    <a:p>
                      <a:pPr algn="ctr"/>
                      <a:endParaRPr lang="en-US" dirty="0"/>
                    </a:p>
                  </a:txBody>
                  <a:tcPr/>
                </a:tc>
                <a:tc hMerge="1">
                  <a:txBody>
                    <a:bodyPr/>
                    <a:lstStyle/>
                    <a:p>
                      <a:endParaRPr lang="en-US" dirty="0"/>
                    </a:p>
                  </a:txBody>
                  <a:tcPr/>
                </a:tc>
                <a:tc gridSpan="2">
                  <a:txBody>
                    <a:bodyPr/>
                    <a:lstStyle/>
                    <a:p>
                      <a:pPr algn="ctr"/>
                      <a:r>
                        <a:rPr lang="en-US" dirty="0" smtClean="0"/>
                        <a:t>Latest Time</a:t>
                      </a:r>
                      <a:endParaRPr lang="en-US" dirty="0"/>
                    </a:p>
                  </a:txBody>
                  <a:tcPr/>
                </a:tc>
                <a:tc hMerge="1">
                  <a:txBody>
                    <a:bodyPr/>
                    <a:lstStyle/>
                    <a:p>
                      <a:endParaRPr lang="en-US" dirty="0"/>
                    </a:p>
                  </a:txBody>
                  <a:tcPr/>
                </a:tc>
                <a:tc gridSpan="2">
                  <a:txBody>
                    <a:bodyPr/>
                    <a:lstStyle/>
                    <a:p>
                      <a:pPr algn="ctr"/>
                      <a:r>
                        <a:rPr lang="en-US" dirty="0" smtClean="0"/>
                        <a:t>Float</a:t>
                      </a:r>
                      <a:endParaRPr lang="en-US" dirty="0"/>
                    </a:p>
                  </a:txBody>
                  <a:tcPr/>
                </a:tc>
                <a:tc hMerge="1">
                  <a:txBody>
                    <a:bodyPr/>
                    <a:lstStyle/>
                    <a:p>
                      <a:endParaRPr lang="en-US" dirty="0"/>
                    </a:p>
                  </a:txBody>
                  <a:tcPr/>
                </a:tc>
              </a:tr>
              <a:tr h="370840">
                <a:tc>
                  <a:txBody>
                    <a:bodyPr/>
                    <a:lstStyle/>
                    <a:p>
                      <a:endParaRPr lang="en-US"/>
                    </a:p>
                  </a:txBody>
                  <a:tcPr/>
                </a:tc>
                <a:tc>
                  <a:txBody>
                    <a:bodyPr/>
                    <a:lstStyle/>
                    <a:p>
                      <a:pPr algn="ctr"/>
                      <a:r>
                        <a:rPr lang="en-US" sz="2400" dirty="0" smtClean="0"/>
                        <a:t>     </a:t>
                      </a:r>
                      <a:r>
                        <a:rPr lang="en-US" sz="2400" b="1" dirty="0" err="1" smtClean="0">
                          <a:solidFill>
                            <a:srgbClr val="FF0000"/>
                          </a:solidFill>
                        </a:rPr>
                        <a:t>tij</a:t>
                      </a:r>
                      <a:endParaRPr lang="en-US" sz="2400" b="1" dirty="0" smtClean="0">
                        <a:solidFill>
                          <a:srgbClr val="FF0000"/>
                        </a:solidFill>
                      </a:endParaRPr>
                    </a:p>
                    <a:p>
                      <a:pPr algn="ctr"/>
                      <a:r>
                        <a:rPr lang="en-US" sz="2400" b="1" dirty="0" smtClean="0">
                          <a:solidFill>
                            <a:srgbClr val="FF0000"/>
                          </a:solidFill>
                        </a:rPr>
                        <a:t>(1)</a:t>
                      </a:r>
                      <a:endParaRPr lang="en-US" sz="2400" b="1" dirty="0">
                        <a:solidFill>
                          <a:srgbClr val="FF0000"/>
                        </a:solidFill>
                      </a:endParaRPr>
                    </a:p>
                  </a:txBody>
                  <a:tcPr/>
                </a:tc>
                <a:tc>
                  <a:txBody>
                    <a:bodyPr/>
                    <a:lstStyle/>
                    <a:p>
                      <a:pPr algn="ctr"/>
                      <a:r>
                        <a:rPr lang="en-US" sz="2400" dirty="0" smtClean="0"/>
                        <a:t>Start</a:t>
                      </a:r>
                    </a:p>
                    <a:p>
                      <a:pPr algn="ctr"/>
                      <a:r>
                        <a:rPr lang="en-US" sz="2400" dirty="0" err="1" smtClean="0"/>
                        <a:t>Ei</a:t>
                      </a:r>
                      <a:endParaRPr lang="en-US" sz="2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(2)</a:t>
                      </a:r>
                    </a:p>
                    <a:p>
                      <a:pPr algn="ctr"/>
                      <a:endParaRPr lang="en-US" sz="2400" dirty="0"/>
                    </a:p>
                  </a:txBody>
                  <a:tcPr/>
                </a:tc>
                <a:tc>
                  <a:txBody>
                    <a:bodyPr/>
                    <a:lstStyle/>
                    <a:p>
                      <a:pPr algn="ctr"/>
                      <a:r>
                        <a:rPr lang="en-US" sz="2400" dirty="0" smtClean="0"/>
                        <a:t>Finish</a:t>
                      </a:r>
                    </a:p>
                    <a:p>
                      <a:pPr algn="ctr"/>
                      <a:r>
                        <a:rPr lang="en-US" sz="2400" dirty="0" err="1" smtClean="0"/>
                        <a:t>Ei</a:t>
                      </a:r>
                      <a:r>
                        <a:rPr lang="en-US" sz="2400" dirty="0" smtClean="0"/>
                        <a:t> +</a:t>
                      </a:r>
                      <a:r>
                        <a:rPr lang="en-US" sz="2400" dirty="0" err="1" smtClean="0"/>
                        <a:t>tij</a:t>
                      </a:r>
                      <a:endParaRPr lang="en-US" sz="2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(3)</a:t>
                      </a:r>
                    </a:p>
                    <a:p>
                      <a:pPr algn="ctr"/>
                      <a:r>
                        <a:rPr lang="en-US" sz="2400" dirty="0" smtClean="0"/>
                        <a:t> </a:t>
                      </a:r>
                      <a:endParaRPr lang="en-US" sz="2400" dirty="0"/>
                    </a:p>
                  </a:txBody>
                  <a:tcPr/>
                </a:tc>
                <a:tc>
                  <a:txBody>
                    <a:bodyPr/>
                    <a:lstStyle/>
                    <a:p>
                      <a:pPr algn="ctr"/>
                      <a:r>
                        <a:rPr lang="en-US" sz="2400" dirty="0" smtClean="0"/>
                        <a:t>Start</a:t>
                      </a:r>
                    </a:p>
                    <a:p>
                      <a:pPr algn="ctr"/>
                      <a:r>
                        <a:rPr lang="en-US" sz="2400" dirty="0" err="1" smtClean="0"/>
                        <a:t>Lj</a:t>
                      </a:r>
                      <a:r>
                        <a:rPr lang="en-US" sz="2400" dirty="0" smtClean="0"/>
                        <a:t> – </a:t>
                      </a:r>
                      <a:r>
                        <a:rPr lang="en-US" sz="2400" dirty="0" err="1" smtClean="0"/>
                        <a:t>tij</a:t>
                      </a:r>
                      <a:endParaRPr lang="en-US" sz="2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(4)</a:t>
                      </a:r>
                    </a:p>
                    <a:p>
                      <a:pPr marL="0" marR="0" indent="0" algn="ctr" defTabSz="914400" rtl="0" eaLnBrk="1" fontAlgn="auto" latinLnBrk="0" hangingPunct="1">
                        <a:lnSpc>
                          <a:spcPct val="100000"/>
                        </a:lnSpc>
                        <a:spcBef>
                          <a:spcPts val="0"/>
                        </a:spcBef>
                        <a:spcAft>
                          <a:spcPts val="0"/>
                        </a:spcAft>
                        <a:buClrTx/>
                        <a:buSzTx/>
                        <a:buFontTx/>
                        <a:buNone/>
                        <a:tabLst/>
                        <a:defRPr/>
                      </a:pPr>
                      <a:r>
                        <a:rPr lang="en-US" sz="3200" b="1" dirty="0" smtClean="0">
                          <a:solidFill>
                            <a:srgbClr val="0070C0"/>
                          </a:solidFill>
                        </a:rPr>
                        <a:t>(5-1)</a:t>
                      </a:r>
                    </a:p>
                    <a:p>
                      <a:pPr algn="ctr"/>
                      <a:endParaRPr lang="en-US" sz="2400" dirty="0"/>
                    </a:p>
                  </a:txBody>
                  <a:tcPr/>
                </a:tc>
                <a:tc>
                  <a:txBody>
                    <a:bodyPr/>
                    <a:lstStyle/>
                    <a:p>
                      <a:pPr algn="ctr"/>
                      <a:r>
                        <a:rPr lang="en-US" sz="2400" dirty="0" smtClean="0"/>
                        <a:t>Finish</a:t>
                      </a:r>
                    </a:p>
                    <a:p>
                      <a:pPr algn="ctr"/>
                      <a:r>
                        <a:rPr lang="en-US" sz="2400" dirty="0" err="1" smtClean="0"/>
                        <a:t>Lj</a:t>
                      </a:r>
                      <a:endParaRPr lang="en-US" sz="2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(5)</a:t>
                      </a:r>
                    </a:p>
                    <a:p>
                      <a:pPr algn="ctr"/>
                      <a:endParaRPr lang="en-US" sz="2400" dirty="0"/>
                    </a:p>
                  </a:txBody>
                  <a:tcPr/>
                </a:tc>
                <a:tc>
                  <a:txBody>
                    <a:bodyPr/>
                    <a:lstStyle/>
                    <a:p>
                      <a:pPr algn="ctr"/>
                      <a:r>
                        <a:rPr lang="en-US" sz="2400" dirty="0" smtClean="0"/>
                        <a:t>Total Float</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a:t>
                      </a:r>
                      <a:r>
                        <a:rPr lang="en-US" sz="2400" dirty="0" err="1" smtClean="0"/>
                        <a:t>L</a:t>
                      </a:r>
                      <a:r>
                        <a:rPr lang="en-US" sz="3200" dirty="0" err="1" smtClean="0"/>
                        <a:t>j</a:t>
                      </a:r>
                      <a:r>
                        <a:rPr lang="en-US" sz="3200" dirty="0" smtClean="0"/>
                        <a:t> </a:t>
                      </a:r>
                      <a:r>
                        <a:rPr lang="en-US" sz="2400" dirty="0" smtClean="0"/>
                        <a:t>– </a:t>
                      </a:r>
                      <a:r>
                        <a:rPr lang="en-US" sz="2400" dirty="0" err="1" smtClean="0"/>
                        <a:t>tij</a:t>
                      </a:r>
                      <a:r>
                        <a:rPr lang="en-US" sz="2400" dirty="0" smtClean="0"/>
                        <a:t>) - </a:t>
                      </a:r>
                      <a:r>
                        <a:rPr lang="en-US" sz="2400" dirty="0" err="1" smtClean="0"/>
                        <a:t>Ei</a:t>
                      </a:r>
                      <a:endParaRPr lang="en-US" sz="2400" dirty="0" smtClean="0"/>
                    </a:p>
                    <a:p>
                      <a:pPr algn="ctr"/>
                      <a:r>
                        <a:rPr lang="en-US" sz="2400" dirty="0" smtClean="0"/>
                        <a:t>(4-2)</a:t>
                      </a:r>
                    </a:p>
                    <a:p>
                      <a:pPr algn="ctr"/>
                      <a:endParaRPr lang="en-US" sz="2400" dirty="0"/>
                    </a:p>
                  </a:txBody>
                  <a:tcPr/>
                </a:tc>
                <a:tc>
                  <a:txBody>
                    <a:bodyPr/>
                    <a:lstStyle/>
                    <a:p>
                      <a:pPr algn="ctr"/>
                      <a:r>
                        <a:rPr lang="en-US" sz="2400" dirty="0" smtClean="0"/>
                        <a:t>Free</a:t>
                      </a:r>
                    </a:p>
                    <a:p>
                      <a:pPr algn="ctr"/>
                      <a:r>
                        <a:rPr lang="en-US" sz="2400" dirty="0" smtClean="0"/>
                        <a:t>Float</a:t>
                      </a:r>
                    </a:p>
                    <a:p>
                      <a:pPr algn="ctr"/>
                      <a:r>
                        <a:rPr lang="en-US" sz="2400" dirty="0" smtClean="0"/>
                        <a:t>(</a:t>
                      </a:r>
                      <a:r>
                        <a:rPr lang="en-US" sz="2400" dirty="0" err="1" smtClean="0"/>
                        <a:t>Ej</a:t>
                      </a:r>
                      <a:r>
                        <a:rPr lang="en-US" sz="2400" dirty="0" smtClean="0"/>
                        <a:t> -</a:t>
                      </a:r>
                      <a:r>
                        <a:rPr lang="en-US" sz="2400" dirty="0" err="1" smtClean="0"/>
                        <a:t>Ei</a:t>
                      </a:r>
                      <a:r>
                        <a:rPr lang="en-US" sz="2400" dirty="0" smtClean="0"/>
                        <a:t>) - </a:t>
                      </a:r>
                      <a:r>
                        <a:rPr lang="en-US" sz="2400" dirty="0" err="1" smtClean="0"/>
                        <a:t>tij</a:t>
                      </a:r>
                      <a:endParaRPr lang="en-US" sz="2400" dirty="0"/>
                    </a:p>
                  </a:txBody>
                  <a:tcPr/>
                </a:tc>
              </a:tr>
              <a:tr h="370840">
                <a:tc>
                  <a:txBody>
                    <a:bodyPr/>
                    <a:lstStyle/>
                    <a:p>
                      <a:pPr algn="ctr"/>
                      <a:r>
                        <a:rPr lang="en-US" b="1" dirty="0" smtClean="0"/>
                        <a:t>1 (</a:t>
                      </a:r>
                      <a:r>
                        <a:rPr lang="en-US" b="1" dirty="0" err="1" smtClean="0"/>
                        <a:t>i</a:t>
                      </a:r>
                      <a:r>
                        <a:rPr lang="en-US" b="1" dirty="0" smtClean="0"/>
                        <a:t>)-3 (j)</a:t>
                      </a:r>
                      <a:endParaRPr lang="en-US" b="1" dirty="0"/>
                    </a:p>
                  </a:txBody>
                  <a:tcPr/>
                </a:tc>
                <a:tc>
                  <a:txBody>
                    <a:bodyPr/>
                    <a:lstStyle/>
                    <a:p>
                      <a:pPr algn="ctr"/>
                      <a:r>
                        <a:rPr lang="en-US" b="1" dirty="0" smtClean="0">
                          <a:solidFill>
                            <a:srgbClr val="FF0000"/>
                          </a:solidFill>
                        </a:rPr>
                        <a:t>2</a:t>
                      </a:r>
                      <a:endParaRPr lang="en-US" b="1" dirty="0">
                        <a:solidFill>
                          <a:srgbClr val="FF0000"/>
                        </a:solidFill>
                      </a:endParaRPr>
                    </a:p>
                  </a:txBody>
                  <a:tcPr/>
                </a:tc>
                <a:tc>
                  <a:txBody>
                    <a:bodyPr/>
                    <a:lstStyle/>
                    <a:p>
                      <a:pPr algn="ctr"/>
                      <a:r>
                        <a:rPr lang="en-US" sz="2000" b="1" dirty="0" smtClean="0">
                          <a:solidFill>
                            <a:schemeClr val="accent6">
                              <a:lumMod val="75000"/>
                            </a:schemeClr>
                          </a:solidFill>
                        </a:rPr>
                        <a:t>0</a:t>
                      </a:r>
                      <a:endParaRPr lang="en-US" sz="2000" b="1" dirty="0">
                        <a:solidFill>
                          <a:schemeClr val="accent6">
                            <a:lumMod val="75000"/>
                          </a:schemeClr>
                        </a:solidFill>
                      </a:endParaRPr>
                    </a:p>
                  </a:txBody>
                  <a:tcPr/>
                </a:tc>
                <a:tc>
                  <a:txBody>
                    <a:bodyPr/>
                    <a:lstStyle/>
                    <a:p>
                      <a:pPr algn="ctr"/>
                      <a:r>
                        <a:rPr lang="en-US" dirty="0" smtClean="0"/>
                        <a:t>2</a:t>
                      </a:r>
                      <a:endParaRPr lang="en-US" dirty="0"/>
                    </a:p>
                  </a:txBody>
                  <a:tcPr/>
                </a:tc>
                <a:tc>
                  <a:txBody>
                    <a:bodyPr/>
                    <a:lstStyle/>
                    <a:p>
                      <a:pPr algn="ctr"/>
                      <a:r>
                        <a:rPr lang="en-US" sz="2000" b="1" dirty="0" smtClean="0">
                          <a:solidFill>
                            <a:schemeClr val="accent4">
                              <a:lumMod val="75000"/>
                            </a:schemeClr>
                          </a:solidFill>
                        </a:rPr>
                        <a:t>2</a:t>
                      </a:r>
                      <a:endParaRPr lang="en-US" sz="2000" b="1" dirty="0">
                        <a:solidFill>
                          <a:schemeClr val="accent4">
                            <a:lumMod val="75000"/>
                          </a:schemeClr>
                        </a:solidFill>
                      </a:endParaRPr>
                    </a:p>
                  </a:txBody>
                  <a:tcPr/>
                </a:tc>
                <a:tc>
                  <a:txBody>
                    <a:bodyPr/>
                    <a:lstStyle/>
                    <a:p>
                      <a:pPr algn="ctr"/>
                      <a:r>
                        <a:rPr lang="en-US" sz="2000" b="1" dirty="0" smtClean="0">
                          <a:solidFill>
                            <a:srgbClr val="00B050"/>
                          </a:solidFill>
                        </a:rPr>
                        <a:t>4</a:t>
                      </a:r>
                      <a:endParaRPr lang="en-US" sz="2000" b="1" dirty="0">
                        <a:solidFill>
                          <a:srgbClr val="00B050"/>
                        </a:solidFill>
                      </a:endParaRPr>
                    </a:p>
                  </a:txBody>
                  <a:tcPr/>
                </a:tc>
                <a:tc>
                  <a:txBody>
                    <a:bodyPr/>
                    <a:lstStyle/>
                    <a:p>
                      <a:pPr algn="ctr"/>
                      <a:r>
                        <a:rPr lang="en-US" dirty="0" smtClean="0"/>
                        <a:t>2</a:t>
                      </a:r>
                      <a:endParaRPr lang="en-US" dirty="0"/>
                    </a:p>
                  </a:txBody>
                  <a:tcPr/>
                </a:tc>
                <a:tc>
                  <a:txBody>
                    <a:bodyPr/>
                    <a:lstStyle/>
                    <a:p>
                      <a:pPr algn="ctr"/>
                      <a:r>
                        <a:rPr lang="en-US" dirty="0" smtClean="0"/>
                        <a:t>0</a:t>
                      </a:r>
                      <a:endParaRPr lang="en-US" dirty="0"/>
                    </a:p>
                  </a:txBody>
                  <a:tcPr/>
                </a:tc>
              </a:tr>
              <a:tr h="370840">
                <a:tc>
                  <a:txBody>
                    <a:bodyPr/>
                    <a:lstStyle/>
                    <a:p>
                      <a:pPr algn="ctr"/>
                      <a:r>
                        <a:rPr lang="en-US" b="1" dirty="0" smtClean="0"/>
                        <a:t>1-4</a:t>
                      </a:r>
                      <a:endParaRPr lang="en-US" b="1" dirty="0"/>
                    </a:p>
                  </a:txBody>
                  <a:tcPr/>
                </a:tc>
                <a:tc>
                  <a:txBody>
                    <a:bodyPr/>
                    <a:lstStyle/>
                    <a:p>
                      <a:pPr algn="ctr"/>
                      <a:r>
                        <a:rPr lang="en-US" b="1" dirty="0" smtClean="0">
                          <a:solidFill>
                            <a:srgbClr val="FF0000"/>
                          </a:solidFill>
                        </a:rPr>
                        <a:t>13</a:t>
                      </a:r>
                      <a:endParaRPr lang="en-US" b="1" dirty="0">
                        <a:solidFill>
                          <a:srgbClr val="FF0000"/>
                        </a:solidFill>
                      </a:endParaRPr>
                    </a:p>
                  </a:txBody>
                  <a:tcPr/>
                </a:tc>
                <a:tc>
                  <a:txBody>
                    <a:bodyPr/>
                    <a:lstStyle/>
                    <a:p>
                      <a:pPr algn="ctr"/>
                      <a:r>
                        <a:rPr lang="en-US" sz="2000" b="1" dirty="0" smtClean="0">
                          <a:solidFill>
                            <a:schemeClr val="accent6">
                              <a:lumMod val="75000"/>
                            </a:schemeClr>
                          </a:solidFill>
                        </a:rPr>
                        <a:t>0</a:t>
                      </a:r>
                      <a:endParaRPr lang="en-US" sz="2000" b="1" dirty="0">
                        <a:solidFill>
                          <a:schemeClr val="accent6">
                            <a:lumMod val="75000"/>
                          </a:schemeClr>
                        </a:solidFill>
                      </a:endParaRPr>
                    </a:p>
                  </a:txBody>
                  <a:tcPr/>
                </a:tc>
                <a:tc>
                  <a:txBody>
                    <a:bodyPr/>
                    <a:lstStyle/>
                    <a:p>
                      <a:pPr algn="ctr"/>
                      <a:r>
                        <a:rPr lang="en-US" dirty="0" smtClean="0"/>
                        <a:t>13</a:t>
                      </a:r>
                      <a:endParaRPr lang="en-US" dirty="0"/>
                    </a:p>
                  </a:txBody>
                  <a:tcPr/>
                </a:tc>
                <a:tc>
                  <a:txBody>
                    <a:bodyPr/>
                    <a:lstStyle/>
                    <a:p>
                      <a:pPr algn="ctr"/>
                      <a:r>
                        <a:rPr lang="en-US" sz="2000" b="1" dirty="0" smtClean="0">
                          <a:solidFill>
                            <a:schemeClr val="accent4">
                              <a:lumMod val="75000"/>
                            </a:schemeClr>
                          </a:solidFill>
                        </a:rPr>
                        <a:t>1</a:t>
                      </a:r>
                      <a:endParaRPr lang="en-US" sz="2000" b="1" dirty="0">
                        <a:solidFill>
                          <a:schemeClr val="accent4">
                            <a:lumMod val="75000"/>
                          </a:schemeClr>
                        </a:solidFill>
                      </a:endParaRPr>
                    </a:p>
                  </a:txBody>
                  <a:tcPr/>
                </a:tc>
                <a:tc>
                  <a:txBody>
                    <a:bodyPr/>
                    <a:lstStyle/>
                    <a:p>
                      <a:pPr algn="ctr"/>
                      <a:r>
                        <a:rPr lang="en-US" sz="2000" b="1" dirty="0" smtClean="0">
                          <a:solidFill>
                            <a:srgbClr val="00B050"/>
                          </a:solidFill>
                        </a:rPr>
                        <a:t>14</a:t>
                      </a:r>
                      <a:endParaRPr lang="en-US" sz="2000" b="1" dirty="0">
                        <a:solidFill>
                          <a:srgbClr val="00B050"/>
                        </a:solidFill>
                      </a:endParaRPr>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r>
              <a:tr h="370840">
                <a:tc>
                  <a:txBody>
                    <a:bodyPr/>
                    <a:lstStyle/>
                    <a:p>
                      <a:pPr algn="ctr"/>
                      <a:r>
                        <a:rPr lang="en-US" b="1" dirty="0" smtClean="0"/>
                        <a:t>2-6</a:t>
                      </a:r>
                      <a:endParaRPr lang="en-US" b="1" dirty="0"/>
                    </a:p>
                  </a:txBody>
                  <a:tcPr/>
                </a:tc>
                <a:tc>
                  <a:txBody>
                    <a:bodyPr/>
                    <a:lstStyle/>
                    <a:p>
                      <a:pPr algn="ctr"/>
                      <a:r>
                        <a:rPr lang="en-US" b="1" dirty="0" smtClean="0">
                          <a:solidFill>
                            <a:srgbClr val="FF0000"/>
                          </a:solidFill>
                        </a:rPr>
                        <a:t>9</a:t>
                      </a:r>
                      <a:endParaRPr lang="en-US" b="1" dirty="0">
                        <a:solidFill>
                          <a:srgbClr val="FF0000"/>
                        </a:solidFill>
                      </a:endParaRPr>
                    </a:p>
                  </a:txBody>
                  <a:tcPr/>
                </a:tc>
                <a:tc>
                  <a:txBody>
                    <a:bodyPr/>
                    <a:lstStyle/>
                    <a:p>
                      <a:pPr algn="ctr"/>
                      <a:r>
                        <a:rPr lang="en-US" sz="2000" b="1" dirty="0" smtClean="0">
                          <a:solidFill>
                            <a:schemeClr val="accent6">
                              <a:lumMod val="75000"/>
                            </a:schemeClr>
                          </a:solidFill>
                        </a:rPr>
                        <a:t>6</a:t>
                      </a:r>
                      <a:endParaRPr lang="en-US" sz="2000" b="1" dirty="0">
                        <a:solidFill>
                          <a:schemeClr val="accent6">
                            <a:lumMod val="75000"/>
                          </a:schemeClr>
                        </a:solidFill>
                      </a:endParaRPr>
                    </a:p>
                  </a:txBody>
                  <a:tcPr/>
                </a:tc>
                <a:tc>
                  <a:txBody>
                    <a:bodyPr/>
                    <a:lstStyle/>
                    <a:p>
                      <a:pPr algn="ctr"/>
                      <a:r>
                        <a:rPr lang="en-US" dirty="0" smtClean="0"/>
                        <a:t>15</a:t>
                      </a:r>
                      <a:endParaRPr lang="en-US" dirty="0"/>
                    </a:p>
                  </a:txBody>
                  <a:tcPr/>
                </a:tc>
                <a:tc>
                  <a:txBody>
                    <a:bodyPr/>
                    <a:lstStyle/>
                    <a:p>
                      <a:pPr algn="ctr"/>
                      <a:r>
                        <a:rPr lang="en-US" sz="2000" b="1" dirty="0" smtClean="0">
                          <a:solidFill>
                            <a:schemeClr val="accent4">
                              <a:lumMod val="75000"/>
                            </a:schemeClr>
                          </a:solidFill>
                        </a:rPr>
                        <a:t>8</a:t>
                      </a:r>
                      <a:endParaRPr lang="en-US" sz="2000" b="1" dirty="0">
                        <a:solidFill>
                          <a:schemeClr val="accent4">
                            <a:lumMod val="75000"/>
                          </a:schemeClr>
                        </a:solidFill>
                      </a:endParaRPr>
                    </a:p>
                  </a:txBody>
                  <a:tcPr/>
                </a:tc>
                <a:tc>
                  <a:txBody>
                    <a:bodyPr/>
                    <a:lstStyle/>
                    <a:p>
                      <a:pPr algn="ctr"/>
                      <a:r>
                        <a:rPr lang="en-US" sz="2000" b="1" dirty="0" smtClean="0">
                          <a:solidFill>
                            <a:srgbClr val="00B050"/>
                          </a:solidFill>
                        </a:rPr>
                        <a:t>17</a:t>
                      </a:r>
                      <a:endParaRPr lang="en-US" sz="2000" b="1" dirty="0">
                        <a:solidFill>
                          <a:srgbClr val="00B050"/>
                        </a:solidFill>
                      </a:endParaRPr>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r>
              <a:tr h="370840">
                <a:tc>
                  <a:txBody>
                    <a:bodyPr/>
                    <a:lstStyle/>
                    <a:p>
                      <a:pPr algn="ctr"/>
                      <a:r>
                        <a:rPr lang="en-US" b="1" dirty="0" smtClean="0"/>
                        <a:t>2-7</a:t>
                      </a:r>
                      <a:endParaRPr lang="en-US" b="1" dirty="0"/>
                    </a:p>
                  </a:txBody>
                  <a:tcPr/>
                </a:tc>
                <a:tc>
                  <a:txBody>
                    <a:bodyPr/>
                    <a:lstStyle/>
                    <a:p>
                      <a:pPr algn="ctr"/>
                      <a:r>
                        <a:rPr lang="en-US" b="1" dirty="0" smtClean="0">
                          <a:solidFill>
                            <a:srgbClr val="FF0000"/>
                          </a:solidFill>
                        </a:rPr>
                        <a:t>2</a:t>
                      </a:r>
                      <a:endParaRPr lang="en-US" b="1" dirty="0">
                        <a:solidFill>
                          <a:srgbClr val="FF0000"/>
                        </a:solidFill>
                      </a:endParaRPr>
                    </a:p>
                  </a:txBody>
                  <a:tcPr/>
                </a:tc>
                <a:tc>
                  <a:txBody>
                    <a:bodyPr/>
                    <a:lstStyle/>
                    <a:p>
                      <a:pPr algn="ctr"/>
                      <a:r>
                        <a:rPr lang="en-US" sz="2000" b="1" dirty="0" smtClean="0">
                          <a:solidFill>
                            <a:schemeClr val="accent6">
                              <a:lumMod val="75000"/>
                            </a:schemeClr>
                          </a:solidFill>
                        </a:rPr>
                        <a:t>6</a:t>
                      </a:r>
                      <a:endParaRPr lang="en-US" sz="2000" b="1" dirty="0">
                        <a:solidFill>
                          <a:schemeClr val="accent6">
                            <a:lumMod val="75000"/>
                          </a:schemeClr>
                        </a:solidFill>
                      </a:endParaRPr>
                    </a:p>
                  </a:txBody>
                  <a:tcPr/>
                </a:tc>
                <a:tc>
                  <a:txBody>
                    <a:bodyPr/>
                    <a:lstStyle/>
                    <a:p>
                      <a:pPr algn="ctr"/>
                      <a:r>
                        <a:rPr lang="en-US" dirty="0" smtClean="0"/>
                        <a:t>8</a:t>
                      </a:r>
                      <a:endParaRPr lang="en-US" dirty="0"/>
                    </a:p>
                  </a:txBody>
                  <a:tcPr/>
                </a:tc>
                <a:tc>
                  <a:txBody>
                    <a:bodyPr/>
                    <a:lstStyle/>
                    <a:p>
                      <a:pPr algn="ctr"/>
                      <a:r>
                        <a:rPr lang="en-US" sz="2000" b="1" dirty="0" smtClean="0">
                          <a:solidFill>
                            <a:schemeClr val="accent4">
                              <a:lumMod val="75000"/>
                            </a:schemeClr>
                          </a:solidFill>
                        </a:rPr>
                        <a:t>9</a:t>
                      </a:r>
                      <a:endParaRPr lang="en-US" sz="2000" b="1" dirty="0">
                        <a:solidFill>
                          <a:schemeClr val="accent4">
                            <a:lumMod val="75000"/>
                          </a:schemeClr>
                        </a:solidFill>
                      </a:endParaRPr>
                    </a:p>
                  </a:txBody>
                  <a:tcPr/>
                </a:tc>
                <a:tc>
                  <a:txBody>
                    <a:bodyPr/>
                    <a:lstStyle/>
                    <a:p>
                      <a:pPr algn="ctr"/>
                      <a:r>
                        <a:rPr lang="en-US" sz="2000" b="1" dirty="0" smtClean="0">
                          <a:solidFill>
                            <a:srgbClr val="00B050"/>
                          </a:solidFill>
                        </a:rPr>
                        <a:t>11</a:t>
                      </a:r>
                      <a:endParaRPr lang="en-US" sz="2000" b="1" dirty="0">
                        <a:solidFill>
                          <a:srgbClr val="00B050"/>
                        </a:solidFill>
                      </a:endParaRPr>
                    </a:p>
                  </a:txBody>
                  <a:tcPr/>
                </a:tc>
                <a:tc>
                  <a:txBody>
                    <a:bodyPr/>
                    <a:lstStyle/>
                    <a:p>
                      <a:pPr algn="ctr"/>
                      <a:r>
                        <a:rPr lang="en-US" dirty="0" smtClean="0"/>
                        <a:t>3</a:t>
                      </a:r>
                      <a:endParaRPr lang="en-US" dirty="0"/>
                    </a:p>
                  </a:txBody>
                  <a:tcPr/>
                </a:tc>
                <a:tc>
                  <a:txBody>
                    <a:bodyPr/>
                    <a:lstStyle/>
                    <a:p>
                      <a:pPr algn="ctr"/>
                      <a:r>
                        <a:rPr lang="en-US" dirty="0" smtClean="0"/>
                        <a:t>0</a:t>
                      </a:r>
                      <a:endParaRPr lang="en-US" dirty="0"/>
                    </a:p>
                  </a:txBody>
                  <a:tcPr/>
                </a:tc>
              </a:tr>
              <a:tr h="370840">
                <a:tc>
                  <a:txBody>
                    <a:bodyPr/>
                    <a:lstStyle/>
                    <a:p>
                      <a:pPr algn="ctr"/>
                      <a:r>
                        <a:rPr lang="en-US" b="1" dirty="0" smtClean="0"/>
                        <a:t>3-4</a:t>
                      </a:r>
                      <a:endParaRPr lang="en-US" b="1" dirty="0"/>
                    </a:p>
                  </a:txBody>
                  <a:tcPr/>
                </a:tc>
                <a:tc>
                  <a:txBody>
                    <a:bodyPr/>
                    <a:lstStyle/>
                    <a:p>
                      <a:pPr algn="ctr"/>
                      <a:r>
                        <a:rPr lang="en-US" b="1" dirty="0" smtClean="0">
                          <a:solidFill>
                            <a:srgbClr val="FF0000"/>
                          </a:solidFill>
                        </a:rPr>
                        <a:t>10</a:t>
                      </a:r>
                      <a:endParaRPr lang="en-US" b="1" dirty="0">
                        <a:solidFill>
                          <a:srgbClr val="FF0000"/>
                        </a:solidFill>
                      </a:endParaRPr>
                    </a:p>
                  </a:txBody>
                  <a:tcPr/>
                </a:tc>
                <a:tc>
                  <a:txBody>
                    <a:bodyPr/>
                    <a:lstStyle/>
                    <a:p>
                      <a:pPr algn="ctr"/>
                      <a:r>
                        <a:rPr lang="en-US" sz="2000" b="1" dirty="0" smtClean="0">
                          <a:solidFill>
                            <a:schemeClr val="accent6">
                              <a:lumMod val="75000"/>
                            </a:schemeClr>
                          </a:solidFill>
                        </a:rPr>
                        <a:t>2</a:t>
                      </a:r>
                      <a:endParaRPr lang="en-US" sz="2000" b="1" dirty="0">
                        <a:solidFill>
                          <a:schemeClr val="accent6">
                            <a:lumMod val="75000"/>
                          </a:schemeClr>
                        </a:solidFill>
                      </a:endParaRPr>
                    </a:p>
                  </a:txBody>
                  <a:tcPr/>
                </a:tc>
                <a:tc>
                  <a:txBody>
                    <a:bodyPr/>
                    <a:lstStyle/>
                    <a:p>
                      <a:pPr algn="ctr"/>
                      <a:r>
                        <a:rPr lang="en-US" dirty="0" smtClean="0"/>
                        <a:t>12</a:t>
                      </a:r>
                      <a:endParaRPr lang="en-US" dirty="0"/>
                    </a:p>
                  </a:txBody>
                  <a:tcPr/>
                </a:tc>
                <a:tc>
                  <a:txBody>
                    <a:bodyPr/>
                    <a:lstStyle/>
                    <a:p>
                      <a:pPr algn="ctr"/>
                      <a:r>
                        <a:rPr lang="en-US" sz="2000" b="1" dirty="0" smtClean="0">
                          <a:solidFill>
                            <a:schemeClr val="accent4">
                              <a:lumMod val="75000"/>
                            </a:schemeClr>
                          </a:solidFill>
                        </a:rPr>
                        <a:t>4</a:t>
                      </a:r>
                      <a:endParaRPr lang="en-US" sz="2000" b="1" dirty="0">
                        <a:solidFill>
                          <a:schemeClr val="accent4">
                            <a:lumMod val="75000"/>
                          </a:schemeClr>
                        </a:solidFill>
                      </a:endParaRPr>
                    </a:p>
                  </a:txBody>
                  <a:tcPr/>
                </a:tc>
                <a:tc>
                  <a:txBody>
                    <a:bodyPr/>
                    <a:lstStyle/>
                    <a:p>
                      <a:pPr algn="ctr"/>
                      <a:r>
                        <a:rPr lang="en-US" sz="2000" b="1" dirty="0" smtClean="0">
                          <a:solidFill>
                            <a:srgbClr val="00B050"/>
                          </a:solidFill>
                        </a:rPr>
                        <a:t>14</a:t>
                      </a:r>
                      <a:endParaRPr lang="en-US" sz="2000" b="1" dirty="0">
                        <a:solidFill>
                          <a:srgbClr val="00B050"/>
                        </a:solidFill>
                      </a:endParaRPr>
                    </a:p>
                  </a:txBody>
                  <a:tcPr/>
                </a:tc>
                <a:tc>
                  <a:txBody>
                    <a:bodyPr/>
                    <a:lstStyle/>
                    <a:p>
                      <a:pPr algn="ctr"/>
                      <a:r>
                        <a:rPr lang="en-US" dirty="0" smtClean="0"/>
                        <a:t>2</a:t>
                      </a:r>
                      <a:endParaRPr lang="en-US" dirty="0"/>
                    </a:p>
                  </a:txBody>
                  <a:tcPr/>
                </a:tc>
                <a:tc>
                  <a:txBody>
                    <a:bodyPr/>
                    <a:lstStyle/>
                    <a:p>
                      <a:pPr algn="ctr"/>
                      <a:r>
                        <a:rPr lang="en-US" dirty="0" smtClean="0"/>
                        <a:t>1</a:t>
                      </a:r>
                      <a:endParaRPr lang="en-US" dirty="0"/>
                    </a:p>
                  </a:txBody>
                  <a:tcPr/>
                </a:tc>
              </a:tr>
              <a:tr h="370840">
                <a:tc>
                  <a:txBody>
                    <a:bodyPr/>
                    <a:lstStyle/>
                    <a:p>
                      <a:pPr algn="ctr"/>
                      <a:r>
                        <a:rPr lang="en-US" b="1" dirty="0" smtClean="0"/>
                        <a:t>4-9</a:t>
                      </a:r>
                      <a:endParaRPr lang="en-US" b="1" dirty="0"/>
                    </a:p>
                  </a:txBody>
                  <a:tcPr/>
                </a:tc>
                <a:tc>
                  <a:txBody>
                    <a:bodyPr/>
                    <a:lstStyle/>
                    <a:p>
                      <a:pPr algn="ctr"/>
                      <a:r>
                        <a:rPr lang="en-US" b="1" dirty="0" smtClean="0">
                          <a:solidFill>
                            <a:srgbClr val="FF0000"/>
                          </a:solidFill>
                        </a:rPr>
                        <a:t>6</a:t>
                      </a:r>
                      <a:endParaRPr lang="en-US" b="1" dirty="0">
                        <a:solidFill>
                          <a:srgbClr val="FF0000"/>
                        </a:solidFill>
                      </a:endParaRPr>
                    </a:p>
                  </a:txBody>
                  <a:tcPr/>
                </a:tc>
                <a:tc>
                  <a:txBody>
                    <a:bodyPr/>
                    <a:lstStyle/>
                    <a:p>
                      <a:pPr algn="ctr"/>
                      <a:r>
                        <a:rPr lang="en-US" sz="2000" b="1" dirty="0" smtClean="0">
                          <a:solidFill>
                            <a:schemeClr val="accent6">
                              <a:lumMod val="75000"/>
                            </a:schemeClr>
                          </a:solidFill>
                        </a:rPr>
                        <a:t>13</a:t>
                      </a:r>
                      <a:endParaRPr lang="en-US" sz="2000" b="1" dirty="0">
                        <a:solidFill>
                          <a:schemeClr val="accent6">
                            <a:lumMod val="75000"/>
                          </a:schemeClr>
                        </a:solidFill>
                      </a:endParaRPr>
                    </a:p>
                  </a:txBody>
                  <a:tcPr/>
                </a:tc>
                <a:tc>
                  <a:txBody>
                    <a:bodyPr/>
                    <a:lstStyle/>
                    <a:p>
                      <a:pPr algn="ctr"/>
                      <a:r>
                        <a:rPr lang="en-US" dirty="0" smtClean="0"/>
                        <a:t>19</a:t>
                      </a:r>
                      <a:endParaRPr lang="en-US" dirty="0"/>
                    </a:p>
                  </a:txBody>
                  <a:tcPr/>
                </a:tc>
                <a:tc>
                  <a:txBody>
                    <a:bodyPr/>
                    <a:lstStyle/>
                    <a:p>
                      <a:pPr algn="ctr"/>
                      <a:r>
                        <a:rPr lang="en-US" sz="2000" b="1" dirty="0" smtClean="0">
                          <a:solidFill>
                            <a:schemeClr val="accent4">
                              <a:lumMod val="75000"/>
                            </a:schemeClr>
                          </a:solidFill>
                        </a:rPr>
                        <a:t>14</a:t>
                      </a:r>
                      <a:endParaRPr lang="en-US" sz="2000" b="1" dirty="0">
                        <a:solidFill>
                          <a:schemeClr val="accent4">
                            <a:lumMod val="75000"/>
                          </a:schemeClr>
                        </a:solidFill>
                      </a:endParaRPr>
                    </a:p>
                  </a:txBody>
                  <a:tcPr/>
                </a:tc>
                <a:tc>
                  <a:txBody>
                    <a:bodyPr/>
                    <a:lstStyle/>
                    <a:p>
                      <a:pPr algn="ctr"/>
                      <a:r>
                        <a:rPr lang="en-US" sz="2000" b="1" dirty="0" smtClean="0">
                          <a:solidFill>
                            <a:srgbClr val="00B050"/>
                          </a:solidFill>
                        </a:rPr>
                        <a:t>20</a:t>
                      </a:r>
                      <a:endParaRPr lang="en-US" sz="2000" b="1" dirty="0">
                        <a:solidFill>
                          <a:srgbClr val="00B050"/>
                        </a:solidFill>
                      </a:endParaRPr>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r>
              <a:tr h="370840">
                <a:tc>
                  <a:txBody>
                    <a:bodyPr/>
                    <a:lstStyle/>
                    <a:p>
                      <a:pPr algn="ctr"/>
                      <a:r>
                        <a:rPr lang="en-US" b="1" dirty="0" smtClean="0"/>
                        <a:t>7-8</a:t>
                      </a:r>
                      <a:endParaRPr lang="en-US" b="1" dirty="0"/>
                    </a:p>
                  </a:txBody>
                  <a:tcPr/>
                </a:tc>
                <a:tc>
                  <a:txBody>
                    <a:bodyPr/>
                    <a:lstStyle/>
                    <a:p>
                      <a:pPr algn="ctr"/>
                      <a:r>
                        <a:rPr lang="en-US" b="1" dirty="0" smtClean="0">
                          <a:solidFill>
                            <a:srgbClr val="FF0000"/>
                          </a:solidFill>
                        </a:rPr>
                        <a:t>4</a:t>
                      </a:r>
                      <a:endParaRPr lang="en-US" b="1" dirty="0">
                        <a:solidFill>
                          <a:srgbClr val="FF0000"/>
                        </a:solidFill>
                      </a:endParaRPr>
                    </a:p>
                  </a:txBody>
                  <a:tcPr/>
                </a:tc>
                <a:tc>
                  <a:txBody>
                    <a:bodyPr/>
                    <a:lstStyle/>
                    <a:p>
                      <a:pPr algn="ctr"/>
                      <a:r>
                        <a:rPr lang="en-US" sz="2000" b="1" dirty="0" smtClean="0">
                          <a:solidFill>
                            <a:schemeClr val="accent6">
                              <a:lumMod val="75000"/>
                            </a:schemeClr>
                          </a:solidFill>
                        </a:rPr>
                        <a:t>8</a:t>
                      </a:r>
                      <a:endParaRPr lang="en-US" sz="2000" b="1" dirty="0">
                        <a:solidFill>
                          <a:schemeClr val="accent6">
                            <a:lumMod val="75000"/>
                          </a:schemeClr>
                        </a:solidFill>
                      </a:endParaRPr>
                    </a:p>
                  </a:txBody>
                  <a:tcPr/>
                </a:tc>
                <a:tc>
                  <a:txBody>
                    <a:bodyPr/>
                    <a:lstStyle/>
                    <a:p>
                      <a:pPr algn="ctr"/>
                      <a:r>
                        <a:rPr lang="en-US" dirty="0" smtClean="0"/>
                        <a:t>12</a:t>
                      </a:r>
                      <a:endParaRPr lang="en-US" dirty="0"/>
                    </a:p>
                  </a:txBody>
                  <a:tcPr/>
                </a:tc>
                <a:tc>
                  <a:txBody>
                    <a:bodyPr/>
                    <a:lstStyle/>
                    <a:p>
                      <a:pPr algn="ctr"/>
                      <a:r>
                        <a:rPr lang="en-US" sz="2000" b="1" dirty="0" smtClean="0">
                          <a:solidFill>
                            <a:schemeClr val="accent4">
                              <a:lumMod val="75000"/>
                            </a:schemeClr>
                          </a:solidFill>
                        </a:rPr>
                        <a:t>11</a:t>
                      </a:r>
                      <a:endParaRPr lang="en-US" sz="2000" b="1" dirty="0">
                        <a:solidFill>
                          <a:schemeClr val="accent4">
                            <a:lumMod val="75000"/>
                          </a:schemeClr>
                        </a:solidFill>
                      </a:endParaRPr>
                    </a:p>
                  </a:txBody>
                  <a:tcPr/>
                </a:tc>
                <a:tc>
                  <a:txBody>
                    <a:bodyPr/>
                    <a:lstStyle/>
                    <a:p>
                      <a:pPr algn="ctr"/>
                      <a:r>
                        <a:rPr lang="en-US" sz="2000" b="1" dirty="0" smtClean="0">
                          <a:solidFill>
                            <a:srgbClr val="00B050"/>
                          </a:solidFill>
                        </a:rPr>
                        <a:t>15</a:t>
                      </a:r>
                      <a:endParaRPr lang="en-US" sz="2000" b="1" dirty="0">
                        <a:solidFill>
                          <a:srgbClr val="00B050"/>
                        </a:solidFill>
                      </a:endParaRPr>
                    </a:p>
                  </a:txBody>
                  <a:tcPr/>
                </a:tc>
                <a:tc>
                  <a:txBody>
                    <a:bodyPr/>
                    <a:lstStyle/>
                    <a:p>
                      <a:pPr algn="ctr"/>
                      <a:r>
                        <a:rPr lang="en-US" dirty="0" smtClean="0"/>
                        <a:t>3</a:t>
                      </a:r>
                      <a:endParaRPr lang="en-US" dirty="0"/>
                    </a:p>
                  </a:txBody>
                  <a:tcPr/>
                </a:tc>
                <a:tc>
                  <a:txBody>
                    <a:bodyPr/>
                    <a:lstStyle/>
                    <a:p>
                      <a:pPr algn="ctr"/>
                      <a:r>
                        <a:rPr lang="en-US" dirty="0" smtClean="0"/>
                        <a:t>0</a:t>
                      </a:r>
                      <a:endParaRPr lang="en-US" dirty="0"/>
                    </a:p>
                  </a:txBody>
                  <a:tcPr/>
                </a:tc>
              </a:tr>
              <a:tr h="370840">
                <a:tc>
                  <a:txBody>
                    <a:bodyPr/>
                    <a:lstStyle/>
                    <a:p>
                      <a:pPr algn="ctr"/>
                      <a:r>
                        <a:rPr lang="en-US" b="1" dirty="0" smtClean="0"/>
                        <a:t>8-10</a:t>
                      </a:r>
                      <a:endParaRPr lang="en-US" b="1" dirty="0"/>
                    </a:p>
                  </a:txBody>
                  <a:tcPr/>
                </a:tc>
                <a:tc>
                  <a:txBody>
                    <a:bodyPr/>
                    <a:lstStyle/>
                    <a:p>
                      <a:pPr algn="ctr"/>
                      <a:r>
                        <a:rPr lang="en-US" b="1" dirty="0" smtClean="0">
                          <a:solidFill>
                            <a:srgbClr val="FF0000"/>
                          </a:solidFill>
                        </a:rPr>
                        <a:t>10</a:t>
                      </a:r>
                      <a:endParaRPr lang="en-US" b="1" dirty="0">
                        <a:solidFill>
                          <a:srgbClr val="FF0000"/>
                        </a:solidFill>
                      </a:endParaRPr>
                    </a:p>
                  </a:txBody>
                  <a:tcPr/>
                </a:tc>
                <a:tc>
                  <a:txBody>
                    <a:bodyPr/>
                    <a:lstStyle/>
                    <a:p>
                      <a:pPr algn="ctr"/>
                      <a:r>
                        <a:rPr lang="en-US" sz="2000" b="1" dirty="0" smtClean="0">
                          <a:solidFill>
                            <a:schemeClr val="accent6">
                              <a:lumMod val="75000"/>
                            </a:schemeClr>
                          </a:solidFill>
                        </a:rPr>
                        <a:t>12</a:t>
                      </a:r>
                      <a:endParaRPr lang="en-US" sz="2000" b="1" dirty="0">
                        <a:solidFill>
                          <a:schemeClr val="accent6">
                            <a:lumMod val="75000"/>
                          </a:schemeClr>
                        </a:solidFill>
                      </a:endParaRPr>
                    </a:p>
                  </a:txBody>
                  <a:tcPr/>
                </a:tc>
                <a:tc>
                  <a:txBody>
                    <a:bodyPr/>
                    <a:lstStyle/>
                    <a:p>
                      <a:pPr algn="ctr"/>
                      <a:r>
                        <a:rPr lang="en-US" dirty="0" smtClean="0"/>
                        <a:t>22</a:t>
                      </a:r>
                      <a:endParaRPr lang="en-US" dirty="0"/>
                    </a:p>
                  </a:txBody>
                  <a:tcPr/>
                </a:tc>
                <a:tc>
                  <a:txBody>
                    <a:bodyPr/>
                    <a:lstStyle/>
                    <a:p>
                      <a:pPr algn="ctr"/>
                      <a:r>
                        <a:rPr lang="en-US" sz="2000" b="1" dirty="0" smtClean="0">
                          <a:solidFill>
                            <a:schemeClr val="accent4">
                              <a:lumMod val="75000"/>
                            </a:schemeClr>
                          </a:solidFill>
                        </a:rPr>
                        <a:t>15</a:t>
                      </a:r>
                      <a:endParaRPr lang="en-US" sz="2000" b="1" dirty="0">
                        <a:solidFill>
                          <a:schemeClr val="accent4">
                            <a:lumMod val="75000"/>
                          </a:schemeClr>
                        </a:solidFill>
                      </a:endParaRPr>
                    </a:p>
                  </a:txBody>
                  <a:tcPr/>
                </a:tc>
                <a:tc>
                  <a:txBody>
                    <a:bodyPr/>
                    <a:lstStyle/>
                    <a:p>
                      <a:pPr algn="ctr"/>
                      <a:r>
                        <a:rPr lang="en-US" sz="2000" b="1" dirty="0" smtClean="0">
                          <a:solidFill>
                            <a:srgbClr val="00B050"/>
                          </a:solidFill>
                        </a:rPr>
                        <a:t>25</a:t>
                      </a:r>
                      <a:endParaRPr lang="en-US" sz="2000" b="1" dirty="0">
                        <a:solidFill>
                          <a:srgbClr val="00B050"/>
                        </a:solidFill>
                      </a:endParaRPr>
                    </a:p>
                  </a:txBody>
                  <a:tcPr/>
                </a:tc>
                <a:tc>
                  <a:txBody>
                    <a:bodyPr/>
                    <a:lstStyle/>
                    <a:p>
                      <a:pPr algn="ctr"/>
                      <a:r>
                        <a:rPr lang="en-US" dirty="0" smtClean="0"/>
                        <a:t>3</a:t>
                      </a:r>
                      <a:endParaRPr lang="en-US" dirty="0"/>
                    </a:p>
                  </a:txBody>
                  <a:tcPr/>
                </a:tc>
                <a:tc>
                  <a:txBody>
                    <a:bodyPr/>
                    <a:lstStyle/>
                    <a:p>
                      <a:pPr algn="ctr"/>
                      <a:r>
                        <a:rPr lang="en-US" dirty="0" smtClean="0"/>
                        <a:t>3</a:t>
                      </a:r>
                      <a:endParaRPr lang="en-US" dirty="0"/>
                    </a:p>
                  </a:txBody>
                  <a:tcPr/>
                </a:tc>
              </a:tr>
            </a:tbl>
          </a:graphicData>
        </a:graphic>
      </p:graphicFrame>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81400" y="381000"/>
            <a:ext cx="1945020" cy="523220"/>
          </a:xfrm>
          <a:prstGeom prst="rect">
            <a:avLst/>
          </a:prstGeom>
          <a:noFill/>
        </p:spPr>
        <p:txBody>
          <a:bodyPr wrap="none" rtlCol="0">
            <a:spAutoFit/>
          </a:bodyPr>
          <a:lstStyle/>
          <a:p>
            <a:r>
              <a:rPr lang="en-US" sz="2800" dirty="0" smtClean="0"/>
              <a:t>Numerical 2</a:t>
            </a:r>
            <a:endParaRPr lang="en-US" sz="2800" dirty="0"/>
          </a:p>
        </p:txBody>
      </p:sp>
      <p:graphicFrame>
        <p:nvGraphicFramePr>
          <p:cNvPr id="3" name="Table 2"/>
          <p:cNvGraphicFramePr>
            <a:graphicFrameLocks noGrp="1"/>
          </p:cNvGraphicFramePr>
          <p:nvPr/>
        </p:nvGraphicFramePr>
        <p:xfrm>
          <a:off x="1600200" y="1524002"/>
          <a:ext cx="5791200" cy="3962399"/>
        </p:xfrm>
        <a:graphic>
          <a:graphicData uri="http://schemas.openxmlformats.org/drawingml/2006/table">
            <a:tbl>
              <a:tblPr firstRow="1" bandRow="1">
                <a:tableStyleId>{5940675A-B579-460E-94D1-54222C63F5DA}</a:tableStyleId>
              </a:tblPr>
              <a:tblGrid>
                <a:gridCol w="1891004"/>
                <a:gridCol w="2245567"/>
                <a:gridCol w="1654629"/>
              </a:tblGrid>
              <a:tr h="566057">
                <a:tc>
                  <a:txBody>
                    <a:bodyPr/>
                    <a:lstStyle/>
                    <a:p>
                      <a:pPr algn="ctr"/>
                      <a:r>
                        <a:rPr lang="en-US" b="1" dirty="0" smtClean="0"/>
                        <a:t>Activity</a:t>
                      </a:r>
                      <a:endParaRPr lang="en-US" b="1" dirty="0"/>
                    </a:p>
                  </a:txBody>
                  <a:tcPr/>
                </a:tc>
                <a:tc>
                  <a:txBody>
                    <a:bodyPr/>
                    <a:lstStyle/>
                    <a:p>
                      <a:pPr algn="ctr"/>
                      <a:r>
                        <a:rPr lang="en-US" b="1" dirty="0" smtClean="0"/>
                        <a:t>Predecessors</a:t>
                      </a:r>
                      <a:endParaRPr lang="en-US" b="1" dirty="0"/>
                    </a:p>
                  </a:txBody>
                  <a:tcPr/>
                </a:tc>
                <a:tc>
                  <a:txBody>
                    <a:bodyPr/>
                    <a:lstStyle/>
                    <a:p>
                      <a:pPr algn="ctr"/>
                      <a:r>
                        <a:rPr lang="en-US" b="1" dirty="0" smtClean="0"/>
                        <a:t>Duration (days)</a:t>
                      </a:r>
                      <a:endParaRPr lang="en-US" b="1" dirty="0"/>
                    </a:p>
                  </a:txBody>
                  <a:tcPr/>
                </a:tc>
              </a:tr>
              <a:tr h="566057">
                <a:tc>
                  <a:txBody>
                    <a:bodyPr/>
                    <a:lstStyle/>
                    <a:p>
                      <a:pPr algn="ctr"/>
                      <a:r>
                        <a:rPr lang="en-US" dirty="0" smtClean="0"/>
                        <a:t>A</a:t>
                      </a:r>
                      <a:endParaRPr lang="en-US" dirty="0"/>
                    </a:p>
                  </a:txBody>
                  <a:tcPr/>
                </a:tc>
                <a:tc>
                  <a:txBody>
                    <a:bodyPr/>
                    <a:lstStyle/>
                    <a:p>
                      <a:pPr algn="ctr"/>
                      <a:r>
                        <a:rPr lang="en-US" dirty="0" smtClean="0"/>
                        <a:t>-</a:t>
                      </a:r>
                      <a:endParaRPr lang="en-US" dirty="0"/>
                    </a:p>
                  </a:txBody>
                  <a:tcPr/>
                </a:tc>
                <a:tc>
                  <a:txBody>
                    <a:bodyPr/>
                    <a:lstStyle/>
                    <a:p>
                      <a:pPr algn="ctr"/>
                      <a:r>
                        <a:rPr lang="en-US" dirty="0" smtClean="0"/>
                        <a:t>2</a:t>
                      </a:r>
                      <a:endParaRPr lang="en-US" dirty="0"/>
                    </a:p>
                  </a:txBody>
                  <a:tcPr/>
                </a:tc>
              </a:tr>
              <a:tr h="566057">
                <a:tc>
                  <a:txBody>
                    <a:bodyPr/>
                    <a:lstStyle/>
                    <a:p>
                      <a:pPr algn="ctr"/>
                      <a:r>
                        <a:rPr lang="en-US" dirty="0" smtClean="0"/>
                        <a:t>B</a:t>
                      </a:r>
                      <a:endParaRPr lang="en-US" dirty="0"/>
                    </a:p>
                  </a:txBody>
                  <a:tcPr/>
                </a:tc>
                <a:tc>
                  <a:txBody>
                    <a:bodyPr/>
                    <a:lstStyle/>
                    <a:p>
                      <a:pPr algn="ctr"/>
                      <a:r>
                        <a:rPr lang="en-US" dirty="0" smtClean="0"/>
                        <a:t>A</a:t>
                      </a:r>
                      <a:endParaRPr lang="en-US" dirty="0"/>
                    </a:p>
                  </a:txBody>
                  <a:tcPr/>
                </a:tc>
                <a:tc>
                  <a:txBody>
                    <a:bodyPr/>
                    <a:lstStyle/>
                    <a:p>
                      <a:pPr algn="ctr"/>
                      <a:r>
                        <a:rPr lang="en-US" dirty="0" smtClean="0"/>
                        <a:t>3</a:t>
                      </a:r>
                      <a:endParaRPr lang="en-US" dirty="0"/>
                    </a:p>
                  </a:txBody>
                  <a:tcPr/>
                </a:tc>
              </a:tr>
              <a:tr h="566057">
                <a:tc>
                  <a:txBody>
                    <a:bodyPr/>
                    <a:lstStyle/>
                    <a:p>
                      <a:pPr algn="ctr"/>
                      <a:r>
                        <a:rPr lang="en-US" dirty="0" smtClean="0"/>
                        <a:t>C</a:t>
                      </a:r>
                      <a:endParaRPr lang="en-US" dirty="0"/>
                    </a:p>
                  </a:txBody>
                  <a:tcPr/>
                </a:tc>
                <a:tc>
                  <a:txBody>
                    <a:bodyPr/>
                    <a:lstStyle/>
                    <a:p>
                      <a:pPr algn="ctr"/>
                      <a:r>
                        <a:rPr lang="en-US" dirty="0" smtClean="0"/>
                        <a:t>A</a:t>
                      </a:r>
                      <a:endParaRPr lang="en-US" dirty="0"/>
                    </a:p>
                  </a:txBody>
                  <a:tcPr/>
                </a:tc>
                <a:tc>
                  <a:txBody>
                    <a:bodyPr/>
                    <a:lstStyle/>
                    <a:p>
                      <a:pPr algn="ctr"/>
                      <a:r>
                        <a:rPr lang="en-US" dirty="0" smtClean="0"/>
                        <a:t>4</a:t>
                      </a:r>
                      <a:endParaRPr lang="en-US" dirty="0"/>
                    </a:p>
                  </a:txBody>
                  <a:tcPr/>
                </a:tc>
              </a:tr>
              <a:tr h="566057">
                <a:tc>
                  <a:txBody>
                    <a:bodyPr/>
                    <a:lstStyle/>
                    <a:p>
                      <a:pPr algn="ctr"/>
                      <a:r>
                        <a:rPr lang="en-US" dirty="0" smtClean="0"/>
                        <a:t>D</a:t>
                      </a:r>
                      <a:endParaRPr lang="en-US" dirty="0"/>
                    </a:p>
                  </a:txBody>
                  <a:tcPr/>
                </a:tc>
                <a:tc>
                  <a:txBody>
                    <a:bodyPr/>
                    <a:lstStyle/>
                    <a:p>
                      <a:pPr algn="ctr"/>
                      <a:r>
                        <a:rPr lang="en-US" dirty="0" smtClean="0"/>
                        <a:t>B,C</a:t>
                      </a:r>
                      <a:endParaRPr lang="en-US" dirty="0"/>
                    </a:p>
                  </a:txBody>
                  <a:tcPr/>
                </a:tc>
                <a:tc>
                  <a:txBody>
                    <a:bodyPr/>
                    <a:lstStyle/>
                    <a:p>
                      <a:pPr algn="ctr"/>
                      <a:r>
                        <a:rPr lang="en-US" dirty="0" smtClean="0"/>
                        <a:t>6</a:t>
                      </a:r>
                      <a:endParaRPr lang="en-US" dirty="0"/>
                    </a:p>
                  </a:txBody>
                  <a:tcPr/>
                </a:tc>
              </a:tr>
              <a:tr h="566057">
                <a:tc>
                  <a:txBody>
                    <a:bodyPr/>
                    <a:lstStyle/>
                    <a:p>
                      <a:pPr algn="ctr"/>
                      <a:r>
                        <a:rPr lang="en-US" dirty="0" smtClean="0"/>
                        <a:t>E</a:t>
                      </a:r>
                      <a:endParaRPr lang="en-US" dirty="0"/>
                    </a:p>
                  </a:txBody>
                  <a:tcPr/>
                </a:tc>
                <a:tc>
                  <a:txBody>
                    <a:bodyPr/>
                    <a:lstStyle/>
                    <a:p>
                      <a:pPr algn="ctr"/>
                      <a:r>
                        <a:rPr lang="en-US" dirty="0" smtClean="0"/>
                        <a:t>-</a:t>
                      </a:r>
                      <a:endParaRPr lang="en-US" dirty="0"/>
                    </a:p>
                  </a:txBody>
                  <a:tcPr/>
                </a:tc>
                <a:tc>
                  <a:txBody>
                    <a:bodyPr/>
                    <a:lstStyle/>
                    <a:p>
                      <a:pPr algn="ctr"/>
                      <a:r>
                        <a:rPr lang="en-US" dirty="0" smtClean="0"/>
                        <a:t>2</a:t>
                      </a:r>
                      <a:endParaRPr lang="en-US" dirty="0"/>
                    </a:p>
                  </a:txBody>
                  <a:tcPr/>
                </a:tc>
              </a:tr>
              <a:tr h="566057">
                <a:tc>
                  <a:txBody>
                    <a:bodyPr/>
                    <a:lstStyle/>
                    <a:p>
                      <a:pPr algn="ctr"/>
                      <a:r>
                        <a:rPr lang="en-US" dirty="0" smtClean="0"/>
                        <a:t>F</a:t>
                      </a:r>
                      <a:endParaRPr lang="en-US" dirty="0"/>
                    </a:p>
                  </a:txBody>
                  <a:tcPr/>
                </a:tc>
                <a:tc>
                  <a:txBody>
                    <a:bodyPr/>
                    <a:lstStyle/>
                    <a:p>
                      <a:pPr algn="ctr"/>
                      <a:r>
                        <a:rPr lang="en-US" dirty="0" smtClean="0"/>
                        <a:t>E</a:t>
                      </a:r>
                      <a:endParaRPr lang="en-US" dirty="0"/>
                    </a:p>
                  </a:txBody>
                  <a:tcPr/>
                </a:tc>
                <a:tc>
                  <a:txBody>
                    <a:bodyPr/>
                    <a:lstStyle/>
                    <a:p>
                      <a:pPr algn="ctr"/>
                      <a:r>
                        <a:rPr lang="en-US" dirty="0" smtClean="0"/>
                        <a:t>8</a:t>
                      </a:r>
                      <a:endParaRPr lang="en-US" dirty="0"/>
                    </a:p>
                  </a:txBody>
                  <a:tcPr/>
                </a:tc>
              </a:tr>
            </a:tbl>
          </a:graphicData>
        </a:graphic>
      </p:graphicFrame>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smtClean="0"/>
              <a:t>Construct a Network Diagram</a:t>
            </a:r>
          </a:p>
          <a:p>
            <a:pPr algn="just"/>
            <a:r>
              <a:rPr lang="en-US" dirty="0" smtClean="0"/>
              <a:t>Compute the total float, free float for each activity.</a:t>
            </a:r>
          </a:p>
          <a:p>
            <a:pPr algn="just"/>
            <a:r>
              <a:rPr lang="en-US" dirty="0" smtClean="0"/>
              <a:t>Find the Critical path and total project duration.</a:t>
            </a:r>
          </a:p>
          <a:p>
            <a:pPr algn="just"/>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762000" y="1066800"/>
            <a:ext cx="7315200" cy="4533900"/>
          </a:xfrm>
          <a:prstGeom prst="rect">
            <a:avLst/>
          </a:prstGeom>
          <a:noFill/>
          <a:ln w="9525">
            <a:noFill/>
            <a:miter lim="800000"/>
            <a:headEnd/>
            <a:tailEnd/>
          </a:ln>
          <a:effectLst/>
        </p:spPr>
      </p:pic>
      <p:sp>
        <p:nvSpPr>
          <p:cNvPr id="3" name="TextBox 2"/>
          <p:cNvSpPr txBox="1"/>
          <p:nvPr/>
        </p:nvSpPr>
        <p:spPr>
          <a:xfrm>
            <a:off x="228600" y="5943600"/>
            <a:ext cx="8984960" cy="646331"/>
          </a:xfrm>
          <a:prstGeom prst="rect">
            <a:avLst/>
          </a:prstGeom>
          <a:noFill/>
        </p:spPr>
        <p:txBody>
          <a:bodyPr wrap="none" rtlCol="0">
            <a:spAutoFit/>
          </a:bodyPr>
          <a:lstStyle/>
          <a:p>
            <a:pPr algn="just"/>
            <a:r>
              <a:rPr lang="en-US" dirty="0" smtClean="0"/>
              <a:t>The critical path is represented by double lines in the network. The  project duration is </a:t>
            </a:r>
          </a:p>
          <a:p>
            <a:pPr algn="just"/>
            <a:r>
              <a:rPr lang="en-US" dirty="0" smtClean="0"/>
              <a:t>12 days The various float for each activity are calculated and represented in the following table</a:t>
            </a: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800" dirty="0" smtClean="0"/>
              <a:t>Using forward pass computations , the earliest time </a:t>
            </a:r>
            <a:r>
              <a:rPr lang="en-US" sz="2800" dirty="0" err="1" smtClean="0"/>
              <a:t>Ei</a:t>
            </a:r>
            <a:r>
              <a:rPr lang="en-US" sz="2800" dirty="0" smtClean="0"/>
              <a:t> is calculated for each node as follows:</a:t>
            </a:r>
          </a:p>
          <a:p>
            <a:endParaRPr lang="en-US" sz="2800" dirty="0" smtClean="0"/>
          </a:p>
          <a:p>
            <a:r>
              <a:rPr lang="en-US" sz="2800" dirty="0" smtClean="0"/>
              <a:t>Set E1 = 0</a:t>
            </a:r>
          </a:p>
          <a:p>
            <a:r>
              <a:rPr lang="en-US" sz="2800" dirty="0" smtClean="0"/>
              <a:t>E2 = E1+2 = 0+2 =2</a:t>
            </a:r>
          </a:p>
          <a:p>
            <a:r>
              <a:rPr lang="en-US" sz="2800" dirty="0" smtClean="0"/>
              <a:t>E3 = E1+2 = 0+2 =2</a:t>
            </a:r>
          </a:p>
          <a:p>
            <a:r>
              <a:rPr lang="en-US" sz="2800" dirty="0" smtClean="0"/>
              <a:t>E4 = E2+4 = 2+4 =6</a:t>
            </a:r>
          </a:p>
          <a:p>
            <a:r>
              <a:rPr lang="en-US" sz="2800" dirty="0" smtClean="0"/>
              <a:t>E5 = Max(E2+3, E4+0) = </a:t>
            </a:r>
            <a:r>
              <a:rPr lang="en-US" sz="2800" dirty="0" err="1" smtClean="0"/>
              <a:t>maX</a:t>
            </a:r>
            <a:r>
              <a:rPr lang="en-US" sz="2800" dirty="0" smtClean="0"/>
              <a:t> (2+3, 6+0) =6</a:t>
            </a:r>
          </a:p>
          <a:p>
            <a:r>
              <a:rPr lang="en-US" sz="2800" dirty="0" smtClean="0"/>
              <a:t>E6 = Max(E5+6, E3+8) = </a:t>
            </a:r>
            <a:r>
              <a:rPr lang="en-US" sz="2800" dirty="0" err="1" smtClean="0"/>
              <a:t>maX</a:t>
            </a:r>
            <a:r>
              <a:rPr lang="en-US" sz="2800" dirty="0" smtClean="0"/>
              <a:t> (6+6, 2+8) =12</a:t>
            </a:r>
          </a:p>
          <a:p>
            <a:endParaRPr lang="en-US" sz="2800" dirty="0" smtClean="0"/>
          </a:p>
          <a:p>
            <a:endParaRPr lang="en-US" sz="2800" dirty="0" smtClean="0"/>
          </a:p>
          <a:p>
            <a:endParaRPr lang="en-US" sz="2800" dirty="0" smtClean="0"/>
          </a:p>
          <a:p>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2117</TotalTime>
  <Words>4603</Words>
  <Application>Microsoft Office PowerPoint</Application>
  <PresentationFormat>On-screen Show (4:3)</PresentationFormat>
  <Paragraphs>812</Paragraphs>
  <Slides>166</Slides>
  <Notes>5</Notes>
  <HiddenSlides>0</HiddenSlides>
  <MMClips>0</MMClips>
  <ScaleCrop>false</ScaleCrop>
  <HeadingPairs>
    <vt:vector size="4" baseType="variant">
      <vt:variant>
        <vt:lpstr>Theme</vt:lpstr>
      </vt:variant>
      <vt:variant>
        <vt:i4>1</vt:i4>
      </vt:variant>
      <vt:variant>
        <vt:lpstr>Slide Titles</vt:lpstr>
      </vt:variant>
      <vt:variant>
        <vt:i4>166</vt:i4>
      </vt:variant>
    </vt:vector>
  </HeadingPairs>
  <TitlesOfParts>
    <vt:vector size="167" baseType="lpstr">
      <vt:lpstr>Office Theme</vt:lpstr>
      <vt:lpstr>PERT and CPM</vt:lpstr>
      <vt:lpstr>Introduction</vt:lpstr>
      <vt:lpstr>Introduction</vt:lpstr>
      <vt:lpstr>Introduction</vt:lpstr>
      <vt:lpstr>Applications of CPM / PERT</vt:lpstr>
      <vt:lpstr>Network Diagram Representation</vt:lpstr>
      <vt:lpstr>Activity</vt:lpstr>
      <vt:lpstr>Types of Activity </vt:lpstr>
      <vt:lpstr>…Types of Activity </vt:lpstr>
      <vt:lpstr>…Types of Activity </vt:lpstr>
      <vt:lpstr>…Types of Activity </vt:lpstr>
      <vt:lpstr>…Types of Activity </vt:lpstr>
      <vt:lpstr>Slide 13</vt:lpstr>
      <vt:lpstr>Slide 14</vt:lpstr>
      <vt:lpstr>Slide 15</vt:lpstr>
      <vt:lpstr>Slide 16</vt:lpstr>
      <vt:lpstr>Network</vt:lpstr>
      <vt:lpstr>Activity-</vt:lpstr>
      <vt:lpstr>Slide 19</vt:lpstr>
      <vt:lpstr>Event (Milestone)</vt:lpstr>
      <vt:lpstr>Slide 21</vt:lpstr>
      <vt:lpstr>Slide 22</vt:lpstr>
      <vt:lpstr>Slide 23</vt:lpstr>
      <vt:lpstr>Slide 24</vt:lpstr>
      <vt:lpstr>Common Errors in Drawing Networks</vt:lpstr>
      <vt:lpstr>Slide 26</vt:lpstr>
      <vt:lpstr>Slide 27</vt:lpstr>
      <vt:lpstr>Rules for Network Representation</vt:lpstr>
      <vt:lpstr>Numbering the events- Fulkerson Rule </vt:lpstr>
      <vt:lpstr>CPM/PERT </vt:lpstr>
      <vt:lpstr>CPM/PERT </vt:lpstr>
      <vt:lpstr>CPM/PERT </vt:lpstr>
      <vt:lpstr>CPM/PERT </vt:lpstr>
      <vt:lpstr>CPM</vt:lpstr>
      <vt:lpstr>PERT</vt:lpstr>
      <vt:lpstr>PERT/CPM  Advantages</vt:lpstr>
      <vt:lpstr>PERT/CPM  disadvantages</vt:lpstr>
      <vt:lpstr>Rules for AOA network construction</vt:lpstr>
      <vt:lpstr>Rules for AOA network construction</vt:lpstr>
      <vt:lpstr>Rules for AOA network construction</vt:lpstr>
      <vt:lpstr>Rules for AOA network construction</vt:lpstr>
      <vt:lpstr>Rules for AOA network construction</vt:lpstr>
      <vt:lpstr>Slide 43</vt:lpstr>
      <vt:lpstr>Example</vt:lpstr>
      <vt:lpstr>Slide 45</vt:lpstr>
      <vt:lpstr>Slide 46</vt:lpstr>
      <vt:lpstr>Slide 47</vt:lpstr>
      <vt:lpstr>Slide 48</vt:lpstr>
      <vt:lpstr>Slide 49</vt:lpstr>
      <vt:lpstr>Slide 50</vt:lpstr>
      <vt:lpstr>Slide 51</vt:lpstr>
      <vt:lpstr>Slide 52</vt:lpstr>
      <vt:lpstr>Slide 53</vt:lpstr>
      <vt:lpstr>Slide 54</vt:lpstr>
      <vt:lpstr>Numerical 2</vt:lpstr>
      <vt:lpstr>Slide 56</vt:lpstr>
      <vt:lpstr>Slide 57</vt:lpstr>
      <vt:lpstr>Slide 58</vt:lpstr>
      <vt:lpstr>Slide 59</vt:lpstr>
      <vt:lpstr>Critical Path Analysis</vt:lpstr>
      <vt:lpstr>Critical Path in Network Analysis </vt:lpstr>
      <vt:lpstr>notations</vt:lpstr>
      <vt:lpstr>Forward Pass method (For earliest event time)</vt:lpstr>
      <vt:lpstr>Forward Pass method (For earliest event time)</vt:lpstr>
      <vt:lpstr>Backward Pass Method (For latest Allowable Event time)</vt:lpstr>
      <vt:lpstr>Backward Pass Method (For latest Allowable Event time)</vt:lpstr>
      <vt:lpstr>Backward Pass Method (For latest Allowable Event time)</vt:lpstr>
      <vt:lpstr>Float</vt:lpstr>
      <vt:lpstr>Float (Slack) of an Activity</vt:lpstr>
      <vt:lpstr>Slack of an Event</vt:lpstr>
      <vt:lpstr>Slack of an Activity</vt:lpstr>
      <vt:lpstr>Total Float</vt:lpstr>
      <vt:lpstr>Total Float</vt:lpstr>
      <vt:lpstr>Example</vt:lpstr>
      <vt:lpstr>Total Float</vt:lpstr>
      <vt:lpstr>Total Float</vt:lpstr>
      <vt:lpstr>Total Float</vt:lpstr>
      <vt:lpstr>Free Float</vt:lpstr>
      <vt:lpstr>Free Float</vt:lpstr>
      <vt:lpstr>Free Float</vt:lpstr>
      <vt:lpstr>Free Float</vt:lpstr>
      <vt:lpstr>Free float</vt:lpstr>
      <vt:lpstr>Total Float vs Free float </vt:lpstr>
      <vt:lpstr>Numerical</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PERT (Program Evaluation and Review Technique)</vt:lpstr>
      <vt:lpstr>PERT</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refernces</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lpstr>Slide 151</vt:lpstr>
      <vt:lpstr>Slide 152</vt:lpstr>
      <vt:lpstr>Slide 153</vt:lpstr>
      <vt:lpstr>Slide 154</vt:lpstr>
      <vt:lpstr>Slide 155</vt:lpstr>
      <vt:lpstr>Slide 156</vt:lpstr>
      <vt:lpstr>Slide 157</vt:lpstr>
      <vt:lpstr>Slide 158</vt:lpstr>
      <vt:lpstr>Slide 159</vt:lpstr>
      <vt:lpstr>Slide 160</vt:lpstr>
      <vt:lpstr>Slide 161</vt:lpstr>
      <vt:lpstr>Slide 162</vt:lpstr>
      <vt:lpstr>Slide 163</vt:lpstr>
      <vt:lpstr>Slide 164</vt:lpstr>
      <vt:lpstr>Slide 165</vt:lpstr>
      <vt:lpstr>Slide 166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PRAVIN KUMAR</dc:creator>
  <cp:lastModifiedBy>PRAVIN KUMAR</cp:lastModifiedBy>
  <cp:revision>166</cp:revision>
  <dcterms:created xsi:type="dcterms:W3CDTF">2021-06-04T05:40:36Z</dcterms:created>
  <dcterms:modified xsi:type="dcterms:W3CDTF">2021-06-28T08:55:22Z</dcterms:modified>
</cp:coreProperties>
</file>