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sldIdLst>
    <p:sldId id="280" r:id="rId2"/>
    <p:sldId id="258" r:id="rId3"/>
    <p:sldId id="259" r:id="rId4"/>
    <p:sldId id="260" r:id="rId5"/>
    <p:sldId id="261" r:id="rId6"/>
    <p:sldId id="277" r:id="rId7"/>
    <p:sldId id="275" r:id="rId8"/>
    <p:sldId id="276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1" r:id="rId19"/>
    <p:sldId id="270" r:id="rId20"/>
    <p:sldId id="269" r:id="rId21"/>
    <p:sldId id="28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9" d="100"/>
          <a:sy n="109" d="100"/>
        </p:scale>
        <p:origin x="-1680" y="-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4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C7FD33-53C2-4289-8AD5-A810F9ADA485}" type="datetime1">
              <a:rPr lang="en-US" smtClean="0"/>
              <a:t>10/26/2023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26A1-0507-488D-BF66-B45B5C5077FE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9E38-89FD-40B5-9D34-28B27CA65998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978F3B5-C1BB-4004-968A-3E3E8A691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EF1F3-7F7D-4C92-BAE5-AD7AA8803ED3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AEBDC-606B-4F17-9746-93BCC2EF7635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292E8-A867-4A5D-A2FF-27A5BD516AD9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98DFF-7169-4249-A0F4-BDD75CD7B639}" type="datetime1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DFC8A-FEA8-4BF8-8929-205DFA4D9079}" type="datetime1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321B5-F274-462D-B9B0-A4DD62ED9839}" type="datetime1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067ACB0D-ACB5-408F-A46C-319C5482663E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DA908A-CA72-4CF0-9BB3-15B47F345DEA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BEBA21-C44C-46C3-ABAA-AC5D624B0B7C}" type="datetime1">
              <a:rPr lang="en-US" smtClean="0"/>
              <a:t>10/26/2023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364F1B-2610-4915-B5CD-C31AECC9381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9246" y="1426463"/>
            <a:ext cx="4428445" cy="12216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Biomedical Waste Management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4375" y="5931260"/>
            <a:ext cx="7772400" cy="89977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39540" y="3335275"/>
            <a:ext cx="6108200" cy="91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03252"/>
            <a:ext cx="8856890" cy="3512209"/>
          </a:xfrm>
        </p:spPr>
        <p:txBody>
          <a:bodyPr>
            <a:normAutofit/>
          </a:bodyPr>
          <a:lstStyle/>
          <a:p>
            <a:r>
              <a:rPr lang="en-US" sz="2600" dirty="0"/>
              <a:t>M</a:t>
            </a:r>
            <a:r>
              <a:rPr lang="en-US" sz="2600" dirty="0" smtClean="0"/>
              <a:t>ethod </a:t>
            </a:r>
            <a:r>
              <a:rPr lang="en-US" sz="2600" dirty="0"/>
              <a:t>of choice of disposal of </a:t>
            </a:r>
            <a:r>
              <a:rPr lang="en-US" sz="2600" dirty="0" smtClean="0"/>
              <a:t>biomedical waste</a:t>
            </a:r>
            <a:r>
              <a:rPr lang="en-US" sz="2600" dirty="0"/>
              <a:t>.</a:t>
            </a:r>
          </a:p>
          <a:p>
            <a:r>
              <a:rPr lang="en-US" sz="2600" dirty="0"/>
              <a:t>H</a:t>
            </a:r>
            <a:r>
              <a:rPr lang="en-US" sz="2600" dirty="0" smtClean="0"/>
              <a:t>igh </a:t>
            </a:r>
            <a:r>
              <a:rPr lang="en-US" sz="2600" dirty="0"/>
              <a:t>temperature dry oxidation </a:t>
            </a:r>
            <a:r>
              <a:rPr lang="en-US" sz="2600" dirty="0" smtClean="0"/>
              <a:t>process that </a:t>
            </a:r>
            <a:r>
              <a:rPr lang="en-US" sz="2600" dirty="0"/>
              <a:t>reduces organic and combustible waste </a:t>
            </a:r>
            <a:r>
              <a:rPr lang="en-US" sz="2600" dirty="0" smtClean="0"/>
              <a:t>into nonorganic </a:t>
            </a:r>
            <a:r>
              <a:rPr lang="en-US" sz="2600" dirty="0"/>
              <a:t>incombustible matter, resulting in a </a:t>
            </a:r>
            <a:r>
              <a:rPr lang="en-US" sz="2600" dirty="0" smtClean="0"/>
              <a:t>very significant </a:t>
            </a:r>
            <a:r>
              <a:rPr lang="en-US" sz="2600" dirty="0"/>
              <a:t>reduction of waste volume and weight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 AND DISPOSAL </a:t>
            </a:r>
            <a:r>
              <a:rPr lang="en-US" b="1" dirty="0" smtClean="0"/>
              <a:t>METHODS-</a:t>
            </a:r>
            <a:br>
              <a:rPr lang="en-US" b="1" dirty="0" smtClean="0"/>
            </a:br>
            <a:r>
              <a:rPr lang="en-US" b="1" dirty="0" smtClean="0"/>
              <a:t>Incineration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1331"/>
            <a:ext cx="8856890" cy="35122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Incineration done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Those </a:t>
            </a:r>
            <a:r>
              <a:rPr lang="en-US" dirty="0"/>
              <a:t>wastes </a:t>
            </a:r>
            <a:r>
              <a:rPr lang="en-US" dirty="0" smtClean="0"/>
              <a:t>that cannot </a:t>
            </a:r>
            <a:r>
              <a:rPr lang="en-US" dirty="0"/>
              <a:t>be reused, recycled or disposed off in a landfill </a:t>
            </a:r>
            <a:r>
              <a:rPr lang="en-US" dirty="0" smtClean="0"/>
              <a:t>site</a:t>
            </a:r>
            <a:r>
              <a:rPr lang="en-US" dirty="0"/>
              <a:t>, for example, human and animal anatomical waste</a:t>
            </a:r>
            <a:r>
              <a:rPr lang="en-US" dirty="0" smtClean="0"/>
              <a:t>, microbiological </a:t>
            </a:r>
            <a:r>
              <a:rPr lang="en-US" dirty="0"/>
              <a:t>waste, solid non-plastic infectious waste</a:t>
            </a:r>
          </a:p>
          <a:p>
            <a:r>
              <a:rPr lang="en-US" dirty="0" smtClean="0"/>
              <a:t> </a:t>
            </a:r>
            <a:r>
              <a:rPr lang="en-US" dirty="0"/>
              <a:t>Incineration should not be done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Pressurized </a:t>
            </a:r>
            <a:r>
              <a:rPr lang="en-US" dirty="0"/>
              <a:t>gas </a:t>
            </a:r>
            <a:r>
              <a:rPr lang="en-US" dirty="0" smtClean="0"/>
              <a:t>containers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Reactive </a:t>
            </a:r>
            <a:r>
              <a:rPr lang="en-US" dirty="0"/>
              <a:t>chemical waste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Halogenated </a:t>
            </a:r>
            <a:r>
              <a:rPr lang="en-US" dirty="0"/>
              <a:t>plastics such as PVC (polyvinyl chloride)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Waste </a:t>
            </a:r>
            <a:r>
              <a:rPr lang="en-US" dirty="0"/>
              <a:t>with heavy metals such as mercury, silver salts</a:t>
            </a:r>
            <a:r>
              <a:rPr lang="en-US" dirty="0" smtClean="0"/>
              <a:t>, radiographic </a:t>
            </a:r>
            <a:r>
              <a:rPr lang="en-US" dirty="0"/>
              <a:t>waste, broken thermometers.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Incineration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03610"/>
            <a:ext cx="8551480" cy="3512209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For </a:t>
            </a:r>
            <a:r>
              <a:rPr lang="en-US" sz="2500" dirty="0"/>
              <a:t>ease </a:t>
            </a:r>
            <a:r>
              <a:rPr lang="en-US" sz="2500" dirty="0" smtClean="0"/>
              <a:t>and safety </a:t>
            </a:r>
            <a:r>
              <a:rPr lang="en-US" sz="2500" dirty="0"/>
              <a:t>in operation, the system should be horizontal </a:t>
            </a:r>
            <a:r>
              <a:rPr lang="en-US" sz="2500" dirty="0" smtClean="0"/>
              <a:t>type and </a:t>
            </a:r>
            <a:r>
              <a:rPr lang="en-US" sz="2500" dirty="0"/>
              <a:t>exclusively designed for the treatment of </a:t>
            </a:r>
            <a:r>
              <a:rPr lang="en-US" sz="2500" dirty="0" smtClean="0"/>
              <a:t>biomedical waste</a:t>
            </a:r>
            <a:r>
              <a:rPr lang="en-US" sz="2500" dirty="0"/>
              <a:t>. </a:t>
            </a:r>
            <a:endParaRPr lang="en-US" sz="2500" dirty="0" smtClean="0"/>
          </a:p>
          <a:p>
            <a:r>
              <a:rPr lang="en-US" sz="2500" dirty="0"/>
              <a:t> </a:t>
            </a:r>
            <a:r>
              <a:rPr lang="en-US" sz="2500" dirty="0" smtClean="0"/>
              <a:t>For </a:t>
            </a:r>
            <a:r>
              <a:rPr lang="en-US" sz="2500" dirty="0"/>
              <a:t>optimum results, </a:t>
            </a:r>
            <a:r>
              <a:rPr lang="en-US" sz="2500" dirty="0" smtClean="0"/>
              <a:t>pre-vacuum-based system is </a:t>
            </a:r>
            <a:r>
              <a:rPr lang="en-US" sz="2500" dirty="0"/>
              <a:t>preferred against the gravity type system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Tamper-proof </a:t>
            </a:r>
            <a:r>
              <a:rPr lang="en-US" sz="2500" dirty="0"/>
              <a:t>control panel with efficient display </a:t>
            </a:r>
            <a:r>
              <a:rPr lang="en-US" sz="2500" dirty="0" smtClean="0"/>
              <a:t>and recording </a:t>
            </a:r>
            <a:r>
              <a:rPr lang="en-US" sz="2500" dirty="0"/>
              <a:t>devices for critical parameters such as time</a:t>
            </a:r>
            <a:r>
              <a:rPr lang="en-US" sz="2500" dirty="0" smtClean="0"/>
              <a:t>, temperature</a:t>
            </a:r>
            <a:r>
              <a:rPr lang="en-US" sz="2500" dirty="0"/>
              <a:t>, pressure, date and batch number,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Autoclave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1197405"/>
            <a:ext cx="8704185" cy="3512209"/>
          </a:xfrm>
        </p:spPr>
        <p:txBody>
          <a:bodyPr>
            <a:normAutofit/>
          </a:bodyPr>
          <a:lstStyle/>
          <a:p>
            <a:r>
              <a:rPr lang="en-US" dirty="0" smtClean="0"/>
              <a:t>Chemicals </a:t>
            </a:r>
            <a:r>
              <a:rPr lang="en-US" dirty="0"/>
              <a:t>such as sodium hypochlorite (1–2%) are </a:t>
            </a:r>
            <a:r>
              <a:rPr lang="en-US" dirty="0" smtClean="0"/>
              <a:t>added to </a:t>
            </a:r>
            <a:r>
              <a:rPr lang="en-US" dirty="0"/>
              <a:t>waste to kill or inactivate the </a:t>
            </a:r>
            <a:r>
              <a:rPr lang="en-US" dirty="0" smtClean="0"/>
              <a:t>pathogens </a:t>
            </a:r>
            <a:r>
              <a:rPr lang="en-US" dirty="0"/>
              <a:t>within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Chemical </a:t>
            </a:r>
            <a:r>
              <a:rPr lang="en-US" b="1" dirty="0"/>
              <a:t>Disinfection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iquid </a:t>
            </a:r>
            <a:r>
              <a:rPr lang="en-US" dirty="0"/>
              <a:t>effluent generated during the process of </a:t>
            </a:r>
            <a:r>
              <a:rPr lang="en-US" dirty="0" smtClean="0"/>
              <a:t>washing containers</a:t>
            </a:r>
            <a:r>
              <a:rPr lang="en-US" dirty="0"/>
              <a:t>, vehicles, floors, etc. is first subjected to </a:t>
            </a:r>
            <a:r>
              <a:rPr lang="en-US" dirty="0" smtClean="0"/>
              <a:t>chemical treatment </a:t>
            </a:r>
            <a:r>
              <a:rPr lang="en-US" dirty="0"/>
              <a:t>and then disposed in effluent treatment plant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Effluent </a:t>
            </a:r>
            <a:r>
              <a:rPr lang="en-US" b="1" dirty="0"/>
              <a:t>Treatment Plant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19984"/>
            <a:ext cx="8704185" cy="351220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microwaving, microbial inactivation occurs as a result of </a:t>
            </a:r>
            <a:r>
              <a:rPr lang="en-US" sz="2600" dirty="0" smtClean="0"/>
              <a:t>the </a:t>
            </a:r>
            <a:r>
              <a:rPr lang="en-US" sz="2600" dirty="0"/>
              <a:t>thermal effect of electromagnetic </a:t>
            </a:r>
            <a:r>
              <a:rPr lang="en-US" sz="2600" dirty="0" smtClean="0"/>
              <a:t>radiation.</a:t>
            </a:r>
          </a:p>
          <a:p>
            <a:r>
              <a:rPr lang="en-US" sz="2600" dirty="0" smtClean="0"/>
              <a:t>Intermolecular </a:t>
            </a:r>
            <a:r>
              <a:rPr lang="en-US" sz="2600" dirty="0"/>
              <a:t>heating process</a:t>
            </a:r>
          </a:p>
          <a:p>
            <a:r>
              <a:rPr lang="en-US" sz="2600" dirty="0"/>
              <a:t> H</a:t>
            </a:r>
            <a:r>
              <a:rPr lang="en-US" sz="2600" dirty="0" smtClean="0"/>
              <a:t>eating </a:t>
            </a:r>
            <a:r>
              <a:rPr lang="en-US" sz="2600" dirty="0"/>
              <a:t>occurs inside the waste material in </a:t>
            </a:r>
            <a:r>
              <a:rPr lang="en-US" sz="2600" dirty="0" smtClean="0"/>
              <a:t>the presence </a:t>
            </a:r>
            <a:r>
              <a:rPr lang="en-US" sz="2600" dirty="0"/>
              <a:t>of steam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fficacy should be monitored </a:t>
            </a:r>
            <a:r>
              <a:rPr lang="en-US" sz="2600" dirty="0"/>
              <a:t>regularly.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Microwaving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246229"/>
            <a:ext cx="8704185" cy="3512209"/>
          </a:xfrm>
        </p:spPr>
        <p:txBody>
          <a:bodyPr>
            <a:normAutofit/>
          </a:bodyPr>
          <a:lstStyle/>
          <a:p>
            <a:r>
              <a:rPr lang="en-US" sz="2600" dirty="0"/>
              <a:t>W</a:t>
            </a:r>
            <a:r>
              <a:rPr lang="en-US" sz="2600" dirty="0" smtClean="0"/>
              <a:t>aste </a:t>
            </a:r>
            <a:r>
              <a:rPr lang="en-US" sz="2600" dirty="0"/>
              <a:t>are </a:t>
            </a:r>
            <a:r>
              <a:rPr lang="en-US" sz="2600" dirty="0" err="1"/>
              <a:t>deshaped</a:t>
            </a:r>
            <a:r>
              <a:rPr lang="en-US" sz="2600" dirty="0"/>
              <a:t> or </a:t>
            </a:r>
            <a:r>
              <a:rPr lang="en-US" sz="2600" dirty="0" smtClean="0"/>
              <a:t>cut into </a:t>
            </a:r>
            <a:r>
              <a:rPr lang="en-US" sz="2600" dirty="0"/>
              <a:t>smaller pieces so as to make the wastes unrecognizable. </a:t>
            </a:r>
          </a:p>
          <a:p>
            <a:r>
              <a:rPr lang="en-US" sz="2600" dirty="0" smtClean="0"/>
              <a:t>Helps </a:t>
            </a:r>
            <a:r>
              <a:rPr lang="en-US" sz="2600" dirty="0"/>
              <a:t>in prevention of reuse of biomedical </a:t>
            </a:r>
            <a:r>
              <a:rPr lang="en-US" sz="2600" dirty="0" smtClean="0"/>
              <a:t>waste</a:t>
            </a:r>
          </a:p>
          <a:p>
            <a:r>
              <a:rPr lang="en-US" sz="2600" dirty="0" smtClean="0"/>
              <a:t>Acts </a:t>
            </a:r>
            <a:r>
              <a:rPr lang="en-US" sz="2600" dirty="0"/>
              <a:t>as identifier that the waste has been disinfected and </a:t>
            </a:r>
            <a:r>
              <a:rPr lang="en-US" sz="2600" dirty="0" smtClean="0"/>
              <a:t>is safe </a:t>
            </a:r>
            <a:r>
              <a:rPr lang="en-US" sz="2600" dirty="0"/>
              <a:t>to dispose off.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Shredder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" y="1197405"/>
            <a:ext cx="9000445" cy="3512209"/>
          </a:xfrm>
        </p:spPr>
        <p:txBody>
          <a:bodyPr>
            <a:normAutofit/>
          </a:bodyPr>
          <a:lstStyle/>
          <a:p>
            <a:r>
              <a:rPr lang="en-US" sz="2600" dirty="0"/>
              <a:t>S</a:t>
            </a:r>
            <a:r>
              <a:rPr lang="en-US" sz="2600" dirty="0" smtClean="0"/>
              <a:t>mall </a:t>
            </a:r>
            <a:r>
              <a:rPr lang="en-US" sz="2600" dirty="0"/>
              <a:t>deep burial pit of 2 meters depth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Should be half </a:t>
            </a:r>
            <a:r>
              <a:rPr lang="en-US" sz="2600" dirty="0"/>
              <a:t>filled with waste, then covered with lime within 50 </a:t>
            </a:r>
            <a:r>
              <a:rPr lang="en-US" sz="2600" dirty="0" smtClean="0"/>
              <a:t>cm of </a:t>
            </a:r>
            <a:r>
              <a:rPr lang="en-US" sz="2600" dirty="0"/>
              <a:t>the surface, before filling the rest of the pit with </a:t>
            </a:r>
            <a:r>
              <a:rPr lang="en-US" sz="2600" dirty="0" smtClean="0"/>
              <a:t>soil. </a:t>
            </a:r>
          </a:p>
          <a:p>
            <a:r>
              <a:rPr lang="en-US" sz="2600" dirty="0" smtClean="0"/>
              <a:t>Designed </a:t>
            </a:r>
            <a:r>
              <a:rPr lang="en-US" sz="2600" dirty="0"/>
              <a:t>for disposal of hospital waste.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Sanitary </a:t>
            </a:r>
            <a:r>
              <a:rPr lang="en-US" b="1" dirty="0"/>
              <a:t>Landfill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123065"/>
            <a:ext cx="8704185" cy="3512209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filling containers </a:t>
            </a:r>
            <a:r>
              <a:rPr lang="en-US" dirty="0" smtClean="0"/>
              <a:t>with waste</a:t>
            </a:r>
            <a:r>
              <a:rPr lang="en-US" dirty="0"/>
              <a:t>, adding immobilizing material and sealing </a:t>
            </a:r>
            <a:r>
              <a:rPr lang="en-US" dirty="0" smtClean="0"/>
              <a:t>the containers</a:t>
            </a:r>
          </a:p>
          <a:p>
            <a:r>
              <a:rPr lang="en-US" dirty="0" smtClean="0"/>
              <a:t>To </a:t>
            </a:r>
            <a:r>
              <a:rPr lang="en-US" dirty="0"/>
              <a:t>prevent the access to </a:t>
            </a:r>
            <a:r>
              <a:rPr lang="en-US" dirty="0" smtClean="0"/>
              <a:t>unscrupulous activities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Encapsulation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1255054"/>
            <a:ext cx="8704185" cy="3512209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mixing waste </a:t>
            </a:r>
            <a:r>
              <a:rPr lang="en-US" dirty="0" smtClean="0"/>
              <a:t>with cement </a:t>
            </a:r>
            <a:r>
              <a:rPr lang="en-US" dirty="0"/>
              <a:t>and other substances before </a:t>
            </a:r>
            <a:r>
              <a:rPr lang="en-US" dirty="0" smtClean="0"/>
              <a:t>disposal</a:t>
            </a:r>
          </a:p>
          <a:p>
            <a:r>
              <a:rPr lang="en-US" dirty="0" smtClean="0"/>
              <a:t>To minimize the </a:t>
            </a:r>
            <a:r>
              <a:rPr lang="en-US" dirty="0"/>
              <a:t>risk of toxic substances contained in the waste </a:t>
            </a:r>
            <a:r>
              <a:rPr lang="en-US" dirty="0" smtClean="0"/>
              <a:t>migrating into </a:t>
            </a:r>
            <a:r>
              <a:rPr lang="en-US" dirty="0"/>
              <a:t>surface or ground water.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Inertization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197405"/>
            <a:ext cx="8704185" cy="351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 smtClean="0"/>
              <a:t>Wastes </a:t>
            </a:r>
            <a:r>
              <a:rPr lang="en-US" dirty="0"/>
              <a:t>that are generated during </a:t>
            </a:r>
            <a:r>
              <a:rPr lang="en-US" dirty="0" smtClean="0"/>
              <a:t>the laboratory </a:t>
            </a:r>
            <a:r>
              <a:rPr lang="en-US" dirty="0"/>
              <a:t>diagnosis, treatment or immunization of </a:t>
            </a:r>
            <a:r>
              <a:rPr lang="en-US" dirty="0" smtClean="0"/>
              <a:t>human beings </a:t>
            </a:r>
            <a:r>
              <a:rPr lang="en-US" dirty="0"/>
              <a:t>or animals, or in research activities pertaining thereto</a:t>
            </a:r>
            <a:r>
              <a:rPr lang="en-US" dirty="0" smtClean="0"/>
              <a:t>, or </a:t>
            </a:r>
            <a:r>
              <a:rPr lang="en-US" dirty="0"/>
              <a:t>in the production of </a:t>
            </a:r>
            <a:r>
              <a:rPr lang="en-US" dirty="0" smtClean="0"/>
              <a:t>biologicals.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Biomedical Waste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55054"/>
            <a:ext cx="8856890" cy="3512209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akes </a:t>
            </a:r>
            <a:r>
              <a:rPr lang="en-US" dirty="0"/>
              <a:t>use of an ionized gas in the </a:t>
            </a:r>
            <a:r>
              <a:rPr lang="en-US" dirty="0" smtClean="0"/>
              <a:t>plasma state </a:t>
            </a:r>
            <a:r>
              <a:rPr lang="en-US" dirty="0"/>
              <a:t>to convert electrical energy to temperatures of </a:t>
            </a:r>
            <a:r>
              <a:rPr lang="en-US" dirty="0" smtClean="0"/>
              <a:t>several thousand </a:t>
            </a:r>
            <a:r>
              <a:rPr lang="en-US" dirty="0"/>
              <a:t>degrees using plasma arc torches or electrodes.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Plasma </a:t>
            </a:r>
            <a:r>
              <a:rPr lang="en-US" b="1" dirty="0"/>
              <a:t>Pyrolysis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6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8720" y="5473145"/>
            <a:ext cx="8229600" cy="339447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295" y="5778555"/>
            <a:ext cx="235068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-901121"/>
            <a:ext cx="8229600" cy="85725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13477"/>
              </p:ext>
            </p:extLst>
          </p:nvPr>
        </p:nvGraphicFramePr>
        <p:xfrm>
          <a:off x="2281425" y="586585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esentation" r:id="rId3" imgW="4570603" imgH="3427427" progId="PowerPoint.Show.12">
                  <p:embed/>
                </p:oleObj>
              </mc:Choice>
              <mc:Fallback>
                <p:oleObj name="Presentation" r:id="rId3" imgW="4570603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1425" y="586585"/>
                        <a:ext cx="4570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0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1255054"/>
            <a:ext cx="8704185" cy="3512209"/>
          </a:xfrm>
        </p:spPr>
        <p:txBody>
          <a:bodyPr>
            <a:normAutofit/>
          </a:bodyPr>
          <a:lstStyle/>
          <a:p>
            <a:r>
              <a:rPr lang="en-US" dirty="0"/>
              <a:t>General waste (80</a:t>
            </a:r>
            <a:r>
              <a:rPr lang="en-US" dirty="0" smtClean="0"/>
              <a:t>%) </a:t>
            </a:r>
          </a:p>
          <a:p>
            <a:r>
              <a:rPr lang="en-US" dirty="0" smtClean="0"/>
              <a:t>Pathological </a:t>
            </a:r>
            <a:r>
              <a:rPr lang="en-US" dirty="0"/>
              <a:t>and infectious waste (15</a:t>
            </a:r>
            <a:r>
              <a:rPr lang="en-US" dirty="0" smtClean="0"/>
              <a:t>%)</a:t>
            </a:r>
          </a:p>
          <a:p>
            <a:r>
              <a:rPr lang="en-US" dirty="0" smtClean="0"/>
              <a:t> </a:t>
            </a:r>
            <a:r>
              <a:rPr lang="en-US" dirty="0"/>
              <a:t>Chemical and pharmaceutical waste (3</a:t>
            </a:r>
            <a:r>
              <a:rPr lang="en-US" dirty="0" smtClean="0"/>
              <a:t>%)</a:t>
            </a:r>
          </a:p>
          <a:p>
            <a:r>
              <a:rPr lang="en-US" dirty="0" smtClean="0"/>
              <a:t>Sharp </a:t>
            </a:r>
            <a:r>
              <a:rPr lang="en-US" dirty="0"/>
              <a:t>waste (1</a:t>
            </a:r>
            <a:r>
              <a:rPr lang="en-US" dirty="0" smtClean="0"/>
              <a:t>%)</a:t>
            </a:r>
          </a:p>
          <a:p>
            <a:r>
              <a:rPr lang="en-US" dirty="0" smtClean="0"/>
              <a:t>Less </a:t>
            </a:r>
            <a:r>
              <a:rPr lang="en-US" dirty="0"/>
              <a:t>than 1% accounts for special waste such as </a:t>
            </a:r>
            <a:r>
              <a:rPr lang="en-US" dirty="0" smtClean="0"/>
              <a:t>cytotoxic drug</a:t>
            </a:r>
            <a:r>
              <a:rPr lang="en-US" dirty="0"/>
              <a:t>, radioactive waste, broken thermometers and </a:t>
            </a:r>
            <a:r>
              <a:rPr lang="en-US" dirty="0" smtClean="0"/>
              <a:t>used batteries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Waste Generated in Hospitals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55054"/>
            <a:ext cx="8856890" cy="3512209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According </a:t>
            </a:r>
            <a:r>
              <a:rPr lang="en-US" sz="2500" dirty="0"/>
              <a:t>to the Ministry of Environment and </a:t>
            </a:r>
            <a:r>
              <a:rPr lang="en-US" sz="2500" dirty="0" smtClean="0"/>
              <a:t>Forests gross </a:t>
            </a:r>
            <a:r>
              <a:rPr lang="en-US" sz="2500" dirty="0"/>
              <a:t>generation of biomedical waste in </a:t>
            </a:r>
            <a:r>
              <a:rPr lang="en-US" sz="2500" dirty="0" smtClean="0"/>
              <a:t>India is </a:t>
            </a:r>
            <a:r>
              <a:rPr lang="en-US" sz="2500" dirty="0"/>
              <a:t>about 4,05,702 </a:t>
            </a:r>
            <a:r>
              <a:rPr lang="en-US" sz="2500" dirty="0" smtClean="0"/>
              <a:t>kg/day</a:t>
            </a:r>
          </a:p>
          <a:p>
            <a:r>
              <a:rPr lang="en-US" sz="2500" dirty="0" smtClean="0"/>
              <a:t>Of </a:t>
            </a:r>
            <a:r>
              <a:rPr lang="en-US" sz="2500" dirty="0"/>
              <a:t>which only 2,91,983 </a:t>
            </a:r>
            <a:r>
              <a:rPr lang="en-US" sz="2500" dirty="0" smtClean="0"/>
              <a:t>kg/day is </a:t>
            </a:r>
            <a:r>
              <a:rPr lang="en-US" sz="2500" dirty="0"/>
              <a:t>properly </a:t>
            </a:r>
            <a:r>
              <a:rPr lang="en-US" sz="2500" dirty="0" smtClean="0"/>
              <a:t>disposed</a:t>
            </a:r>
          </a:p>
          <a:p>
            <a:r>
              <a:rPr lang="en-US" sz="2500" dirty="0" smtClean="0"/>
              <a:t>28</a:t>
            </a:r>
            <a:r>
              <a:rPr lang="en-US" sz="2500" dirty="0"/>
              <a:t>% </a:t>
            </a:r>
            <a:r>
              <a:rPr lang="en-US" sz="2500" dirty="0" smtClean="0"/>
              <a:t>of the </a:t>
            </a:r>
            <a:r>
              <a:rPr lang="en-US" sz="2500" dirty="0"/>
              <a:t>wastes is left untreated and not disposed, finding </a:t>
            </a:r>
            <a:r>
              <a:rPr lang="en-US" sz="2500" dirty="0" smtClean="0"/>
              <a:t>its way </a:t>
            </a:r>
            <a:r>
              <a:rPr lang="en-US" sz="2500" dirty="0"/>
              <a:t>in dumps or water bodies and re-enters our system</a:t>
            </a:r>
            <a:r>
              <a:rPr lang="en-US" sz="2500" dirty="0" smtClean="0"/>
              <a:t>.</a:t>
            </a:r>
          </a:p>
          <a:p>
            <a:r>
              <a:rPr lang="en-US" sz="2400" dirty="0"/>
              <a:t>Karnataka tops the chart among all the states in </a:t>
            </a:r>
            <a:r>
              <a:rPr lang="en-US" sz="2400" dirty="0" smtClean="0"/>
              <a:t>generation of </a:t>
            </a:r>
            <a:r>
              <a:rPr lang="en-US" sz="2400" dirty="0"/>
              <a:t>biomedical waste.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Situation in India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54259"/>
              </p:ext>
            </p:extLst>
          </p:nvPr>
        </p:nvGraphicFramePr>
        <p:xfrm>
          <a:off x="285032" y="1214376"/>
          <a:ext cx="8573936" cy="3314456"/>
        </p:xfrm>
        <a:graphic>
          <a:graphicData uri="http://schemas.openxmlformats.org/drawingml/2006/table">
            <a:tbl>
              <a:tblPr firstRow="1" firstCol="1" bandRow="1"/>
              <a:tblGrid>
                <a:gridCol w="2071067"/>
                <a:gridCol w="2071067"/>
                <a:gridCol w="2215901"/>
                <a:gridCol w="2215901"/>
              </a:tblGrid>
              <a:tr h="67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093"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infectious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 plastic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Human anatomical waste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coloured non chlorinated plastic bags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Incineration/ Plasma pyrolysis/ deep burial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67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Animal anatomical waste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Soiled waste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Incineration/ Plasma Pyrolysis/ deep burial/ autoclaving or hydroclaving + shredding/mutilation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20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Expired/ discarded medicines- pharmaceutical waste, cytotoxic drugs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coloured containers/ non chlorinated plastic bags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 (cytotoxic drugs at temperature &gt; 1200⁰C)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93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Chemical waste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coloured containers/ non chlorinated plastic bags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Incineration or Plasma pyrolysis or Encapsulation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40481"/>
              </p:ext>
            </p:extLst>
          </p:nvPr>
        </p:nvGraphicFramePr>
        <p:xfrm>
          <a:off x="361950" y="2735262"/>
          <a:ext cx="9715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Bitmap Image" r:id="rId3" imgW="1504762" imgH="2219341" progId="Paint.Picture">
                  <p:embed/>
                </p:oleObj>
              </mc:Choice>
              <mc:Fallback>
                <p:oleObj name="Bitmap Image" r:id="rId3" imgW="1504762" imgH="2219341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735262"/>
                        <a:ext cx="9715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724572"/>
              </p:ext>
            </p:extLst>
          </p:nvPr>
        </p:nvGraphicFramePr>
        <p:xfrm>
          <a:off x="177973" y="1268191"/>
          <a:ext cx="8573936" cy="3088714"/>
        </p:xfrm>
        <a:graphic>
          <a:graphicData uri="http://schemas.openxmlformats.org/drawingml/2006/table">
            <a:tbl>
              <a:tblPr firstRow="1" firstCol="1" bandRow="1"/>
              <a:tblGrid>
                <a:gridCol w="2071067"/>
                <a:gridCol w="2071067"/>
                <a:gridCol w="2215901"/>
                <a:gridCol w="2215901"/>
              </a:tblGrid>
              <a:tr h="67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9301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Yellow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infectious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 plastic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Chemical liquid waste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Separate collection system leading to effluent treatment system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Pre-treated before mixing with other wastewater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26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Discarded linen contaminated with blood/ body fluids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Non-chlorinated yellow plastic bags/ suitable packing material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 chlorinated chemical disinfection followed by incineration/ plasma pyrolysis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  <a:tr h="335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Microbiology, other clinical lab waste, blood bags, live/ attenuated vaccines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Autoclave safe plastic bag/ container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Pre-treat to sterilize with non-chlorinated chemicals on-site as per NACO/ WHO guidelines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Incineration.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1950" y="2735262"/>
          <a:ext cx="9715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1504762" imgH="2219341" progId="Paint.Picture">
                  <p:embed/>
                </p:oleObj>
              </mc:Choice>
              <mc:Fallback>
                <p:oleObj name="Bitmap Image" r:id="rId3" imgW="1504762" imgH="221934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735262"/>
                        <a:ext cx="9715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262978"/>
              </p:ext>
            </p:extLst>
          </p:nvPr>
        </p:nvGraphicFramePr>
        <p:xfrm>
          <a:off x="456286" y="1197405"/>
          <a:ext cx="8391456" cy="2968626"/>
        </p:xfrm>
        <a:graphic>
          <a:graphicData uri="http://schemas.openxmlformats.org/drawingml/2006/table">
            <a:tbl>
              <a:tblPr firstRow="1" firstCol="1" bandRow="1"/>
              <a:tblGrid>
                <a:gridCol w="2026989"/>
                <a:gridCol w="2026989"/>
                <a:gridCol w="2168739"/>
                <a:gridCol w="2168739"/>
              </a:tblGrid>
              <a:tr h="67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294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Infectious plastic waste (Recyclable)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 coloured non-chlorinated plastic bags or containers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Autoclaving/ micro-waving/ </a:t>
                      </a:r>
                      <a:r>
                        <a:rPr lang="en-IN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hydroclaving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shredding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Mutilation/ sterilization+ shredding.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Treated waste sent to registered or authorized recyclers or for energy recovery or plastics to diesel or fuel oil or for road making,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66109"/>
              </p:ext>
            </p:extLst>
          </p:nvPr>
        </p:nvGraphicFramePr>
        <p:xfrm>
          <a:off x="754375" y="2416922"/>
          <a:ext cx="8477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3" imgW="847843" imgH="1304935" progId="Paint.Picture">
                  <p:embed/>
                </p:oleObj>
              </mc:Choice>
              <mc:Fallback>
                <p:oleObj name="Bitmap Image" r:id="rId3" imgW="847843" imgH="13049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75" y="2416922"/>
                        <a:ext cx="84772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34634"/>
              </p:ext>
            </p:extLst>
          </p:nvPr>
        </p:nvGraphicFramePr>
        <p:xfrm>
          <a:off x="601670" y="1311515"/>
          <a:ext cx="7940660" cy="2659762"/>
        </p:xfrm>
        <a:graphic>
          <a:graphicData uri="http://schemas.openxmlformats.org/drawingml/2006/table">
            <a:tbl>
              <a:tblPr firstRow="1" firstCol="1" bandRow="1"/>
              <a:tblGrid>
                <a:gridCol w="1918097"/>
                <a:gridCol w="1918097"/>
                <a:gridCol w="2052233"/>
                <a:gridCol w="2052233"/>
              </a:tblGrid>
              <a:tr h="67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38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White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(Translucent)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Waste sharps including metal sharp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Puncture proof, Leak proof, tamper proof containers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Autoclaving/ dry heat sterilization+ shredding/ mutilation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Encapsulation in metal container or cement concrete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Sanitary landfill/ designated concrete waste sharp pit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24005"/>
              </p:ext>
            </p:extLst>
          </p:nvPr>
        </p:nvGraphicFramePr>
        <p:xfrm>
          <a:off x="1365195" y="2571750"/>
          <a:ext cx="581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3" imgW="847843" imgH="980952" progId="Paint.Picture">
                  <p:embed/>
                </p:oleObj>
              </mc:Choice>
              <mc:Fallback>
                <p:oleObj name="Bitmap Image" r:id="rId3" imgW="847843" imgH="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95" y="2571750"/>
                        <a:ext cx="5810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05732"/>
              </p:ext>
            </p:extLst>
          </p:nvPr>
        </p:nvGraphicFramePr>
        <p:xfrm>
          <a:off x="296260" y="1350109"/>
          <a:ext cx="8551480" cy="2901395"/>
        </p:xfrm>
        <a:graphic>
          <a:graphicData uri="http://schemas.openxmlformats.org/drawingml/2006/table">
            <a:tbl>
              <a:tblPr firstRow="1" firstCol="1" bandRow="1"/>
              <a:tblGrid>
                <a:gridCol w="2065643"/>
                <a:gridCol w="2065643"/>
                <a:gridCol w="2210097"/>
                <a:gridCol w="2210097"/>
              </a:tblGrid>
              <a:tr h="3626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190" algn="r"/>
                        </a:tabLs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waste 	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 of Bag/ container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Treatment/ Disposal options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387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Blue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Glassware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Metallic body implants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Cardboard boxes with blue </a:t>
                      </a:r>
                      <a:r>
                        <a:rPr lang="en-IN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colored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marking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Disinfection (by soaking the washed glass waste after cleaning with detergent and Sodium Hypochlorite treatment)/ through autoclaving/ microwaving/ </a:t>
                      </a:r>
                      <a:r>
                        <a:rPr lang="en-IN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hydroclaving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recycling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254" marR="2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EE4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6" y="25235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Biomedical waste Management Rule, India 2016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1685"/>
              </p:ext>
            </p:extLst>
          </p:nvPr>
        </p:nvGraphicFramePr>
        <p:xfrm>
          <a:off x="601670" y="2319793"/>
          <a:ext cx="1561137" cy="147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3" imgW="1014420" imgH="961905" progId="Paint.Picture">
                  <p:embed/>
                </p:oleObj>
              </mc:Choice>
              <mc:Fallback>
                <p:oleObj name="Bitmap Image" r:id="rId3" imgW="1014420" imgH="9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70" y="2319793"/>
                        <a:ext cx="1561137" cy="1473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6472</TotalTime>
  <Words>987</Words>
  <Application>Microsoft Office PowerPoint</Application>
  <PresentationFormat>On-screen Show (16:9)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Concourse</vt:lpstr>
      <vt:lpstr>Bitmap Image</vt:lpstr>
      <vt:lpstr>Microsoft PowerPoint Presentation</vt:lpstr>
      <vt:lpstr>Biomedical Waste Management</vt:lpstr>
      <vt:lpstr>Biomedical Waste</vt:lpstr>
      <vt:lpstr>Waste Generated in Hospitals</vt:lpstr>
      <vt:lpstr>Situation in India </vt:lpstr>
      <vt:lpstr>Biomedical waste Management Rule, India 2016</vt:lpstr>
      <vt:lpstr>Biomedical waste Management Rule, India 2016</vt:lpstr>
      <vt:lpstr>Biomedical waste Management Rule, India 2016</vt:lpstr>
      <vt:lpstr>Biomedical waste Management Rule, India 2016</vt:lpstr>
      <vt:lpstr>Biomedical waste Management Rule, India 2016</vt:lpstr>
      <vt:lpstr>TREATMENT AND DISPOSAL METHODS- Incineration </vt:lpstr>
      <vt:lpstr>Incineration </vt:lpstr>
      <vt:lpstr> Autoclave </vt:lpstr>
      <vt:lpstr> Chemical Disinfection </vt:lpstr>
      <vt:lpstr> Effluent Treatment Plant </vt:lpstr>
      <vt:lpstr> Microwaving </vt:lpstr>
      <vt:lpstr> Shredder </vt:lpstr>
      <vt:lpstr> Sanitary Landfill </vt:lpstr>
      <vt:lpstr> Encapsulation </vt:lpstr>
      <vt:lpstr> Inertization </vt:lpstr>
      <vt:lpstr> Plasma Pyrolysis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 Munish</cp:lastModifiedBy>
  <cp:revision>1317</cp:revision>
  <dcterms:created xsi:type="dcterms:W3CDTF">2013-08-21T19:17:07Z</dcterms:created>
  <dcterms:modified xsi:type="dcterms:W3CDTF">2023-10-26T10:24:06Z</dcterms:modified>
</cp:coreProperties>
</file>