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75" r:id="rId1"/>
  </p:sldMasterIdLst>
  <p:notesMasterIdLst>
    <p:notesMasterId r:id="rId38"/>
  </p:notesMasterIdLst>
  <p:sldIdLst>
    <p:sldId id="256" r:id="rId2"/>
    <p:sldId id="271" r:id="rId3"/>
    <p:sldId id="257" r:id="rId4"/>
    <p:sldId id="283" r:id="rId5"/>
    <p:sldId id="279" r:id="rId6"/>
    <p:sldId id="274" r:id="rId7"/>
    <p:sldId id="275" r:id="rId8"/>
    <p:sldId id="317" r:id="rId9"/>
    <p:sldId id="311" r:id="rId10"/>
    <p:sldId id="278" r:id="rId11"/>
    <p:sldId id="297" r:id="rId12"/>
    <p:sldId id="310" r:id="rId13"/>
    <p:sldId id="284" r:id="rId14"/>
    <p:sldId id="258" r:id="rId15"/>
    <p:sldId id="287" r:id="rId16"/>
    <p:sldId id="286" r:id="rId17"/>
    <p:sldId id="290" r:id="rId18"/>
    <p:sldId id="298" r:id="rId19"/>
    <p:sldId id="289" r:id="rId20"/>
    <p:sldId id="259" r:id="rId21"/>
    <p:sldId id="291" r:id="rId22"/>
    <p:sldId id="292" r:id="rId23"/>
    <p:sldId id="293" r:id="rId24"/>
    <p:sldId id="294" r:id="rId25"/>
    <p:sldId id="295" r:id="rId26"/>
    <p:sldId id="309" r:id="rId27"/>
    <p:sldId id="296" r:id="rId28"/>
    <p:sldId id="276" r:id="rId29"/>
    <p:sldId id="320" r:id="rId30"/>
    <p:sldId id="319" r:id="rId31"/>
    <p:sldId id="299" r:id="rId32"/>
    <p:sldId id="303" r:id="rId33"/>
    <p:sldId id="304" r:id="rId34"/>
    <p:sldId id="301" r:id="rId35"/>
    <p:sldId id="302" r:id="rId36"/>
    <p:sldId id="30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>
            <a:extLst>
              <a:ext uri="{FF2B5EF4-FFF2-40B4-BE49-F238E27FC236}">
                <a16:creationId xmlns:a16="http://schemas.microsoft.com/office/drawing/2014/main" id="{28B63D3B-ECFC-A9C0-00CC-1E44A8BE95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 altLang="en-US"/>
          </a:p>
        </p:txBody>
      </p:sp>
      <p:sp>
        <p:nvSpPr>
          <p:cNvPr id="3075" name="Date Placeholder 2">
            <a:extLst>
              <a:ext uri="{FF2B5EF4-FFF2-40B4-BE49-F238E27FC236}">
                <a16:creationId xmlns:a16="http://schemas.microsoft.com/office/drawing/2014/main" id="{0C0C5AAC-D67E-C282-F2F3-7DD259BAF1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EADD13-582E-4521-A47C-1880EF4423B6}" type="datetimeFigureOut">
              <a:rPr lang="en-IN" altLang="en-US"/>
              <a:pPr/>
              <a:t>17-06-2022</a:t>
            </a:fld>
            <a:endParaRPr lang="en-IN" altLang="en-US"/>
          </a:p>
        </p:txBody>
      </p:sp>
      <p:sp>
        <p:nvSpPr>
          <p:cNvPr id="3076" name="Slide Image Placeholder 3">
            <a:extLst>
              <a:ext uri="{FF2B5EF4-FFF2-40B4-BE49-F238E27FC236}">
                <a16:creationId xmlns:a16="http://schemas.microsoft.com/office/drawing/2014/main" id="{6B078C3F-6658-25AF-86DF-BEF018C9E83C}"/>
              </a:ext>
            </a:extLst>
          </p:cNvPr>
          <p:cNvSpPr>
            <a:spLocks noGrp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Notes Placeholder 4">
            <a:extLst>
              <a:ext uri="{FF2B5EF4-FFF2-40B4-BE49-F238E27FC236}">
                <a16:creationId xmlns:a16="http://schemas.microsoft.com/office/drawing/2014/main" id="{533168EB-95DD-9A6B-8798-1AC547B49A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3078" name="Footer Placeholder 5">
            <a:extLst>
              <a:ext uri="{FF2B5EF4-FFF2-40B4-BE49-F238E27FC236}">
                <a16:creationId xmlns:a16="http://schemas.microsoft.com/office/drawing/2014/main" id="{F4EBB5CB-2551-7130-6BDF-AFFE20314E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IN" altLang="en-US"/>
          </a:p>
        </p:txBody>
      </p:sp>
      <p:sp>
        <p:nvSpPr>
          <p:cNvPr id="3079" name="Slide Number Placeholder 6">
            <a:extLst>
              <a:ext uri="{FF2B5EF4-FFF2-40B4-BE49-F238E27FC236}">
                <a16:creationId xmlns:a16="http://schemas.microsoft.com/office/drawing/2014/main" id="{F9316D0D-E653-731D-ED19-11098A7F1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F9D007-224F-4C3A-95D6-8AAAEEF7F91B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BD15-6D12-2814-87BD-14EADEE3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AADD1-0518-1CBC-02F7-B4513B170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5060-CAD8-0AF5-4853-5BDA168E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2BB27-7A7D-F928-260E-B8BD7CB1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E4AC-3572-5709-5DA0-0966B3D8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3C08-3BC2-4FCA-AD52-1085A6D47498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06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2EC95-A107-5C04-D2B8-FF409BC4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DC5D3-0B98-4B7A-F54D-97B134E9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69FDF-119E-C48A-D79E-CF1E1755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B943B-45BD-9D17-F0BA-DDE02250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B1A0D-1E87-5D3B-8EED-0A7020C9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F54D9-799B-4A13-A74F-B06D932EB84D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482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53ECD-57CE-5439-7D38-8A39C7B05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FF6371-DA7E-B490-A7F3-82D01BDB2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BD01-F6D8-D9A0-C725-D273C6BDA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5F3A5-53A4-0B80-99C2-C9D7A8CA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588AB-2016-7C32-E567-A0F05A39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E-BDF8-4B2D-A1B8-AD84F1D458C5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654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2C99-8A3D-2A34-DE2C-81DA40C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FAD5-C795-C4CF-BE3A-4B141882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DA7A8-E3C1-5D48-15DA-476C30D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DE364-06E2-098D-2FB3-2C199333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BC087-CDDB-23FC-B2A0-D77C3CCE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BC7D-7ED7-47C6-B084-C0469CE7D092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3219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CFB63-6CE6-91E8-2FF9-16495399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C8F0D-B068-7FCC-6C98-A93B4664C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FA915-2CC5-0392-A3F5-6D9E806C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D15C3-C4A9-BD88-E3C6-DB9C312E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51FDA-F8E7-5E07-E437-04ADB308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4A4F-8687-46E2-B1B0-16DED2D26836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269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6F0B9-881F-A0AA-3360-D230A1A8B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E29C-14DA-1B41-F873-BCFF135E4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54B35-5AF7-5A64-5163-617C74692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A310D-6B6C-8F19-A244-ACAD2D25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E1565-D639-3DA1-2CA1-28F44B87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A43A3-EB20-CDE9-5A9F-5813C14F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B2C0-1A0B-431F-8B47-4E4893F50B09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5237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AB06E-3626-79EA-D290-DCC127BE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A4491-9C2B-3B00-AAB3-E585D63EA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41146-0D87-7E27-C7A1-365219131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88790-04D9-7C72-B51C-DB173C4BF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371AB-3796-2A5A-1516-99C29EE05F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929C3-A969-ACB1-9D4B-6A0F99E7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F034-CC00-D907-8BBE-B54CAF9A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FEAE2-B7A7-5F7E-1BBF-E3DF203A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7079-B2D9-458A-8217-4F485D6AFE66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897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DF26-B4C3-B359-5428-036C6155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EFAFC-74B6-6DCA-147C-0AAB7AB6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0862A-3CB6-260D-FAB3-D25939CC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FB555-E3D5-7A45-B5EA-AC53F6DE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8CA4-2761-4F25-909D-54D3E2A029F4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83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989C1-4808-AC1A-CA51-25CD6BFE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08C49-5420-AC94-AE85-DDFED1A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4F5AB-6C58-AA44-17E1-3DEADA31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5F2F-FC4C-4FD4-9073-DF06D3768FEE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102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51A9-0BC6-3207-98A6-9FB7DB01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DD90-0BAE-C6AE-B4BF-9C98251D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63C42-44F1-3EB5-A6D8-BB857BE0D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2A7DF-F25B-C9A1-F5A6-93969001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A361D-6E88-8099-65FE-617AC77B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9557F-4B20-E31C-D981-A7EC38E8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DBEC-99AB-4913-AC08-694FED438FB0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74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41A9-6C0C-DF88-EB32-96D2ED34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7671F-CFD6-AD15-F1CA-1E199B481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710A4-6BB4-098F-A845-22C8E738A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C74BF-2481-AD7E-B4D4-C28211F6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92BEA-0944-433A-F5C7-EF51A22C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07CB7-D952-4889-5E31-14FAE82C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55AE9-1867-4BBB-BDE8-B23A165792BF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698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6E6CC1-7EA5-C6CC-DE14-0F1D9572B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56CEB-149D-6FDB-09B5-FB4993C9A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1A4C-83D9-34BD-32A0-82C1BB0E8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E844C-F47B-959E-8A0F-5D0F4692E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8AA92-3F09-986A-FFF0-ECE312A6E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EF26-B854-49F1-92C2-2A52563775EA}" type="slidenum">
              <a:rPr lang="en-CA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3660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10D412-E812-9E78-4D82-0BBD9973DF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115888"/>
            <a:ext cx="8713787" cy="1657350"/>
          </a:xfrm>
        </p:spPr>
        <p:txBody>
          <a:bodyPr/>
          <a:lstStyle/>
          <a:p>
            <a:pPr eaLnBrk="1" hangingPunct="1"/>
            <a:r>
              <a:rPr lang="en-CA" altLang="en-US" sz="4000">
                <a:latin typeface="Rockwell Extra Bold" panose="02060903040505020403" pitchFamily="18" charset="0"/>
              </a:rPr>
              <a:t>Introduction to the Human Cardiovascular System</a:t>
            </a:r>
          </a:p>
        </p:txBody>
      </p:sp>
      <p:pic>
        <p:nvPicPr>
          <p:cNvPr id="4099" name="Picture 5" descr="heart2">
            <a:extLst>
              <a:ext uri="{FF2B5EF4-FFF2-40B4-BE49-F238E27FC236}">
                <a16:creationId xmlns:a16="http://schemas.microsoft.com/office/drawing/2014/main" id="{F407DD7E-BF79-DBAF-5D5A-AAE4354C875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8751" y="1844675"/>
            <a:ext cx="3527425" cy="3937000"/>
          </a:xfr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D58D56D-7BF1-1A0C-092C-FF7B63937A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613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BLOOD VESSELS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0932FF8-EE81-582F-702A-ADDD73CF463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96975"/>
            <a:ext cx="8208963" cy="4895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marL="0" indent="0" eaLnBrk="1" hangingPunct="1">
              <a:lnSpc>
                <a:spcPct val="90000"/>
              </a:lnSpc>
            </a:pPr>
            <a:r>
              <a:rPr lang="en-CA" altLang="en-US" b="1"/>
              <a:t>Blood Vessels -A closed network of tubes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marL="0" indent="0" eaLnBrk="1" hangingPunct="1">
              <a:lnSpc>
                <a:spcPct val="90000"/>
              </a:lnSpc>
            </a:pPr>
            <a:r>
              <a:rPr lang="en-CA" altLang="en-US" b="1"/>
              <a:t>These includes: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b="1"/>
              <a:t>                             Arteries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b="1"/>
              <a:t>                             Capillaries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altLang="en-US" b="1"/>
              <a:t>                             Veins</a:t>
            </a:r>
          </a:p>
          <a:p>
            <a:pPr marL="457200" lvl="1" indent="0" eaLnBrk="1" hangingPunct="1">
              <a:lnSpc>
                <a:spcPct val="90000"/>
              </a:lnSpc>
            </a:pPr>
            <a:endParaRPr lang="en-CA" altLang="en-US" sz="2400"/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>
            <a:extLst>
              <a:ext uri="{FF2B5EF4-FFF2-40B4-BE49-F238E27FC236}">
                <a16:creationId xmlns:a16="http://schemas.microsoft.com/office/drawing/2014/main" id="{60937416-F6F4-2379-780B-49D479489B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BLOOD VESSELS</a:t>
            </a:r>
          </a:p>
        </p:txBody>
      </p:sp>
      <p:sp>
        <p:nvSpPr>
          <p:cNvPr id="14339" name="Content Placeholder 5">
            <a:extLst>
              <a:ext uri="{FF2B5EF4-FFF2-40B4-BE49-F238E27FC236}">
                <a16:creationId xmlns:a16="http://schemas.microsoft.com/office/drawing/2014/main" id="{4F8C64DF-50AA-AFB8-800A-D6EA089327D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67995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Clr>
                <a:srgbClr val="2DA2BF"/>
              </a:buClr>
              <a:buFont typeface="Arial" panose="020B0604020202020204" pitchFamily="34" charset="0"/>
              <a:buNone/>
            </a:pPr>
            <a:r>
              <a:rPr lang="en-US" altLang="en-US" b="1"/>
              <a:t>-Arteries(Distributing channel)</a:t>
            </a:r>
          </a:p>
          <a:p>
            <a:pPr lvl="2" eaLnBrk="1" hangingPunct="1">
              <a:lnSpc>
                <a:spcPct val="90000"/>
              </a:lnSpc>
              <a:buClr>
                <a:srgbClr val="DA1F28"/>
              </a:buClr>
            </a:pPr>
            <a:r>
              <a:rPr lang="en-US" altLang="en-US" sz="2800" b="1"/>
              <a:t> Thick walled tubes</a:t>
            </a:r>
          </a:p>
          <a:p>
            <a:pPr lvl="2" eaLnBrk="1" hangingPunct="1">
              <a:lnSpc>
                <a:spcPct val="90000"/>
              </a:lnSpc>
              <a:buClr>
                <a:srgbClr val="DA1F28"/>
              </a:buClr>
            </a:pPr>
            <a:r>
              <a:rPr lang="en-US" altLang="en-US" sz="2800" b="1"/>
              <a:t> Elastic Fibers</a:t>
            </a:r>
          </a:p>
          <a:p>
            <a:pPr lvl="2" eaLnBrk="1" hangingPunct="1">
              <a:lnSpc>
                <a:spcPct val="90000"/>
              </a:lnSpc>
              <a:buClr>
                <a:srgbClr val="DA1F28"/>
              </a:buClr>
            </a:pPr>
            <a:r>
              <a:rPr lang="en-US" altLang="en-US" sz="2800" b="1"/>
              <a:t> Circular Smooth Muscle</a:t>
            </a:r>
            <a:r>
              <a:rPr lang="en-US" altLang="en-US" sz="3200" b="1"/>
              <a:t>                 </a:t>
            </a:r>
            <a:r>
              <a:rPr lang="en-US" altLang="en-US" sz="2800" b="1"/>
              <a:t>    </a:t>
            </a:r>
          </a:p>
          <a:p>
            <a:pPr marL="457200" lvl="1" indent="0" eaLnBrk="1" hangingPunct="1">
              <a:lnSpc>
                <a:spcPct val="90000"/>
              </a:lnSpc>
            </a:pPr>
            <a:endParaRPr lang="en-US" altLang="en-US" b="1"/>
          </a:p>
          <a:p>
            <a:pPr marL="457200" lvl="1" indent="0" eaLnBrk="1" hangingPunct="1">
              <a:lnSpc>
                <a:spcPct val="90000"/>
              </a:lnSpc>
            </a:pPr>
            <a:r>
              <a:rPr lang="en-US" altLang="en-US" b="1"/>
              <a:t>Capillaries (microscopic vessels)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One cell thick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/>
              <a:t>Serves the Respiratory System</a:t>
            </a:r>
          </a:p>
          <a:p>
            <a:pPr marL="457200" lvl="1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b="1"/>
          </a:p>
          <a:p>
            <a:pPr marL="457200" lvl="1" indent="0" eaLnBrk="1" hangingPunct="1">
              <a:lnSpc>
                <a:spcPct val="90000"/>
              </a:lnSpc>
            </a:pPr>
            <a:r>
              <a:rPr lang="en-US" altLang="en-US" b="1"/>
              <a:t>Veins (draining channel)</a:t>
            </a:r>
          </a:p>
          <a:p>
            <a:pPr marL="107950" indent="0" eaLnBrk="1" hangingPunct="1">
              <a:buFont typeface="Wingdings 3" panose="05040102010807070707" pitchFamily="18" charset="2"/>
              <a:buNone/>
            </a:pPr>
            <a:endParaRPr lang="en-IN" altLang="en-US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31A4D94-B40D-93B1-2D13-6547A206BD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b="1"/>
              <a:t>BLOOD VESSELS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251ABB3-78B2-E1C7-9606-543D4E9E1EC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381500" cy="5257800"/>
          </a:xfrm>
        </p:spPr>
        <p:txBody>
          <a:bodyPr/>
          <a:lstStyle/>
          <a:p>
            <a:r>
              <a:rPr lang="en-CA" altLang="en-US" b="1"/>
              <a:t>General structure </a:t>
            </a:r>
          </a:p>
          <a:p>
            <a:pPr>
              <a:buFont typeface="Arial" panose="020B0604020202020204" pitchFamily="34" charset="0"/>
              <a:buNone/>
            </a:pPr>
            <a:r>
              <a:rPr lang="en-CA" altLang="en-US" b="1"/>
              <a:t>    1.Tunica intima  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b="1"/>
          </a:p>
          <a:p>
            <a:pPr>
              <a:buFont typeface="Arial" panose="020B0604020202020204" pitchFamily="34" charset="0"/>
              <a:buNone/>
            </a:pPr>
            <a:r>
              <a:rPr lang="en-CA" altLang="en-US" b="1"/>
              <a:t>    2.Tunica media</a:t>
            </a:r>
          </a:p>
          <a:p>
            <a:pPr>
              <a:buFont typeface="Arial" panose="020B0604020202020204" pitchFamily="34" charset="0"/>
              <a:buNone/>
            </a:pPr>
            <a:endParaRPr lang="en-CA" altLang="en-US" b="1"/>
          </a:p>
          <a:p>
            <a:pPr>
              <a:buFont typeface="Arial" panose="020B0604020202020204" pitchFamily="34" charset="0"/>
              <a:buNone/>
            </a:pPr>
            <a:r>
              <a:rPr lang="en-CA" altLang="en-US" b="1"/>
              <a:t>    3.Tunica adventitia</a:t>
            </a:r>
          </a:p>
          <a:p>
            <a:endParaRPr lang="en-CA" altLang="en-US" b="1">
              <a:solidFill>
                <a:schemeClr val="tx2"/>
              </a:solidFill>
            </a:endParaRPr>
          </a:p>
        </p:txBody>
      </p:sp>
      <p:pic>
        <p:nvPicPr>
          <p:cNvPr id="15364" name="ClipArt Placeholder 4">
            <a:extLst>
              <a:ext uri="{FF2B5EF4-FFF2-40B4-BE49-F238E27FC236}">
                <a16:creationId xmlns:a16="http://schemas.microsoft.com/office/drawing/2014/main" id="{82C48537-B099-BB7A-FB76-3D6C15EFDBF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>
            <a:fillRect/>
          </a:stretch>
        </p:blipFill>
        <p:spPr>
          <a:xfrm>
            <a:off x="5400675" y="1844675"/>
            <a:ext cx="3743325" cy="3887788"/>
          </a:xfr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>
            <a:extLst>
              <a:ext uri="{FF2B5EF4-FFF2-40B4-BE49-F238E27FC236}">
                <a16:creationId xmlns:a16="http://schemas.microsoft.com/office/drawing/2014/main" id="{95807BFE-5283-3B32-CB7B-9CC3CB0766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sz="4000" b="1"/>
              <a:t>CLASSIFICATION OF BLOOD VESSELS</a:t>
            </a:r>
          </a:p>
        </p:txBody>
      </p:sp>
      <p:sp>
        <p:nvSpPr>
          <p:cNvPr id="16387" name="Content Placeholder 5">
            <a:extLst>
              <a:ext uri="{FF2B5EF4-FFF2-40B4-BE49-F238E27FC236}">
                <a16:creationId xmlns:a16="http://schemas.microsoft.com/office/drawing/2014/main" id="{F6957E73-B36D-422B-ECBD-7D57FCA74A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IN" altLang="en-US" b="1"/>
          </a:p>
          <a:p>
            <a:pPr marL="0" indent="0" eaLnBrk="1" hangingPunct="1"/>
            <a:r>
              <a:rPr lang="en-IN" altLang="en-US" b="1"/>
              <a:t>Conducting Vessels</a:t>
            </a:r>
          </a:p>
          <a:p>
            <a:pPr marL="0" indent="0" eaLnBrk="1" hangingPunct="1"/>
            <a:r>
              <a:rPr lang="en-IN" altLang="en-US" b="1"/>
              <a:t>Distributing Vessels</a:t>
            </a:r>
          </a:p>
          <a:p>
            <a:pPr marL="0" indent="0" eaLnBrk="1" hangingPunct="1"/>
            <a:r>
              <a:rPr lang="en-IN" altLang="en-US" b="1"/>
              <a:t>Resistance Vessels</a:t>
            </a:r>
          </a:p>
          <a:p>
            <a:pPr marL="0" indent="0" eaLnBrk="1" hangingPunct="1"/>
            <a:r>
              <a:rPr lang="en-IN" altLang="en-US" b="1"/>
              <a:t>Exchange Vessels</a:t>
            </a:r>
          </a:p>
          <a:p>
            <a:pPr marL="0" indent="0" eaLnBrk="1" hangingPunct="1"/>
            <a:r>
              <a:rPr lang="en-IN" altLang="en-US" b="1"/>
              <a:t>Capacitance / Reservoir Vessels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1D48712-5BEB-6A62-A858-CDCB25E2FA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95375" y="274638"/>
            <a:ext cx="8048625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ARTERIES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458AF83A-3B55-3BB7-9578-A75CD32CE02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800" b="1"/>
              <a:t>Blood vessels that carry blood away from the heart are called arteries.  </a:t>
            </a:r>
          </a:p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800" b="1"/>
              <a:t>They are the thickest blood vessels and they carry blood high in oxygen known as oxygenated blood (oxygen rich blood).</a:t>
            </a:r>
          </a:p>
        </p:txBody>
      </p:sp>
      <p:pic>
        <p:nvPicPr>
          <p:cNvPr id="17413" name="Picture 7" descr="19194">
            <a:extLst>
              <a:ext uri="{FF2B5EF4-FFF2-40B4-BE49-F238E27FC236}">
                <a16:creationId xmlns:a16="http://schemas.microsoft.com/office/drawing/2014/main" id="{C5704B18-0092-4891-66DA-F00BAA9B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46434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CCA05DF5-AFAF-3B16-BB4E-5E12FB3A3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>
                <a:solidFill>
                  <a:srgbClr val="464646"/>
                </a:solidFill>
              </a:rPr>
              <a:t>ARTERIES</a:t>
            </a:r>
            <a:endParaRPr lang="en-CA" altLang="en-US" b="1"/>
          </a:p>
        </p:txBody>
      </p:sp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BA131224-204E-E284-B791-871A37F0DD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IN" altLang="en-US" b="1"/>
          </a:p>
          <a:p>
            <a:pPr eaLnBrk="1" hangingPunct="1"/>
            <a:r>
              <a:rPr lang="en-IN" altLang="en-US" b="1"/>
              <a:t>Accompanied by vein and nerves</a:t>
            </a:r>
          </a:p>
          <a:p>
            <a:pPr eaLnBrk="1" hangingPunct="1"/>
            <a:r>
              <a:rPr lang="en-IN" altLang="en-US" b="1"/>
              <a:t>Lumen is small</a:t>
            </a:r>
          </a:p>
          <a:p>
            <a:pPr eaLnBrk="1" hangingPunct="1"/>
            <a:r>
              <a:rPr lang="en-IN" altLang="en-US" b="1"/>
              <a:t>No valves</a:t>
            </a:r>
          </a:p>
          <a:p>
            <a:pPr eaLnBrk="1" hangingPunct="1"/>
            <a:r>
              <a:rPr lang="en-IN" altLang="en-US" b="1"/>
              <a:t>Repeated branching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>
            <a:extLst>
              <a:ext uri="{FF2B5EF4-FFF2-40B4-BE49-F238E27FC236}">
                <a16:creationId xmlns:a16="http://schemas.microsoft.com/office/drawing/2014/main" id="{2CF3434C-8FD1-F744-C07A-057DF15EEF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CLASSIFICATION OF ARTEIES</a:t>
            </a: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05386B4E-8F09-9969-7649-6913E86061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N" altLang="en-US" b="1"/>
              <a:t>Elastic- e.g. (Aorta &amp; its Major branches)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b="1"/>
              <a:t>Muscular -e.g.(Renal, Testicular, Radial, Tibial etc.)</a:t>
            </a:r>
          </a:p>
          <a:p>
            <a:pPr eaLnBrk="1" hangingPunct="1">
              <a:lnSpc>
                <a:spcPct val="90000"/>
              </a:lnSpc>
            </a:pPr>
            <a:r>
              <a:rPr lang="en-IN" altLang="en-US" b="1"/>
              <a:t>Arterioles (&lt;0.1 mm)-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IN" altLang="en-US" b="1"/>
              <a:t>                                     Terminal arterioles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IN" altLang="en-US" b="1"/>
              <a:t>                                      Meta-arterioles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IN" altLang="en-US" b="1"/>
              <a:t>                                      Thoroughfare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IN" altLang="en-US" b="1"/>
              <a:t>                                      channel/ preferred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AA02FD2B-3C51-A540-5298-C46238A05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CAPILLARIES </a:t>
            </a:r>
            <a:r>
              <a:rPr lang="en-CA" altLang="en-US" b="1">
                <a:sym typeface="Wingdings" panose="05000000000000000000" pitchFamily="2" charset="2"/>
              </a:rPr>
              <a:t>(5-8 micron)</a:t>
            </a:r>
            <a:endParaRPr lang="en-CA" altLang="en-US" b="1"/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D1D11B49-27B1-BFB4-36D2-358F16EBAFC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39888"/>
            <a:ext cx="4038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CA" altLang="en-US" b="1"/>
              <a:t>The smallest blood vessels are capillaries and they connect the arteries and veins.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altLang="en-US" b="1"/>
              <a:t>This is where the exchange of nutrients and gases occurs.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CA" altLang="en-US" sz="2800"/>
          </a:p>
        </p:txBody>
      </p:sp>
      <p:pic>
        <p:nvPicPr>
          <p:cNvPr id="20485" name="Picture 8" descr="image004">
            <a:extLst>
              <a:ext uri="{FF2B5EF4-FFF2-40B4-BE49-F238E27FC236}">
                <a16:creationId xmlns:a16="http://schemas.microsoft.com/office/drawing/2014/main" id="{943EBF69-7D46-D829-2393-ABA3CF1A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628775"/>
            <a:ext cx="48593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981C12EA-D683-4B1E-73FA-AEE8D4C785A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304800"/>
            <a:ext cx="86868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CA" altLang="en-US" b="1"/>
              <a:t>BODY CONTAINS TWO KINDS OF CAPILLARIES</a:t>
            </a:r>
          </a:p>
          <a:p>
            <a:pPr eaLnBrk="1" hangingPunct="1">
              <a:lnSpc>
                <a:spcPct val="90000"/>
              </a:lnSpc>
            </a:pPr>
            <a:endParaRPr lang="en-CA" altLang="en-US" b="1"/>
          </a:p>
          <a:p>
            <a:pPr eaLnBrk="1" hangingPunct="1">
              <a:lnSpc>
                <a:spcPct val="90000"/>
              </a:lnSpc>
            </a:pPr>
            <a:r>
              <a:rPr lang="en-CA" altLang="en-US" b="1"/>
              <a:t>CONTINUOUS-SKIN, LUNG, SMMOTH MUSCLE, CONNECTIVE TISSUES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eaLnBrk="1" hangingPunct="1">
              <a:lnSpc>
                <a:spcPct val="90000"/>
              </a:lnSpc>
            </a:pPr>
            <a:r>
              <a:rPr lang="en-CA" altLang="en-US" b="1"/>
              <a:t>FENESTRATED- PANCREAS,ENDOCRINE GLANDS, SMALL INTESTINE,CHOROID PLEXUS,CILLIARY PROCESS etc.</a:t>
            </a:r>
          </a:p>
          <a:p>
            <a:pPr eaLnBrk="1" hangingPunct="1">
              <a:lnSpc>
                <a:spcPct val="90000"/>
              </a:lnSpc>
            </a:pPr>
            <a:endParaRPr lang="en-CA" altLang="en-US" b="1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 b="1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CA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CB2EA3E-BBAA-44B8-0784-835BA7A898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SINUSOIDS</a:t>
            </a:r>
          </a:p>
        </p:txBody>
      </p:sp>
      <p:sp>
        <p:nvSpPr>
          <p:cNvPr id="22531" name="Content Placeholder 1">
            <a:extLst>
              <a:ext uri="{FF2B5EF4-FFF2-40B4-BE49-F238E27FC236}">
                <a16:creationId xmlns:a16="http://schemas.microsoft.com/office/drawing/2014/main" id="{4A0018F6-6BFF-45F1-9C5F-9ACF05BC9C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b="1"/>
          </a:p>
          <a:p>
            <a:pPr marL="0" indent="0" algn="just" eaLnBrk="1" hangingPunct="1"/>
            <a:r>
              <a:rPr lang="en-US" altLang="en-US" b="1"/>
              <a:t>SINUSOIDS- </a:t>
            </a:r>
            <a:r>
              <a:rPr lang="en-IN" altLang="en-US" b="1"/>
              <a:t>Large irregular vascular space </a:t>
            </a:r>
            <a:r>
              <a:rPr lang="en-IN" altLang="en-US" b="1">
                <a:sym typeface="Wingdings" panose="05000000000000000000" pitchFamily="2" charset="2"/>
              </a:rPr>
              <a:t>(30-40 micron) eg.</a:t>
            </a:r>
            <a:r>
              <a:rPr lang="en-IN" altLang="en-US" b="1"/>
              <a:t>Liver, Spleen, Bone marrow, suprarenal, Parathyroid etc.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n-I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C13165-6473-87D7-1033-C5C70B26F6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INTRODUCTION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F8DC920-36F7-2711-48BA-F05DC8B0DB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4718050" cy="4824413"/>
          </a:xfrm>
        </p:spPr>
        <p:txBody>
          <a:bodyPr/>
          <a:lstStyle/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600" b="1"/>
              <a:t>The cardiovascular system is transport system of body</a:t>
            </a:r>
          </a:p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600" b="1"/>
              <a:t>It comprises blood, heart and blood vessels. </a:t>
            </a:r>
          </a:p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600" b="1"/>
              <a:t>The system supplies nutrients to and remove waste products  from various tissue of body.</a:t>
            </a:r>
          </a:p>
          <a:p>
            <a:pPr marL="365125" indent="-255588" algn="just" eaLnBrk="1" hangingPunct="1">
              <a:buFont typeface="Wingdings 3" panose="05040102010807070707" pitchFamily="18" charset="2"/>
              <a:buChar char=""/>
            </a:pPr>
            <a:r>
              <a:rPr lang="en-CA" altLang="en-US" sz="2600" b="1"/>
              <a:t>The conveying media is liquid  in form of blood which flows in close tubular system.</a:t>
            </a:r>
          </a:p>
          <a:p>
            <a:pPr marL="365125" indent="-255588" eaLnBrk="1" hangingPunct="1">
              <a:buFont typeface="Wingdings 3" panose="05040102010807070707" pitchFamily="18" charset="2"/>
              <a:buChar char=""/>
            </a:pPr>
            <a:endParaRPr lang="en-CA" altLang="en-US" sz="240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EFDB64D8-05BD-7881-F784-C655384A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172200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400" b="1"/>
              <a:t>Figure 1-2(f)</a:t>
            </a:r>
            <a:endParaRPr lang="en-US" altLang="en-US" sz="2400"/>
          </a:p>
        </p:txBody>
      </p:sp>
      <p:pic>
        <p:nvPicPr>
          <p:cNvPr id="5125" name="Picture 5" descr="01_02fOrgSysCardiovasclr_L">
            <a:extLst>
              <a:ext uri="{FF2B5EF4-FFF2-40B4-BE49-F238E27FC236}">
                <a16:creationId xmlns:a16="http://schemas.microsoft.com/office/drawing/2014/main" id="{C0D75DF5-C2F8-593D-BA75-05565A92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371600"/>
            <a:ext cx="371951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DF4D41C9-61D7-D966-FC53-6A9013E13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VEINS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0DA3C64C-1D81-276B-F41F-047842DB994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41438"/>
            <a:ext cx="4259263" cy="48958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CA" altLang="en-US" sz="2800" b="1"/>
              <a:t>Blood vessels that carry blood back to the heart are called veins.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altLang="en-US" sz="2800" b="1"/>
              <a:t>They have one-way valves which prevent blood from flowing backwards.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CA" altLang="en-US" sz="2800" b="1"/>
              <a:t>They carry blood that is high in carbon dioxide known as deoxygenated blood (oxygen poor blood).</a:t>
            </a:r>
          </a:p>
        </p:txBody>
      </p:sp>
      <p:pic>
        <p:nvPicPr>
          <p:cNvPr id="23557" name="Picture 8" descr="19705">
            <a:extLst>
              <a:ext uri="{FF2B5EF4-FFF2-40B4-BE49-F238E27FC236}">
                <a16:creationId xmlns:a16="http://schemas.microsoft.com/office/drawing/2014/main" id="{3D362E7E-B94D-DB92-4A3C-9A742942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43211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F762B5BD-F605-036C-AC05-BE6A576997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VEINS</a:t>
            </a:r>
            <a:endParaRPr lang="en-CA" altLang="en-US"/>
          </a:p>
        </p:txBody>
      </p:sp>
      <p:sp>
        <p:nvSpPr>
          <p:cNvPr id="24579" name="Content Placeholder 5">
            <a:extLst>
              <a:ext uri="{FF2B5EF4-FFF2-40B4-BE49-F238E27FC236}">
                <a16:creationId xmlns:a16="http://schemas.microsoft.com/office/drawing/2014/main" id="{6A91C31E-72B7-057C-2214-5AD453BE2C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IN" altLang="en-US" b="1"/>
              <a:t>Thin Walled</a:t>
            </a:r>
          </a:p>
          <a:p>
            <a:pPr eaLnBrk="1" hangingPunct="1"/>
            <a:r>
              <a:rPr lang="en-IN" altLang="en-US" b="1"/>
              <a:t>Large irregular lumen</a:t>
            </a:r>
          </a:p>
          <a:p>
            <a:pPr eaLnBrk="1" hangingPunct="1"/>
            <a:r>
              <a:rPr lang="en-IN" altLang="en-US" b="1"/>
              <a:t>Have valves</a:t>
            </a:r>
          </a:p>
          <a:p>
            <a:pPr eaLnBrk="1" hangingPunct="1"/>
            <a:r>
              <a:rPr lang="en-IN" altLang="en-US" b="1"/>
              <a:t>Dead space around </a:t>
            </a:r>
          </a:p>
          <a:p>
            <a:pPr eaLnBrk="1" hangingPunct="1"/>
            <a:r>
              <a:rPr lang="en-IN" altLang="en-US" b="1"/>
              <a:t>Types: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IN" altLang="en-US" b="1"/>
              <a:t>            Large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IN" altLang="en-US" b="1"/>
              <a:t>            Medium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IN" altLang="en-US" b="1"/>
              <a:t>            Small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>
            <a:extLst>
              <a:ext uri="{FF2B5EF4-FFF2-40B4-BE49-F238E27FC236}">
                <a16:creationId xmlns:a16="http://schemas.microsoft.com/office/drawing/2014/main" id="{673721FE-F98C-D65B-CC99-4394E5C82A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VEINS</a:t>
            </a:r>
            <a:endParaRPr lang="en-CA" altLang="en-US"/>
          </a:p>
        </p:txBody>
      </p:sp>
      <p:sp>
        <p:nvSpPr>
          <p:cNvPr id="25603" name="Content Placeholder 1">
            <a:extLst>
              <a:ext uri="{FF2B5EF4-FFF2-40B4-BE49-F238E27FC236}">
                <a16:creationId xmlns:a16="http://schemas.microsoft.com/office/drawing/2014/main" id="{13E697BE-7A5D-4419-CED6-E12B3ECD91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N" altLang="en-US" sz="3000" b="1"/>
              <a:t>Veins without valves: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SVC &amp;  IVC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Hepatic, Renal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Uterine, Ovarian not Testicular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Facial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Pulmonary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Umbilical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Emissary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IN" altLang="en-US" sz="3000" b="1"/>
              <a:t> Portal Veins &lt;2mm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>
            <a:extLst>
              <a:ext uri="{FF2B5EF4-FFF2-40B4-BE49-F238E27FC236}">
                <a16:creationId xmlns:a16="http://schemas.microsoft.com/office/drawing/2014/main" id="{86BD094C-EC3E-4DDD-5554-F2BD575885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VEINS</a:t>
            </a:r>
            <a:endParaRPr lang="en-CA" altLang="en-US"/>
          </a:p>
        </p:txBody>
      </p:sp>
      <p:sp>
        <p:nvSpPr>
          <p:cNvPr id="26627" name="Content Placeholder 1">
            <a:extLst>
              <a:ext uri="{FF2B5EF4-FFF2-40B4-BE49-F238E27FC236}">
                <a16:creationId xmlns:a16="http://schemas.microsoft.com/office/drawing/2014/main" id="{FA729FEE-2829-FA62-BAAB-FBBE669661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IN" altLang="en-US" b="1"/>
              <a:t>Veins without Muscular tissue: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N" altLang="en-US" b="1"/>
              <a:t>  Dural venous sinuses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N" altLang="en-US" b="1"/>
              <a:t>  Pial Veins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N" altLang="en-US" b="1"/>
              <a:t>  Retinal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N" altLang="en-US" b="1"/>
              <a:t> Veins of erectile tissue of sex organs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N" altLang="en-US" b="1"/>
              <a:t>  Veins of spongy bones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>
            <a:extLst>
              <a:ext uri="{FF2B5EF4-FFF2-40B4-BE49-F238E27FC236}">
                <a16:creationId xmlns:a16="http://schemas.microsoft.com/office/drawing/2014/main" id="{428FF613-0F94-1964-7628-EA3ED260E7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VEINS</a:t>
            </a:r>
            <a:endParaRPr lang="en-CA" altLang="en-US"/>
          </a:p>
        </p:txBody>
      </p:sp>
      <p:sp>
        <p:nvSpPr>
          <p:cNvPr id="27651" name="Content Placeholder 1">
            <a:extLst>
              <a:ext uri="{FF2B5EF4-FFF2-40B4-BE49-F238E27FC236}">
                <a16:creationId xmlns:a16="http://schemas.microsoft.com/office/drawing/2014/main" id="{F86D97AD-1ACA-2057-FD72-B07BE07293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IN" altLang="en-US" b="1"/>
              <a:t>Factors responsible for venous return: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Muscle contraction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Negative intrathoracic pressure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Pulsation of arteries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 Gravity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 Valves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>
            <a:extLst>
              <a:ext uri="{FF2B5EF4-FFF2-40B4-BE49-F238E27FC236}">
                <a16:creationId xmlns:a16="http://schemas.microsoft.com/office/drawing/2014/main" id="{AA656BB7-E578-E323-7929-EE5AE2118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CA" altLang="en-US" b="1"/>
              <a:t>ANASTOMOSIS</a:t>
            </a:r>
          </a:p>
        </p:txBody>
      </p:sp>
      <p:sp>
        <p:nvSpPr>
          <p:cNvPr id="28675" name="Content Placeholder 1">
            <a:extLst>
              <a:ext uri="{FF2B5EF4-FFF2-40B4-BE49-F238E27FC236}">
                <a16:creationId xmlns:a16="http://schemas.microsoft.com/office/drawing/2014/main" id="{73041648-17C3-621A-F5FF-EBAB5D64D1F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844675"/>
            <a:ext cx="3983038" cy="42481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IN" altLang="en-US" sz="3000" b="1"/>
              <a:t>Communication between vessels</a:t>
            </a:r>
          </a:p>
          <a:p>
            <a:pPr algn="just" eaLnBrk="1" hangingPunct="1">
              <a:lnSpc>
                <a:spcPct val="80000"/>
              </a:lnSpc>
            </a:pPr>
            <a:r>
              <a:rPr lang="en-IN" altLang="en-US" sz="3000" b="1"/>
              <a:t>ARTERIAL: </a:t>
            </a:r>
          </a:p>
          <a:p>
            <a:pPr algn="just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IN" altLang="en-US" sz="3000" b="1"/>
              <a:t> </a:t>
            </a:r>
            <a:r>
              <a:rPr lang="en-IN" altLang="en-US" sz="3000" b="1" i="1" u="sng"/>
              <a:t>Actual( end to end &amp; convergent)</a:t>
            </a:r>
            <a:r>
              <a:rPr lang="en-IN" altLang="en-US" sz="3000" b="1"/>
              <a:t>-Palmar, plantar, Circle of Willis, Labial Intestinal arcade, etc.</a:t>
            </a:r>
          </a:p>
          <a:p>
            <a:pPr algn="just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r>
              <a:rPr lang="en-IN" altLang="en-US" sz="3000" b="1" i="1" u="sng"/>
              <a:t>Potential</a:t>
            </a:r>
            <a:r>
              <a:rPr lang="en-IN" altLang="en-US" sz="3000" b="1"/>
              <a:t>-Coronary, around joints etc.</a:t>
            </a:r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IN" altLang="en-US" sz="3000"/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8E61DA67-49B3-D2E6-D0E5-887D7415A462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771650"/>
            <a:ext cx="4932362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D64138A-2C26-5499-E68F-25C9FFEF73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CA" altLang="en-US" b="1"/>
              <a:t>ANASTOMOSIS</a:t>
            </a:r>
            <a:endParaRPr lang="en-CA" alt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F9896AFB-F7AA-96AA-2822-62ADEFF5B86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295400"/>
            <a:ext cx="4127500" cy="5257800"/>
          </a:xfrm>
        </p:spPr>
        <p:txBody>
          <a:bodyPr/>
          <a:lstStyle/>
          <a:p>
            <a:pPr eaLnBrk="1" hangingPunct="1"/>
            <a:r>
              <a:rPr lang="en-IN" altLang="en-US" sz="2800" b="1"/>
              <a:t>ARTERIOVENOUS ANASTOMOSIS: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Skin of nose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Lips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External Ear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Mucus membrane of GI &amp; nose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Erectile tissue of sex organ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Thyroid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IN" altLang="en-US" sz="2800" b="1"/>
              <a:t> Tongue </a:t>
            </a:r>
          </a:p>
          <a:p>
            <a:pPr eaLnBrk="1" hangingPunct="1"/>
            <a:endParaRPr lang="en-IN" altLang="en-US"/>
          </a:p>
        </p:txBody>
      </p:sp>
      <p:pic>
        <p:nvPicPr>
          <p:cNvPr id="29700" name="Picture 5">
            <a:extLst>
              <a:ext uri="{FF2B5EF4-FFF2-40B4-BE49-F238E27FC236}">
                <a16:creationId xmlns:a16="http://schemas.microsoft.com/office/drawing/2014/main" id="{A26C7768-BD8D-5285-7627-284B6758A07D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844675"/>
            <a:ext cx="4859337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>
            <a:extLst>
              <a:ext uri="{FF2B5EF4-FFF2-40B4-BE49-F238E27FC236}">
                <a16:creationId xmlns:a16="http://schemas.microsoft.com/office/drawing/2014/main" id="{77B84740-DD2F-903E-1B1F-A69E1DB48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CA" altLang="en-US" b="1"/>
              <a:t>END ARTERIES</a:t>
            </a:r>
          </a:p>
        </p:txBody>
      </p:sp>
      <p:sp>
        <p:nvSpPr>
          <p:cNvPr id="30723" name="Content Placeholder 1">
            <a:extLst>
              <a:ext uri="{FF2B5EF4-FFF2-40B4-BE49-F238E27FC236}">
                <a16:creationId xmlns:a16="http://schemas.microsoft.com/office/drawing/2014/main" id="{CD1FC7DA-11CD-F287-3B2B-6F8DEF33B13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295400"/>
            <a:ext cx="4381500" cy="5257800"/>
          </a:xfrm>
        </p:spPr>
        <p:txBody>
          <a:bodyPr/>
          <a:lstStyle/>
          <a:p>
            <a:pPr eaLnBrk="1" hangingPunct="1"/>
            <a:r>
              <a:rPr lang="en-IN" altLang="en-US" b="1"/>
              <a:t>END ARTERIES: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Central artery of retina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 Arteries of spleen, liver, kidneys, metaphyses of long bones</a:t>
            </a:r>
          </a:p>
          <a:p>
            <a:pPr algn="just" eaLnBrk="1" hangingPunct="1">
              <a:buFont typeface="Calibri" panose="020F0502020204030204" pitchFamily="34" charset="0"/>
              <a:buAutoNum type="arabicPeriod"/>
            </a:pPr>
            <a:r>
              <a:rPr lang="en-IN" altLang="en-US" b="1"/>
              <a:t> Central branches of cerebral cortex  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FB3C8C2E-B1EB-C0D5-A466-944BC9D59485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6600" y="2133600"/>
            <a:ext cx="4597400" cy="345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C32AA5-A13E-542E-9F5B-200DBF65861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/>
              <a:t>CIRCULATION</a:t>
            </a:r>
            <a:br>
              <a:rPr lang="en-US" altLang="en-US">
                <a:solidFill>
                  <a:schemeClr val="accent1"/>
                </a:solidFill>
              </a:rPr>
            </a:br>
            <a:endParaRPr lang="en-US" altLang="en-US" sz="32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6B2484B-A2D5-C67E-0D49-38FD37EB1C7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341438"/>
            <a:ext cx="8229600" cy="4824412"/>
          </a:xfrm>
        </p:spPr>
        <p:txBody>
          <a:bodyPr/>
          <a:lstStyle/>
          <a:p>
            <a:pPr lvl="1" algn="just" eaLnBrk="1" hangingPunct="1">
              <a:buClr>
                <a:schemeClr val="hlink"/>
              </a:buClr>
            </a:pPr>
            <a:r>
              <a:rPr lang="en-CA" altLang="en-US" sz="3600" b="1"/>
              <a:t>Coronary circulation – the circulation of blood within the heart</a:t>
            </a:r>
            <a:r>
              <a:rPr lang="en-CA" altLang="en-US" sz="3200" b="1"/>
              <a:t>.</a:t>
            </a:r>
          </a:p>
          <a:p>
            <a:pPr lvl="1" algn="just" eaLnBrk="1" hangingPunct="1">
              <a:buClr>
                <a:schemeClr val="hlink"/>
              </a:buClr>
            </a:pPr>
            <a:r>
              <a:rPr lang="en-CA" altLang="en-US" sz="3600" b="1"/>
              <a:t>Pulmonary circulation – the flow of blood between the heart and lungs.</a:t>
            </a:r>
          </a:p>
          <a:p>
            <a:pPr lvl="1" algn="just" eaLnBrk="1" hangingPunct="1">
              <a:buClr>
                <a:schemeClr val="hlink"/>
              </a:buClr>
            </a:pPr>
            <a:r>
              <a:rPr lang="en-CA" altLang="en-US" sz="3600" b="1"/>
              <a:t>Systemic circulation –</a:t>
            </a:r>
            <a:r>
              <a:rPr lang="en-CA" altLang="en-US" sz="3200" b="1"/>
              <a:t> </a:t>
            </a:r>
            <a:r>
              <a:rPr lang="en-CA" altLang="en-US" sz="3600" b="1"/>
              <a:t>the flow of blood between the heart and the cells of the body.</a:t>
            </a:r>
          </a:p>
          <a:p>
            <a:pPr lvl="1" algn="just" eaLnBrk="1" hangingPunct="1">
              <a:buClr>
                <a:schemeClr val="hlink"/>
              </a:buClr>
            </a:pPr>
            <a:r>
              <a:rPr lang="en-CA" altLang="en-US" sz="3600" b="1"/>
              <a:t>Fetal Circulation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B3D46C0-0B27-0029-15C8-461D968734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r>
              <a:rPr lang="en-US" altLang="en-US" sz="3600" b="1"/>
              <a:t>SYSTEMIC AND PULMONARY CIRCULATION</a:t>
            </a:r>
          </a:p>
        </p:txBody>
      </p:sp>
      <p:sp>
        <p:nvSpPr>
          <p:cNvPr id="32771" name="Text Placeholder 3">
            <a:extLst>
              <a:ext uri="{FF2B5EF4-FFF2-40B4-BE49-F238E27FC236}">
                <a16:creationId xmlns:a16="http://schemas.microsoft.com/office/drawing/2014/main" id="{DCA1A717-C85A-D504-3060-9E914CD46E3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1412875"/>
            <a:ext cx="4171950" cy="5049838"/>
          </a:xfrm>
        </p:spPr>
        <p:txBody>
          <a:bodyPr/>
          <a:lstStyle/>
          <a:p>
            <a:pPr marL="457200" lvl="1" indent="0" eaLnBrk="1" hangingPunct="1"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en-US" altLang="en-US" sz="3000" b="1" u="sng"/>
              <a:t>Pulmonary circulation</a:t>
            </a:r>
          </a:p>
          <a:p>
            <a:pPr marL="457200" lvl="1" indent="0" eaLnBrk="1" hangingPunct="1"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en-US" altLang="en-US" sz="3200" b="1"/>
              <a:t>The flow of blood between the heart and lungs.</a:t>
            </a:r>
          </a:p>
          <a:p>
            <a:pPr marL="457200" lvl="1" indent="0" algn="just" eaLnBrk="1" hangingPunct="1">
              <a:buClr>
                <a:schemeClr val="hlink"/>
              </a:buClr>
              <a:buFont typeface="Arial" panose="020B0604020202020204" pitchFamily="34" charset="0"/>
              <a:buNone/>
            </a:pPr>
            <a:r>
              <a:rPr lang="en-US" altLang="en-US" sz="3000" b="1" u="sng"/>
              <a:t>Systemic circulation</a:t>
            </a:r>
            <a:r>
              <a:rPr lang="en-US" altLang="en-US" sz="3200" b="1"/>
              <a:t> </a:t>
            </a:r>
            <a:r>
              <a:rPr lang="en-US" altLang="en-US" b="1"/>
              <a:t> T</a:t>
            </a:r>
            <a:r>
              <a:rPr lang="en-US" altLang="en-US" sz="3200" b="1"/>
              <a:t>he flow of blood between the heart and the cells of the body.</a:t>
            </a:r>
          </a:p>
          <a:p>
            <a:endParaRPr lang="en-IN" altLang="en-US"/>
          </a:p>
        </p:txBody>
      </p:sp>
      <p:pic>
        <p:nvPicPr>
          <p:cNvPr id="32775" name="Picture 4">
            <a:extLst>
              <a:ext uri="{FF2B5EF4-FFF2-40B4-BE49-F238E27FC236}">
                <a16:creationId xmlns:a16="http://schemas.microsoft.com/office/drawing/2014/main" id="{EB1AB760-A550-5093-051A-AE15D59A951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1412875"/>
            <a:ext cx="3671887" cy="4911725"/>
          </a:xfrm>
          <a:noFill/>
          <a:ln/>
        </p:spPr>
      </p:pic>
      <p:sp>
        <p:nvSpPr>
          <p:cNvPr id="32772" name="Footer Placeholder 4">
            <a:extLst>
              <a:ext uri="{FF2B5EF4-FFF2-40B4-BE49-F238E27FC236}">
                <a16:creationId xmlns:a16="http://schemas.microsoft.com/office/drawing/2014/main" id="{2BB17E68-3930-E4B3-A151-C494E9DE507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</a:rPr>
              <a:t>Chapter 18, Cardiovascular System </a:t>
            </a:r>
          </a:p>
        </p:txBody>
      </p:sp>
      <p:sp>
        <p:nvSpPr>
          <p:cNvPr id="32773" name="Slide Number Placeholder 5">
            <a:extLst>
              <a:ext uri="{FF2B5EF4-FFF2-40B4-BE49-F238E27FC236}">
                <a16:creationId xmlns:a16="http://schemas.microsoft.com/office/drawing/2014/main" id="{72AAD732-8C52-853C-C597-1AF95FC15E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5089C86-2F39-42AC-9234-DFD62D70B702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4" name="Text Box 3">
            <a:extLst>
              <a:ext uri="{FF2B5EF4-FFF2-40B4-BE49-F238E27FC236}">
                <a16:creationId xmlns:a16="http://schemas.microsoft.com/office/drawing/2014/main" id="{A9DBC4A1-A55F-3439-225C-63229D23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Figure 18.5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325D48-B01E-C1FD-4BF1-A640C83FE3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856663" cy="1143000"/>
          </a:xfrm>
        </p:spPr>
        <p:txBody>
          <a:bodyPr/>
          <a:lstStyle/>
          <a:p>
            <a:pPr eaLnBrk="1" hangingPunct="1"/>
            <a:r>
              <a:rPr lang="en-CA" altLang="en-US" sz="4000" b="1"/>
              <a:t>FUNCTION OF CARDIOVASCULAR SYSTEM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C2BC9CE0-0DFA-29F2-CEB4-4561FF6B4F9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Transport nutrients, hormones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Remove waste products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Gaseous exchange 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Immunity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 Blood vessels transport blood</a:t>
            </a:r>
          </a:p>
          <a:p>
            <a:pPr marL="620713" lvl="1" algn="just" eaLnBrk="1" hangingPunct="1">
              <a:lnSpc>
                <a:spcPct val="90000"/>
              </a:lnSpc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3200" b="1"/>
              <a:t>Carries oxygen and carbon dioxide</a:t>
            </a:r>
          </a:p>
          <a:p>
            <a:pPr marL="620713" lvl="1" algn="just" eaLnBrk="1" hangingPunct="1">
              <a:lnSpc>
                <a:spcPct val="90000"/>
              </a:lnSpc>
              <a:spcBef>
                <a:spcPts val="325"/>
              </a:spcBef>
              <a:buFont typeface="Verdana" panose="020B0604030504040204" pitchFamily="34" charset="0"/>
              <a:buChar char="◦"/>
            </a:pPr>
            <a:r>
              <a:rPr lang="en-US" altLang="en-US" sz="3200" b="1"/>
              <a:t>Also carries nutrients and wastes</a:t>
            </a:r>
          </a:p>
          <a:p>
            <a:pPr marL="365125" indent="-255588" algn="just" eaLnBrk="1" hangingPunct="1">
              <a:lnSpc>
                <a:spcPct val="90000"/>
              </a:lnSpc>
              <a:buFont typeface="Wingdings 3" panose="05040102010807070707" pitchFamily="18" charset="2"/>
              <a:buChar char=""/>
            </a:pPr>
            <a:r>
              <a:rPr lang="en-US" altLang="en-US" b="1"/>
              <a:t>Heart pumps blood through blood vessels</a:t>
            </a:r>
          </a:p>
          <a:p>
            <a:pPr marL="365125" indent="-255588"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7BA86D39-87D1-3659-2B9B-77726AF007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</a:rPr>
              <a:t>Chapter 18, Cardiovascular System 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503A194D-6F06-B597-58DB-B6A4ECE5889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2524DDD-BC34-447A-9DAF-84D7198854C7}" type="slidenum">
              <a:rPr lang="en-US" altLang="en-US" sz="1200">
                <a:solidFill>
                  <a:srgbClr val="898989"/>
                </a:solidFill>
              </a:rPr>
              <a:pPr algn="r" eaLnBrk="1" hangingPunct="1"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FC1EA504-2D50-1491-4EB1-3366884925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/>
              <a:t>CORONARY CIRCULATION: ARTERIAL SUPPLY</a:t>
            </a: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6F3C2448-A226-1330-2D6F-3B0DEF14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Figure 18.7a</a:t>
            </a:r>
          </a:p>
        </p:txBody>
      </p:sp>
      <p:pic>
        <p:nvPicPr>
          <p:cNvPr id="33798" name="Picture 4">
            <a:extLst>
              <a:ext uri="{FF2B5EF4-FFF2-40B4-BE49-F238E27FC236}">
                <a16:creationId xmlns:a16="http://schemas.microsoft.com/office/drawing/2014/main" id="{F3E3F4BF-467A-FA1B-FAC2-4698BC81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6389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4FE3775D-962D-0F51-C73A-643ABE289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PORTAL CIRCULATION</a:t>
            </a:r>
            <a:endParaRPr lang="en-US" altLang="en-US"/>
          </a:p>
        </p:txBody>
      </p:sp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B650C0CE-0F43-7078-6DBD-F378D6702B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95400"/>
            <a:ext cx="4381500" cy="5257800"/>
          </a:xfrm>
          <a:ln/>
        </p:spPr>
        <p:txBody>
          <a:bodyPr/>
          <a:lstStyle/>
          <a:p>
            <a:pPr marL="107950" lvl="1" indent="0" eaLnBrk="1" hangingPunct="1">
              <a:spcBef>
                <a:spcPts val="400"/>
              </a:spcBef>
              <a:buSzPct val="68000"/>
              <a:buFont typeface="Arial" panose="020B0604020202020204" pitchFamily="34" charset="0"/>
              <a:buNone/>
            </a:pPr>
            <a:endParaRPr lang="en-CA" altLang="en-US" sz="3200" b="1"/>
          </a:p>
          <a:p>
            <a:pPr marL="107950" lvl="1" indent="0" algn="just" eaLnBrk="1" hangingPunct="1">
              <a:spcBef>
                <a:spcPts val="400"/>
              </a:spcBef>
              <a:buSzPct val="68000"/>
              <a:buFont typeface="Wingdings 3" panose="05040102010807070707" pitchFamily="18" charset="2"/>
              <a:buChar char=""/>
            </a:pPr>
            <a:r>
              <a:rPr lang="en-CA" altLang="en-US" sz="3600" b="1"/>
              <a:t>Portal circulation - the flow of blood between tow set of capillaries before draining in systemic veins.</a:t>
            </a:r>
            <a:endParaRPr lang="en-CA" altLang="en-US" sz="3200" b="1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9049CE1F-6317-977C-ACC2-9190C848E3A1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9475" y="1955800"/>
            <a:ext cx="3184525" cy="393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A6A6F89-D8A4-CDCF-9962-BB68BBA82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b="1"/>
            </a:br>
            <a:r>
              <a:rPr lang="en-US" altLang="en-US" b="1"/>
              <a:t>FETAL CIRCULATION </a:t>
            </a:r>
            <a:br>
              <a:rPr lang="en-US" altLang="en-US" b="1">
                <a:solidFill>
                  <a:schemeClr val="accent1"/>
                </a:solidFill>
              </a:rPr>
            </a:br>
            <a:endParaRPr lang="en-US" altLang="en-US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79CEE89C-C937-3AE6-9DF8-91F4E53D063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58324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844" name="Straight Arrow Connector 17">
            <a:extLst>
              <a:ext uri="{FF2B5EF4-FFF2-40B4-BE49-F238E27FC236}">
                <a16:creationId xmlns:a16="http://schemas.microsoft.com/office/drawing/2014/main" id="{B46E87FB-F691-FAB8-0E48-CB40B25EFC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5425" y="5805488"/>
            <a:ext cx="0" cy="377825"/>
          </a:xfrm>
          <a:prstGeom prst="straightConnector1">
            <a:avLst/>
          </a:prstGeom>
          <a:noFill/>
          <a:ln w="9525" cmpd="sng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lowchart: Process 6">
            <a:extLst>
              <a:ext uri="{FF2B5EF4-FFF2-40B4-BE49-F238E27FC236}">
                <a16:creationId xmlns:a16="http://schemas.microsoft.com/office/drawing/2014/main" id="{3620279B-7159-79B2-0455-1EF8B7B8C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763" y="903288"/>
            <a:ext cx="4330700" cy="5545137"/>
          </a:xfrm>
          <a:prstGeom prst="flowChartProcess">
            <a:avLst/>
          </a:prstGeom>
          <a:solidFill>
            <a:srgbClr val="92D050"/>
          </a:solidFill>
          <a:ln w="25400" cmpd="sng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107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b="1">
                <a:latin typeface="Calibri" panose="020F0502020204030204" pitchFamily="34" charset="0"/>
              </a:rPr>
              <a:t>  UMBILICAL ARTERY</a:t>
            </a:r>
          </a:p>
          <a:p>
            <a:pPr algn="ctr" eaLnBrk="1" hangingPunct="1"/>
            <a:endParaRPr lang="en-IN" altLang="en-US" b="1">
              <a:latin typeface="Calibri" panose="020F0502020204030204" pitchFamily="34" charset="0"/>
            </a:endParaRPr>
          </a:p>
          <a:p>
            <a:pPr algn="ctr" eaLnBrk="1" hangingPunct="1"/>
            <a:r>
              <a:rPr lang="en-IN" altLang="en-US" b="1">
                <a:latin typeface="Calibri" panose="020F0502020204030204" pitchFamily="34" charset="0"/>
              </a:rPr>
              <a:t>   DESCENDING AORTA</a:t>
            </a:r>
          </a:p>
          <a:p>
            <a:pPr eaLnBrk="1" hangingPunct="1"/>
            <a:r>
              <a:rPr lang="en-IN" altLang="en-US" b="1">
                <a:latin typeface="Calibri" panose="020F0502020204030204" pitchFamily="34" charset="0"/>
              </a:rPr>
              <a:t>(Through Ductus Arteriosus)</a:t>
            </a:r>
          </a:p>
          <a:p>
            <a:pPr algn="ctr" eaLnBrk="1" hangingPunct="1"/>
            <a:br>
              <a:rPr lang="en-IN" altLang="en-US" b="1">
                <a:latin typeface="Calibri" panose="020F0502020204030204" pitchFamily="34" charset="0"/>
              </a:rPr>
            </a:br>
            <a:r>
              <a:rPr lang="en-IN" altLang="en-US" b="1">
                <a:latin typeface="Calibri" panose="020F0502020204030204" pitchFamily="34" charset="0"/>
              </a:rPr>
              <a:t>  PULMONARY TRUNK</a:t>
            </a:r>
            <a:br>
              <a:rPr lang="en-IN" altLang="en-US" b="1">
                <a:latin typeface="Calibri" panose="020F0502020204030204" pitchFamily="34" charset="0"/>
              </a:rPr>
            </a:br>
            <a:r>
              <a:rPr lang="en-IN" altLang="en-US" b="1">
                <a:latin typeface="Calibri" panose="020F0502020204030204" pitchFamily="34" charset="0"/>
              </a:rPr>
              <a:t>                      </a:t>
            </a:r>
          </a:p>
          <a:p>
            <a:pPr eaLnBrk="1" hangingPunct="1"/>
            <a:r>
              <a:rPr lang="en-IN" altLang="en-US" b="1">
                <a:latin typeface="Calibri" panose="020F0502020204030204" pitchFamily="34" charset="0"/>
              </a:rPr>
              <a:t>                    RIGHT VENTRICLE</a:t>
            </a:r>
          </a:p>
          <a:p>
            <a:pPr eaLnBrk="1" hangingPunct="1"/>
            <a:endParaRPr lang="en-IN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IN" altLang="en-US" b="1">
                <a:latin typeface="Calibri" panose="020F0502020204030204" pitchFamily="34" charset="0"/>
              </a:rPr>
              <a:t>                    ASCENDING AORTA</a:t>
            </a:r>
            <a:br>
              <a:rPr lang="en-IN" altLang="en-US" b="1">
                <a:latin typeface="Calibri" panose="020F0502020204030204" pitchFamily="34" charset="0"/>
              </a:rPr>
            </a:br>
            <a:r>
              <a:rPr lang="en-IN" altLang="en-US" b="1">
                <a:latin typeface="Calibri" panose="020F0502020204030204" pitchFamily="34" charset="0"/>
              </a:rPr>
              <a:t>    </a:t>
            </a:r>
          </a:p>
        </p:txBody>
      </p:sp>
      <p:sp>
        <p:nvSpPr>
          <p:cNvPr id="36867" name="Flowchart: Process 1">
            <a:extLst>
              <a:ext uri="{FF2B5EF4-FFF2-40B4-BE49-F238E27FC236}">
                <a16:creationId xmlns:a16="http://schemas.microsoft.com/office/drawing/2014/main" id="{850948E5-1F8E-BCC7-78DF-4569C949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903288"/>
            <a:ext cx="4176712" cy="5545137"/>
          </a:xfrm>
          <a:prstGeom prst="flowChartProcess">
            <a:avLst/>
          </a:prstGeom>
          <a:solidFill>
            <a:srgbClr val="92D050"/>
          </a:solidFill>
          <a:ln w="25400" cmpd="sng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 marL="107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UMBILICAL VEIN</a:t>
            </a:r>
          </a:p>
          <a:p>
            <a:pPr eaLnBrk="1" hangingPunct="1"/>
            <a:endParaRPr lang="en-IN" altLang="en-US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               PORTAL VEIN</a:t>
            </a:r>
          </a:p>
          <a:p>
            <a:pPr algn="r"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(Through Ductus Venosus)</a:t>
            </a:r>
          </a:p>
          <a:p>
            <a:pPr algn="ctr"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  INFERIOR VENA CAVA</a:t>
            </a:r>
          </a:p>
          <a:p>
            <a:pPr algn="ctr" eaLnBrk="1" hangingPunct="1"/>
            <a:endParaRPr lang="en-IN" altLang="en-US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               RIFHT ATRIUM</a:t>
            </a:r>
          </a:p>
          <a:p>
            <a:pPr algn="r"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(Through Foramen Ovale)</a:t>
            </a:r>
          </a:p>
          <a:p>
            <a:pPr algn="r" eaLnBrk="1" hangingPunct="1"/>
            <a:endParaRPr lang="en-IN" altLang="en-US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IN" altLang="en-US" b="1">
                <a:solidFill>
                  <a:srgbClr val="000000"/>
                </a:solidFill>
                <a:latin typeface="Calibri" panose="020F0502020204030204" pitchFamily="34" charset="0"/>
              </a:rPr>
              <a:t>                     LEFT ATRIUM        </a:t>
            </a:r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id="{CA0A9C9B-11D0-0197-38F6-A3A8D96C6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488" y="1268413"/>
            <a:ext cx="1423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N" altLang="en-US" b="1"/>
              <a:t>PLACENTA</a:t>
            </a:r>
          </a:p>
          <a:p>
            <a:pPr algn="ctr" eaLnBrk="1" hangingPunct="1"/>
            <a:endParaRPr lang="en-IN" altLang="en-US"/>
          </a:p>
        </p:txBody>
      </p:sp>
      <p:cxnSp>
        <p:nvCxnSpPr>
          <p:cNvPr id="36869" name="Straight Arrow Connector 5">
            <a:extLst>
              <a:ext uri="{FF2B5EF4-FFF2-40B4-BE49-F238E27FC236}">
                <a16:creationId xmlns:a16="http://schemas.microsoft.com/office/drawing/2014/main" id="{9FDA73F1-43FD-A815-A487-CEF5153860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3213" y="1484313"/>
            <a:ext cx="1311275" cy="0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Arrow Connector 23">
            <a:extLst>
              <a:ext uri="{FF2B5EF4-FFF2-40B4-BE49-F238E27FC236}">
                <a16:creationId xmlns:a16="http://schemas.microsoft.com/office/drawing/2014/main" id="{6A1F4401-622A-B8DB-C32B-913A45D081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43213" y="1592263"/>
            <a:ext cx="0" cy="581025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Straight Arrow Connector 26">
            <a:extLst>
              <a:ext uri="{FF2B5EF4-FFF2-40B4-BE49-F238E27FC236}">
                <a16:creationId xmlns:a16="http://schemas.microsoft.com/office/drawing/2014/main" id="{ACB2913D-0B51-3AC7-81B9-5B772619D3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43213" y="2357438"/>
            <a:ext cx="0" cy="423862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Straight Arrow Connector 28">
            <a:extLst>
              <a:ext uri="{FF2B5EF4-FFF2-40B4-BE49-F238E27FC236}">
                <a16:creationId xmlns:a16="http://schemas.microsoft.com/office/drawing/2014/main" id="{86F56EDA-281D-6F3D-D21E-CE405B74469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6600" y="2997200"/>
            <a:ext cx="0" cy="422275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Arrow Connector 30">
            <a:extLst>
              <a:ext uri="{FF2B5EF4-FFF2-40B4-BE49-F238E27FC236}">
                <a16:creationId xmlns:a16="http://schemas.microsoft.com/office/drawing/2014/main" id="{1AE220B9-455D-0D44-67B6-CE8D46DF01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4775" y="3789363"/>
            <a:ext cx="0" cy="307975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Arrow Connector 31">
            <a:extLst>
              <a:ext uri="{FF2B5EF4-FFF2-40B4-BE49-F238E27FC236}">
                <a16:creationId xmlns:a16="http://schemas.microsoft.com/office/drawing/2014/main" id="{1A68CB65-E762-8B5A-7045-125128A1ACD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27313" y="4292600"/>
            <a:ext cx="0" cy="423863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Arrow Connector 34">
            <a:extLst>
              <a:ext uri="{FF2B5EF4-FFF2-40B4-BE49-F238E27FC236}">
                <a16:creationId xmlns:a16="http://schemas.microsoft.com/office/drawing/2014/main" id="{5CA7999C-94C1-0D27-07BE-019A33CA5C7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644775" y="4941888"/>
            <a:ext cx="0" cy="422275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Arrow Connector 35">
            <a:extLst>
              <a:ext uri="{FF2B5EF4-FFF2-40B4-BE49-F238E27FC236}">
                <a16:creationId xmlns:a16="http://schemas.microsoft.com/office/drawing/2014/main" id="{7805AA39-F780-FDD1-126E-1B5EB07DE7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843213" y="5364163"/>
            <a:ext cx="3529012" cy="0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Arrow Connector 36">
            <a:extLst>
              <a:ext uri="{FF2B5EF4-FFF2-40B4-BE49-F238E27FC236}">
                <a16:creationId xmlns:a16="http://schemas.microsoft.com/office/drawing/2014/main" id="{33038599-D168-BCCE-A473-B9469C629F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99200" y="2414588"/>
            <a:ext cx="0" cy="309562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Arrow Connector 37">
            <a:extLst>
              <a:ext uri="{FF2B5EF4-FFF2-40B4-BE49-F238E27FC236}">
                <a16:creationId xmlns:a16="http://schemas.microsoft.com/office/drawing/2014/main" id="{DADD63A3-C790-8F72-585A-0034CDA4A9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84913" y="3054350"/>
            <a:ext cx="0" cy="309563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9" name="Straight Arrow Connector 38">
            <a:extLst>
              <a:ext uri="{FF2B5EF4-FFF2-40B4-BE49-F238E27FC236}">
                <a16:creationId xmlns:a16="http://schemas.microsoft.com/office/drawing/2014/main" id="{A28787C9-02F1-60C2-0D91-015B727CD7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78563" y="3549650"/>
            <a:ext cx="0" cy="309563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0" name="Straight Arrow Connector 40">
            <a:extLst>
              <a:ext uri="{FF2B5EF4-FFF2-40B4-BE49-F238E27FC236}">
                <a16:creationId xmlns:a16="http://schemas.microsoft.com/office/drawing/2014/main" id="{1A230DB8-2470-6168-AF67-2F828F5314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72225" y="4097338"/>
            <a:ext cx="15875" cy="541337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Straight Arrow Connector 41">
            <a:extLst>
              <a:ext uri="{FF2B5EF4-FFF2-40B4-BE49-F238E27FC236}">
                <a16:creationId xmlns:a16="http://schemas.microsoft.com/office/drawing/2014/main" id="{119B6F5B-F0E6-8DBE-D060-2602BD5C4B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88100" y="4981575"/>
            <a:ext cx="0" cy="309563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Arrow Connector 42">
            <a:extLst>
              <a:ext uri="{FF2B5EF4-FFF2-40B4-BE49-F238E27FC236}">
                <a16:creationId xmlns:a16="http://schemas.microsoft.com/office/drawing/2014/main" id="{624A9BB9-9278-1D1C-2853-336AA6A02B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5075" y="1592263"/>
            <a:ext cx="0" cy="581025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3" name="Straight Arrow Connector 43">
            <a:extLst>
              <a:ext uri="{FF2B5EF4-FFF2-40B4-BE49-F238E27FC236}">
                <a16:creationId xmlns:a16="http://schemas.microsoft.com/office/drawing/2014/main" id="{B766ED41-B7F7-7419-0DA9-AE0A03DC07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78475" y="1484313"/>
            <a:ext cx="741363" cy="0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4" name="Straight Arrow Connector 49">
            <a:extLst>
              <a:ext uri="{FF2B5EF4-FFF2-40B4-BE49-F238E27FC236}">
                <a16:creationId xmlns:a16="http://schemas.microsoft.com/office/drawing/2014/main" id="{61F38D45-F4F0-649A-EDDE-067AA7A677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8400" y="4097338"/>
            <a:ext cx="2087563" cy="195262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Straight Arrow Connector 50">
            <a:extLst>
              <a:ext uri="{FF2B5EF4-FFF2-40B4-BE49-F238E27FC236}">
                <a16:creationId xmlns:a16="http://schemas.microsoft.com/office/drawing/2014/main" id="{322568FD-566C-0DEC-2478-468BC1924D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8400" y="4902200"/>
            <a:ext cx="2087563" cy="0"/>
          </a:xfrm>
          <a:prstGeom prst="straightConnector1">
            <a:avLst/>
          </a:prstGeom>
          <a:noFill/>
          <a:ln w="28575" cmpd="sng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F57E189-C6E9-5355-F3E9-1CF09214A8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APPLIED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52C7804-20F7-D3C2-C532-F36B1688C4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600" b="1"/>
              <a:t>Diseases and Disorders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BLOOD PRESSURE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HAEMORRHAGE/STROKE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ARTERIOSCLEROSIS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ANEURYSM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CORONARY ARTERY DISEASE (CAD)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HEART ATTACK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CONGESTIVE HEART FAILURE (CHF)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US" altLang="en-US" sz="3200" b="1"/>
              <a:t>ANEMIA, HEMOPHILIA, AND LEUKEMIA</a:t>
            </a:r>
            <a:endParaRPr lang="en-US" altLang="en-US" sz="3600" b="1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97A8CF12-C96E-EAE4-0CB9-9500D3B1D5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 b="1"/>
              <a:t>APPLIED</a:t>
            </a:r>
            <a:endParaRPr lang="en-CA" altLang="en-US" b="1">
              <a:latin typeface="Rockwell Extra Bold" panose="02060903040505020403" pitchFamily="18" charset="0"/>
            </a:endParaRP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BC07C61F-B87B-4F35-0EF3-88DD03F6043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CA" altLang="en-US" b="1"/>
              <a:t>Problems with the cardiovascular system are common, but they don’t just affect older people.</a:t>
            </a:r>
          </a:p>
          <a:p>
            <a:pPr eaLnBrk="1" hangingPunct="1"/>
            <a:r>
              <a:rPr lang="en-CA" altLang="en-US" b="1"/>
              <a:t>Many heart problems affect children and teenagers. </a:t>
            </a:r>
          </a:p>
        </p:txBody>
      </p:sp>
      <p:pic>
        <p:nvPicPr>
          <p:cNvPr id="38917" name="Picture 8" descr="heart_disease_ecover_medium">
            <a:extLst>
              <a:ext uri="{FF2B5EF4-FFF2-40B4-BE49-F238E27FC236}">
                <a16:creationId xmlns:a16="http://schemas.microsoft.com/office/drawing/2014/main" id="{79A1E635-4742-6012-A547-47CB5B8A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28775"/>
            <a:ext cx="4052888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icture1">
            <a:extLst>
              <a:ext uri="{FF2B5EF4-FFF2-40B4-BE49-F238E27FC236}">
                <a16:creationId xmlns:a16="http://schemas.microsoft.com/office/drawing/2014/main" id="{77A2CF53-3FDA-F126-9A7E-360E66B7B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WordArt 5">
            <a:extLst>
              <a:ext uri="{FF2B5EF4-FFF2-40B4-BE49-F238E27FC236}">
                <a16:creationId xmlns:a16="http://schemas.microsoft.com/office/drawing/2014/main" id="{86BFB3B7-BF1C-6BF6-F468-3B122FB524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4191000"/>
            <a:ext cx="7315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IN" sz="4400" b="1" i="1" kern="10">
                <a:ln w="12700" cmpd="sng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 panose="03010101010201010101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7E98B5AA-55F6-E3A6-8C4C-9B01E1000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altLang="en-US" sz="4000" b="1"/>
              <a:t>COMPONENTS OF CARDIOVASCULAR SYSTEM</a:t>
            </a:r>
          </a:p>
        </p:txBody>
      </p:sp>
      <p:sp>
        <p:nvSpPr>
          <p:cNvPr id="7171" name="Content Placeholder 1">
            <a:extLst>
              <a:ext uri="{FF2B5EF4-FFF2-40B4-BE49-F238E27FC236}">
                <a16:creationId xmlns:a16="http://schemas.microsoft.com/office/drawing/2014/main" id="{810BC6C8-6F8A-FD37-8AC2-50D1711A2D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IN" altLang="en-US" sz="3600" b="1"/>
          </a:p>
          <a:p>
            <a:pPr marL="0" indent="0" eaLnBrk="1" hangingPunct="1"/>
            <a:r>
              <a:rPr lang="en-IN" altLang="en-US" sz="3600" b="1"/>
              <a:t>BLOOD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N" altLang="en-US" sz="3600" b="1"/>
          </a:p>
          <a:p>
            <a:pPr marL="0" indent="0" eaLnBrk="1" hangingPunct="1"/>
            <a:r>
              <a:rPr lang="en-IN" altLang="en-US" sz="3600" b="1"/>
              <a:t>HEART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N" altLang="en-US" sz="3600" b="1"/>
          </a:p>
          <a:p>
            <a:pPr marL="0" indent="0" eaLnBrk="1" hangingPunct="1"/>
            <a:r>
              <a:rPr lang="en-IN" altLang="en-US" sz="3600" b="1"/>
              <a:t>BLOOD VESSELS</a:t>
            </a:r>
            <a:br>
              <a:rPr lang="en-IN" altLang="en-US" sz="3600" b="1"/>
            </a:br>
            <a:endParaRPr lang="en-IN" altLang="en-US" sz="36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D29DF3B-41BB-56AD-A9A2-F3775E1820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BLOOD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38FAA8F-3A5F-5B96-49D2-7BE0B63B55E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900" b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b="1"/>
              <a:t>The Blood: Blood cells &amp; Plasma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b="1"/>
              <a:t>Blood cells</a:t>
            </a:r>
          </a:p>
          <a:p>
            <a:pPr marL="0" indent="0"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b="1"/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/>
              <a:t> 1- Erythrocytes - Red Blood Cells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/>
              <a:t> 2- Leucocytes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b="1"/>
              <a:t> 3- Thrombocytes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b="1"/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b="1"/>
              <a:t>Plasma is fluid portion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/>
              <a:t> </a:t>
            </a:r>
          </a:p>
          <a:p>
            <a:pPr marL="457200" lvl="1" indent="0" eaLnBrk="1" hangingPunct="1">
              <a:lnSpc>
                <a:spcPct val="80000"/>
              </a:lnSpc>
              <a:buFont typeface="Verdana" panose="020B0604030504040204" pitchFamily="34" charset="0"/>
              <a:buNone/>
            </a:pPr>
            <a:endParaRPr lang="en-US" altLang="en-US" sz="60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DC1F394-00DA-971E-3E32-9DB5914B1C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HEART</a:t>
            </a:r>
            <a:r>
              <a:rPr lang="en-US" altLang="en-US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085FFDB-CB31-93D5-13B9-AC11DBE145A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/>
            <a:r>
              <a:rPr lang="en-US" altLang="en-US" sz="3600" b="1"/>
              <a:t>Heart is a four chambered, hollow muscular organ approximately the size of your fist</a:t>
            </a:r>
          </a:p>
          <a:p>
            <a:pPr algn="just" eaLnBrk="1" hangingPunct="1"/>
            <a:r>
              <a:rPr lang="en-US" altLang="en-US" sz="3600" b="1"/>
              <a:t>Location:</a:t>
            </a:r>
          </a:p>
          <a:p>
            <a:pPr lvl="1" algn="just" eaLnBrk="1" hangingPunct="1"/>
            <a:r>
              <a:rPr lang="en-US" altLang="en-US" sz="3200" b="1"/>
              <a:t>Superior surface of diaphragm</a:t>
            </a:r>
          </a:p>
          <a:p>
            <a:pPr lvl="1" algn="just" eaLnBrk="1" hangingPunct="1"/>
            <a:r>
              <a:rPr lang="en-US" altLang="en-US" sz="3200" b="1"/>
              <a:t>Left of the midline</a:t>
            </a:r>
          </a:p>
          <a:p>
            <a:pPr lvl="1" algn="just" eaLnBrk="1" hangingPunct="1"/>
            <a:r>
              <a:rPr lang="en-US" altLang="en-US" sz="3200" b="1"/>
              <a:t>Anterior to the vertebral column, posterior to the sternum</a:t>
            </a:r>
          </a:p>
        </p:txBody>
      </p:sp>
      <p:sp>
        <p:nvSpPr>
          <p:cNvPr id="9220" name="Footer Placeholder 4">
            <a:extLst>
              <a:ext uri="{FF2B5EF4-FFF2-40B4-BE49-F238E27FC236}">
                <a16:creationId xmlns:a16="http://schemas.microsoft.com/office/drawing/2014/main" id="{67A4C20A-14E2-E143-21E9-24340D09E9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Chapter 18, Cardiovascular System </a:t>
            </a:r>
          </a:p>
        </p:txBody>
      </p:sp>
      <p:sp>
        <p:nvSpPr>
          <p:cNvPr id="9221" name="Slide Number Placeholder 5">
            <a:extLst>
              <a:ext uri="{FF2B5EF4-FFF2-40B4-BE49-F238E27FC236}">
                <a16:creationId xmlns:a16="http://schemas.microsoft.com/office/drawing/2014/main" id="{43026956-2B1E-C7F9-9BDE-DAB1953282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CB3A295-876E-491F-A346-6A8BB3AF09D5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1053DAD-D17A-C7AE-C673-DF28472F04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HEART</a:t>
            </a:r>
            <a:endParaRPr lang="en-US" altLang="en-US"/>
          </a:p>
        </p:txBody>
      </p:sp>
      <p:sp>
        <p:nvSpPr>
          <p:cNvPr id="10243" name="Footer Placeholder 4">
            <a:extLst>
              <a:ext uri="{FF2B5EF4-FFF2-40B4-BE49-F238E27FC236}">
                <a16:creationId xmlns:a16="http://schemas.microsoft.com/office/drawing/2014/main" id="{48993AB6-B76B-654B-FF6C-0B57A5336F6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Chapter 18, Cardiovascular System 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702E5DE8-EBD2-E2FF-6F2F-DD7F7E39E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80174A2-04A6-49C7-A14C-6668044B7236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19257FD1-4E4C-67B3-F023-69F16EFC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24600"/>
            <a:ext cx="160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/>
              <a:t>Figure 18.1</a:t>
            </a:r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id="{3B102BFC-3313-08A6-B281-F91625D7A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6988"/>
            <a:ext cx="8674100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BE20D9C2-CBA3-0A33-93B7-F8B4E1B1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457200" y="22860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>
            <a:extLst>
              <a:ext uri="{FF2B5EF4-FFF2-40B4-BE49-F238E27FC236}">
                <a16:creationId xmlns:a16="http://schemas.microsoft.com/office/drawing/2014/main" id="{C62458C2-7419-FE1F-B7D6-99C77C5931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1"/>
            <a:endParaRPr lang="en-CA" altLang="en-US"/>
          </a:p>
          <a:p>
            <a:pPr lvl="1"/>
            <a:endParaRPr lang="en-CA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4549462-DAD8-8423-72A0-8AD0244943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5400"/>
            <a:ext cx="8229600" cy="1141413"/>
          </a:xfrm>
        </p:spPr>
        <p:txBody>
          <a:bodyPr/>
          <a:lstStyle/>
          <a:p>
            <a:r>
              <a:rPr lang="en-US" altLang="en-US" b="1"/>
              <a:t>FUNCTIONS OF THE HEART</a:t>
            </a:r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3C9ACE9-7576-C466-39CA-058950208A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25538"/>
            <a:ext cx="8496300" cy="5543550"/>
          </a:xfrm>
        </p:spPr>
        <p:txBody>
          <a:bodyPr/>
          <a:lstStyle/>
          <a:p>
            <a:pPr algn="just"/>
            <a:r>
              <a:rPr lang="en-US" altLang="en-US" b="1"/>
              <a:t>Generating blood pressure</a:t>
            </a:r>
          </a:p>
          <a:p>
            <a:pPr algn="just"/>
            <a:r>
              <a:rPr lang="en-US" altLang="en-US" b="1"/>
              <a:t>Routing blood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altLang="en-US" sz="3200" b="1"/>
              <a:t>       Heart separates pulmonary and systemic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altLang="en-US" sz="3200" b="1"/>
              <a:t>       circulations</a:t>
            </a:r>
          </a:p>
          <a:p>
            <a:pPr algn="just"/>
            <a:r>
              <a:rPr lang="en-US" altLang="en-US" b="1"/>
              <a:t>Ensuring one-way blood flow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altLang="en-US" b="1"/>
              <a:t>        </a:t>
            </a:r>
            <a:r>
              <a:rPr lang="en-US" altLang="en-US" sz="3200" b="1"/>
              <a:t>Heart valves ensure one-way flow</a:t>
            </a:r>
          </a:p>
          <a:p>
            <a:pPr algn="just"/>
            <a:r>
              <a:rPr lang="en-US" altLang="en-US" b="1"/>
              <a:t>Regulating blood supply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altLang="en-US" b="1"/>
              <a:t>        </a:t>
            </a:r>
            <a:r>
              <a:rPr lang="en-US" altLang="en-US" sz="3200" b="1"/>
              <a:t>Changes in contraction rate and force match</a:t>
            </a:r>
          </a:p>
          <a:p>
            <a:pPr marL="0" lvl="1" indent="0" algn="just">
              <a:buFont typeface="Arial" panose="020B0604020202020204" pitchFamily="34" charset="0"/>
              <a:buNone/>
            </a:pPr>
            <a:r>
              <a:rPr lang="en-US" altLang="en-US" sz="3200" b="1"/>
              <a:t>       blood delivery to changing metabolic needs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I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964</Words>
  <Characters>0</Characters>
  <Application>Microsoft Office PowerPoint</Application>
  <DocSecurity>0</DocSecurity>
  <PresentationFormat>On-screen Show (4:3)</PresentationFormat>
  <Lines>0</Lines>
  <Paragraphs>232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SimSun</vt:lpstr>
      <vt:lpstr>Wingdings</vt:lpstr>
      <vt:lpstr>Calibri</vt:lpstr>
      <vt:lpstr>Rockwell Extra Bold</vt:lpstr>
      <vt:lpstr>Wingdings 3</vt:lpstr>
      <vt:lpstr>Verdana</vt:lpstr>
      <vt:lpstr>Office Theme</vt:lpstr>
      <vt:lpstr>Introduction to the Human Cardiovascular System</vt:lpstr>
      <vt:lpstr>INTRODUCTION</vt:lpstr>
      <vt:lpstr>FUNCTION OF CARDIOVASCULAR SYSTEM</vt:lpstr>
      <vt:lpstr>COMPONENTS OF CARDIOVASCULAR SYSTEM</vt:lpstr>
      <vt:lpstr>BLOOD</vt:lpstr>
      <vt:lpstr>HEART </vt:lpstr>
      <vt:lpstr>HEART</vt:lpstr>
      <vt:lpstr>PowerPoint Presentation</vt:lpstr>
      <vt:lpstr>FUNCTIONS OF THE HEART</vt:lpstr>
      <vt:lpstr>BLOOD VESSELS</vt:lpstr>
      <vt:lpstr>BLOOD VESSELS</vt:lpstr>
      <vt:lpstr>BLOOD VESSELS</vt:lpstr>
      <vt:lpstr>CLASSIFICATION OF BLOOD VESSELS</vt:lpstr>
      <vt:lpstr>ARTERIES</vt:lpstr>
      <vt:lpstr>ARTERIES</vt:lpstr>
      <vt:lpstr>CLASSIFICATION OF ARTEIES</vt:lpstr>
      <vt:lpstr>CAPILLARIES (5-8 micron)</vt:lpstr>
      <vt:lpstr>PowerPoint Presentation</vt:lpstr>
      <vt:lpstr>SINUSOIDS</vt:lpstr>
      <vt:lpstr>VEINS</vt:lpstr>
      <vt:lpstr>VEINS</vt:lpstr>
      <vt:lpstr>VEINS</vt:lpstr>
      <vt:lpstr>VEINS</vt:lpstr>
      <vt:lpstr>VEINS</vt:lpstr>
      <vt:lpstr>ANASTOMOSIS</vt:lpstr>
      <vt:lpstr>ANASTOMOSIS</vt:lpstr>
      <vt:lpstr>END ARTERIES</vt:lpstr>
      <vt:lpstr>CIRCULATION </vt:lpstr>
      <vt:lpstr>SYSTEMIC AND PULMONARY CIRCULATION</vt:lpstr>
      <vt:lpstr>CORONARY CIRCULATION: ARTERIAL SUPPLY</vt:lpstr>
      <vt:lpstr>PORTAL CIRCULATION</vt:lpstr>
      <vt:lpstr> FETAL CIRCULATION  </vt:lpstr>
      <vt:lpstr>PowerPoint Presentation</vt:lpstr>
      <vt:lpstr>APPLIED</vt:lpstr>
      <vt:lpstr>APPLIED</vt:lpstr>
      <vt:lpstr>PowerPoint Presentation</vt:lpstr>
    </vt:vector>
  </TitlesOfParts>
  <Manager/>
  <Company>Halifax Regional School Board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Human Circulatory System</dc:title>
  <dc:subject/>
  <dc:creator>Halifax West High School</dc:creator>
  <cp:keywords/>
  <dc:description/>
  <cp:lastModifiedBy>Vishal Chand</cp:lastModifiedBy>
  <cp:revision>58</cp:revision>
  <dcterms:created xsi:type="dcterms:W3CDTF">2009-11-25T14:40:33Z</dcterms:created>
  <dcterms:modified xsi:type="dcterms:W3CDTF">2022-06-17T11:51:00Z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1033-9.1.0.4746</vt:lpwstr>
  </property>
</Properties>
</file>