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65" r:id="rId3"/>
    <p:sldId id="272" r:id="rId4"/>
    <p:sldId id="273" r:id="rId5"/>
    <p:sldId id="27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74" d="100"/>
          <a:sy n="74" d="100"/>
        </p:scale>
        <p:origin x="1716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8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91B091-98F9-4784-9939-04CEAAAAFCE6}" type="datetimeFigureOut">
              <a:rPr lang="en-US" smtClean="0"/>
              <a:pPr/>
              <a:t>6/7/2022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4511-1DFD-448D-A9BD-720F265C3159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181730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664511-1DFD-448D-A9BD-720F265C3159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625296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C9474-16FC-4254-8262-139E828A03AE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CC3-0100-478A-9CB3-6E435AE1054B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AF838-F2D3-4B01-A014-B14AC3104784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8508D-0522-4BAD-96BE-52160759A256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AF02D-F034-432E-A249-3E9FA508126B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edge/>
    <p:sndAc>
      <p:stSnd>
        <p:snd r:embed="rId1" name="applaus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A2E55-2363-4606-89F4-3EA40A7683CA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46D9-975B-408F-8DE6-D662915A728D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F302D-AA7A-44A3-BB27-075DDB67F363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2DAC3-904B-4D33-8BA3-D28B59B06CFC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0DCF5-5067-4FCD-9C6B-1E3EFEEFECFB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B5147-224B-428A-BAE1-8F2B6FB93E8E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wedge/>
    <p:sndAc>
      <p:stSnd>
        <p:snd r:embed="rId1" name="applaus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664296D-1014-4C95-8809-8C5051C856BC}" type="datetime1">
              <a:rPr lang="en-US" smtClean="0"/>
              <a:pPr/>
              <a:t>6/7/2022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DD75E3-C2D7-4B4E-93E8-05F2A5809068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  <p:sndAc>
      <p:stSnd>
        <p:snd r:embed="rId13" name="applause.wav"/>
      </p:stSnd>
    </p:sndAc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643602"/>
          </a:xfrm>
        </p:spPr>
        <p:txBody>
          <a:bodyPr>
            <a:normAutofit/>
          </a:bodyPr>
          <a:lstStyle/>
          <a:p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854" y="764704"/>
            <a:ext cx="8136576" cy="507209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IN" sz="4300" b="1" dirty="0" smtClean="0"/>
              <a:t>COMBINATORIAL   CHEMISTRY(part 1)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r>
              <a:rPr lang="en-IN" dirty="0" smtClean="0"/>
              <a:t>Mr. A. Rajendiran </a:t>
            </a:r>
          </a:p>
          <a:p>
            <a:r>
              <a:rPr lang="en-IN" dirty="0" smtClean="0"/>
              <a:t>(Sr. Lecturer)</a:t>
            </a:r>
          </a:p>
          <a:p>
            <a:r>
              <a:rPr lang="en-IN" dirty="0" smtClean="0"/>
              <a:t>Uni. Inst. of Pharmacy,</a:t>
            </a:r>
          </a:p>
          <a:p>
            <a:r>
              <a:rPr lang="en-IN" dirty="0" smtClean="0"/>
              <a:t>C.S.J.M. University, </a:t>
            </a:r>
          </a:p>
          <a:p>
            <a:r>
              <a:rPr lang="en-IN" dirty="0" smtClean="0"/>
              <a:t>Kanpur-24</a:t>
            </a:r>
          </a:p>
          <a:p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3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79"/>
            <a:ext cx="8579296" cy="61727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400" b="1" u="sng" dirty="0" smtClean="0"/>
              <a:t>UNIT 5:   Concept and applications of combinatorial chemistry(CC);</a:t>
            </a:r>
          </a:p>
          <a:p>
            <a:pPr algn="ctr">
              <a:buNone/>
            </a:pPr>
            <a:r>
              <a:rPr lang="en-IN" sz="2400" b="1" u="sng" dirty="0" smtClean="0"/>
              <a:t>Solid phase and solution phase synthesis</a:t>
            </a:r>
          </a:p>
          <a:p>
            <a:pPr algn="ctr">
              <a:buNone/>
            </a:pPr>
            <a:r>
              <a:rPr lang="en-IN" sz="2400" b="1" u="sng" dirty="0" smtClean="0"/>
              <a:t>Introduction</a:t>
            </a:r>
          </a:p>
          <a:p>
            <a:pPr algn="ctr">
              <a:buNone/>
            </a:pPr>
            <a:r>
              <a:rPr lang="en-IN" sz="2200" b="1" dirty="0" smtClean="0"/>
              <a:t>combinatorial chemistry(CC) is the new synthetic approach in which a very large number of  chemical entities (libraries)are synthesized by condensing small number of chemical compounds together in all combinations defined by a small set of chemical reactions.</a:t>
            </a:r>
          </a:p>
          <a:p>
            <a:pPr>
              <a:buNone/>
            </a:pPr>
            <a:endParaRPr lang="en-IN" sz="2200" b="1" u="sng" dirty="0"/>
          </a:p>
          <a:p>
            <a:pPr>
              <a:buNone/>
            </a:pPr>
            <a:r>
              <a:rPr lang="en-IN" sz="2200" b="1" u="sng" dirty="0" smtClean="0"/>
              <a:t>Phases in combinatorial chemistry</a:t>
            </a:r>
            <a:r>
              <a:rPr lang="en-IN" sz="2200" b="1" dirty="0" smtClean="0"/>
              <a:t>:</a:t>
            </a:r>
            <a:endParaRPr lang="en-IN" sz="2000" b="1" dirty="0" smtClean="0"/>
          </a:p>
          <a:p>
            <a:pPr marL="457200" indent="-457200">
              <a:buAutoNum type="arabicPeriod"/>
            </a:pPr>
            <a:r>
              <a:rPr lang="en-IN" sz="2000" b="1" dirty="0" smtClean="0"/>
              <a:t>Making a combinatorial library</a:t>
            </a:r>
          </a:p>
          <a:p>
            <a:pPr marL="457200" indent="-457200">
              <a:buAutoNum type="arabicPeriod"/>
            </a:pPr>
            <a:r>
              <a:rPr lang="en-IN" sz="2000" b="1" dirty="0" smtClean="0"/>
              <a:t>Finding active compound  (lead discovery)</a:t>
            </a:r>
            <a:endParaRPr lang="en-IN" sz="2000" b="1" dirty="0"/>
          </a:p>
          <a:p>
            <a:pPr>
              <a:buNone/>
            </a:pPr>
            <a:endParaRPr lang="en-IN" sz="2000" b="1" dirty="0" smtClean="0"/>
          </a:p>
          <a:p>
            <a:pPr algn="just">
              <a:buNone/>
            </a:pPr>
            <a:endParaRPr lang="en-IN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IN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endParaRPr lang="en-IN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2</a:t>
            </a:fld>
            <a:endParaRPr lang="en-IN" dirty="0"/>
          </a:p>
        </p:txBody>
      </p:sp>
    </p:spTree>
  </p:cSld>
  <p:clrMapOvr>
    <a:masterClrMapping/>
  </p:clrMapOvr>
  <p:transition spd="slow">
    <p:wedg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2776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Types of Combinatorial Libraries</a:t>
            </a:r>
            <a:r>
              <a:rPr lang="en-US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829" y="1196752"/>
            <a:ext cx="8229600" cy="4389120"/>
          </a:xfrm>
        </p:spPr>
        <p:txBody>
          <a:bodyPr/>
          <a:lstStyle/>
          <a:p>
            <a:r>
              <a:rPr lang="en-US" b="1" dirty="0"/>
              <a:t>Types of Combinatorial Libraries </a:t>
            </a:r>
            <a:endParaRPr lang="en-US" dirty="0"/>
          </a:p>
          <a:p>
            <a:r>
              <a:rPr lang="en-US" u="sng" dirty="0"/>
              <a:t>Scaffold-based Libraries</a:t>
            </a:r>
            <a:r>
              <a:rPr lang="en-US" dirty="0"/>
              <a:t>: Core-structure, which is common to all compounds of the library. Several single building blocks can consist of Scaffold. </a:t>
            </a:r>
          </a:p>
          <a:p>
            <a:r>
              <a:rPr lang="it-IT" dirty="0"/>
              <a:t>Ex: Amino acid and Amino Benzophenone. </a:t>
            </a:r>
          </a:p>
          <a:p>
            <a:r>
              <a:rPr lang="en-US" u="sng" dirty="0"/>
              <a:t>Backbone-based Libraries </a:t>
            </a:r>
          </a:p>
          <a:p>
            <a:r>
              <a:rPr lang="en-US" dirty="0"/>
              <a:t>Ex: Nucleic acid and Carbohydrate. </a:t>
            </a:r>
          </a:p>
          <a:p>
            <a:r>
              <a:rPr lang="en-US" dirty="0"/>
              <a:t>Two approaches to generate libraries </a:t>
            </a:r>
            <a:r>
              <a:rPr lang="en-US" dirty="0" smtClean="0"/>
              <a:t>are</a:t>
            </a:r>
          </a:p>
          <a:p>
            <a:r>
              <a:rPr lang="en-US" dirty="0" smtClean="0"/>
              <a:t>1.  </a:t>
            </a:r>
            <a:r>
              <a:rPr lang="en-US" dirty="0"/>
              <a:t>Random libraries and </a:t>
            </a:r>
            <a:r>
              <a:rPr lang="en-US" dirty="0" smtClean="0"/>
              <a:t>2. Focused </a:t>
            </a:r>
            <a:r>
              <a:rPr lang="en-US" dirty="0"/>
              <a:t>libraries.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0544586"/>
      </p:ext>
    </p:extLst>
  </p:cSld>
  <p:clrMapOvr>
    <a:masterClrMapping/>
  </p:clrMapOvr>
  <p:transition spd="slow">
    <p:wedge/>
    <p:sndAc>
      <p:stSnd>
        <p:snd r:embed="rId2" name="applause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91480"/>
            <a:ext cx="8229600" cy="2520280"/>
          </a:xfrm>
        </p:spPr>
        <p:txBody>
          <a:bodyPr>
            <a:normAutofit/>
          </a:bodyPr>
          <a:lstStyle/>
          <a:p>
            <a:r>
              <a:rPr lang="en-IN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Methods </a:t>
            </a:r>
            <a: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introduces in 1980s and applied even outside chemistry also</a:t>
            </a:r>
            <a:br>
              <a:rPr lang="en-IN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>
            <a:normAutofit/>
          </a:bodyPr>
          <a:lstStyle/>
          <a:p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Two important methods included in CC. </a:t>
            </a:r>
            <a:br>
              <a:rPr lang="en-IN" sz="2800" dirty="0">
                <a:latin typeface="Times New Roman" pitchFamily="18" charset="0"/>
                <a:cs typeface="Times New Roman" pitchFamily="18" charset="0"/>
              </a:rPr>
            </a:b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a).</a:t>
            </a:r>
            <a:r>
              <a:rPr lang="en-IN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Solid phase  Synthesis </a:t>
            </a:r>
            <a:b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IN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 </a:t>
            </a:r>
            <a:r>
              <a:rPr lang="en-IN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phase </a:t>
            </a:r>
            <a:r>
              <a:rPr lang="en-IN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synthesis</a:t>
            </a:r>
            <a:endParaRPr lang="en-US" dirty="0"/>
          </a:p>
          <a:p>
            <a:r>
              <a:rPr lang="en-US" b="1" u="sng" dirty="0" smtClean="0"/>
              <a:t>A) </a:t>
            </a:r>
            <a:r>
              <a:rPr lang="en-US" b="1" u="sng" dirty="0"/>
              <a:t>Solid Phase Technique </a:t>
            </a:r>
            <a:endParaRPr lang="en-US" b="1" u="sng" dirty="0" smtClean="0"/>
          </a:p>
          <a:p>
            <a:r>
              <a:rPr lang="en-US" dirty="0"/>
              <a:t>Solid-phase synthesis is </a:t>
            </a:r>
            <a:r>
              <a:rPr lang="en-US" b="1" dirty="0"/>
              <a:t>a method used to streamline the synthesis of molecules</a:t>
            </a:r>
            <a:r>
              <a:rPr lang="en-US" dirty="0"/>
              <a:t>. It is often used in combinatorial chemistry(a technique used to prepare a large number of molecules in a short period of time), to generate libraries of compounds due to the ease of purification, and overall chemical synthesis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Reactants </a:t>
            </a:r>
            <a:r>
              <a:rPr lang="en-US" dirty="0"/>
              <a:t>are bound to a polymeric surface and modified whilst still attached. Final product is released at the end of the synthesis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98805"/>
      </p:ext>
    </p:extLst>
  </p:cSld>
  <p:clrMapOvr>
    <a:masterClrMapping/>
  </p:clrMapOvr>
  <p:transition spd="slow">
    <p:wedge/>
    <p:sndAc>
      <p:stSnd>
        <p:snd r:embed="rId2" name="applause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 . Solution phase synthesis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904656"/>
          </a:xfrm>
        </p:spPr>
        <p:txBody>
          <a:bodyPr>
            <a:noAutofit/>
          </a:bodyPr>
          <a:lstStyle/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of 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 phase techniques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explored as an alternative to solid-phase chemistry approaches for the preparation of arrays of compounds in the drug discovery process. </a:t>
            </a:r>
            <a:endParaRPr lang="en-US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Solution-phase </a:t>
            </a:r>
            <a:r>
              <a:rPr lang="en-US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free from some of the constraints of solid-phase approaches but has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respect to purification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was first used for easily synthesized compound classes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(amides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sulfonamides,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Ureas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Heterocycles (Thiazole)). </a:t>
            </a:r>
          </a:p>
          <a:p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Presently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solution-phase combinatorial synthesis is attracting more interest because of some </a:t>
            </a:r>
            <a:r>
              <a:rPr lang="en-US" sz="1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en-US" sz="1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1800" dirty="0"/>
              <a:t>Many more reactions are optimized in solution-phase </a:t>
            </a:r>
            <a:endParaRPr lang="en-US" sz="1800" dirty="0" smtClean="0"/>
          </a:p>
          <a:p>
            <a:r>
              <a:rPr lang="en-US" sz="1800" dirty="0"/>
              <a:t>-</a:t>
            </a:r>
            <a:r>
              <a:rPr lang="en-US" sz="1800" dirty="0" smtClean="0"/>
              <a:t> </a:t>
            </a:r>
            <a:r>
              <a:rPr lang="en-US" sz="1800" dirty="0"/>
              <a:t>All reactive groups of the starting materials are available </a:t>
            </a:r>
            <a:endParaRPr lang="en-US" sz="1800" dirty="0" smtClean="0"/>
          </a:p>
          <a:p>
            <a:r>
              <a:rPr lang="en-US" sz="1800" dirty="0" smtClean="0"/>
              <a:t>- </a:t>
            </a:r>
            <a:r>
              <a:rPr lang="en-US" sz="1800" dirty="0"/>
              <a:t>No limitations of the thermal or chemical stability of the </a:t>
            </a:r>
            <a:r>
              <a:rPr lang="en-US" sz="1800" dirty="0" smtClean="0"/>
              <a:t>resin</a:t>
            </a:r>
          </a:p>
          <a:p>
            <a:r>
              <a:rPr lang="en-US" sz="1800" dirty="0"/>
              <a:t>-</a:t>
            </a:r>
            <a:r>
              <a:rPr lang="en-US" sz="1800" dirty="0" smtClean="0"/>
              <a:t> </a:t>
            </a:r>
            <a:r>
              <a:rPr lang="en-US" sz="1800" dirty="0"/>
              <a:t>Synthesis is shorter by one or two </a:t>
            </a:r>
            <a:r>
              <a:rPr lang="en-US" sz="1800" dirty="0" smtClean="0"/>
              <a:t>steps</a:t>
            </a:r>
          </a:p>
          <a:p>
            <a:r>
              <a:rPr lang="en-US" sz="1800" dirty="0" smtClean="0"/>
              <a:t>- </a:t>
            </a:r>
            <a:r>
              <a:rPr lang="en-US" sz="1800" dirty="0"/>
              <a:t>Reactions in solution often need considerably less </a:t>
            </a:r>
            <a:r>
              <a:rPr lang="en-US" sz="1800" dirty="0" smtClean="0"/>
              <a:t>time</a:t>
            </a:r>
          </a:p>
          <a:p>
            <a:r>
              <a:rPr lang="en-US" sz="1800" dirty="0" smtClean="0"/>
              <a:t>- </a:t>
            </a:r>
            <a:r>
              <a:rPr lang="en-US" sz="1800" dirty="0"/>
              <a:t>Reactions that involve insoluble components are confined to solution </a:t>
            </a:r>
            <a:r>
              <a:rPr lang="en-US" sz="1800" dirty="0" smtClean="0"/>
              <a:t>phase</a:t>
            </a:r>
          </a:p>
          <a:p>
            <a:r>
              <a:rPr lang="en-US" sz="1800" dirty="0"/>
              <a:t>-</a:t>
            </a:r>
            <a:r>
              <a:rPr lang="en-US" sz="1800" dirty="0" smtClean="0"/>
              <a:t>Reactions </a:t>
            </a:r>
            <a:r>
              <a:rPr lang="en-US" sz="1800" dirty="0"/>
              <a:t>can be followed conveniently by simple means (TLC, NMR, UV) </a:t>
            </a:r>
            <a:r>
              <a:rPr lang="en-US" sz="1800" dirty="0" smtClean="0"/>
              <a:t>- </a:t>
            </a:r>
            <a:r>
              <a:rPr lang="en-US" sz="1800" dirty="0"/>
              <a:t>In general, the reaction volumes in relation to the amount of product are smaller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D75E3-C2D7-4B4E-93E8-05F2A5809068}" type="slidenum">
              <a:rPr lang="en-IN" smtClean="0"/>
              <a:pPr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315695"/>
      </p:ext>
    </p:extLst>
  </p:cSld>
  <p:clrMapOvr>
    <a:masterClrMapping/>
  </p:clrMapOvr>
  <p:transition spd="slow">
    <p:wedge/>
    <p:sndAc>
      <p:stSnd>
        <p:snd r:embed="rId2" name="applause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734</TotalTime>
  <Words>344</Words>
  <Application>Microsoft Office PowerPoint</Application>
  <PresentationFormat>On-screen Show (4:3)</PresentationFormat>
  <Paragraphs>51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Times New Roman</vt:lpstr>
      <vt:lpstr>Wingdings 2</vt:lpstr>
      <vt:lpstr>Flow</vt:lpstr>
      <vt:lpstr> </vt:lpstr>
      <vt:lpstr>PowerPoint Presentation</vt:lpstr>
      <vt:lpstr>Types of Combinatorial Libraries  </vt:lpstr>
      <vt:lpstr> Methods introduces in 1980s and applied even outside chemistry also </vt:lpstr>
      <vt:lpstr>B . Solution phase synthesis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 OF QSAR IN RATIONAL DRUG DESIGN</dc:title>
  <dc:creator>a rajendiran</dc:creator>
  <cp:lastModifiedBy>mypc</cp:lastModifiedBy>
  <cp:revision>105</cp:revision>
  <dcterms:created xsi:type="dcterms:W3CDTF">2013-12-08T14:02:41Z</dcterms:created>
  <dcterms:modified xsi:type="dcterms:W3CDTF">2022-06-07T11:31:43Z</dcterms:modified>
</cp:coreProperties>
</file>