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630-8BC1-40BB-80BC-62E46322C2D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EF7-7ED1-4BC5-A219-83CB54119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630-8BC1-40BB-80BC-62E46322C2D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EF7-7ED1-4BC5-A219-83CB54119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630-8BC1-40BB-80BC-62E46322C2D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EF7-7ED1-4BC5-A219-83CB54119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630-8BC1-40BB-80BC-62E46322C2D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EF7-7ED1-4BC5-A219-83CB54119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630-8BC1-40BB-80BC-62E46322C2D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EF7-7ED1-4BC5-A219-83CB54119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630-8BC1-40BB-80BC-62E46322C2D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EF7-7ED1-4BC5-A219-83CB54119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630-8BC1-40BB-80BC-62E46322C2D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EF7-7ED1-4BC5-A219-83CB54119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630-8BC1-40BB-80BC-62E46322C2D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EF7-7ED1-4BC5-A219-83CB54119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630-8BC1-40BB-80BC-62E46322C2D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EF7-7ED1-4BC5-A219-83CB54119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630-8BC1-40BB-80BC-62E46322C2D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EF7-7ED1-4BC5-A219-83CB54119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630-8BC1-40BB-80BC-62E46322C2D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EF7-7ED1-4BC5-A219-83CB54119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3C630-8BC1-40BB-80BC-62E46322C2D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CFEF7-7ED1-4BC5-A219-83CB541196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CONSIDERATIONS  FOR</a:t>
            </a:r>
            <a:r>
              <a:rPr lang="en-US" sz="4400" i="1" smtClean="0">
                <a:latin typeface="Times New Roman" pitchFamily="18" charset="0"/>
                <a:cs typeface="Times New Roman" pitchFamily="18" charset="0"/>
              </a:rPr>
              <a:t> IN VITRO 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DISSOLUTION TESTING MODELS</a:t>
            </a:r>
          </a:p>
          <a:p>
            <a:pPr algn="ctr" eaLnBrk="1" hangingPunct="1">
              <a:buFont typeface="Arial" charset="0"/>
              <a:buNone/>
            </a:pPr>
            <a:endParaRPr lang="en-US" sz="44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4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Dr. Kalpana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School of Pharmaceutical sciences,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CSJMU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(22/4/22)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DIALYSIS  SYSTEM </a:t>
            </a:r>
          </a:p>
          <a:p>
            <a:pPr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Here, dialysis membrane used as a selective barrier between fresh solvent compartment and the cell compartment containing dosage form. </a:t>
            </a:r>
          </a:p>
          <a:p>
            <a:pPr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It can be used in case of very poorly soluble drugs and dosage form such as ointments, creams and suspensions.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126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z="9600" smtClean="0"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76263"/>
          </a:xfrm>
          <a:solidFill>
            <a:srgbClr val="FFFFFF"/>
          </a:solidFill>
        </p:spPr>
        <p:txBody>
          <a:bodyPr lIns="0" tIns="79350" rIns="0" bIns="79350">
            <a:spAutoFit/>
          </a:bodyPr>
          <a:lstStyle/>
          <a:p>
            <a:pPr algn="just"/>
            <a:r>
              <a:rPr lang="en-US" sz="900" b="1" smtClean="0">
                <a:solidFill>
                  <a:srgbClr val="000000"/>
                </a:solidFill>
                <a:latin typeface="Georgia" pitchFamily="18" charset="0"/>
                <a:cs typeface="Arial" charset="0"/>
              </a:rPr>
              <a:t/>
            </a:r>
            <a:br>
              <a:rPr lang="en-US" sz="900" b="1" smtClean="0">
                <a:solidFill>
                  <a:srgbClr val="000000"/>
                </a:solidFill>
                <a:latin typeface="Georgia" pitchFamily="18" charset="0"/>
                <a:cs typeface="Arial" charset="0"/>
              </a:rPr>
            </a:br>
            <a:endParaRPr lang="en-US" sz="1800" smtClean="0">
              <a:latin typeface="Arial" charset="0"/>
              <a:cs typeface="Arial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91440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Advantages of dissolution testing: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The major advantage of dissolution testing is that the rate of release and the extent of absorption of a drug is determined by the dissolution of the dosage form.</a:t>
            </a:r>
          </a:p>
          <a:p>
            <a:pPr>
              <a:buFont typeface="Wingdings" pitchFamily="2" charset="2"/>
              <a:buChar char="ü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The dissolution test apparatus is robust and simple to use, requiring no specialist to handle.</a:t>
            </a:r>
          </a:p>
          <a:p>
            <a:pPr>
              <a:buFont typeface="Wingdings" pitchFamily="2" charset="2"/>
              <a:buChar char="ü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It is well standardized and sufficiently flexible to allow perform testing for a broad range of oral solid dosage forms.</a:t>
            </a:r>
          </a:p>
          <a:p>
            <a:pPr>
              <a:buFont typeface="Wingdings" pitchFamily="2" charset="2"/>
              <a:buChar char="ü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Dissolution testing is used to determine the quality of pharmaceutical products (tablets/capsules) based on the characteristics of in vitro release of the products.</a:t>
            </a:r>
          </a:p>
          <a:p>
            <a:pPr>
              <a:buFont typeface="Wingdings" pitchFamily="2" charset="2"/>
              <a:buChar char="ü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Dissolution testing is used to establish the quality of pharmaceutical products, mostly tablets and capsules, based on the in vitro drug release characteristics of these products.</a:t>
            </a:r>
          </a:p>
          <a:p>
            <a:pPr>
              <a:buFont typeface="Wingdings" pitchFamily="2" charset="2"/>
              <a:buChar char="ü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Dissolution testing of solid dosage forms plays a significant role in the decision-making process from a regulatory perspective, mainly in the development and approval of generic medicines, where it is possible to avoid unnecessary human studies without compromising the quality of pharmaceutical products.</a:t>
            </a:r>
          </a:p>
          <a:p>
            <a:pPr>
              <a:buFont typeface="Wingdings" pitchFamily="2" charset="2"/>
              <a:buChar char="ü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The pharmaceutical manufacturer takes advantage of dissolution testing by using it to assess product development, product stability, quality control, and quality assurance, and to establish in-vitro-in-vivo correlation.</a:t>
            </a:r>
          </a:p>
          <a:p>
            <a:pPr>
              <a:buFont typeface="Wingdings" pitchFamily="2" charset="2"/>
              <a:buChar char="ü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The dissolution apparatus can be easily automated which is important for routine investigations.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Dissolution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is a process in which a solid substance solubilizes in a given solvent i.e. mass transfer from the solid surface to the liquid phase. 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Rate of dissolution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is the amount of drug substance that goes in solution per unit time under standardized conditions of liquid/solid interface, temperature and solvent composition</a:t>
            </a:r>
            <a:r>
              <a:rPr lang="en-US">
                <a:latin typeface="Calibri" pitchFamily="34" charset="0"/>
              </a:rPr>
              <a:t>.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3505200"/>
            <a:ext cx="9144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Factors to be considered while designing of a dissolution test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1. Factors relating to the dissolution apparatus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2. Factors relating to the dissolution fluid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3. Process Parameters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1. </a:t>
            </a:r>
            <a:r>
              <a:rPr lang="en-US" b="1" u="sng" dirty="0" smtClean="0"/>
              <a:t>Factors relating to the dissolution apparatus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 of the container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Size of the container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Shape of the container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Nature of agitation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Speed of agitation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Performance precision of the apparatus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FACTORS RELATING TO THE DISSOLUTION FLUID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Volume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Temperature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Deaeration of dissolution medium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pH</a:t>
            </a:r>
          </a:p>
          <a:p>
            <a:pPr eaLnBrk="1" hangingPunct="1">
              <a:buFont typeface="Arial" charset="0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PROCESS PARAMETERS: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Method of introduction of dosage form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Sampling Techniques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Changing the dissolution fluid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There are basically three general categories of dissolution apparatus :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1. Closed-compartment apparatus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2. Open-compartment (continuous flow-through) apparatus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3. Dialysis systems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Closed-compartment apparatus :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Limited volume apparatus operating under nonsink conditions.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OPEN FLOW-THROUGH COMPARTMENT SYSTEM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 dosage form is contained in a small vertical glass column with built in filter through which a continuous flow of the dissolution medium is circulated upward at a specific rate from an outside reservoir using a peristaltic or centrifugal pump.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Dissolution fluid is collected in a separate reservoir.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E.g. lipid filled soft Gelatin capsule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0"/>
            <a:ext cx="9144000" cy="880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>
                <a:latin typeface="Times New Roman" pitchFamily="18" charset="0"/>
                <a:cs typeface="Times New Roman" pitchFamily="18" charset="0"/>
              </a:rPr>
              <a:t>ADVANTAGES </a:t>
            </a:r>
          </a:p>
          <a:p>
            <a:pPr algn="just"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No stirring and drug particles homogeneous, laminar flow that controlled. All the problems of are exposed to can be precisely wobbling, shaft eccentricity, vibration, stirrer position don’t exist. </a:t>
            </a:r>
          </a:p>
          <a:p>
            <a:pPr algn="just"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There is no physical abrasion of solids. </a:t>
            </a:r>
          </a:p>
          <a:p>
            <a:pPr algn="just"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Perfect sink conditions can be maintained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228600" y="304800"/>
            <a:ext cx="8763000" cy="923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>
                <a:latin typeface="Times New Roman" pitchFamily="18" charset="0"/>
                <a:cs typeface="Times New Roman" pitchFamily="18" charset="0"/>
              </a:rPr>
              <a:t>DISADVANTAGES </a:t>
            </a:r>
          </a:p>
          <a:p>
            <a:pPr algn="just"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Tendency of the filter to clog because of the unidirectional flow.</a:t>
            </a:r>
          </a:p>
          <a:p>
            <a:pPr algn="just"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Different types of pumps, such as centrifugal, have been shown to peristaltic and give different dissolution results.</a:t>
            </a:r>
          </a:p>
          <a:p>
            <a:pPr algn="just"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Temperature control is also much more difficult to achieve in column type flow through system than in the conventional stirred vessel type.</a:t>
            </a: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646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 </vt:lpstr>
      <vt:lpstr>Slide 3</vt:lpstr>
      <vt:lpstr>1. Factors relating to the dissolution apparatus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QUICK</dc:creator>
  <cp:lastModifiedBy>QUICK</cp:lastModifiedBy>
  <cp:revision>2</cp:revision>
  <dcterms:created xsi:type="dcterms:W3CDTF">2022-04-29T10:59:08Z</dcterms:created>
  <dcterms:modified xsi:type="dcterms:W3CDTF">2022-04-29T10:59:47Z</dcterms:modified>
</cp:coreProperties>
</file>