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2" r:id="rId2"/>
    <p:sldId id="363" r:id="rId3"/>
    <p:sldId id="361" r:id="rId4"/>
    <p:sldId id="339" r:id="rId5"/>
    <p:sldId id="340" r:id="rId6"/>
    <p:sldId id="341" r:id="rId7"/>
    <p:sldId id="342" r:id="rId8"/>
    <p:sldId id="350" r:id="rId9"/>
    <p:sldId id="351" r:id="rId10"/>
    <p:sldId id="352" r:id="rId11"/>
    <p:sldId id="353" r:id="rId12"/>
    <p:sldId id="354" r:id="rId13"/>
    <p:sldId id="355" r:id="rId14"/>
    <p:sldId id="356" r:id="rId15"/>
    <p:sldId id="357" r:id="rId16"/>
    <p:sldId id="358" r:id="rId17"/>
    <p:sldId id="359" r:id="rId18"/>
    <p:sldId id="343" r:id="rId19"/>
    <p:sldId id="360" r:id="rId20"/>
    <p:sldId id="345" r:id="rId21"/>
    <p:sldId id="260" r:id="rId22"/>
    <p:sldId id="261" r:id="rId23"/>
    <p:sldId id="262" r:id="rId24"/>
    <p:sldId id="264" r:id="rId25"/>
    <p:sldId id="265" r:id="rId26"/>
    <p:sldId id="266" r:id="rId27"/>
    <p:sldId id="267" r:id="rId28"/>
    <p:sldId id="338" r:id="rId29"/>
    <p:sldId id="268" r:id="rId30"/>
    <p:sldId id="336" r:id="rId31"/>
    <p:sldId id="337" r:id="rId32"/>
    <p:sldId id="269" r:id="rId33"/>
    <p:sldId id="270" r:id="rId34"/>
    <p:sldId id="271" r:id="rId35"/>
    <p:sldId id="272" r:id="rId36"/>
    <p:sldId id="273" r:id="rId37"/>
    <p:sldId id="274" r:id="rId38"/>
    <p:sldId id="275" r:id="rId39"/>
    <p:sldId id="276" r:id="rId40"/>
    <p:sldId id="277" r:id="rId41"/>
    <p:sldId id="278" r:id="rId42"/>
    <p:sldId id="279" r:id="rId43"/>
    <p:sldId id="335" r:id="rId44"/>
    <p:sldId id="280" r:id="rId45"/>
    <p:sldId id="281" r:id="rId46"/>
    <p:sldId id="283" r:id="rId47"/>
    <p:sldId id="284" r:id="rId48"/>
    <p:sldId id="285" r:id="rId49"/>
    <p:sldId id="286" r:id="rId50"/>
    <p:sldId id="287" r:id="rId51"/>
    <p:sldId id="288" r:id="rId52"/>
    <p:sldId id="289" r:id="rId53"/>
    <p:sldId id="290"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962E46-73F9-449C-92F7-0660AB23E55B}"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62E46-73F9-449C-92F7-0660AB23E55B}"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62E46-73F9-449C-92F7-0660AB23E55B}"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62E46-73F9-449C-92F7-0660AB23E55B}"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962E46-73F9-449C-92F7-0660AB23E55B}"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962E46-73F9-449C-92F7-0660AB23E55B}"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962E46-73F9-449C-92F7-0660AB23E55B}" type="datetimeFigureOut">
              <a:rPr lang="en-US" smtClean="0"/>
              <a:pPr/>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962E46-73F9-449C-92F7-0660AB23E55B}" type="datetimeFigureOut">
              <a:rPr lang="en-US" smtClean="0"/>
              <a:pPr/>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62E46-73F9-449C-92F7-0660AB23E55B}" type="datetimeFigureOut">
              <a:rPr lang="en-US" smtClean="0"/>
              <a:pPr/>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962E46-73F9-449C-92F7-0660AB23E55B}"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962E46-73F9-449C-92F7-0660AB23E55B}"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577CB-AF8A-4DA5-BB60-455F5F11AF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62E46-73F9-449C-92F7-0660AB23E55B}" type="datetimeFigureOut">
              <a:rPr lang="en-US" smtClean="0"/>
              <a:pPr/>
              <a:t>4/24/2022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577CB-AF8A-4DA5-BB60-455F5F11AF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IMF</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rgbClr val="002060"/>
                </a:solidFill>
              </a:rPr>
              <a:t>Dr. </a:t>
            </a:r>
            <a:r>
              <a:rPr lang="en-US" dirty="0" err="1" smtClean="0">
                <a:solidFill>
                  <a:srgbClr val="002060"/>
                </a:solidFill>
              </a:rPr>
              <a:t>Pravin</a:t>
            </a:r>
            <a:r>
              <a:rPr lang="en-US" dirty="0" smtClean="0">
                <a:solidFill>
                  <a:srgbClr val="002060"/>
                </a:solidFill>
              </a:rPr>
              <a:t> Kumar </a:t>
            </a:r>
            <a:r>
              <a:rPr lang="en-US" dirty="0" err="1" smtClean="0">
                <a:solidFill>
                  <a:srgbClr val="002060"/>
                </a:solidFill>
              </a:rPr>
              <a:t>Agrawal</a:t>
            </a:r>
            <a:endParaRPr lang="en-US" dirty="0" smtClean="0">
              <a:solidFill>
                <a:srgbClr val="002060"/>
              </a:solidFill>
            </a:endParaRPr>
          </a:p>
          <a:p>
            <a:r>
              <a:rPr lang="en-US" dirty="0" smtClean="0">
                <a:solidFill>
                  <a:srgbClr val="002060"/>
                </a:solidFill>
              </a:rPr>
              <a:t>Assistant Professor</a:t>
            </a:r>
          </a:p>
          <a:p>
            <a:r>
              <a:rPr lang="en-US" dirty="0" smtClean="0">
                <a:solidFill>
                  <a:srgbClr val="002060"/>
                </a:solidFill>
              </a:rPr>
              <a:t>Department of Business Management</a:t>
            </a:r>
          </a:p>
          <a:p>
            <a:r>
              <a:rPr lang="en-US" smtClean="0">
                <a:solidFill>
                  <a:srgbClr val="002060"/>
                </a:solidFill>
              </a:rPr>
              <a:t>CSJMU</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Garamond" pitchFamily="18" charset="0"/>
              </a:rPr>
              <a:t>Negotiations at the conference were, therefore, contentious. Although White had drawn up plans for the </a:t>
            </a:r>
            <a:r>
              <a:rPr lang="en-US" dirty="0" smtClean="0">
                <a:latin typeface="Garamond" pitchFamily="18" charset="0"/>
              </a:rPr>
              <a:t>proposed organizations</a:t>
            </a:r>
            <a:r>
              <a:rPr lang="en-US" dirty="0">
                <a:latin typeface="Garamond" pitchFamily="18" charset="0"/>
              </a:rPr>
              <a:t>, many details, especially regarding financial contributions to the new institutions, were still to be worked </a:t>
            </a:r>
            <a:r>
              <a:rPr lang="en-US" dirty="0" smtClean="0">
                <a:latin typeface="Garamond" pitchFamily="18" charset="0"/>
              </a:rPr>
              <a:t>out. Countries </a:t>
            </a:r>
            <a:r>
              <a:rPr lang="en-US" dirty="0">
                <a:latin typeface="Garamond" pitchFamily="18" charset="0"/>
              </a:rPr>
              <a:t>were concerned about the balance of power within the organizations as reflected in their proportions </a:t>
            </a:r>
            <a:r>
              <a:rPr lang="en-US" dirty="0" smtClean="0">
                <a:latin typeface="Garamond" pitchFamily="18" charset="0"/>
              </a:rPr>
              <a:t>of contributions </a:t>
            </a:r>
            <a:r>
              <a:rPr lang="en-US" dirty="0">
                <a:latin typeface="Garamond" pitchFamily="18" charset="0"/>
              </a:rPr>
              <a:t>of gold to the IMF and their </a:t>
            </a:r>
            <a:r>
              <a:rPr lang="en-US" dirty="0" smtClean="0">
                <a:latin typeface="Garamond" pitchFamily="18" charset="0"/>
              </a:rPr>
              <a:t>ability </a:t>
            </a:r>
            <a:r>
              <a:rPr lang="en-US" dirty="0">
                <a:latin typeface="Garamond" pitchFamily="18" charset="0"/>
              </a:rPr>
              <a:t>to draw from the IMF (their "quotas").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Contd…</a:t>
            </a:r>
            <a:endParaRPr lang="en-US" dirty="0"/>
          </a:p>
        </p:txBody>
      </p:sp>
      <p:sp>
        <p:nvSpPr>
          <p:cNvPr id="3" name="Content Placeholder 2"/>
          <p:cNvSpPr>
            <a:spLocks noGrp="1"/>
          </p:cNvSpPr>
          <p:nvPr>
            <p:ph idx="1"/>
          </p:nvPr>
        </p:nvSpPr>
        <p:spPr>
          <a:xfrm>
            <a:off x="304800" y="838200"/>
            <a:ext cx="8229600" cy="4525963"/>
          </a:xfrm>
        </p:spPr>
        <p:txBody>
          <a:bodyPr>
            <a:noAutofit/>
          </a:bodyPr>
          <a:lstStyle/>
          <a:p>
            <a:pPr algn="just">
              <a:lnSpc>
                <a:spcPct val="170000"/>
              </a:lnSpc>
            </a:pPr>
            <a:r>
              <a:rPr lang="en-US" sz="2000" dirty="0" smtClean="0">
                <a:latin typeface="Garamond" pitchFamily="18" charset="0"/>
              </a:rPr>
              <a:t>There were extensive IMF negotiations regarding how to divide the total amount of money the IMF would have among the 44 participants. India insisted on having as high a quota as China, for example, while France insisted on having more than India and more than the three Benelux countries (Belgium, the Netherlands, and Luxembourg), who were coordinating their monetary policy. The Russians insisted on a quota of not much less than the British and argued that they should have to contribute less gold to the fund than other countries because of their suffering in the war, but be able to draw a higher proportional quota than other countries. At the same time, they refused to publish accurate economic statistics.</a:t>
            </a:r>
            <a:endParaRPr lang="en-US" sz="2000" dirty="0">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latin typeface="Garamond" pitchFamily="18" charset="0"/>
              </a:rPr>
              <a:t>Other disputes concerned the governance of the organizations, such as how many permanent seats the </a:t>
            </a:r>
            <a:r>
              <a:rPr lang="en-US" dirty="0" smtClean="0">
                <a:latin typeface="Garamond" pitchFamily="18" charset="0"/>
              </a:rPr>
              <a:t>major contributors </a:t>
            </a:r>
            <a:r>
              <a:rPr lang="en-US" dirty="0">
                <a:latin typeface="Garamond" pitchFamily="18" charset="0"/>
              </a:rPr>
              <a:t>would hold and where the organizations would be located; the British unsuccessfully lobbied for the IMF to </a:t>
            </a:r>
            <a:r>
              <a:rPr lang="en-US" dirty="0" smtClean="0">
                <a:latin typeface="Garamond" pitchFamily="18" charset="0"/>
              </a:rPr>
              <a:t>be in </a:t>
            </a:r>
            <a:r>
              <a:rPr lang="en-US" dirty="0">
                <a:latin typeface="Garamond" pitchFamily="18" charset="0"/>
              </a:rPr>
              <a:t>London. Another significant dispute revolved around whether the dollar would serve along with gold as the standard </a:t>
            </a:r>
            <a:r>
              <a:rPr lang="en-US" dirty="0" smtClean="0">
                <a:latin typeface="Garamond" pitchFamily="18" charset="0"/>
              </a:rPr>
              <a:t>for exchange </a:t>
            </a:r>
            <a:r>
              <a:rPr lang="en-US" dirty="0">
                <a:latin typeface="Garamond" pitchFamily="18" charset="0"/>
              </a:rPr>
              <a:t>rates, which, in the end, the American delegation successfully insisted </a:t>
            </a:r>
            <a:r>
              <a:rPr lang="en-US" dirty="0" smtClean="0">
                <a:latin typeface="Garamond" pitchFamily="18" charset="0"/>
              </a:rPr>
              <a:t>on. Mean while</a:t>
            </a:r>
            <a:r>
              <a:rPr lang="en-US" dirty="0">
                <a:latin typeface="Garamond" pitchFamily="18" charset="0"/>
              </a:rPr>
              <a:t>, Keynes, leading the committee that drew up plans for the World Bank, dominated the drafting process </a:t>
            </a:r>
            <a:r>
              <a:rPr lang="en-US" dirty="0" smtClean="0">
                <a:latin typeface="Garamond" pitchFamily="18" charset="0"/>
              </a:rPr>
              <a:t>and forged </a:t>
            </a:r>
            <a:r>
              <a:rPr lang="en-US" dirty="0">
                <a:latin typeface="Garamond" pitchFamily="18" charset="0"/>
              </a:rPr>
              <a:t>the institution largely along his preferred lines and implementing his key economic idea—that governments </a:t>
            </a:r>
            <a:r>
              <a:rPr lang="en-US" dirty="0" smtClean="0">
                <a:latin typeface="Garamond" pitchFamily="18" charset="0"/>
              </a:rPr>
              <a:t>should spend </a:t>
            </a:r>
            <a:r>
              <a:rPr lang="en-US" dirty="0">
                <a:latin typeface="Garamond" pitchFamily="18" charset="0"/>
              </a:rPr>
              <a:t>their resources to stimulate their economies during slowdowns.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Garamond" pitchFamily="18" charset="0"/>
              </a:rPr>
              <a:t>With the diplomatic wrangling completed, the conference's Final Act was signed on </a:t>
            </a:r>
            <a:r>
              <a:rPr lang="en-US" i="1" dirty="0" smtClean="0">
                <a:solidFill>
                  <a:srgbClr val="FF0000"/>
                </a:solidFill>
                <a:latin typeface="Garamond" pitchFamily="18" charset="0"/>
              </a:rPr>
              <a:t>July 22, 1944</a:t>
            </a:r>
            <a:r>
              <a:rPr lang="en-US" dirty="0" smtClean="0">
                <a:solidFill>
                  <a:srgbClr val="FF0000"/>
                </a:solidFill>
                <a:latin typeface="Garamond" pitchFamily="18" charset="0"/>
              </a:rPr>
              <a:t>, </a:t>
            </a:r>
            <a:r>
              <a:rPr lang="en-US" dirty="0" smtClean="0">
                <a:latin typeface="Garamond" pitchFamily="18" charset="0"/>
              </a:rPr>
              <a:t>although the institutions did not actually start operations until the following year. In a letter read to the delegates, U.S. President Franklin Roosevelt said that they had </a:t>
            </a:r>
            <a:r>
              <a:rPr lang="en-US" i="1" dirty="0" smtClean="0">
                <a:solidFill>
                  <a:srgbClr val="FF0000"/>
                </a:solidFill>
                <a:latin typeface="Garamond" pitchFamily="18" charset="0"/>
              </a:rPr>
              <a:t>"prepared two further foundation stones for the structure of lasting peace and security.”</a:t>
            </a:r>
            <a:endParaRPr lang="en-US" i="1" dirty="0">
              <a:solidFill>
                <a:srgbClr val="FF0000"/>
              </a:solidFill>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Governance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latin typeface="Garamond" pitchFamily="18" charset="0"/>
              </a:rPr>
              <a:t>The IMF is controlled by its </a:t>
            </a:r>
            <a:r>
              <a:rPr lang="en-US" dirty="0" smtClean="0">
                <a:latin typeface="Garamond" pitchFamily="18" charset="0"/>
              </a:rPr>
              <a:t>189 </a:t>
            </a:r>
            <a:r>
              <a:rPr lang="en-US" dirty="0">
                <a:latin typeface="Garamond" pitchFamily="18" charset="0"/>
              </a:rPr>
              <a:t>member-countries, each of whom appoints a representative to the IMF's Board </a:t>
            </a:r>
            <a:r>
              <a:rPr lang="en-US" dirty="0" smtClean="0">
                <a:latin typeface="Garamond" pitchFamily="18" charset="0"/>
              </a:rPr>
              <a:t>of Governors</a:t>
            </a:r>
            <a:r>
              <a:rPr lang="en-US" dirty="0">
                <a:latin typeface="Garamond" pitchFamily="18" charset="0"/>
              </a:rPr>
              <a:t>. The Board of Governors, most of whom are the finance ministers or heads of the central bank of </a:t>
            </a:r>
            <a:r>
              <a:rPr lang="en-US" dirty="0" smtClean="0">
                <a:latin typeface="Garamond" pitchFamily="18" charset="0"/>
              </a:rPr>
              <a:t>the members</a:t>
            </a:r>
            <a:r>
              <a:rPr lang="en-US" dirty="0">
                <a:latin typeface="Garamond" pitchFamily="18" charset="0"/>
              </a:rPr>
              <a:t>, meet once per year to discuss and possibly achieve consensus on major issues. In the meantime, </a:t>
            </a:r>
            <a:r>
              <a:rPr lang="en-US" dirty="0" smtClean="0">
                <a:latin typeface="Garamond" pitchFamily="18" charset="0"/>
              </a:rPr>
              <a:t>day-to-day operations </a:t>
            </a:r>
            <a:r>
              <a:rPr lang="en-US" dirty="0">
                <a:latin typeface="Garamond" pitchFamily="18" charset="0"/>
              </a:rPr>
              <a:t>are managed by a 24-person Executive Board. The world's major economic and political powers—the </a:t>
            </a:r>
            <a:r>
              <a:rPr lang="en-US" dirty="0" smtClean="0">
                <a:latin typeface="Garamond" pitchFamily="18" charset="0"/>
              </a:rPr>
              <a:t>United States </a:t>
            </a:r>
            <a:r>
              <a:rPr lang="en-US" dirty="0">
                <a:latin typeface="Garamond" pitchFamily="18" charset="0"/>
              </a:rPr>
              <a:t>(the IMF's largest shareholder), Great Britain, Japan, Germany, France, China, Russia, and Saudi </a:t>
            </a:r>
            <a:r>
              <a:rPr lang="en-US" dirty="0" smtClean="0">
                <a:latin typeface="Garamond" pitchFamily="18" charset="0"/>
              </a:rPr>
              <a:t>Arabia—each have </a:t>
            </a:r>
            <a:r>
              <a:rPr lang="en-US" dirty="0">
                <a:latin typeface="Garamond" pitchFamily="18" charset="0"/>
              </a:rPr>
              <a:t>permanent seats on the executive board, while the 16 other directors are elected for two-year terms by groups </a:t>
            </a:r>
            <a:r>
              <a:rPr lang="en-US" dirty="0" smtClean="0">
                <a:latin typeface="Garamond" pitchFamily="18" charset="0"/>
              </a:rPr>
              <a:t>of countries </a:t>
            </a:r>
            <a:r>
              <a:rPr lang="en-US" dirty="0">
                <a:latin typeface="Garamond" pitchFamily="18" charset="0"/>
              </a:rPr>
              <a:t>divided roughly by geography, e.g., Caribbean, Africa, Southeast Asia, etc. The executive board, in turn, is </a:t>
            </a:r>
            <a:r>
              <a:rPr lang="en-US" dirty="0" smtClean="0">
                <a:latin typeface="Garamond" pitchFamily="18" charset="0"/>
              </a:rPr>
              <a:t>run by </a:t>
            </a:r>
            <a:r>
              <a:rPr lang="en-US" dirty="0">
                <a:latin typeface="Garamond" pitchFamily="18" charset="0"/>
              </a:rPr>
              <a:t>the managing director, who is elected for renewable five-year terms.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Governance…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Garamond" pitchFamily="18" charset="0"/>
              </a:rPr>
              <a:t>The IMF also has an International Monetary and Financial Committee of 24 representatives of the member-countries that meets twice yearly to provide advice on the international monetary and financial system to the IMF's staff.</a:t>
            </a:r>
          </a:p>
          <a:p>
            <a:pPr algn="just"/>
            <a:r>
              <a:rPr lang="en-US" dirty="0" smtClean="0">
                <a:latin typeface="Garamond" pitchFamily="18" charset="0"/>
              </a:rPr>
              <a:t>In all of its operations, voting power is weighted based on the size of the economy and therefore the quota allocation of each country. Decisions are usually taken by consensus, but the United States, as the IMF's major shareholder, has the most influence in the institution's policy-making</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t>
            </a:r>
          </a:p>
        </p:txBody>
      </p:sp>
      <p:sp>
        <p:nvSpPr>
          <p:cNvPr id="3" name="Content Placeholder 2"/>
          <p:cNvSpPr>
            <a:spLocks noGrp="1"/>
          </p:cNvSpPr>
          <p:nvPr>
            <p:ph idx="1"/>
          </p:nvPr>
        </p:nvSpPr>
        <p:spPr/>
        <p:txBody>
          <a:bodyPr>
            <a:normAutofit fontScale="85000" lnSpcReduction="20000"/>
          </a:bodyPr>
          <a:lstStyle/>
          <a:p>
            <a:pPr algn="just"/>
            <a:r>
              <a:rPr lang="en-US" dirty="0">
                <a:latin typeface="Garamond" pitchFamily="18" charset="0"/>
              </a:rPr>
              <a:t>The IMF's current managing director is Ms. Christine </a:t>
            </a:r>
            <a:r>
              <a:rPr lang="en-US" dirty="0" err="1">
                <a:latin typeface="Garamond" pitchFamily="18" charset="0"/>
              </a:rPr>
              <a:t>Lagarde</a:t>
            </a:r>
            <a:r>
              <a:rPr lang="en-US" dirty="0">
                <a:latin typeface="Garamond" pitchFamily="18" charset="0"/>
              </a:rPr>
              <a:t> of France, who took office on June 28, 2011. </a:t>
            </a:r>
            <a:r>
              <a:rPr lang="en-US" dirty="0" smtClean="0">
                <a:latin typeface="Garamond" pitchFamily="18" charset="0"/>
              </a:rPr>
              <a:t>Each members </a:t>
            </a:r>
            <a:r>
              <a:rPr lang="en-US" dirty="0">
                <a:latin typeface="Garamond" pitchFamily="18" charset="0"/>
              </a:rPr>
              <a:t>of the executive board runs a particular department of the IMF. There are offices devoted to</a:t>
            </a:r>
          </a:p>
          <a:p>
            <a:pPr algn="just">
              <a:buNone/>
            </a:pPr>
            <a:r>
              <a:rPr lang="en-US" dirty="0">
                <a:latin typeface="Garamond" pitchFamily="18" charset="0"/>
              </a:rPr>
              <a:t>a) </a:t>
            </a:r>
            <a:r>
              <a:rPr lang="en-US" dirty="0" smtClean="0">
                <a:latin typeface="Garamond" pitchFamily="18" charset="0"/>
              </a:rPr>
              <a:t>Particular </a:t>
            </a:r>
            <a:r>
              <a:rPr lang="en-US" dirty="0">
                <a:latin typeface="Garamond" pitchFamily="18" charset="0"/>
              </a:rPr>
              <a:t>regions of the world, such as Europe, Africa, Middle East, Western Hemisphere, and Asia/Pacific;</a:t>
            </a:r>
          </a:p>
          <a:p>
            <a:pPr algn="just">
              <a:buNone/>
            </a:pPr>
            <a:r>
              <a:rPr lang="en-US" dirty="0">
                <a:latin typeface="Garamond" pitchFamily="18" charset="0"/>
              </a:rPr>
              <a:t>b) </a:t>
            </a:r>
            <a:r>
              <a:rPr lang="en-US" dirty="0" smtClean="0">
                <a:latin typeface="Garamond" pitchFamily="18" charset="0"/>
              </a:rPr>
              <a:t>Functions</a:t>
            </a:r>
            <a:r>
              <a:rPr lang="en-US" dirty="0">
                <a:latin typeface="Garamond" pitchFamily="18" charset="0"/>
              </a:rPr>
              <a:t>, such as finance, technical assistance, </a:t>
            </a:r>
            <a:r>
              <a:rPr lang="en-US" b="1" dirty="0">
                <a:latin typeface="Garamond" pitchFamily="18" charset="0"/>
              </a:rPr>
              <a:t>fiscal planning, capital markets, research, and statistics; and,</a:t>
            </a:r>
          </a:p>
          <a:p>
            <a:pPr algn="just">
              <a:buNone/>
            </a:pPr>
            <a:r>
              <a:rPr lang="en-US" dirty="0">
                <a:latin typeface="Garamond" pitchFamily="18" charset="0"/>
              </a:rPr>
              <a:t>c) </a:t>
            </a:r>
            <a:r>
              <a:rPr lang="en-US" dirty="0" smtClean="0">
                <a:latin typeface="Garamond" pitchFamily="18" charset="0"/>
              </a:rPr>
              <a:t>Administrative </a:t>
            </a:r>
            <a:r>
              <a:rPr lang="en-US" dirty="0">
                <a:latin typeface="Garamond" pitchFamily="18" charset="0"/>
              </a:rPr>
              <a:t>functions of the IMF itself.</a:t>
            </a:r>
          </a:p>
          <a:p>
            <a:pPr algn="just"/>
            <a:r>
              <a:rPr lang="en-US" dirty="0">
                <a:latin typeface="Garamond" pitchFamily="18" charset="0"/>
              </a:rPr>
              <a:t>The IMF has a total of 2,600 employees, mostly based in its Washington, D.C. headquarters.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a:t>
            </a:r>
          </a:p>
        </p:txBody>
      </p:sp>
      <p:sp>
        <p:nvSpPr>
          <p:cNvPr id="3" name="Content Placeholder 2"/>
          <p:cNvSpPr>
            <a:spLocks noGrp="1"/>
          </p:cNvSpPr>
          <p:nvPr>
            <p:ph idx="1"/>
          </p:nvPr>
        </p:nvSpPr>
        <p:spPr/>
        <p:txBody>
          <a:bodyPr/>
          <a:lstStyle/>
          <a:p>
            <a:pPr algn="just"/>
            <a:r>
              <a:rPr lang="en-US" u="sng" dirty="0">
                <a:solidFill>
                  <a:srgbClr val="FF0000"/>
                </a:solidFill>
                <a:latin typeface="Garamond" pitchFamily="18" charset="0"/>
              </a:rPr>
              <a:t>The </a:t>
            </a:r>
            <a:r>
              <a:rPr lang="en-US" u="sng" dirty="0" err="1">
                <a:solidFill>
                  <a:srgbClr val="FF0000"/>
                </a:solidFill>
                <a:latin typeface="Garamond" pitchFamily="18" charset="0"/>
              </a:rPr>
              <a:t>Bretton</a:t>
            </a:r>
            <a:r>
              <a:rPr lang="en-US" u="sng" dirty="0">
                <a:solidFill>
                  <a:srgbClr val="FF0000"/>
                </a:solidFill>
                <a:latin typeface="Garamond" pitchFamily="18" charset="0"/>
              </a:rPr>
              <a:t> Woods Conference set out six goals for the IMF in its Articles of Agreement</a:t>
            </a:r>
            <a:r>
              <a:rPr lang="en-US" u="sng" dirty="0">
                <a:latin typeface="Garamond"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t>
            </a:r>
            <a:r>
              <a:rPr lang="en-US" dirty="0" err="1"/>
              <a:t>i</a:t>
            </a:r>
            <a:r>
              <a:rPr lang="en-US" dirty="0"/>
              <a:t>) </a:t>
            </a:r>
            <a:r>
              <a:rPr lang="en-US" dirty="0">
                <a:latin typeface="Garamond" pitchFamily="18" charset="0"/>
              </a:rPr>
              <a:t>To </a:t>
            </a:r>
            <a:r>
              <a:rPr lang="en-US" dirty="0">
                <a:solidFill>
                  <a:srgbClr val="FF0000"/>
                </a:solidFill>
                <a:latin typeface="Garamond" pitchFamily="18" charset="0"/>
              </a:rPr>
              <a:t>promote international monetary cooperation </a:t>
            </a:r>
            <a:r>
              <a:rPr lang="en-US" dirty="0">
                <a:latin typeface="Garamond" pitchFamily="18" charset="0"/>
              </a:rPr>
              <a:t>through a permanent institution that provides the machinery </a:t>
            </a:r>
            <a:r>
              <a:rPr lang="en-US" dirty="0" smtClean="0">
                <a:latin typeface="Garamond" pitchFamily="18" charset="0"/>
              </a:rPr>
              <a:t>for consultation </a:t>
            </a:r>
            <a:r>
              <a:rPr lang="en-US" dirty="0">
                <a:latin typeface="Garamond" pitchFamily="18" charset="0"/>
              </a:rPr>
              <a:t>and collaboration on international monetary problems.</a:t>
            </a:r>
          </a:p>
          <a:p>
            <a:pPr algn="just"/>
            <a:r>
              <a:rPr lang="en-US" dirty="0">
                <a:latin typeface="Garamond" pitchFamily="18" charset="0"/>
              </a:rPr>
              <a:t>(ii) To facilitate the </a:t>
            </a:r>
            <a:r>
              <a:rPr lang="en-US" dirty="0">
                <a:solidFill>
                  <a:srgbClr val="FF0000"/>
                </a:solidFill>
                <a:latin typeface="Garamond" pitchFamily="18" charset="0"/>
              </a:rPr>
              <a:t>expansion and balanced growth of international trade, </a:t>
            </a:r>
            <a:r>
              <a:rPr lang="en-US" dirty="0">
                <a:latin typeface="Garamond" pitchFamily="18" charset="0"/>
              </a:rPr>
              <a:t>and to contribute thereby to the promotion </a:t>
            </a:r>
            <a:r>
              <a:rPr lang="en-US" dirty="0" smtClean="0">
                <a:latin typeface="Garamond" pitchFamily="18" charset="0"/>
              </a:rPr>
              <a:t>and maintenance </a:t>
            </a:r>
            <a:r>
              <a:rPr lang="en-US" dirty="0">
                <a:latin typeface="Garamond" pitchFamily="18" charset="0"/>
              </a:rPr>
              <a:t>of high levels of employment and real income and to the development of the productive resources of </a:t>
            </a:r>
            <a:r>
              <a:rPr lang="en-US" dirty="0" smtClean="0">
                <a:latin typeface="Garamond" pitchFamily="18" charset="0"/>
              </a:rPr>
              <a:t>all members </a:t>
            </a:r>
            <a:r>
              <a:rPr lang="en-US" dirty="0">
                <a:latin typeface="Garamond" pitchFamily="18" charset="0"/>
              </a:rPr>
              <a:t>as primary objectives of economic policy</a:t>
            </a:r>
            <a:r>
              <a:rPr lang="en-US" dirty="0" smtClean="0">
                <a:latin typeface="Garamond" pitchFamily="18" charset="0"/>
              </a:rPr>
              <a:t>.</a:t>
            </a: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latin typeface="Garamond" pitchFamily="18" charset="0"/>
              </a:rPr>
              <a:t>(iii) To promote </a:t>
            </a:r>
            <a:r>
              <a:rPr lang="en-US" dirty="0" smtClean="0">
                <a:solidFill>
                  <a:srgbClr val="FF0000"/>
                </a:solidFill>
                <a:latin typeface="Garamond" pitchFamily="18" charset="0"/>
              </a:rPr>
              <a:t>exchange rate stability</a:t>
            </a:r>
            <a:r>
              <a:rPr lang="en-US" dirty="0" smtClean="0">
                <a:latin typeface="Garamond" pitchFamily="18" charset="0"/>
              </a:rPr>
              <a:t>, to maintain orderly exchange arrangements among members, and to avoid competitive exchange depreciation.</a:t>
            </a:r>
          </a:p>
          <a:p>
            <a:pPr algn="just"/>
            <a:r>
              <a:rPr lang="en-US" dirty="0" smtClean="0">
                <a:latin typeface="Garamond" pitchFamily="18" charset="0"/>
              </a:rPr>
              <a:t>(iv) To assist in the establishment of a multilateral system of payments in respect of current transactions between members and in the elimination of foreign exchange restrictions that hamper the growth of world trade</a:t>
            </a:r>
            <a:r>
              <a:rPr lang="en-US" dirty="0" smtClean="0">
                <a:solidFill>
                  <a:srgbClr val="FF0000"/>
                </a:solidFill>
                <a:latin typeface="Garamond" pitchFamily="18" charset="0"/>
              </a:rPr>
              <a:t>.(eliminating restrictions on the international flow of capital)</a:t>
            </a:r>
          </a:p>
          <a:p>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70C0"/>
                </a:solidFill>
              </a:rPr>
              <a:t>International Monetary Fund (IMF)</a:t>
            </a:r>
            <a:endParaRPr lang="en-US" b="1" dirty="0">
              <a:solidFill>
                <a:srgbClr val="0070C0"/>
              </a:solidFill>
            </a:endParaRPr>
          </a:p>
        </p:txBody>
      </p:sp>
      <p:sp>
        <p:nvSpPr>
          <p:cNvPr id="3" name="Subtitle 2"/>
          <p:cNvSpPr>
            <a:spLocks noGrp="1"/>
          </p:cNvSpPr>
          <p:nvPr>
            <p:ph type="subTitle" idx="1"/>
          </p:nvPr>
        </p:nvSpPr>
        <p:spPr>
          <a:xfrm>
            <a:off x="609600" y="3581400"/>
            <a:ext cx="8001000" cy="2590800"/>
          </a:xfrm>
        </p:spPr>
        <p:txBody>
          <a:bodyPr>
            <a:normAutofit fontScale="70000" lnSpcReduction="20000"/>
          </a:bodyPr>
          <a:lstStyle/>
          <a:p>
            <a:pPr algn="just"/>
            <a:r>
              <a:rPr lang="en-US" dirty="0" smtClean="0">
                <a:solidFill>
                  <a:schemeClr val="tx1"/>
                </a:solidFill>
              </a:rPr>
              <a:t>The institutional framework within which international payments are made, movements of capital are accommodated and exchange rates among currencies are determined.</a:t>
            </a:r>
            <a:endParaRPr lang="en-US" dirty="0">
              <a:solidFill>
                <a:schemeClr val="tx1"/>
              </a:solidFill>
            </a:endParaRPr>
          </a:p>
          <a:p>
            <a:pPr algn="just"/>
            <a:r>
              <a:rPr lang="en-US" i="1" dirty="0" smtClean="0">
                <a:solidFill>
                  <a:schemeClr val="tx1"/>
                </a:solidFill>
              </a:rPr>
              <a:t>The </a:t>
            </a:r>
            <a:r>
              <a:rPr lang="en-US" i="1" dirty="0">
                <a:solidFill>
                  <a:schemeClr val="tx1"/>
                </a:solidFill>
              </a:rPr>
              <a:t>International Monetary Fund (IMF) promotes international financial stability and monetary cooperation. It also seeks to facilitate international trade, promote high employment and sustainable economic growth, and reduce poverty around the world. The IMF is governed by and accountable to its </a:t>
            </a:r>
            <a:r>
              <a:rPr lang="en-US" i="1" dirty="0" smtClean="0">
                <a:solidFill>
                  <a:schemeClr val="tx1"/>
                </a:solidFill>
              </a:rPr>
              <a:t>189 </a:t>
            </a:r>
            <a:r>
              <a:rPr lang="en-US" i="1" dirty="0">
                <a:solidFill>
                  <a:schemeClr val="tx1"/>
                </a:solidFill>
              </a:rPr>
              <a:t>member countries.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latin typeface="Garamond" pitchFamily="18" charset="0"/>
              </a:rPr>
              <a:t>(v) To give </a:t>
            </a:r>
            <a:r>
              <a:rPr lang="en-US" dirty="0">
                <a:solidFill>
                  <a:srgbClr val="FF0000"/>
                </a:solidFill>
                <a:latin typeface="Garamond" pitchFamily="18" charset="0"/>
              </a:rPr>
              <a:t>confidence to members by making the general resources of the IMF temporarily available to them</a:t>
            </a:r>
            <a:r>
              <a:rPr lang="en-US" dirty="0">
                <a:latin typeface="Garamond" pitchFamily="18" charset="0"/>
              </a:rPr>
              <a:t> </a:t>
            </a:r>
            <a:r>
              <a:rPr lang="en-US" dirty="0" smtClean="0">
                <a:latin typeface="Garamond" pitchFamily="18" charset="0"/>
              </a:rPr>
              <a:t>under adequate </a:t>
            </a:r>
            <a:r>
              <a:rPr lang="en-US" dirty="0">
                <a:latin typeface="Garamond" pitchFamily="18" charset="0"/>
              </a:rPr>
              <a:t>safeguards, thus providing them with opportunity to correct maladjustments in their balance of </a:t>
            </a:r>
            <a:r>
              <a:rPr lang="en-US" dirty="0" smtClean="0">
                <a:latin typeface="Garamond" pitchFamily="18" charset="0"/>
              </a:rPr>
              <a:t>payments without </a:t>
            </a:r>
            <a:r>
              <a:rPr lang="en-US" dirty="0">
                <a:latin typeface="Garamond" pitchFamily="18" charset="0"/>
              </a:rPr>
              <a:t>resorting to measures destructive of national or international prosperity.</a:t>
            </a:r>
          </a:p>
          <a:p>
            <a:pPr algn="just"/>
            <a:r>
              <a:rPr lang="en-US" dirty="0">
                <a:latin typeface="Garamond" pitchFamily="18" charset="0"/>
              </a:rPr>
              <a:t>(vi) In accordance with the above, to shorten the duration and </a:t>
            </a:r>
            <a:r>
              <a:rPr lang="en-US" dirty="0">
                <a:solidFill>
                  <a:srgbClr val="FF0000"/>
                </a:solidFill>
                <a:latin typeface="Garamond" pitchFamily="18" charset="0"/>
              </a:rPr>
              <a:t>lessen the degree of </a:t>
            </a:r>
            <a:r>
              <a:rPr lang="en-US" dirty="0" smtClean="0">
                <a:solidFill>
                  <a:srgbClr val="FF0000"/>
                </a:solidFill>
                <a:latin typeface="Garamond" pitchFamily="18" charset="0"/>
              </a:rPr>
              <a:t>disequilibrium </a:t>
            </a:r>
            <a:r>
              <a:rPr lang="en-US" dirty="0">
                <a:solidFill>
                  <a:srgbClr val="FF0000"/>
                </a:solidFill>
                <a:latin typeface="Garamond" pitchFamily="18" charset="0"/>
              </a:rPr>
              <a:t>in the </a:t>
            </a:r>
            <a:r>
              <a:rPr lang="en-US" dirty="0" smtClean="0">
                <a:solidFill>
                  <a:srgbClr val="FF0000"/>
                </a:solidFill>
                <a:latin typeface="Garamond" pitchFamily="18" charset="0"/>
              </a:rPr>
              <a:t>international balances </a:t>
            </a:r>
            <a:r>
              <a:rPr lang="en-US" dirty="0">
                <a:solidFill>
                  <a:srgbClr val="FF0000"/>
                </a:solidFill>
                <a:latin typeface="Garamond" pitchFamily="18" charset="0"/>
              </a:rPr>
              <a:t>of payments of members.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Garamond" pitchFamily="18" charset="0"/>
              </a:rPr>
              <a:t>The IMF has evolved significantly as an institution since it was created. Floating exchange </a:t>
            </a:r>
            <a:r>
              <a:rPr lang="en-US" dirty="0" smtClean="0">
                <a:latin typeface="Garamond" pitchFamily="18" charset="0"/>
              </a:rPr>
              <a:t>rates and </a:t>
            </a:r>
            <a:r>
              <a:rPr lang="en-US" dirty="0">
                <a:latin typeface="Garamond" pitchFamily="18" charset="0"/>
              </a:rPr>
              <a:t>more open capital markets in the 1990s created a new role for </a:t>
            </a:r>
            <a:r>
              <a:rPr lang="en-US" dirty="0" smtClean="0">
                <a:latin typeface="Garamond" pitchFamily="18" charset="0"/>
              </a:rPr>
              <a:t>the. </a:t>
            </a:r>
            <a:r>
              <a:rPr lang="en-US" dirty="0">
                <a:latin typeface="Garamond" pitchFamily="18" charset="0"/>
              </a:rPr>
              <a:t>The Asian financial crisis of 1997-1998 </a:t>
            </a:r>
            <a:r>
              <a:rPr lang="en-US" dirty="0" smtClean="0">
                <a:latin typeface="Garamond" pitchFamily="18" charset="0"/>
              </a:rPr>
              <a:t>and subsequent </a:t>
            </a:r>
            <a:r>
              <a:rPr lang="en-US" dirty="0">
                <a:latin typeface="Garamond" pitchFamily="18" charset="0"/>
              </a:rPr>
              <a:t>crises in Russia and Latin America revealed many weaknesses of the world </a:t>
            </a:r>
            <a:r>
              <a:rPr lang="en-US" dirty="0" smtClean="0">
                <a:latin typeface="Garamond" pitchFamily="18" charset="0"/>
              </a:rPr>
              <a:t>monetary system</a:t>
            </a:r>
            <a:r>
              <a:rPr lang="en-US" dirty="0">
                <a:latin typeface="Garamond" pitchFamily="18" charset="0"/>
              </a:rPr>
              <a:t>, which have only become more apparent in the wake of the 2008-2009 global </a:t>
            </a:r>
            <a:r>
              <a:rPr lang="en-US" dirty="0" smtClean="0">
                <a:latin typeface="Garamond" pitchFamily="18" charset="0"/>
              </a:rPr>
              <a:t>financial crisis </a:t>
            </a:r>
            <a:r>
              <a:rPr lang="en-US" dirty="0">
                <a:latin typeface="Garamond" pitchFamily="18" charset="0"/>
              </a:rPr>
              <a:t>and the more recent sovereign debt crises in Europe.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Background</a:t>
            </a:r>
            <a:br>
              <a:rPr lang="en-US" b="1" dirty="0"/>
            </a:br>
            <a:r>
              <a:rPr lang="en-US" b="1" dirty="0"/>
              <a:t>Origins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latin typeface="Garamond" pitchFamily="18" charset="0"/>
              </a:rPr>
              <a:t>Prior to World War II, there was no negotiated international regime governing </a:t>
            </a:r>
            <a:r>
              <a:rPr lang="en-US" dirty="0" smtClean="0">
                <a:latin typeface="Garamond" pitchFamily="18" charset="0"/>
              </a:rPr>
              <a:t>international monetary </a:t>
            </a:r>
            <a:r>
              <a:rPr lang="en-US" dirty="0">
                <a:latin typeface="Garamond" pitchFamily="18" charset="0"/>
              </a:rPr>
              <a:t>and trade relations. It was the shared view among the allied powers that </a:t>
            </a:r>
            <a:r>
              <a:rPr lang="en-US" dirty="0" smtClean="0">
                <a:latin typeface="Garamond" pitchFamily="18" charset="0"/>
              </a:rPr>
              <a:t>many characteristics </a:t>
            </a:r>
            <a:r>
              <a:rPr lang="en-US" dirty="0">
                <a:latin typeface="Garamond" pitchFamily="18" charset="0"/>
              </a:rPr>
              <a:t>of the international financial system during the period between the first and </a:t>
            </a:r>
            <a:r>
              <a:rPr lang="en-US" dirty="0" smtClean="0">
                <a:latin typeface="Garamond" pitchFamily="18" charset="0"/>
              </a:rPr>
              <a:t>second world </a:t>
            </a:r>
            <a:r>
              <a:rPr lang="en-US" dirty="0">
                <a:latin typeface="Garamond" pitchFamily="18" charset="0"/>
              </a:rPr>
              <a:t>wars, including competitive devaluations, unstable exchange rates, and protectionist </a:t>
            </a:r>
            <a:r>
              <a:rPr lang="en-US" dirty="0" smtClean="0">
                <a:latin typeface="Garamond" pitchFamily="18" charset="0"/>
              </a:rPr>
              <a:t>trade policies</a:t>
            </a:r>
            <a:r>
              <a:rPr lang="en-US" dirty="0">
                <a:latin typeface="Garamond" pitchFamily="18" charset="0"/>
              </a:rPr>
              <a:t>, worsened the 1930s depression and accelerated the onset of the war. To address </a:t>
            </a:r>
            <a:r>
              <a:rPr lang="en-US" dirty="0" smtClean="0">
                <a:latin typeface="Garamond" pitchFamily="18" charset="0"/>
              </a:rPr>
              <a:t>these concerns</a:t>
            </a:r>
            <a:r>
              <a:rPr lang="en-US" dirty="0">
                <a:latin typeface="Garamond" pitchFamily="18" charset="0"/>
              </a:rPr>
              <a:t>, representatives of the 44 allied nations gathered in </a:t>
            </a:r>
            <a:r>
              <a:rPr lang="en-US" dirty="0" err="1">
                <a:latin typeface="Garamond" pitchFamily="18" charset="0"/>
              </a:rPr>
              <a:t>Bretton</a:t>
            </a:r>
            <a:r>
              <a:rPr lang="en-US" dirty="0">
                <a:latin typeface="Garamond" pitchFamily="18" charset="0"/>
              </a:rPr>
              <a:t> Woods, NH, in July 1944 </a:t>
            </a:r>
            <a:r>
              <a:rPr lang="en-US" dirty="0" smtClean="0">
                <a:latin typeface="Garamond" pitchFamily="18" charset="0"/>
              </a:rPr>
              <a:t>for the </a:t>
            </a:r>
            <a:r>
              <a:rPr lang="en-US" dirty="0">
                <a:latin typeface="Garamond" pitchFamily="18" charset="0"/>
              </a:rPr>
              <a:t>United Nations Monetary and Financial Conference. Their goal was ambitious and </a:t>
            </a:r>
            <a:r>
              <a:rPr lang="en-US" dirty="0" smtClean="0">
                <a:latin typeface="Garamond" pitchFamily="18" charset="0"/>
              </a:rPr>
              <a:t>largely successful—to create </a:t>
            </a:r>
            <a:r>
              <a:rPr lang="en-US" dirty="0">
                <a:latin typeface="Garamond" pitchFamily="18" charset="0"/>
              </a:rPr>
              <a:t>a cooperative and institutional framework for the global economy </a:t>
            </a:r>
            <a:r>
              <a:rPr lang="en-US" dirty="0" smtClean="0">
                <a:latin typeface="Garamond" pitchFamily="18" charset="0"/>
              </a:rPr>
              <a:t>that would </a:t>
            </a:r>
            <a:r>
              <a:rPr lang="en-US" dirty="0">
                <a:latin typeface="Garamond" pitchFamily="18" charset="0"/>
              </a:rPr>
              <a:t>facilitate international trade and balanced global economic stability and growth.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latin typeface="Garamond" pitchFamily="18" charset="0"/>
              </a:rPr>
              <a:t>At the </a:t>
            </a:r>
            <a:r>
              <a:rPr lang="en-US" dirty="0" err="1">
                <a:latin typeface="Garamond" pitchFamily="18" charset="0"/>
              </a:rPr>
              <a:t>Bretton</a:t>
            </a:r>
            <a:r>
              <a:rPr lang="en-US" dirty="0">
                <a:latin typeface="Garamond" pitchFamily="18" charset="0"/>
              </a:rPr>
              <a:t> Woods conference, Articles of Agreement for the IMF and the International </a:t>
            </a:r>
            <a:r>
              <a:rPr lang="en-US" dirty="0" smtClean="0">
                <a:latin typeface="Garamond" pitchFamily="18" charset="0"/>
              </a:rPr>
              <a:t>Bank for </a:t>
            </a:r>
            <a:r>
              <a:rPr lang="en-US" dirty="0">
                <a:latin typeface="Garamond" pitchFamily="18" charset="0"/>
              </a:rPr>
              <a:t>Reconstruction and Development (IBRD), later known as the World Bank, were drafted </a:t>
            </a:r>
            <a:r>
              <a:rPr lang="en-US" dirty="0" smtClean="0">
                <a:latin typeface="Garamond" pitchFamily="18" charset="0"/>
              </a:rPr>
              <a:t>and adopted</a:t>
            </a:r>
            <a:r>
              <a:rPr lang="en-US" dirty="0">
                <a:latin typeface="Garamond" pitchFamily="18" charset="0"/>
              </a:rPr>
              <a:t>. They entered into force, formally creating the institutions, on December 27, </a:t>
            </a:r>
            <a:r>
              <a:rPr lang="en-US" dirty="0" smtClean="0">
                <a:latin typeface="Garamond" pitchFamily="18" charset="0"/>
              </a:rPr>
              <a:t>1945, following </a:t>
            </a:r>
            <a:r>
              <a:rPr lang="en-US" dirty="0">
                <a:latin typeface="Garamond" pitchFamily="18" charset="0"/>
              </a:rPr>
              <a:t>the adoption of implementing or authorizing legislation within member </a:t>
            </a:r>
            <a:r>
              <a:rPr lang="en-US" dirty="0" smtClean="0">
                <a:latin typeface="Garamond" pitchFamily="18" charset="0"/>
              </a:rPr>
              <a:t>countries. The Articles </a:t>
            </a:r>
            <a:r>
              <a:rPr lang="en-US" dirty="0">
                <a:latin typeface="Garamond" pitchFamily="18" charset="0"/>
              </a:rPr>
              <a:t>of Agreement of both institutions constitute an international treaty, imposing </a:t>
            </a:r>
            <a:r>
              <a:rPr lang="en-US" dirty="0" smtClean="0">
                <a:latin typeface="Garamond" pitchFamily="18" charset="0"/>
              </a:rPr>
              <a:t>obligations on </a:t>
            </a:r>
            <a:r>
              <a:rPr lang="en-US" dirty="0">
                <a:latin typeface="Garamond" pitchFamily="18" charset="0"/>
              </a:rPr>
              <a:t>member states, which have changed over time.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t>
            </a:r>
            <a:r>
              <a:rPr lang="en-US" b="1" dirty="0" err="1"/>
              <a:t>Bretton</a:t>
            </a:r>
            <a:r>
              <a:rPr lang="en-US" b="1" dirty="0"/>
              <a:t> Woods Monetary System</a:t>
            </a:r>
            <a:endParaRPr lang="en-US" dirty="0"/>
          </a:p>
        </p:txBody>
      </p:sp>
      <p:sp>
        <p:nvSpPr>
          <p:cNvPr id="3" name="Content Placeholder 2"/>
          <p:cNvSpPr>
            <a:spLocks noGrp="1"/>
          </p:cNvSpPr>
          <p:nvPr>
            <p:ph idx="1"/>
          </p:nvPr>
        </p:nvSpPr>
        <p:spPr/>
        <p:txBody>
          <a:bodyPr>
            <a:normAutofit lnSpcReduction="10000"/>
          </a:bodyPr>
          <a:lstStyle/>
          <a:p>
            <a:pPr algn="just"/>
            <a:r>
              <a:rPr lang="en-US" dirty="0">
                <a:latin typeface="Garamond" pitchFamily="18" charset="0"/>
              </a:rPr>
              <a:t>From 1946 to 1971, the main purpose of the IMF was regulatory, ensuring IMF </a:t>
            </a:r>
            <a:r>
              <a:rPr lang="en-US" dirty="0" smtClean="0">
                <a:latin typeface="Garamond" pitchFamily="18" charset="0"/>
              </a:rPr>
              <a:t>members’ compliance </a:t>
            </a:r>
            <a:r>
              <a:rPr lang="en-US" dirty="0">
                <a:latin typeface="Garamond" pitchFamily="18" charset="0"/>
              </a:rPr>
              <a:t>with a par value exchange rate system. This was a two-tiered currency regime </a:t>
            </a:r>
            <a:r>
              <a:rPr lang="en-US" dirty="0" smtClean="0">
                <a:latin typeface="Garamond" pitchFamily="18" charset="0"/>
              </a:rPr>
              <a:t>using gold </a:t>
            </a:r>
            <a:r>
              <a:rPr lang="en-US" dirty="0">
                <a:latin typeface="Garamond" pitchFamily="18" charset="0"/>
              </a:rPr>
              <a:t>and the U.S. dollar. Each IMF member government could choose to define the value of </a:t>
            </a:r>
            <a:r>
              <a:rPr lang="en-US" dirty="0" smtClean="0">
                <a:latin typeface="Garamond" pitchFamily="18" charset="0"/>
              </a:rPr>
              <a:t>its currency </a:t>
            </a:r>
            <a:r>
              <a:rPr lang="en-US" dirty="0">
                <a:latin typeface="Garamond" pitchFamily="18" charset="0"/>
              </a:rPr>
              <a:t>in terms of gold or the U.S. dollar, which the U.S. government agreed to support at </a:t>
            </a:r>
            <a:r>
              <a:rPr lang="en-US" dirty="0" smtClean="0">
                <a:latin typeface="Garamond" pitchFamily="18" charset="0"/>
              </a:rPr>
              <a:t>a fixed </a:t>
            </a:r>
            <a:r>
              <a:rPr lang="en-US" dirty="0">
                <a:latin typeface="Garamond" pitchFamily="18" charset="0"/>
              </a:rPr>
              <a:t>gold value of one ounce of gold being equal to $35.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r>
              <a:rPr lang="en-US" dirty="0">
                <a:latin typeface="Garamond" pitchFamily="18" charset="0"/>
              </a:rPr>
              <a:t>When currencies (other than the U.S. dollar) came under pressure from short-term “balance </a:t>
            </a:r>
            <a:r>
              <a:rPr lang="en-US" dirty="0" smtClean="0">
                <a:latin typeface="Garamond" pitchFamily="18" charset="0"/>
              </a:rPr>
              <a:t>of payments</a:t>
            </a:r>
            <a:r>
              <a:rPr lang="en-US" dirty="0">
                <a:latin typeface="Garamond" pitchFamily="18" charset="0"/>
              </a:rPr>
              <a:t>” imbalances that normally arose through international trade and finance </a:t>
            </a:r>
            <a:r>
              <a:rPr lang="en-US" dirty="0" smtClean="0">
                <a:latin typeface="Garamond" pitchFamily="18" charset="0"/>
              </a:rPr>
              <a:t>exchanges, countries </a:t>
            </a:r>
            <a:r>
              <a:rPr lang="en-US" dirty="0">
                <a:latin typeface="Garamond" pitchFamily="18" charset="0"/>
              </a:rPr>
              <a:t>would receive short-term financial support from the IMF.</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The first major challenge to the postwar international monetary system came in the early </a:t>
            </a:r>
            <a:r>
              <a:rPr lang="en-US" dirty="0" smtClean="0"/>
              <a:t>1960s.The </a:t>
            </a:r>
            <a:r>
              <a:rPr lang="en-US" dirty="0"/>
              <a:t>postwar expansion in international trade and economic growth required an increase </a:t>
            </a:r>
            <a:r>
              <a:rPr lang="en-US" dirty="0" smtClean="0"/>
              <a:t>in international </a:t>
            </a:r>
            <a:r>
              <a:rPr lang="en-US" dirty="0"/>
              <a:t>liquidity, that is, an increase in central bank holdings of the two major </a:t>
            </a:r>
            <a:r>
              <a:rPr lang="en-US" dirty="0" smtClean="0"/>
              <a:t>international reserve </a:t>
            </a:r>
            <a:r>
              <a:rPr lang="en-US" dirty="0"/>
              <a:t>assets, gold and the U.S. </a:t>
            </a:r>
            <a:r>
              <a:rPr lang="en-US" dirty="0" smtClean="0"/>
              <a:t>dollar</a:t>
            </a:r>
            <a:r>
              <a:rPr lang="en-US" dirty="0"/>
              <a:t>. With the economic recovery of Europe well advanced, </a:t>
            </a:r>
            <a:r>
              <a:rPr lang="en-US" dirty="0" smtClean="0"/>
              <a:t>the slow </a:t>
            </a:r>
            <a:r>
              <a:rPr lang="en-US" dirty="0"/>
              <a:t>growth in gold supplies was hampering the growth of international reserve assets. As </a:t>
            </a:r>
            <a:r>
              <a:rPr lang="en-US" dirty="0" smtClean="0"/>
              <a:t>early as </a:t>
            </a:r>
            <a:r>
              <a:rPr lang="en-US" dirty="0"/>
              <a:t>1960, global foreign dollar holdings exceeded the value of U.S. gold holdings (at $35 </a:t>
            </a:r>
            <a:r>
              <a:rPr lang="en-US" dirty="0" smtClean="0"/>
              <a:t>an ounce</a:t>
            </a:r>
            <a:r>
              <a:rPr lang="en-US" dirty="0"/>
              <a:t>). The system could continue to function as long as countries were willing to settle </a:t>
            </a:r>
            <a:r>
              <a:rPr lang="en-US" dirty="0" smtClean="0"/>
              <a:t>their balance </a:t>
            </a:r>
            <a:r>
              <a:rPr lang="en-US" dirty="0"/>
              <a:t>of payments in U.S. dollars instead of gold.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latin typeface="Garamond" pitchFamily="18" charset="0"/>
              </a:rPr>
              <a:t>The international community’s response was to create a new international reserve currency, </a:t>
            </a:r>
            <a:r>
              <a:rPr lang="en-US" dirty="0" smtClean="0">
                <a:latin typeface="Garamond" pitchFamily="18" charset="0"/>
              </a:rPr>
              <a:t>the Special </a:t>
            </a:r>
            <a:r>
              <a:rPr lang="en-US" dirty="0">
                <a:latin typeface="Garamond" pitchFamily="18" charset="0"/>
              </a:rPr>
              <a:t>Drawing Right (SDR). The SDR also serves as the IMF’s unit of account. </a:t>
            </a:r>
            <a:r>
              <a:rPr lang="en-US" dirty="0" smtClean="0">
                <a:latin typeface="Garamond" pitchFamily="18" charset="0"/>
              </a:rPr>
              <a:t>Initially defined </a:t>
            </a:r>
            <a:r>
              <a:rPr lang="en-US" dirty="0">
                <a:latin typeface="Garamond" pitchFamily="18" charset="0"/>
              </a:rPr>
              <a:t>as equivalent to </a:t>
            </a:r>
            <a:r>
              <a:rPr lang="en-US" dirty="0">
                <a:solidFill>
                  <a:srgbClr val="FF0000"/>
                </a:solidFill>
                <a:latin typeface="Garamond" pitchFamily="18" charset="0"/>
              </a:rPr>
              <a:t>0.888671 grams of fine gold</a:t>
            </a:r>
            <a:r>
              <a:rPr lang="en-US" dirty="0">
                <a:latin typeface="Garamond" pitchFamily="18" charset="0"/>
              </a:rPr>
              <a:t>, the value of the SDR was switched to </a:t>
            </a:r>
            <a:r>
              <a:rPr lang="en-US" dirty="0" smtClean="0">
                <a:latin typeface="Garamond" pitchFamily="18" charset="0"/>
              </a:rPr>
              <a:t>a basket </a:t>
            </a:r>
            <a:r>
              <a:rPr lang="en-US" dirty="0">
                <a:latin typeface="Garamond" pitchFamily="18" charset="0"/>
              </a:rPr>
              <a:t>of international currencies following the collapse of the </a:t>
            </a:r>
            <a:r>
              <a:rPr lang="en-US" dirty="0" err="1">
                <a:latin typeface="Garamond" pitchFamily="18" charset="0"/>
              </a:rPr>
              <a:t>Bretton</a:t>
            </a:r>
            <a:r>
              <a:rPr lang="en-US" dirty="0">
                <a:latin typeface="Garamond" pitchFamily="18" charset="0"/>
              </a:rPr>
              <a:t> Woods system of </a:t>
            </a:r>
            <a:r>
              <a:rPr lang="en-US" dirty="0" smtClean="0">
                <a:latin typeface="Garamond" pitchFamily="18" charset="0"/>
              </a:rPr>
              <a:t>fixed parity </a:t>
            </a:r>
            <a:r>
              <a:rPr lang="en-US" dirty="0">
                <a:latin typeface="Garamond" pitchFamily="18" charset="0"/>
              </a:rPr>
              <a:t>exchange rates in 1973. The current basket includes the euro, the Japanese yen, the </a:t>
            </a:r>
            <a:r>
              <a:rPr lang="en-US" dirty="0" smtClean="0">
                <a:latin typeface="Garamond" pitchFamily="18" charset="0"/>
              </a:rPr>
              <a:t>British pound </a:t>
            </a:r>
            <a:r>
              <a:rPr lang="en-US" dirty="0">
                <a:latin typeface="Garamond" pitchFamily="18" charset="0"/>
              </a:rPr>
              <a:t>sterling, and the U.S. dollar.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By 1970, a large and prolonged U.S. balance-of-payments deficit was mirrored by its </a:t>
            </a:r>
            <a:r>
              <a:rPr lang="en-US" dirty="0" smtClean="0"/>
              <a:t>counter part, large </a:t>
            </a:r>
            <a:r>
              <a:rPr lang="en-US" dirty="0"/>
              <a:t>balance-of-payments surpluses in the other major industrial countries. As a result, much </a:t>
            </a:r>
            <a:r>
              <a:rPr lang="en-US" dirty="0" smtClean="0"/>
              <a:t>of the </a:t>
            </a:r>
            <a:r>
              <a:rPr lang="en-US" dirty="0"/>
              <a:t>1960s was characterized by substantial currency instability, as liberalized capital </a:t>
            </a:r>
            <a:r>
              <a:rPr lang="en-US" dirty="0" smtClean="0"/>
              <a:t>flows brought </a:t>
            </a:r>
            <a:r>
              <a:rPr lang="en-US" dirty="0"/>
              <a:t>about repeated currency crises in the supposedly “</a:t>
            </a:r>
            <a:r>
              <a:rPr lang="en-US" dirty="0" smtClean="0"/>
              <a:t>fixed” exchange </a:t>
            </a:r>
            <a:r>
              <a:rPr lang="en-US" dirty="0"/>
              <a:t>rate </a:t>
            </a:r>
            <a:r>
              <a:rPr lang="en-US" dirty="0" err="1"/>
              <a:t>Bretton</a:t>
            </a:r>
            <a:r>
              <a:rPr lang="en-US" dirty="0"/>
              <a:t> </a:t>
            </a:r>
            <a:r>
              <a:rPr lang="en-US" dirty="0" smtClean="0"/>
              <a:t>Woods system</a:t>
            </a:r>
            <a:r>
              <a:rPr lang="en-US" dirty="0"/>
              <a:t>. Amid declining confidence in the U.S. dollar, foreign central banks increasingly </a:t>
            </a:r>
            <a:r>
              <a:rPr lang="en-US" dirty="0" smtClean="0"/>
              <a:t>became reluctant </a:t>
            </a:r>
            <a:r>
              <a:rPr lang="en-US" dirty="0"/>
              <a:t>holders of U.S. dollars and began exchanging their dollar reserves for U.S. </a:t>
            </a:r>
            <a:r>
              <a:rPr lang="en-US" dirty="0" smtClean="0"/>
              <a:t>gold holdings</a:t>
            </a:r>
            <a:r>
              <a:rPr lang="en-US" dirty="0"/>
              <a:t>. After several years of instability, the </a:t>
            </a:r>
            <a:r>
              <a:rPr lang="en-US" dirty="0" err="1"/>
              <a:t>Bretton</a:t>
            </a:r>
            <a:r>
              <a:rPr lang="en-US" dirty="0"/>
              <a:t> Woods system of fixed exchange </a:t>
            </a:r>
            <a:r>
              <a:rPr lang="en-US" dirty="0" smtClean="0"/>
              <a:t>rates finally </a:t>
            </a:r>
            <a:r>
              <a:rPr lang="en-US" dirty="0"/>
              <a:t>collapsed in March 1973 when the United States severed the link between the dollar </a:t>
            </a:r>
            <a:r>
              <a:rPr lang="en-US" dirty="0" smtClean="0"/>
              <a:t>and gold</a:t>
            </a:r>
            <a:r>
              <a:rPr lang="en-US" dirty="0"/>
              <a:t>, allowing the value of its currency to be determined by market forces.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From 1973 to the Present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A major purpose of the IMF as originally conceived at </a:t>
            </a:r>
            <a:r>
              <a:rPr lang="en-US" dirty="0" err="1"/>
              <a:t>Bretton</a:t>
            </a:r>
            <a:r>
              <a:rPr lang="en-US" dirty="0"/>
              <a:t> Woods—to maintain </a:t>
            </a:r>
            <a:r>
              <a:rPr lang="en-US" dirty="0" smtClean="0"/>
              <a:t>fixed exchange </a:t>
            </a:r>
            <a:r>
              <a:rPr lang="en-US" dirty="0"/>
              <a:t>rates—was, thus, at an end. Although the IMF had lost its motivating purpose, </a:t>
            </a:r>
            <a:r>
              <a:rPr lang="en-US" dirty="0" smtClean="0"/>
              <a:t>it adapted </a:t>
            </a:r>
            <a:r>
              <a:rPr lang="en-US" dirty="0"/>
              <a:t>to the end of fixed exchange rates. In 1973, IMF members enacted a </a:t>
            </a:r>
            <a:r>
              <a:rPr lang="en-US" dirty="0" smtClean="0"/>
              <a:t>comprehensive rewrite </a:t>
            </a:r>
            <a:r>
              <a:rPr lang="en-US" dirty="0"/>
              <a:t>of the IMF Articles. IMF members condoned the floating-rate exchange rate system </a:t>
            </a:r>
            <a:r>
              <a:rPr lang="en-US" dirty="0" smtClean="0"/>
              <a:t>that was </a:t>
            </a:r>
            <a:r>
              <a:rPr lang="en-US" dirty="0"/>
              <a:t>already in place; officially ended the international monetary role of gold (although </a:t>
            </a:r>
            <a:r>
              <a:rPr lang="en-US" dirty="0" smtClean="0"/>
              <a:t>gold remains </a:t>
            </a:r>
            <a:r>
              <a:rPr lang="en-US" dirty="0"/>
              <a:t>an international monetary asset); and, nominally, but unsuccessfully, made the SDR </a:t>
            </a:r>
            <a:r>
              <a:rPr lang="en-US" dirty="0" smtClean="0"/>
              <a:t>the world’s </a:t>
            </a:r>
            <a:r>
              <a:rPr lang="en-US" dirty="0"/>
              <a:t>“principal reserve asset.” Henceforth, member countries were allowed to freely </a:t>
            </a:r>
            <a:r>
              <a:rPr lang="en-US" dirty="0" smtClean="0"/>
              <a:t>determine their </a:t>
            </a:r>
            <a:r>
              <a:rPr lang="en-US" dirty="0"/>
              <a:t>currency’s exchange rate, and use private capital flows to finance trade imbalances.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IMF</a:t>
            </a:r>
            <a:endParaRPr lang="en-US" dirty="0"/>
          </a:p>
        </p:txBody>
      </p:sp>
      <p:sp>
        <p:nvSpPr>
          <p:cNvPr id="3" name="Content Placeholder 2"/>
          <p:cNvSpPr>
            <a:spLocks noGrp="1"/>
          </p:cNvSpPr>
          <p:nvPr>
            <p:ph idx="1"/>
          </p:nvPr>
        </p:nvSpPr>
        <p:spPr/>
        <p:txBody>
          <a:bodyPr/>
          <a:lstStyle/>
          <a:p>
            <a:pPr algn="just">
              <a:buNone/>
            </a:pPr>
            <a:r>
              <a:rPr lang="en-US" dirty="0" smtClean="0"/>
              <a:t>	The IMF works to achieve sustainable growth and prosperity for all of its 190 member countries. It does so by supporting economic policies that promote financial stability and monetary cooperation, which are essential to increase productivity, job creation, and economic well-being.</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The IMF was also given two new mandates, which became the foundation of its role in the </a:t>
            </a:r>
            <a:r>
              <a:rPr lang="en-US" dirty="0" smtClean="0"/>
              <a:t>post-</a:t>
            </a:r>
            <a:r>
              <a:rPr lang="en-US" dirty="0" err="1" smtClean="0"/>
              <a:t>Bretton</a:t>
            </a:r>
            <a:r>
              <a:rPr lang="en-US" dirty="0" smtClean="0"/>
              <a:t> </a:t>
            </a:r>
            <a:r>
              <a:rPr lang="en-US" dirty="0"/>
              <a:t>Woods international monetary system. The first was for the IMF to oversee </a:t>
            </a:r>
            <a:r>
              <a:rPr lang="en-US" dirty="0" smtClean="0"/>
              <a:t>the international </a:t>
            </a:r>
            <a:r>
              <a:rPr lang="en-US" dirty="0"/>
              <a:t>monetary system to ensure its effective operation. The second was to oversee </a:t>
            </a:r>
            <a:r>
              <a:rPr lang="en-US" dirty="0" smtClean="0"/>
              <a:t>the compliance </a:t>
            </a:r>
            <a:r>
              <a:rPr lang="en-US" dirty="0"/>
              <a:t>by member states with their new obligations to “collaborate with the Fund and </a:t>
            </a:r>
            <a:r>
              <a:rPr lang="en-US" dirty="0" smtClean="0"/>
              <a:t>other members </a:t>
            </a:r>
            <a:r>
              <a:rPr lang="en-US" dirty="0"/>
              <a:t>to assure orderly exchange arrangements and to promote a stable system of </a:t>
            </a:r>
            <a:r>
              <a:rPr lang="en-US" dirty="0" smtClean="0"/>
              <a:t>exchange rates</a:t>
            </a:r>
            <a:r>
              <a:rPr lang="en-US" dirty="0"/>
              <a:t>.” Consequently, the IMF transformed itself from being an international monetary </a:t>
            </a:r>
            <a:r>
              <a:rPr lang="en-US" dirty="0" smtClean="0"/>
              <a:t>institution focused </a:t>
            </a:r>
            <a:r>
              <a:rPr lang="en-US" dirty="0"/>
              <a:t>almost exclusively on issues of foreign exchange convertibility and stability to being </a:t>
            </a:r>
            <a:r>
              <a:rPr lang="en-US" dirty="0" smtClean="0"/>
              <a:t>a much </a:t>
            </a:r>
            <a:r>
              <a:rPr lang="en-US" dirty="0"/>
              <a:t>broader international financial institution, assuming a broader array of responsibilities </a:t>
            </a:r>
            <a:r>
              <a:rPr lang="en-US" dirty="0" smtClean="0"/>
              <a:t>and engaging </a:t>
            </a:r>
            <a:r>
              <a:rPr lang="en-US" dirty="0"/>
              <a:t>on a wide range of issues including financial and capital markets, financial </a:t>
            </a:r>
            <a:r>
              <a:rPr lang="en-US" dirty="0" smtClean="0"/>
              <a:t>regulation and </a:t>
            </a:r>
            <a:r>
              <a:rPr lang="en-US" dirty="0"/>
              <a:t>reform, and sovereign debt 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IMF also increasingly relied on its lending powers, as floating exchange rates and the </a:t>
            </a:r>
            <a:r>
              <a:rPr lang="en-US" dirty="0" smtClean="0"/>
              <a:t>growth of </a:t>
            </a:r>
            <a:r>
              <a:rPr lang="en-US" dirty="0"/>
              <a:t>international capital flows led to more frequent, and increasingly severe, financial crises. </a:t>
            </a:r>
            <a:r>
              <a:rPr lang="en-US" dirty="0" smtClean="0"/>
              <a:t>Over the </a:t>
            </a:r>
            <a:r>
              <a:rPr lang="en-US" dirty="0"/>
              <a:t>past several decades, the IMF has been involved in the oil crisis of the 1970s; the </a:t>
            </a:r>
            <a:r>
              <a:rPr lang="en-US" dirty="0" smtClean="0"/>
              <a:t>Latin American </a:t>
            </a:r>
            <a:r>
              <a:rPr lang="en-US" dirty="0"/>
              <a:t>debt crisis of the 1980s; the transition to market-oriented economies following </a:t>
            </a:r>
            <a:r>
              <a:rPr lang="en-US" dirty="0" smtClean="0"/>
              <a:t>the collapse </a:t>
            </a:r>
            <a:r>
              <a:rPr lang="en-US" dirty="0"/>
              <a:t>of communism; currency crises in East Asia, South America, and Russia; and, </a:t>
            </a:r>
            <a:r>
              <a:rPr lang="en-US" dirty="0" smtClean="0"/>
              <a:t>most recently</a:t>
            </a:r>
            <a:r>
              <a:rPr lang="en-US" dirty="0"/>
              <a:t>, the global response to the 2008-2009 global financial crisis and the 2010-2011 </a:t>
            </a:r>
            <a:r>
              <a:rPr lang="en-US" dirty="0" smtClean="0"/>
              <a:t>European sovereign </a:t>
            </a:r>
            <a:r>
              <a:rPr lang="en-US" dirty="0"/>
              <a:t>debt crisis.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Institutional Aspects</a:t>
            </a:r>
            <a:endParaRPr lang="en-US" dirty="0"/>
          </a:p>
        </p:txBody>
      </p:sp>
      <p:sp>
        <p:nvSpPr>
          <p:cNvPr id="3" name="Content Placeholder 2"/>
          <p:cNvSpPr>
            <a:spLocks noGrp="1"/>
          </p:cNvSpPr>
          <p:nvPr>
            <p:ph idx="1"/>
          </p:nvPr>
        </p:nvSpPr>
        <p:spPr/>
        <p:txBody>
          <a:bodyPr/>
          <a:lstStyle/>
          <a:p>
            <a:r>
              <a:rPr lang="en-US" b="1" dirty="0"/>
              <a:t>Organizational Structure</a:t>
            </a:r>
          </a:p>
          <a:p>
            <a:r>
              <a:rPr lang="en-US" dirty="0"/>
              <a:t>The IMF Articles provide for a three-tiered governance structure with a Board of Governors, </a:t>
            </a:r>
            <a:r>
              <a:rPr lang="en-US" dirty="0" smtClean="0"/>
              <a:t>an Executive </a:t>
            </a:r>
            <a:r>
              <a:rPr lang="en-US" dirty="0"/>
              <a:t>Board, and a Managing Director (</a:t>
            </a:r>
            <a:r>
              <a:rPr lang="en-US" b="1" dirty="0"/>
              <a:t>Figure 1).</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IMF</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304800" y="1600200"/>
            <a:ext cx="86106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The Board of Governors is the highest policy-making authority of the IMF. All countries </a:t>
            </a:r>
            <a:r>
              <a:rPr lang="en-US" dirty="0" smtClean="0"/>
              <a:t>are represented </a:t>
            </a:r>
            <a:r>
              <a:rPr lang="en-US" dirty="0"/>
              <a:t>on the Board of Governors, usually at the finance minister or central bank </a:t>
            </a:r>
            <a:r>
              <a:rPr lang="en-US" dirty="0" smtClean="0"/>
              <a:t>governor level</a:t>
            </a:r>
            <a:r>
              <a:rPr lang="en-US" dirty="0"/>
              <a:t>. IMF Governors usually meet annually at the fall IMF meetings. A committee of </a:t>
            </a:r>
            <a:r>
              <a:rPr lang="en-US" dirty="0" smtClean="0"/>
              <a:t>the Governors</a:t>
            </a:r>
            <a:r>
              <a:rPr lang="en-US" dirty="0"/>
              <a:t>, the International Monetary and Financial Committee (IMFC), meets twice annually </a:t>
            </a:r>
            <a:r>
              <a:rPr lang="en-US" dirty="0" smtClean="0"/>
              <a:t>to consider </a:t>
            </a:r>
            <a:r>
              <a:rPr lang="en-US" dirty="0"/>
              <a:t>major policy issues affecting the international monetary system and </a:t>
            </a:r>
            <a:r>
              <a:rPr lang="en-US" dirty="0" smtClean="0"/>
              <a:t>makes recommendations </a:t>
            </a:r>
            <a:r>
              <a:rPr lang="en-US" dirty="0"/>
              <a:t>to the full Board of Governors. The Development Committee, a </a:t>
            </a:r>
            <a:r>
              <a:rPr lang="en-US" dirty="0" smtClean="0"/>
              <a:t>joint committee </a:t>
            </a:r>
            <a:r>
              <a:rPr lang="en-US" dirty="0"/>
              <a:t>of the Boards of Governors of the IMF and World Bank, also meets at the same time </a:t>
            </a:r>
            <a:r>
              <a:rPr lang="en-US" dirty="0" smtClean="0"/>
              <a:t>to consider </a:t>
            </a:r>
            <a:r>
              <a:rPr lang="en-US" dirty="0"/>
              <a:t>development policy issues and other matters affecting </a:t>
            </a:r>
            <a:r>
              <a:rPr lang="en-US" dirty="0" smtClean="0"/>
              <a:t>developing </a:t>
            </a:r>
            <a:r>
              <a:rPr lang="en-US" dirty="0"/>
              <a:t>countries. The </a:t>
            </a:r>
            <a:r>
              <a:rPr lang="en-US" dirty="0" smtClean="0"/>
              <a:t>two committees </a:t>
            </a:r>
            <a:r>
              <a:rPr lang="en-US" dirty="0"/>
              <a:t>generally issue communiqués at the close of their meetings, summarizing </a:t>
            </a:r>
            <a:r>
              <a:rPr lang="en-US" dirty="0" smtClean="0"/>
              <a:t>their findings </a:t>
            </a:r>
            <a:r>
              <a:rPr lang="en-US" dirty="0"/>
              <a:t>and recommendations.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Autofit/>
          </a:bodyPr>
          <a:lstStyle/>
          <a:p>
            <a:pPr algn="just"/>
            <a:r>
              <a:rPr lang="en-US" sz="2400" dirty="0" smtClean="0"/>
              <a:t>Day-to-day authority over operational policy, lending, and other matters is vested in the Board of Executive Directors, a 24-member body that meets three or more times a week to oversee and supervise the activities of the IMF. The five largest shareholders are entitled to appoint their own Executive Director. The remaining members are elected by groups of countries, generally on the basis of geographical or historical affinity. A few countries—Saudi Arabia, China, and Russia— have enough votes to elect their own Executive Directors. In reforms approved by the Governors in December 2010, the IMF Articles of Agreement will eventually be amended so that the Executive Board will consist solely of elected Directors, doing away with the practice of some member countries appointing their representatives</a:t>
            </a:r>
            <a:endParaRPr 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IMF Executive Board selects the Managing Director of the IMF, who serves as its </a:t>
            </a:r>
            <a:r>
              <a:rPr lang="en-US" dirty="0" smtClean="0"/>
              <a:t>chairman and </a:t>
            </a:r>
            <a:r>
              <a:rPr lang="en-US" dirty="0"/>
              <a:t>chief executive officer. The Managing Director is elected for a five-year renewable term </a:t>
            </a:r>
            <a:r>
              <a:rPr lang="en-US" dirty="0" smtClean="0"/>
              <a:t>of office</a:t>
            </a:r>
            <a:r>
              <a:rPr lang="en-US" dirty="0"/>
              <a:t>. The Executive Board also approves the selection of the Managing Director’s </a:t>
            </a:r>
            <a:r>
              <a:rPr lang="en-US" dirty="0" smtClean="0"/>
              <a:t>principal assistants</a:t>
            </a:r>
            <a:r>
              <a:rPr lang="en-US" dirty="0"/>
              <a:t>, the First Deputy Managing Director and three Deputy Managing Directors. </a:t>
            </a:r>
            <a:r>
              <a:rPr lang="en-US" dirty="0" smtClean="0"/>
              <a:t>The Managing </a:t>
            </a:r>
            <a:r>
              <a:rPr lang="en-US" dirty="0"/>
              <a:t>Director manages the ongoing operations of the Fund (under the policy direction of </a:t>
            </a:r>
            <a:r>
              <a:rPr lang="en-US" dirty="0" smtClean="0"/>
              <a:t>the Executive </a:t>
            </a:r>
            <a:r>
              <a:rPr lang="en-US" dirty="0"/>
              <a:t>Board); supervises some 2,800 staff members; and oversees the preparation of </a:t>
            </a:r>
            <a:r>
              <a:rPr lang="en-US" dirty="0" smtClean="0"/>
              <a:t>policy papers</a:t>
            </a:r>
            <a:r>
              <a:rPr lang="en-US" dirty="0"/>
              <a:t>, loan proposals, and other documents that go before the Executive Board for its approval.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In addition to the official representation of the Board of Governors and the Executive </a:t>
            </a:r>
            <a:r>
              <a:rPr lang="en-US" dirty="0" smtClean="0"/>
              <a:t>Board, several </a:t>
            </a:r>
            <a:r>
              <a:rPr lang="en-US" dirty="0"/>
              <a:t>other cross-cutting groups of countries are actively involved with the IMF. These </a:t>
            </a:r>
            <a:r>
              <a:rPr lang="en-US" dirty="0" smtClean="0"/>
              <a:t>include forums </a:t>
            </a:r>
            <a:r>
              <a:rPr lang="en-US" dirty="0"/>
              <a:t>such as the Group of Seven (G-7) meeting of the finance ministers</a:t>
            </a:r>
            <a:r>
              <a:rPr lang="en-US" dirty="0" smtClean="0"/>
              <a:t>, </a:t>
            </a:r>
            <a:r>
              <a:rPr lang="en-US" dirty="0"/>
              <a:t>the Group of </a:t>
            </a:r>
            <a:r>
              <a:rPr lang="en-US" dirty="0" smtClean="0"/>
              <a:t>20 major </a:t>
            </a:r>
            <a:r>
              <a:rPr lang="en-US" dirty="0"/>
              <a:t>economies (G-20</a:t>
            </a:r>
            <a:r>
              <a:rPr lang="en-US" dirty="0" smtClean="0"/>
              <a:t>), </a:t>
            </a:r>
            <a:r>
              <a:rPr lang="en-US" dirty="0"/>
              <a:t>which in 2009 was declared by its members as the premier forum </a:t>
            </a:r>
            <a:r>
              <a:rPr lang="en-US" dirty="0" smtClean="0"/>
              <a:t>for </a:t>
            </a:r>
            <a:r>
              <a:rPr lang="en-US" dirty="0"/>
              <a:t>international economic cooperation</a:t>
            </a:r>
            <a:r>
              <a:rPr lang="en-US" dirty="0" smtClean="0"/>
              <a:t>, </a:t>
            </a:r>
            <a:r>
              <a:rPr lang="en-US" dirty="0"/>
              <a:t>and the Intergovernmental Group of Twenty-Four </a:t>
            </a:r>
            <a:r>
              <a:rPr lang="en-US" dirty="0" smtClean="0"/>
              <a:t>on International </a:t>
            </a:r>
            <a:r>
              <a:rPr lang="en-US" dirty="0"/>
              <a:t>Monetary Affairs and Development (G-24</a:t>
            </a:r>
            <a:r>
              <a:rPr lang="en-US" dirty="0" smtClean="0"/>
              <a:t>), </a:t>
            </a:r>
            <a:r>
              <a:rPr lang="en-US" dirty="0"/>
              <a:t>which coordinates the position </a:t>
            </a:r>
            <a:r>
              <a:rPr lang="en-US" dirty="0" smtClean="0"/>
              <a:t>of developing </a:t>
            </a:r>
            <a:r>
              <a:rPr lang="en-US" dirty="0"/>
              <a:t>countries on monetary and development issues.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Quotas</a:t>
            </a:r>
            <a:endParaRPr lang="en-US" dirty="0"/>
          </a:p>
        </p:txBody>
      </p:sp>
      <p:sp>
        <p:nvSpPr>
          <p:cNvPr id="3" name="Content Placeholder 2"/>
          <p:cNvSpPr>
            <a:spLocks noGrp="1"/>
          </p:cNvSpPr>
          <p:nvPr>
            <p:ph idx="1"/>
          </p:nvPr>
        </p:nvSpPr>
        <p:spPr/>
        <p:txBody>
          <a:bodyPr>
            <a:normAutofit/>
          </a:bodyPr>
          <a:lstStyle/>
          <a:p>
            <a:pPr algn="just"/>
            <a:r>
              <a:rPr lang="en-US" dirty="0">
                <a:latin typeface="Garamond" pitchFamily="18" charset="0"/>
              </a:rPr>
              <a:t>Quotas are the primary national contribution to the IMF and are the foundation of </a:t>
            </a:r>
            <a:r>
              <a:rPr lang="en-US" dirty="0" smtClean="0">
                <a:latin typeface="Garamond" pitchFamily="18" charset="0"/>
              </a:rPr>
              <a:t>country representation </a:t>
            </a:r>
            <a:r>
              <a:rPr lang="en-US" dirty="0">
                <a:latin typeface="Garamond" pitchFamily="18" charset="0"/>
              </a:rPr>
              <a:t>at the IMF. When a country joins the Fund, it is assigned a quota based on </a:t>
            </a:r>
            <a:r>
              <a:rPr lang="en-US" dirty="0" smtClean="0">
                <a:latin typeface="Garamond" pitchFamily="18" charset="0"/>
              </a:rPr>
              <a:t>its relative </a:t>
            </a:r>
            <a:r>
              <a:rPr lang="en-US" dirty="0">
                <a:latin typeface="Garamond" pitchFamily="18" charset="0"/>
              </a:rPr>
              <a:t>weight in the global economy. Economic considerations include a member’s </a:t>
            </a:r>
            <a:r>
              <a:rPr lang="en-US" dirty="0" smtClean="0">
                <a:latin typeface="Garamond" pitchFamily="18" charset="0"/>
              </a:rPr>
              <a:t>GDP, openness </a:t>
            </a:r>
            <a:r>
              <a:rPr lang="en-US" dirty="0">
                <a:latin typeface="Garamond" pitchFamily="18" charset="0"/>
              </a:rPr>
              <a:t>to trade, volume of current account transactions, and level of official reserves.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Quotas…</a:t>
            </a:r>
            <a:endParaRPr lang="en-US" dirty="0"/>
          </a:p>
        </p:txBody>
      </p:sp>
      <p:sp>
        <p:nvSpPr>
          <p:cNvPr id="3" name="Content Placeholder 2"/>
          <p:cNvSpPr>
            <a:spLocks noGrp="1"/>
          </p:cNvSpPr>
          <p:nvPr>
            <p:ph idx="1"/>
          </p:nvPr>
        </p:nvSpPr>
        <p:spPr/>
        <p:txBody>
          <a:bodyPr>
            <a:normAutofit/>
          </a:bodyPr>
          <a:lstStyle/>
          <a:p>
            <a:pPr algn="just"/>
            <a:r>
              <a:rPr lang="en-US" dirty="0">
                <a:latin typeface="Garamond" pitchFamily="18" charset="0"/>
              </a:rPr>
              <a:t>A country’s quota determines:</a:t>
            </a:r>
          </a:p>
          <a:p>
            <a:pPr algn="just"/>
            <a:r>
              <a:rPr lang="en-US" dirty="0" smtClean="0">
                <a:latin typeface="Garamond" pitchFamily="18" charset="0"/>
              </a:rPr>
              <a:t>Subscriptions</a:t>
            </a:r>
            <a:r>
              <a:rPr lang="en-US" dirty="0">
                <a:latin typeface="Garamond" pitchFamily="18" charset="0"/>
              </a:rPr>
              <a:t>: the amount of financial resources each member is required </a:t>
            </a:r>
            <a:r>
              <a:rPr lang="en-US" dirty="0" smtClean="0">
                <a:latin typeface="Garamond" pitchFamily="18" charset="0"/>
              </a:rPr>
              <a:t>to contribute </a:t>
            </a:r>
            <a:r>
              <a:rPr lang="en-US" dirty="0">
                <a:latin typeface="Garamond" pitchFamily="18" charset="0"/>
              </a:rPr>
              <a:t>to the Fund;</a:t>
            </a:r>
          </a:p>
          <a:p>
            <a:pPr algn="just"/>
            <a:r>
              <a:rPr lang="en-US" dirty="0" smtClean="0">
                <a:latin typeface="Garamond" pitchFamily="18" charset="0"/>
              </a:rPr>
              <a:t> </a:t>
            </a:r>
            <a:r>
              <a:rPr lang="en-US" dirty="0">
                <a:latin typeface="Garamond" pitchFamily="18" charset="0"/>
              </a:rPr>
              <a:t>Access to Financing: the amount of financing a member may receive from </a:t>
            </a:r>
            <a:r>
              <a:rPr lang="en-US" dirty="0" smtClean="0">
                <a:latin typeface="Garamond" pitchFamily="18" charset="0"/>
              </a:rPr>
              <a:t>the Fund</a:t>
            </a:r>
            <a:r>
              <a:rPr lang="en-US" dirty="0">
                <a:latin typeface="Garamond" pitchFamily="18" charset="0"/>
              </a:rPr>
              <a:t>; </a:t>
            </a:r>
            <a:r>
              <a:rPr lang="en-US" dirty="0" smtClean="0">
                <a:latin typeface="Garamond" pitchFamily="18" charset="0"/>
              </a:rPr>
              <a:t>and </a:t>
            </a:r>
            <a:r>
              <a:rPr lang="en-US" dirty="0">
                <a:latin typeface="Garamond" pitchFamily="18" charset="0"/>
              </a:rPr>
              <a:t>Voting Power: the ability to formally influence the IMF’s decisions.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Facts on the IMF</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solidFill>
                  <a:srgbClr val="FF0000"/>
                </a:solidFill>
                <a:latin typeface="Garamond" pitchFamily="18" charset="0"/>
              </a:rPr>
              <a:t>Membership</a:t>
            </a:r>
            <a:r>
              <a:rPr lang="en-US" b="1" dirty="0">
                <a:solidFill>
                  <a:srgbClr val="FF0000"/>
                </a:solidFill>
                <a:latin typeface="Garamond" pitchFamily="18" charset="0"/>
              </a:rPr>
              <a:t>: </a:t>
            </a:r>
            <a:r>
              <a:rPr lang="en-US" dirty="0" smtClean="0">
                <a:latin typeface="Garamond" pitchFamily="18" charset="0"/>
              </a:rPr>
              <a:t>190 </a:t>
            </a:r>
            <a:r>
              <a:rPr lang="en-US" dirty="0">
                <a:latin typeface="Garamond" pitchFamily="18" charset="0"/>
              </a:rPr>
              <a:t>countries </a:t>
            </a:r>
          </a:p>
          <a:p>
            <a:pPr algn="just"/>
            <a:r>
              <a:rPr lang="en-US" dirty="0" smtClean="0">
                <a:latin typeface="Garamond" pitchFamily="18" charset="0"/>
              </a:rPr>
              <a:t> </a:t>
            </a:r>
            <a:r>
              <a:rPr lang="en-US" b="1" dirty="0">
                <a:solidFill>
                  <a:srgbClr val="FF0000"/>
                </a:solidFill>
                <a:latin typeface="Garamond" pitchFamily="18" charset="0"/>
              </a:rPr>
              <a:t>Headquarters:</a:t>
            </a:r>
            <a:r>
              <a:rPr lang="en-US" dirty="0">
                <a:latin typeface="Garamond" pitchFamily="18" charset="0"/>
              </a:rPr>
              <a:t> Washington, D.C. </a:t>
            </a:r>
          </a:p>
          <a:p>
            <a:pPr algn="just"/>
            <a:r>
              <a:rPr lang="en-US" dirty="0" smtClean="0">
                <a:latin typeface="Garamond" pitchFamily="18" charset="0"/>
              </a:rPr>
              <a:t> </a:t>
            </a:r>
            <a:r>
              <a:rPr lang="en-US" dirty="0">
                <a:solidFill>
                  <a:srgbClr val="FF0000"/>
                </a:solidFill>
                <a:latin typeface="Garamond" pitchFamily="18" charset="0"/>
              </a:rPr>
              <a:t>Executive Board</a:t>
            </a:r>
            <a:r>
              <a:rPr lang="en-US" dirty="0">
                <a:latin typeface="Garamond" pitchFamily="18" charset="0"/>
              </a:rPr>
              <a:t>: 24 Directors each representing a single country or a group of countries </a:t>
            </a:r>
          </a:p>
          <a:p>
            <a:pPr algn="just"/>
            <a:r>
              <a:rPr lang="en-US" dirty="0" smtClean="0">
                <a:latin typeface="Garamond" pitchFamily="18" charset="0"/>
              </a:rPr>
              <a:t> </a:t>
            </a:r>
            <a:r>
              <a:rPr lang="en-US" dirty="0" smtClean="0">
                <a:solidFill>
                  <a:srgbClr val="FF0000"/>
                </a:solidFill>
                <a:latin typeface="Garamond" pitchFamily="18" charset="0"/>
              </a:rPr>
              <a:t>Total </a:t>
            </a:r>
            <a:r>
              <a:rPr lang="en-US" dirty="0">
                <a:solidFill>
                  <a:srgbClr val="FF0000"/>
                </a:solidFill>
                <a:latin typeface="Garamond" pitchFamily="18" charset="0"/>
              </a:rPr>
              <a:t>quotas: </a:t>
            </a:r>
            <a:r>
              <a:rPr lang="en-US" dirty="0" smtClean="0">
                <a:latin typeface="Garamond" pitchFamily="18" charset="0"/>
              </a:rPr>
              <a:t>SDR 973 billion or US$ 1 trillion </a:t>
            </a:r>
            <a:r>
              <a:rPr lang="en-US" dirty="0">
                <a:latin typeface="Garamond" pitchFamily="18" charset="0"/>
              </a:rPr>
              <a:t>(as of </a:t>
            </a:r>
            <a:r>
              <a:rPr lang="en-US" dirty="0" smtClean="0">
                <a:latin typeface="Garamond" pitchFamily="18" charset="0"/>
              </a:rPr>
              <a:t>March 2021) </a:t>
            </a:r>
            <a:endParaRPr lang="en-US" dirty="0">
              <a:latin typeface="Garamond" pitchFamily="18" charset="0"/>
            </a:endParaRPr>
          </a:p>
          <a:p>
            <a:pPr algn="just"/>
            <a:r>
              <a:rPr lang="en-US" dirty="0" smtClean="0">
                <a:latin typeface="Garamond" pitchFamily="18" charset="0"/>
              </a:rPr>
              <a:t>Argentina has the highest level of outstanding IMF financing ($40.18 billion), 902% of its quota. Other large borrowers include: Egypt ($19.6 billion), Ukraine ($9.8 billion), Pakistan ($7.84 billion) and Ecuador ($6.86 billion). (March 2022)</a:t>
            </a: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Quotas…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Garamond" pitchFamily="18" charset="0"/>
              </a:rPr>
              <a:t>The total of all member countries’ quota subscriptions is </a:t>
            </a:r>
            <a:r>
              <a:rPr lang="en-US" dirty="0" smtClean="0">
                <a:latin typeface="Garamond" pitchFamily="18" charset="0"/>
              </a:rPr>
              <a:t> 477 billion </a:t>
            </a:r>
            <a:r>
              <a:rPr lang="en-US" dirty="0">
                <a:latin typeface="Garamond" pitchFamily="18" charset="0"/>
              </a:rPr>
              <a:t>IMF Special Drawing </a:t>
            </a:r>
            <a:r>
              <a:rPr lang="en-US" dirty="0" smtClean="0">
                <a:latin typeface="Garamond" pitchFamily="18" charset="0"/>
              </a:rPr>
              <a:t>Rights (SDRs</a:t>
            </a:r>
            <a:r>
              <a:rPr lang="en-US" dirty="0">
                <a:latin typeface="Garamond" pitchFamily="18" charset="0"/>
              </a:rPr>
              <a:t>), approximately </a:t>
            </a:r>
            <a:r>
              <a:rPr lang="en-US" dirty="0" smtClean="0">
                <a:latin typeface="Garamond" pitchFamily="18" charset="0"/>
              </a:rPr>
              <a:t>US$668 billion. </a:t>
            </a:r>
            <a:r>
              <a:rPr lang="en-US" dirty="0">
                <a:latin typeface="Garamond" pitchFamily="18" charset="0"/>
              </a:rPr>
              <a:t>Upon joining the Fund, a country normally pays up to </a:t>
            </a:r>
            <a:r>
              <a:rPr lang="en-US" dirty="0" smtClean="0">
                <a:latin typeface="Garamond" pitchFamily="18" charset="0"/>
              </a:rPr>
              <a:t>one quarter of </a:t>
            </a:r>
            <a:r>
              <a:rPr lang="en-US" dirty="0">
                <a:latin typeface="Garamond" pitchFamily="18" charset="0"/>
              </a:rPr>
              <a:t>its quota, the so-called “reserve tranche,” in the form of reserve assets, widely </a:t>
            </a:r>
            <a:r>
              <a:rPr lang="en-US" dirty="0" smtClean="0">
                <a:latin typeface="Garamond" pitchFamily="18" charset="0"/>
              </a:rPr>
              <a:t>accepted foreign </a:t>
            </a:r>
            <a:r>
              <a:rPr lang="en-US" dirty="0">
                <a:latin typeface="Garamond" pitchFamily="18" charset="0"/>
              </a:rPr>
              <a:t>currencies (such as the U.S. dollar, euro, yen, pound sterling), or special drawing </a:t>
            </a:r>
            <a:r>
              <a:rPr lang="en-US" dirty="0" smtClean="0">
                <a:latin typeface="Garamond" pitchFamily="18" charset="0"/>
              </a:rPr>
              <a:t>rights (SDRs</a:t>
            </a:r>
            <a:r>
              <a:rPr lang="en-US" dirty="0">
                <a:latin typeface="Garamond" pitchFamily="18" charset="0"/>
              </a:rPr>
              <a:t>). The remaining three-quarters are paid in the country’s own currency.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Voting and Influence at the IMF</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latin typeface="Garamond" pitchFamily="18" charset="0"/>
              </a:rPr>
              <a:t>The Executive Board or Board of Governors of the IMF can approve loans, policy decisions, </a:t>
            </a:r>
            <a:r>
              <a:rPr lang="en-US" dirty="0" smtClean="0">
                <a:latin typeface="Garamond" pitchFamily="18" charset="0"/>
              </a:rPr>
              <a:t>and many </a:t>
            </a:r>
            <a:r>
              <a:rPr lang="en-US" dirty="0">
                <a:latin typeface="Garamond" pitchFamily="18" charset="0"/>
              </a:rPr>
              <a:t>other matters by a simple majority vote. However, a supermajority vote is required </a:t>
            </a:r>
            <a:r>
              <a:rPr lang="en-US" dirty="0" smtClean="0">
                <a:latin typeface="Garamond" pitchFamily="18" charset="0"/>
              </a:rPr>
              <a:t>to approve </a:t>
            </a:r>
            <a:r>
              <a:rPr lang="en-US" dirty="0">
                <a:latin typeface="Garamond" pitchFamily="18" charset="0"/>
              </a:rPr>
              <a:t>major IMF decisions. The supermajority may require a 70% or 85% vote, depending </a:t>
            </a:r>
            <a:r>
              <a:rPr lang="en-US" dirty="0" smtClean="0">
                <a:latin typeface="Garamond" pitchFamily="18" charset="0"/>
              </a:rPr>
              <a:t>on the </a:t>
            </a:r>
            <a:r>
              <a:rPr lang="en-US" dirty="0">
                <a:latin typeface="Garamond" pitchFamily="18" charset="0"/>
              </a:rPr>
              <a:t>issue. A 70% majority is required to resolve financial and operational issues such as </a:t>
            </a:r>
            <a:r>
              <a:rPr lang="en-US" dirty="0" smtClean="0">
                <a:latin typeface="Garamond" pitchFamily="18" charset="0"/>
              </a:rPr>
              <a:t>the interest </a:t>
            </a:r>
            <a:r>
              <a:rPr lang="en-US" dirty="0">
                <a:latin typeface="Garamond" pitchFamily="18" charset="0"/>
              </a:rPr>
              <a:t>rate on IMF loans or the interest rate on SDR holdings. An 85% majority is required </a:t>
            </a:r>
            <a:r>
              <a:rPr lang="en-US" dirty="0" smtClean="0">
                <a:latin typeface="Garamond" pitchFamily="18" charset="0"/>
              </a:rPr>
              <a:t>for the </a:t>
            </a:r>
            <a:r>
              <a:rPr lang="en-US" dirty="0">
                <a:latin typeface="Garamond" pitchFamily="18" charset="0"/>
              </a:rPr>
              <a:t>most important decisions, such as the admission of new members, increases in </a:t>
            </a:r>
            <a:r>
              <a:rPr lang="en-US" dirty="0" smtClean="0">
                <a:latin typeface="Garamond" pitchFamily="18" charset="0"/>
              </a:rPr>
              <a:t>quotas, allocations </a:t>
            </a:r>
            <a:r>
              <a:rPr lang="en-US" dirty="0">
                <a:latin typeface="Garamond" pitchFamily="18" charset="0"/>
              </a:rPr>
              <a:t>of SDRs, and amendments to the IMF’s Articles of Agreement.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Voting and Influence at the IMF…</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latin typeface="Garamond" pitchFamily="18" charset="0"/>
              </a:rPr>
              <a:t>As </a:t>
            </a:r>
            <a:r>
              <a:rPr lang="en-US" b="1" dirty="0" smtClean="0">
                <a:latin typeface="Garamond" pitchFamily="18" charset="0"/>
              </a:rPr>
              <a:t>Figure </a:t>
            </a:r>
            <a:r>
              <a:rPr lang="en-US" b="1" dirty="0">
                <a:latin typeface="Garamond" pitchFamily="18" charset="0"/>
              </a:rPr>
              <a:t>shows, voting at the IMF is highly concentrated, with 10 countries controlling </a:t>
            </a:r>
            <a:r>
              <a:rPr lang="en-US" b="1" dirty="0" smtClean="0">
                <a:latin typeface="Garamond" pitchFamily="18" charset="0"/>
              </a:rPr>
              <a:t>over </a:t>
            </a:r>
            <a:r>
              <a:rPr lang="en-US" dirty="0" smtClean="0">
                <a:latin typeface="Garamond" pitchFamily="18" charset="0"/>
              </a:rPr>
              <a:t>50</a:t>
            </a:r>
            <a:r>
              <a:rPr lang="en-US" dirty="0">
                <a:latin typeface="Garamond" pitchFamily="18" charset="0"/>
              </a:rPr>
              <a:t>% of the voting shares (</a:t>
            </a:r>
            <a:r>
              <a:rPr lang="en-US" b="1" dirty="0">
                <a:latin typeface="Garamond" pitchFamily="18" charset="0"/>
              </a:rPr>
              <a:t>Table 1). With a voting share of 16.75%, the United States is the </a:t>
            </a:r>
            <a:r>
              <a:rPr lang="en-US" b="1" dirty="0" smtClean="0">
                <a:latin typeface="Garamond" pitchFamily="18" charset="0"/>
              </a:rPr>
              <a:t>only </a:t>
            </a:r>
            <a:r>
              <a:rPr lang="en-US" dirty="0" smtClean="0">
                <a:latin typeface="Garamond" pitchFamily="18" charset="0"/>
              </a:rPr>
              <a:t>country </a:t>
            </a:r>
            <a:r>
              <a:rPr lang="en-US" dirty="0">
                <a:latin typeface="Garamond" pitchFamily="18" charset="0"/>
              </a:rPr>
              <a:t>able to unilaterally veto major IMF decisions (i.e., those requiring an 85% majority). </a:t>
            </a:r>
            <a:r>
              <a:rPr lang="en-US" dirty="0" smtClean="0">
                <a:latin typeface="Garamond" pitchFamily="18" charset="0"/>
              </a:rPr>
              <a:t>The United </a:t>
            </a:r>
            <a:r>
              <a:rPr lang="en-US" dirty="0">
                <a:latin typeface="Garamond" pitchFamily="18" charset="0"/>
              </a:rPr>
              <a:t>States also exercises a substantial amount of informal power at the IMF, given its </a:t>
            </a:r>
            <a:r>
              <a:rPr lang="en-US" dirty="0" smtClean="0">
                <a:latin typeface="Garamond" pitchFamily="18" charset="0"/>
              </a:rPr>
              <a:t>large quota </a:t>
            </a:r>
            <a:r>
              <a:rPr lang="en-US" dirty="0">
                <a:latin typeface="Garamond" pitchFamily="18" charset="0"/>
              </a:rPr>
              <a:t>share and the location of the Fund in Washington, </a:t>
            </a:r>
            <a:r>
              <a:rPr lang="en-US" dirty="0" smtClean="0">
                <a:latin typeface="Garamond" pitchFamily="18" charset="0"/>
              </a:rPr>
              <a:t>DC. </a:t>
            </a:r>
            <a:r>
              <a:rPr lang="en-US" dirty="0">
                <a:latin typeface="Garamond" pitchFamily="18" charset="0"/>
              </a:rPr>
              <a:t>According to one analyst, “</a:t>
            </a:r>
            <a:r>
              <a:rPr lang="en-US" dirty="0" smtClean="0">
                <a:latin typeface="Garamond" pitchFamily="18" charset="0"/>
              </a:rPr>
              <a:t>the IMF </a:t>
            </a:r>
            <a:r>
              <a:rPr lang="en-US" dirty="0">
                <a:latin typeface="Garamond" pitchFamily="18" charset="0"/>
              </a:rPr>
              <a:t>is an instrument of the G-7 countries. There is no example that comes easily to mind of </a:t>
            </a:r>
            <a:r>
              <a:rPr lang="en-US" dirty="0" smtClean="0">
                <a:latin typeface="Garamond" pitchFamily="18" charset="0"/>
              </a:rPr>
              <a:t>a position </a:t>
            </a:r>
            <a:r>
              <a:rPr lang="en-US" dirty="0">
                <a:latin typeface="Garamond" pitchFamily="18" charset="0"/>
              </a:rPr>
              <a:t>taken by the IMF on any systematic issue without the tacit, if not explicit, support of </a:t>
            </a:r>
            <a:r>
              <a:rPr lang="en-US" dirty="0" smtClean="0">
                <a:latin typeface="Garamond" pitchFamily="18" charset="0"/>
              </a:rPr>
              <a:t>the United </a:t>
            </a:r>
            <a:r>
              <a:rPr lang="en-US" dirty="0">
                <a:latin typeface="Garamond" pitchFamily="18" charset="0"/>
              </a:rPr>
              <a:t>States and the other G-7 countries</a:t>
            </a:r>
            <a:r>
              <a:rPr lang="en-US" dirty="0" smtClean="0">
                <a:latin typeface="Garamond" pitchFamily="18" charset="0"/>
              </a:rPr>
              <a:t>.”</a:t>
            </a:r>
            <a:endParaRPr lang="en-US" dirty="0">
              <a:latin typeface="Garamond"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588441" y="1600200"/>
            <a:ext cx="7967118" cy="4525963"/>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Table 1. IMF Members with Largest Quota and Voting Shares</a:t>
            </a:r>
            <a:br>
              <a:rPr lang="en-US" sz="2800" b="1" dirty="0" smtClean="0"/>
            </a:br>
            <a:r>
              <a:rPr lang="en-US" sz="2800" dirty="0" smtClean="0"/>
              <a:t>(as of July 10, 2014)</a:t>
            </a:r>
            <a:br>
              <a:rPr lang="en-US" sz="2800" dirty="0" smtClean="0"/>
            </a:br>
            <a:endParaRPr lang="en-US" sz="2800" dirty="0"/>
          </a:p>
        </p:txBody>
      </p:sp>
      <p:sp>
        <p:nvSpPr>
          <p:cNvPr id="3" name="Content Placeholder 2"/>
          <p:cNvSpPr>
            <a:spLocks noGrp="1"/>
          </p:cNvSpPr>
          <p:nvPr>
            <p:ph idx="1"/>
          </p:nvPr>
        </p:nvSpPr>
        <p:spPr/>
        <p:txBody>
          <a:bodyPr>
            <a:normAutofit fontScale="77500" lnSpcReduction="20000"/>
          </a:bodyPr>
          <a:lstStyle/>
          <a:p>
            <a:r>
              <a:rPr lang="en-US" sz="2600" b="1" dirty="0" smtClean="0"/>
              <a:t>Member      Quota </a:t>
            </a:r>
            <a:r>
              <a:rPr lang="en-US" sz="2600" b="1" dirty="0"/>
              <a:t>share </a:t>
            </a:r>
            <a:r>
              <a:rPr lang="en-US" sz="2600" b="1" dirty="0" smtClean="0"/>
              <a:t>(</a:t>
            </a:r>
            <a:r>
              <a:rPr lang="en-US" sz="2600" b="1" dirty="0"/>
              <a:t>percentage) </a:t>
            </a:r>
            <a:r>
              <a:rPr lang="en-US" sz="2600" b="1" dirty="0" smtClean="0"/>
              <a:t>     Voting </a:t>
            </a:r>
            <a:r>
              <a:rPr lang="en-US" sz="2600" b="1" dirty="0"/>
              <a:t>share (percentage)</a:t>
            </a:r>
          </a:p>
          <a:p>
            <a:r>
              <a:rPr lang="en-US" dirty="0"/>
              <a:t>United States </a:t>
            </a:r>
            <a:r>
              <a:rPr lang="en-US" dirty="0" smtClean="0"/>
              <a:t>       17.69                                          16.75</a:t>
            </a:r>
            <a:endParaRPr lang="en-US" dirty="0"/>
          </a:p>
          <a:p>
            <a:r>
              <a:rPr lang="en-US" dirty="0"/>
              <a:t>Japan </a:t>
            </a:r>
            <a:r>
              <a:rPr lang="en-US" dirty="0" smtClean="0"/>
              <a:t>                     6.56                                           6.23</a:t>
            </a:r>
            <a:endParaRPr lang="en-US" dirty="0"/>
          </a:p>
          <a:p>
            <a:r>
              <a:rPr lang="en-US" dirty="0"/>
              <a:t>Germany </a:t>
            </a:r>
            <a:r>
              <a:rPr lang="en-US" dirty="0" smtClean="0"/>
              <a:t>                6.12                                           5.81</a:t>
            </a:r>
            <a:endParaRPr lang="en-US" dirty="0"/>
          </a:p>
          <a:p>
            <a:r>
              <a:rPr lang="en-US" dirty="0"/>
              <a:t>France </a:t>
            </a:r>
            <a:r>
              <a:rPr lang="en-US" dirty="0" smtClean="0"/>
              <a:t>                    4.51                                           4.29</a:t>
            </a:r>
            <a:endParaRPr lang="en-US" dirty="0"/>
          </a:p>
          <a:p>
            <a:r>
              <a:rPr lang="en-US" dirty="0"/>
              <a:t>United Kingdom </a:t>
            </a:r>
            <a:r>
              <a:rPr lang="en-US" dirty="0" smtClean="0"/>
              <a:t>   4.51                                            </a:t>
            </a:r>
            <a:r>
              <a:rPr lang="en-US" dirty="0"/>
              <a:t>4.29</a:t>
            </a:r>
          </a:p>
          <a:p>
            <a:r>
              <a:rPr lang="en-US" dirty="0"/>
              <a:t>China </a:t>
            </a:r>
            <a:r>
              <a:rPr lang="en-US" dirty="0" smtClean="0"/>
              <a:t>                      4.00                                            3.81</a:t>
            </a:r>
            <a:endParaRPr lang="en-US" dirty="0"/>
          </a:p>
          <a:p>
            <a:r>
              <a:rPr lang="en-US" dirty="0" smtClean="0"/>
              <a:t>Italy                          3.31                                            </a:t>
            </a:r>
            <a:r>
              <a:rPr lang="en-US" dirty="0"/>
              <a:t>3.16</a:t>
            </a:r>
          </a:p>
          <a:p>
            <a:r>
              <a:rPr lang="en-US" dirty="0"/>
              <a:t>Saudi Arabia </a:t>
            </a:r>
            <a:r>
              <a:rPr lang="en-US" dirty="0" smtClean="0"/>
              <a:t>           2.93                                            2.80</a:t>
            </a:r>
            <a:endParaRPr lang="en-US" dirty="0"/>
          </a:p>
          <a:p>
            <a:r>
              <a:rPr lang="en-US" dirty="0"/>
              <a:t>Canada </a:t>
            </a:r>
            <a:r>
              <a:rPr lang="en-US" dirty="0" smtClean="0"/>
              <a:t>                    2.67                                            2.56</a:t>
            </a:r>
            <a:endParaRPr lang="en-US" dirty="0"/>
          </a:p>
          <a:p>
            <a:r>
              <a:rPr lang="en-US" dirty="0" smtClean="0"/>
              <a:t>Russia                       </a:t>
            </a:r>
            <a:r>
              <a:rPr lang="en-US" dirty="0"/>
              <a:t>2.50 </a:t>
            </a:r>
            <a:r>
              <a:rPr lang="en-US" dirty="0" smtClean="0"/>
              <a:t>                                           2.39</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latin typeface="Garamond" pitchFamily="18" charset="0"/>
              </a:rPr>
              <a:t>The IMF states that its programs are based on purely economic factors, in order to seek </a:t>
            </a:r>
            <a:r>
              <a:rPr lang="en-US" dirty="0" smtClean="0">
                <a:latin typeface="Garamond" pitchFamily="18" charset="0"/>
              </a:rPr>
              <a:t>an acceptable </a:t>
            </a:r>
            <a:r>
              <a:rPr lang="en-US" dirty="0">
                <a:latin typeface="Garamond" pitchFamily="18" charset="0"/>
              </a:rPr>
              <a:t>balance between protecting the interests of individual members and those of </a:t>
            </a:r>
            <a:r>
              <a:rPr lang="en-US" dirty="0" smtClean="0">
                <a:latin typeface="Garamond" pitchFamily="18" charset="0"/>
              </a:rPr>
              <a:t>the membership </a:t>
            </a:r>
            <a:r>
              <a:rPr lang="en-US" dirty="0">
                <a:latin typeface="Garamond" pitchFamily="18" charset="0"/>
              </a:rPr>
              <a:t>as a whole. In practice, however, many analysts contend that the IMF is a </a:t>
            </a:r>
            <a:r>
              <a:rPr lang="en-US" dirty="0" smtClean="0">
                <a:latin typeface="Garamond" pitchFamily="18" charset="0"/>
              </a:rPr>
              <a:t>highly politicized </a:t>
            </a:r>
            <a:r>
              <a:rPr lang="en-US" dirty="0">
                <a:latin typeface="Garamond" pitchFamily="18" charset="0"/>
              </a:rPr>
              <a:t>institution, reflecting the wide power differential between a few advanced </a:t>
            </a:r>
            <a:r>
              <a:rPr lang="en-US" dirty="0" smtClean="0">
                <a:latin typeface="Garamond" pitchFamily="18" charset="0"/>
              </a:rPr>
              <a:t>economies and </a:t>
            </a:r>
            <a:r>
              <a:rPr lang="en-US" dirty="0">
                <a:latin typeface="Garamond" pitchFamily="18" charset="0"/>
              </a:rPr>
              <a:t>the remaining membership. For example, some analysts argue that recent IMF lending </a:t>
            </a:r>
            <a:r>
              <a:rPr lang="en-US" dirty="0" smtClean="0">
                <a:latin typeface="Garamond" pitchFamily="18" charset="0"/>
              </a:rPr>
              <a:t>to European </a:t>
            </a:r>
            <a:r>
              <a:rPr lang="en-US" dirty="0">
                <a:latin typeface="Garamond" pitchFamily="18" charset="0"/>
              </a:rPr>
              <a:t>countries has been greater, and on more lenient terms, than lending provided </a:t>
            </a:r>
            <a:r>
              <a:rPr lang="en-US" dirty="0" smtClean="0">
                <a:latin typeface="Garamond" pitchFamily="18" charset="0"/>
              </a:rPr>
              <a:t>to developing </a:t>
            </a:r>
            <a:r>
              <a:rPr lang="en-US" dirty="0">
                <a:latin typeface="Garamond" pitchFamily="18" charset="0"/>
              </a:rPr>
              <a:t>countries. “History suggests that if this were happening to a poor country </a:t>
            </a:r>
            <a:r>
              <a:rPr lang="en-US" dirty="0" smtClean="0">
                <a:latin typeface="Garamond" pitchFamily="18" charset="0"/>
              </a:rPr>
              <a:t>or developing </a:t>
            </a:r>
            <a:r>
              <a:rPr lang="en-US" dirty="0">
                <a:latin typeface="Garamond" pitchFamily="18" charset="0"/>
              </a:rPr>
              <a:t>country, the rich countries would have voted </a:t>
            </a:r>
            <a:r>
              <a:rPr lang="en-US" dirty="0" smtClean="0">
                <a:latin typeface="Garamond" pitchFamily="18" charset="0"/>
              </a:rPr>
              <a:t>against the loan.</a:t>
            </a:r>
            <a:endParaRPr lang="en-US" dirty="0">
              <a:latin typeface="Garamond"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the IMF</a:t>
            </a:r>
            <a:endParaRPr lang="en-US" dirty="0"/>
          </a:p>
        </p:txBody>
      </p:sp>
      <p:sp>
        <p:nvSpPr>
          <p:cNvPr id="3" name="Content Placeholder 2"/>
          <p:cNvSpPr>
            <a:spLocks noGrp="1"/>
          </p:cNvSpPr>
          <p:nvPr>
            <p:ph idx="1"/>
          </p:nvPr>
        </p:nvSpPr>
        <p:spPr/>
        <p:txBody>
          <a:bodyPr>
            <a:normAutofit fontScale="92500"/>
          </a:bodyPr>
          <a:lstStyle/>
          <a:p>
            <a:pPr algn="just">
              <a:buNone/>
            </a:pPr>
            <a:r>
              <a:rPr lang="en-US" dirty="0" smtClean="0">
                <a:latin typeface="Garamond" pitchFamily="18" charset="0"/>
              </a:rPr>
              <a:t>    In </a:t>
            </a:r>
            <a:r>
              <a:rPr lang="en-US" dirty="0">
                <a:latin typeface="Garamond" pitchFamily="18" charset="0"/>
              </a:rPr>
              <a:t>practice, the IMF’s mandate of promoting international monetary stability translates into </a:t>
            </a:r>
            <a:r>
              <a:rPr lang="en-US" dirty="0" smtClean="0">
                <a:latin typeface="Garamond" pitchFamily="18" charset="0"/>
              </a:rPr>
              <a:t>three main </a:t>
            </a:r>
            <a:r>
              <a:rPr lang="en-US" dirty="0">
                <a:latin typeface="Garamond" pitchFamily="18" charset="0"/>
              </a:rPr>
              <a:t>functions</a:t>
            </a:r>
            <a:r>
              <a:rPr lang="en-US" dirty="0" smtClean="0">
                <a:latin typeface="Garamond" pitchFamily="18" charset="0"/>
              </a:rPr>
              <a:t>:</a:t>
            </a:r>
          </a:p>
          <a:p>
            <a:pPr marL="514350" indent="-514350" algn="just">
              <a:buAutoNum type="arabicParenBoth"/>
            </a:pPr>
            <a:r>
              <a:rPr lang="en-US" dirty="0" smtClean="0">
                <a:latin typeface="Garamond" pitchFamily="18" charset="0"/>
              </a:rPr>
              <a:t>surveillance </a:t>
            </a:r>
            <a:r>
              <a:rPr lang="en-US" dirty="0">
                <a:latin typeface="Garamond" pitchFamily="18" charset="0"/>
              </a:rPr>
              <a:t>of financial and monetary conditions in its member countries </a:t>
            </a:r>
            <a:r>
              <a:rPr lang="en-US" dirty="0" smtClean="0">
                <a:latin typeface="Garamond" pitchFamily="18" charset="0"/>
              </a:rPr>
              <a:t>and in </a:t>
            </a:r>
            <a:r>
              <a:rPr lang="en-US" dirty="0">
                <a:latin typeface="Garamond" pitchFamily="18" charset="0"/>
              </a:rPr>
              <a:t>the world economy</a:t>
            </a:r>
            <a:r>
              <a:rPr lang="en-US" dirty="0" smtClean="0">
                <a:latin typeface="Garamond" pitchFamily="18" charset="0"/>
              </a:rPr>
              <a:t>;</a:t>
            </a:r>
          </a:p>
          <a:p>
            <a:pPr marL="514350" indent="-514350" algn="just">
              <a:buNone/>
            </a:pPr>
            <a:r>
              <a:rPr lang="en-US" dirty="0" smtClean="0">
                <a:latin typeface="Garamond" pitchFamily="18" charset="0"/>
              </a:rPr>
              <a:t>(</a:t>
            </a:r>
            <a:r>
              <a:rPr lang="en-US" dirty="0">
                <a:latin typeface="Garamond" pitchFamily="18" charset="0"/>
              </a:rPr>
              <a:t>2) financial assistance to help countries overcome major </a:t>
            </a:r>
            <a:r>
              <a:rPr lang="en-US" dirty="0" smtClean="0">
                <a:latin typeface="Garamond" pitchFamily="18" charset="0"/>
              </a:rPr>
              <a:t>balance-of payments problems</a:t>
            </a:r>
            <a:r>
              <a:rPr lang="en-US" dirty="0">
                <a:latin typeface="Garamond" pitchFamily="18" charset="0"/>
              </a:rPr>
              <a:t>; and </a:t>
            </a:r>
            <a:endParaRPr lang="en-US" dirty="0" smtClean="0">
              <a:latin typeface="Garamond" pitchFamily="18" charset="0"/>
            </a:endParaRPr>
          </a:p>
          <a:p>
            <a:pPr algn="just">
              <a:buNone/>
            </a:pPr>
            <a:r>
              <a:rPr lang="en-US" dirty="0" smtClean="0">
                <a:latin typeface="Garamond" pitchFamily="18" charset="0"/>
              </a:rPr>
              <a:t>(</a:t>
            </a:r>
            <a:r>
              <a:rPr lang="en-US" dirty="0">
                <a:latin typeface="Garamond" pitchFamily="18" charset="0"/>
              </a:rPr>
              <a:t>3) technical assistance and advisory services to member countries.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Surveillance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latin typeface="Garamond" pitchFamily="18" charset="0"/>
              </a:rPr>
              <a:t>Each year, the IMF sends economists to each of its member countries to analyze the country's economic situation. </a:t>
            </a:r>
            <a:r>
              <a:rPr lang="en-US" dirty="0" smtClean="0">
                <a:latin typeface="Garamond" pitchFamily="18" charset="0"/>
              </a:rPr>
              <a:t>The team </a:t>
            </a:r>
            <a:r>
              <a:rPr lang="en-US" dirty="0">
                <a:latin typeface="Garamond" pitchFamily="18" charset="0"/>
              </a:rPr>
              <a:t>examines </a:t>
            </a:r>
            <a:r>
              <a:rPr lang="en-US" b="1" dirty="0">
                <a:latin typeface="Garamond" pitchFamily="18" charset="0"/>
              </a:rPr>
              <a:t>fiscal and monetary policy, exchange rate, general macroeconomic stability, and any related </a:t>
            </a:r>
            <a:r>
              <a:rPr lang="en-US" b="1" dirty="0" smtClean="0">
                <a:latin typeface="Garamond" pitchFamily="18" charset="0"/>
              </a:rPr>
              <a:t>policies, </a:t>
            </a:r>
            <a:r>
              <a:rPr lang="en-US" dirty="0" smtClean="0">
                <a:latin typeface="Garamond" pitchFamily="18" charset="0"/>
              </a:rPr>
              <a:t>such </a:t>
            </a:r>
            <a:r>
              <a:rPr lang="en-US" dirty="0">
                <a:latin typeface="Garamond" pitchFamily="18" charset="0"/>
              </a:rPr>
              <a:t>as labor policy, trade policy, and social policy (such as the pension system). This process is known as an Article </a:t>
            </a:r>
            <a:r>
              <a:rPr lang="en-US" dirty="0" smtClean="0">
                <a:latin typeface="Garamond" pitchFamily="18" charset="0"/>
              </a:rPr>
              <a:t>IV consultation</a:t>
            </a:r>
            <a:r>
              <a:rPr lang="en-US" dirty="0">
                <a:latin typeface="Garamond" pitchFamily="18" charset="0"/>
              </a:rPr>
              <a:t>, after the section authorizing it in the Articles of Agreement. The purpose of such </a:t>
            </a:r>
            <a:r>
              <a:rPr lang="en-US" dirty="0" smtClean="0">
                <a:latin typeface="Garamond" pitchFamily="18" charset="0"/>
              </a:rPr>
              <a:t>consultation </a:t>
            </a:r>
            <a:r>
              <a:rPr lang="en-US" dirty="0">
                <a:latin typeface="Garamond" pitchFamily="18" charset="0"/>
              </a:rPr>
              <a:t>is to provide </a:t>
            </a:r>
            <a:r>
              <a:rPr lang="en-US" dirty="0" smtClean="0">
                <a:latin typeface="Garamond" pitchFamily="18" charset="0"/>
              </a:rPr>
              <a:t>an outside </a:t>
            </a:r>
            <a:r>
              <a:rPr lang="en-US" dirty="0">
                <a:latin typeface="Garamond" pitchFamily="18" charset="0"/>
              </a:rPr>
              <a:t>check on national decisions that might have an affect on the international economic system.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Surveillance…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Garamond" pitchFamily="18" charset="0"/>
              </a:rPr>
              <a:t>After the team finishes its analysis, the IMF executive board discusses the report and gives it to the leaders of the </a:t>
            </a:r>
            <a:r>
              <a:rPr lang="en-US" dirty="0" smtClean="0">
                <a:latin typeface="Garamond" pitchFamily="18" charset="0"/>
              </a:rPr>
              <a:t>country in </a:t>
            </a:r>
            <a:r>
              <a:rPr lang="en-US" dirty="0">
                <a:latin typeface="Garamond" pitchFamily="18" charset="0"/>
              </a:rPr>
              <a:t>question as the official opinion of the IMF. A version of the report is also published and available as an IMF </a:t>
            </a:r>
            <a:r>
              <a:rPr lang="en-US" dirty="0" smtClean="0">
                <a:latin typeface="Garamond" pitchFamily="18" charset="0"/>
              </a:rPr>
              <a:t>Public Information </a:t>
            </a:r>
            <a:r>
              <a:rPr lang="en-US" dirty="0">
                <a:latin typeface="Garamond" pitchFamily="18" charset="0"/>
              </a:rPr>
              <a:t>Notice (PIN). The IMF also performs similar reviews of regional policy by such organizations as the </a:t>
            </a:r>
            <a:r>
              <a:rPr lang="en-US" dirty="0" smtClean="0">
                <a:latin typeface="Garamond" pitchFamily="18" charset="0"/>
              </a:rPr>
              <a:t>European Union </a:t>
            </a:r>
            <a:r>
              <a:rPr lang="en-US" dirty="0">
                <a:latin typeface="Garamond" pitchFamily="18" charset="0"/>
              </a:rPr>
              <a:t>(EU), the West African Economic and Monetary Union, and the Eastern Caribbean Currency Union.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Surveillance…</a:t>
            </a:r>
            <a:endParaRPr lang="en-US" dirty="0"/>
          </a:p>
        </p:txBody>
      </p:sp>
      <p:sp>
        <p:nvSpPr>
          <p:cNvPr id="3" name="Content Placeholder 2"/>
          <p:cNvSpPr>
            <a:spLocks noGrp="1"/>
          </p:cNvSpPr>
          <p:nvPr>
            <p:ph idx="1"/>
          </p:nvPr>
        </p:nvSpPr>
        <p:spPr/>
        <p:txBody>
          <a:bodyPr/>
          <a:lstStyle/>
          <a:p>
            <a:pPr algn="just"/>
            <a:r>
              <a:rPr lang="en-US" dirty="0" smtClean="0">
                <a:latin typeface="Garamond" pitchFamily="18" charset="0"/>
              </a:rPr>
              <a:t>On a global level, the IMF also publishes its analysis of the world economic system in its World Economic Outlook twice per year and the Global Financial Stability Report, which focuses specifically on the international </a:t>
            </a:r>
            <a:r>
              <a:rPr lang="en-US" b="1" dirty="0" smtClean="0">
                <a:latin typeface="Garamond" pitchFamily="18" charset="0"/>
              </a:rPr>
              <a:t>capital markets, also </a:t>
            </a:r>
            <a:r>
              <a:rPr lang="en-US" dirty="0" smtClean="0">
                <a:latin typeface="Garamond" pitchFamily="18" charset="0"/>
              </a:rPr>
              <a:t>twice per year.</a:t>
            </a:r>
            <a:endParaRPr lang="en-US" dirty="0">
              <a:latin typeface="Garamond"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latin typeface="Garamond" pitchFamily="18" charset="0"/>
              </a:rPr>
              <a:t>Toward the end of the Second World War, in July 1944, representatives of the United States, Great Britain, </a:t>
            </a:r>
            <a:r>
              <a:rPr lang="en-US" dirty="0" smtClean="0">
                <a:latin typeface="Garamond" pitchFamily="18" charset="0"/>
              </a:rPr>
              <a:t>France, Russia</a:t>
            </a:r>
            <a:r>
              <a:rPr lang="en-US" dirty="0">
                <a:latin typeface="Garamond" pitchFamily="18" charset="0"/>
              </a:rPr>
              <a:t>, and 40 other countries met at </a:t>
            </a:r>
            <a:r>
              <a:rPr lang="en-US" dirty="0" err="1">
                <a:latin typeface="Garamond" pitchFamily="18" charset="0"/>
              </a:rPr>
              <a:t>Bretton</a:t>
            </a:r>
            <a:r>
              <a:rPr lang="en-US" dirty="0">
                <a:latin typeface="Garamond" pitchFamily="18" charset="0"/>
              </a:rPr>
              <a:t> Woods, a resort in New Hampshire, to lay the foundation for the </a:t>
            </a:r>
            <a:r>
              <a:rPr lang="en-US" dirty="0" smtClean="0">
                <a:latin typeface="Garamond" pitchFamily="18" charset="0"/>
              </a:rPr>
              <a:t>post-war international </a:t>
            </a:r>
            <a:r>
              <a:rPr lang="en-US" dirty="0">
                <a:latin typeface="Garamond" pitchFamily="18" charset="0"/>
              </a:rPr>
              <a:t>financial order. Such a new system, they hoped, would prevent another worldwide economic cataclysm </a:t>
            </a:r>
            <a:r>
              <a:rPr lang="en-US" dirty="0" smtClean="0">
                <a:latin typeface="Garamond" pitchFamily="18" charset="0"/>
              </a:rPr>
              <a:t>like the </a:t>
            </a:r>
            <a:r>
              <a:rPr lang="en-US" dirty="0">
                <a:latin typeface="Garamond" pitchFamily="18" charset="0"/>
              </a:rPr>
              <a:t>Great Depression that had destabilized Europe and the United States in the </a:t>
            </a:r>
            <a:r>
              <a:rPr lang="en-US" dirty="0" smtClean="0">
                <a:latin typeface="Garamond" pitchFamily="18" charset="0"/>
              </a:rPr>
              <a:t>1930s.</a:t>
            </a:r>
          </a:p>
          <a:p>
            <a:pPr algn="just"/>
            <a:endParaRPr lang="en-US" dirty="0">
              <a:latin typeface="Garamond" pitchFamily="18" charset="0"/>
            </a:endParaRPr>
          </a:p>
          <a:p>
            <a:pPr algn="just"/>
            <a:r>
              <a:rPr lang="en-US" dirty="0" smtClean="0">
                <a:latin typeface="Garamond" pitchFamily="18" charset="0"/>
              </a:rPr>
              <a:t>Therefore</a:t>
            </a:r>
            <a:r>
              <a:rPr lang="en-US" dirty="0">
                <a:latin typeface="Garamond" pitchFamily="18" charset="0"/>
              </a:rPr>
              <a:t>, the United Nations Monetary and Financial Conference, as the </a:t>
            </a:r>
            <a:r>
              <a:rPr lang="en-US" dirty="0" err="1">
                <a:latin typeface="Garamond" pitchFamily="18" charset="0"/>
              </a:rPr>
              <a:t>Bretton</a:t>
            </a:r>
            <a:r>
              <a:rPr lang="en-US" dirty="0">
                <a:latin typeface="Garamond" pitchFamily="18" charset="0"/>
              </a:rPr>
              <a:t> Woods conference was officially </a:t>
            </a:r>
            <a:r>
              <a:rPr lang="en-US" dirty="0" smtClean="0">
                <a:latin typeface="Garamond" pitchFamily="18" charset="0"/>
              </a:rPr>
              <a:t>called, created </a:t>
            </a:r>
            <a:r>
              <a:rPr lang="en-US" dirty="0">
                <a:latin typeface="Garamond" pitchFamily="18" charset="0"/>
              </a:rPr>
              <a:t>the International Monetary Fund (the IMF) and the World Bank to prevent economic crises and to </a:t>
            </a:r>
            <a:r>
              <a:rPr lang="en-US" dirty="0" smtClean="0">
                <a:latin typeface="Garamond" pitchFamily="18" charset="0"/>
              </a:rPr>
              <a:t>rebuild economies </a:t>
            </a:r>
            <a:r>
              <a:rPr lang="en-US" dirty="0">
                <a:latin typeface="Garamond" pitchFamily="18" charset="0"/>
              </a:rPr>
              <a:t>shattered by the war.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i="1" dirty="0"/>
              <a:t>Financial Assistance</a:t>
            </a:r>
            <a:endParaRPr lang="en-US" dirty="0"/>
          </a:p>
        </p:txBody>
      </p:sp>
      <p:sp>
        <p:nvSpPr>
          <p:cNvPr id="3" name="Content Placeholder 2"/>
          <p:cNvSpPr>
            <a:spLocks noGrp="1"/>
          </p:cNvSpPr>
          <p:nvPr>
            <p:ph idx="1"/>
          </p:nvPr>
        </p:nvSpPr>
        <p:spPr>
          <a:xfrm>
            <a:off x="533400" y="1219200"/>
            <a:ext cx="8229600" cy="4525963"/>
          </a:xfrm>
        </p:spPr>
        <p:txBody>
          <a:bodyPr>
            <a:noAutofit/>
          </a:bodyPr>
          <a:lstStyle/>
          <a:p>
            <a:pPr algn="just"/>
            <a:r>
              <a:rPr lang="en-US" sz="2400" dirty="0">
                <a:latin typeface="Garamond" pitchFamily="18" charset="0"/>
              </a:rPr>
              <a:t>The central activity undertaken by the IMF is financial assistance to national treasury departments. Member countries </a:t>
            </a:r>
            <a:r>
              <a:rPr lang="en-US" sz="2400" dirty="0" smtClean="0">
                <a:latin typeface="Garamond" pitchFamily="18" charset="0"/>
              </a:rPr>
              <a:t>with </a:t>
            </a:r>
            <a:r>
              <a:rPr lang="en-US" sz="2400" b="1" dirty="0" smtClean="0">
                <a:solidFill>
                  <a:srgbClr val="FF0000"/>
                </a:solidFill>
                <a:latin typeface="Garamond" pitchFamily="18" charset="0"/>
              </a:rPr>
              <a:t>balance </a:t>
            </a:r>
            <a:r>
              <a:rPr lang="en-US" sz="2400" b="1" dirty="0">
                <a:solidFill>
                  <a:srgbClr val="FF0000"/>
                </a:solidFill>
                <a:latin typeface="Garamond" pitchFamily="18" charset="0"/>
              </a:rPr>
              <a:t>of payments problems can receive credits and loans to pay off their obligations and readjust their </a:t>
            </a:r>
            <a:r>
              <a:rPr lang="en-US" sz="2400" b="1" dirty="0" smtClean="0">
                <a:solidFill>
                  <a:srgbClr val="FF0000"/>
                </a:solidFill>
                <a:latin typeface="Garamond" pitchFamily="18" charset="0"/>
              </a:rPr>
              <a:t>economic </a:t>
            </a:r>
            <a:r>
              <a:rPr lang="en-US" sz="2400" dirty="0" smtClean="0">
                <a:latin typeface="Garamond" pitchFamily="18" charset="0"/>
              </a:rPr>
              <a:t>policies </a:t>
            </a:r>
            <a:r>
              <a:rPr lang="en-US" sz="2400" dirty="0">
                <a:latin typeface="Garamond" pitchFamily="18" charset="0"/>
              </a:rPr>
              <a:t>so that they will not face another crisis or near-crisis. </a:t>
            </a:r>
            <a:r>
              <a:rPr lang="en-US" sz="2400" dirty="0">
                <a:solidFill>
                  <a:srgbClr val="FF0000"/>
                </a:solidFill>
                <a:latin typeface="Garamond" pitchFamily="18" charset="0"/>
              </a:rPr>
              <a:t>To receive assistance, however, the member-country </a:t>
            </a:r>
            <a:r>
              <a:rPr lang="en-US" sz="2400" dirty="0" smtClean="0">
                <a:solidFill>
                  <a:srgbClr val="FF0000"/>
                </a:solidFill>
                <a:latin typeface="Garamond" pitchFamily="18" charset="0"/>
              </a:rPr>
              <a:t>must agree</a:t>
            </a:r>
            <a:r>
              <a:rPr lang="en-US" sz="2400" dirty="0">
                <a:solidFill>
                  <a:srgbClr val="FF0000"/>
                </a:solidFill>
                <a:latin typeface="Garamond" pitchFamily="18" charset="0"/>
              </a:rPr>
              <a:t>, through a "letter of intent," to implement changes in its fiscal and monetary policies </a:t>
            </a:r>
            <a:r>
              <a:rPr lang="en-US" sz="2400" dirty="0" smtClean="0">
                <a:latin typeface="Garamond" pitchFamily="18" charset="0"/>
              </a:rPr>
              <a:t>that </a:t>
            </a:r>
            <a:r>
              <a:rPr lang="en-US" sz="2400" dirty="0">
                <a:latin typeface="Garamond" pitchFamily="18" charset="0"/>
              </a:rPr>
              <a:t>IMF experts </a:t>
            </a:r>
            <a:r>
              <a:rPr lang="en-US" sz="2400" dirty="0" smtClean="0">
                <a:latin typeface="Garamond" pitchFamily="18" charset="0"/>
              </a:rPr>
              <a:t>have determined </a:t>
            </a:r>
            <a:r>
              <a:rPr lang="en-US" sz="2400" dirty="0">
                <a:latin typeface="Garamond" pitchFamily="18" charset="0"/>
              </a:rPr>
              <a:t>are necessary. These </a:t>
            </a:r>
            <a:r>
              <a:rPr lang="en-US" sz="2400" dirty="0" smtClean="0">
                <a:latin typeface="Garamond" pitchFamily="18" charset="0"/>
              </a:rPr>
              <a:t>conditions are </a:t>
            </a:r>
            <a:r>
              <a:rPr lang="en-US" sz="2400" dirty="0">
                <a:latin typeface="Garamond" pitchFamily="18" charset="0"/>
              </a:rPr>
              <a:t>the cause of some of the most </a:t>
            </a:r>
            <a:r>
              <a:rPr lang="en-US" sz="2400" dirty="0" smtClean="0">
                <a:latin typeface="Garamond" pitchFamily="18" charset="0"/>
              </a:rPr>
              <a:t>vociferous resentment </a:t>
            </a:r>
            <a:r>
              <a:rPr lang="en-US" sz="2400" dirty="0">
                <a:latin typeface="Garamond" pitchFamily="18" charset="0"/>
              </a:rPr>
              <a:t>toward the IMF because they often involve very detailed changes in national policies. Nevertheless, </a:t>
            </a:r>
            <a:r>
              <a:rPr lang="en-US" sz="2400" dirty="0" smtClean="0">
                <a:latin typeface="Garamond" pitchFamily="18" charset="0"/>
              </a:rPr>
              <a:t>IMF assistance </a:t>
            </a:r>
            <a:r>
              <a:rPr lang="en-US" sz="2400" dirty="0">
                <a:latin typeface="Garamond" pitchFamily="18" charset="0"/>
              </a:rPr>
              <a:t>is considered so essential to national economic health that countries generally agree even when they </a:t>
            </a:r>
            <a:r>
              <a:rPr lang="en-US" sz="2400" dirty="0" smtClean="0">
                <a:latin typeface="Garamond" pitchFamily="18" charset="0"/>
              </a:rPr>
              <a:t>have strong </a:t>
            </a:r>
            <a:r>
              <a:rPr lang="en-US" sz="2400" dirty="0">
                <a:latin typeface="Garamond" pitchFamily="18" charset="0"/>
              </a:rPr>
              <a:t>reservations.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latin typeface="Garamond" pitchFamily="18" charset="0"/>
              </a:rPr>
              <a:t>The loans are disbursed in phases to ensure that the receiving country moves forward with the reforms required of </a:t>
            </a:r>
            <a:r>
              <a:rPr lang="en-US" dirty="0" smtClean="0">
                <a:latin typeface="Garamond" pitchFamily="18" charset="0"/>
              </a:rPr>
              <a:t>it. Loans </a:t>
            </a:r>
            <a:r>
              <a:rPr lang="en-US" dirty="0">
                <a:latin typeface="Garamond" pitchFamily="18" charset="0"/>
              </a:rPr>
              <a:t>are generally granted for relatively short periods of time, for just a few months, or for as long as ten </a:t>
            </a:r>
            <a:r>
              <a:rPr lang="en-US" dirty="0" smtClean="0">
                <a:latin typeface="Garamond" pitchFamily="18" charset="0"/>
              </a:rPr>
              <a:t>years, depending </a:t>
            </a:r>
            <a:r>
              <a:rPr lang="en-US" dirty="0">
                <a:latin typeface="Garamond" pitchFamily="18" charset="0"/>
              </a:rPr>
              <a:t>on the type of loan. The receiving country must pay back loans on time, on a rigorous schedule, because </a:t>
            </a:r>
            <a:r>
              <a:rPr lang="en-US" dirty="0" smtClean="0">
                <a:latin typeface="Garamond" pitchFamily="18" charset="0"/>
              </a:rPr>
              <a:t>the loans </a:t>
            </a:r>
            <a:r>
              <a:rPr lang="en-US" dirty="0">
                <a:latin typeface="Garamond" pitchFamily="18" charset="0"/>
              </a:rPr>
              <a:t>are intended to be temporary assistance</a:t>
            </a:r>
            <a:r>
              <a:rPr lang="en-US" dirty="0" smtClean="0">
                <a:latin typeface="Garamond" pitchFamily="18" charset="0"/>
              </a:rPr>
              <a:t>.</a:t>
            </a:r>
            <a:endParaRPr lang="en-US" dirty="0">
              <a:latin typeface="Garamond" pitchFamily="18" charset="0"/>
            </a:endParaRPr>
          </a:p>
          <a:p>
            <a:pPr algn="just"/>
            <a:r>
              <a:rPr lang="en-US" dirty="0" smtClean="0">
                <a:latin typeface="Garamond" pitchFamily="18" charset="0"/>
              </a:rPr>
              <a:t>Countries </a:t>
            </a:r>
            <a:r>
              <a:rPr lang="en-US" dirty="0">
                <a:latin typeface="Garamond" pitchFamily="18" charset="0"/>
              </a:rPr>
              <a:t>are discouraged from becoming dependent on IMF loans, and, in fact, may face extra charges if too much </a:t>
            </a:r>
            <a:r>
              <a:rPr lang="en-US" dirty="0" smtClean="0">
                <a:latin typeface="Garamond" pitchFamily="18" charset="0"/>
              </a:rPr>
              <a:t>of their </a:t>
            </a:r>
            <a:r>
              <a:rPr lang="en-US" dirty="0">
                <a:latin typeface="Garamond" pitchFamily="18" charset="0"/>
              </a:rPr>
              <a:t>government funding comes from the IMF. Rather, the IMF hopes to play a role as a catalyst for private banks to </a:t>
            </a:r>
            <a:r>
              <a:rPr lang="en-US" dirty="0" smtClean="0">
                <a:latin typeface="Garamond" pitchFamily="18" charset="0"/>
              </a:rPr>
              <a:t>lend to </a:t>
            </a:r>
            <a:r>
              <a:rPr lang="en-US" dirty="0">
                <a:latin typeface="Garamond" pitchFamily="18" charset="0"/>
              </a:rPr>
              <a:t>governments, because the extension of an IMF loan is intended to express confidence that the receiving country </a:t>
            </a:r>
            <a:r>
              <a:rPr lang="en-US" dirty="0" smtClean="0">
                <a:latin typeface="Garamond" pitchFamily="18" charset="0"/>
              </a:rPr>
              <a:t>is getting </a:t>
            </a:r>
            <a:r>
              <a:rPr lang="en-US" dirty="0">
                <a:latin typeface="Garamond" pitchFamily="18" charset="0"/>
              </a:rPr>
              <a:t>its financial house in order.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Technical Assistance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latin typeface="Garamond" pitchFamily="18" charset="0"/>
              </a:rPr>
              <a:t>The IMF provides technical assistance on fiscal and monetary policy, regulatory procedures, tax policy, and collection </a:t>
            </a:r>
            <a:r>
              <a:rPr lang="en-US" dirty="0" smtClean="0">
                <a:latin typeface="Garamond" pitchFamily="18" charset="0"/>
              </a:rPr>
              <a:t>of statistics</a:t>
            </a:r>
            <a:r>
              <a:rPr lang="en-US" dirty="0">
                <a:latin typeface="Garamond" pitchFamily="18" charset="0"/>
              </a:rPr>
              <a:t>, among other issues. These programs are aimed at strengthening developing countries' abilities to reform </a:t>
            </a:r>
            <a:r>
              <a:rPr lang="en-US" dirty="0" smtClean="0">
                <a:latin typeface="Garamond" pitchFamily="18" charset="0"/>
              </a:rPr>
              <a:t>and properly </a:t>
            </a:r>
            <a:r>
              <a:rPr lang="en-US" dirty="0">
                <a:latin typeface="Garamond" pitchFamily="18" charset="0"/>
              </a:rPr>
              <a:t>manage their macroeconomic policies. The IMF dispatches its own experts and private consultants on </a:t>
            </a:r>
            <a:r>
              <a:rPr lang="en-US" dirty="0" smtClean="0">
                <a:latin typeface="Garamond" pitchFamily="18" charset="0"/>
              </a:rPr>
              <a:t>training missions </a:t>
            </a:r>
            <a:r>
              <a:rPr lang="en-US" dirty="0">
                <a:latin typeface="Garamond" pitchFamily="18" charset="0"/>
              </a:rPr>
              <a:t>to educate government officials and also runs the IMF Institute in Washington, D.C. to provide courses </a:t>
            </a:r>
            <a:r>
              <a:rPr lang="en-US" dirty="0" smtClean="0">
                <a:latin typeface="Garamond" pitchFamily="18" charset="0"/>
              </a:rPr>
              <a:t>for officials</a:t>
            </a:r>
            <a:r>
              <a:rPr lang="en-US" dirty="0">
                <a:latin typeface="Garamond" pitchFamily="18" charset="0"/>
              </a:rPr>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latin typeface="Garamond" pitchFamily="18" charset="0"/>
              </a:rPr>
              <a:t>In addition to these three main activities, the IMF also has instituted various programs to ensure the stability of </a:t>
            </a:r>
            <a:r>
              <a:rPr lang="en-US" dirty="0" smtClean="0">
                <a:latin typeface="Garamond" pitchFamily="18" charset="0"/>
              </a:rPr>
              <a:t>financial system </a:t>
            </a:r>
            <a:r>
              <a:rPr lang="en-US" dirty="0">
                <a:latin typeface="Garamond" pitchFamily="18" charset="0"/>
              </a:rPr>
              <a:t>management on a global scale. For example, the IMF, along with the World Bank and other institutions, </a:t>
            </a:r>
            <a:r>
              <a:rPr lang="en-US" dirty="0" smtClean="0">
                <a:latin typeface="Garamond" pitchFamily="18" charset="0"/>
              </a:rPr>
              <a:t>has drafted </a:t>
            </a:r>
            <a:r>
              <a:rPr lang="en-US" dirty="0">
                <a:latin typeface="Garamond" pitchFamily="18" charset="0"/>
              </a:rPr>
              <a:t>voluntary standards and codes for countries and financial institutions to adapt in order to increase </a:t>
            </a:r>
            <a:r>
              <a:rPr lang="en-US" dirty="0" smtClean="0">
                <a:latin typeface="Garamond" pitchFamily="18" charset="0"/>
              </a:rPr>
              <a:t>accountability and </a:t>
            </a:r>
            <a:r>
              <a:rPr lang="en-US" dirty="0">
                <a:latin typeface="Garamond" pitchFamily="18" charset="0"/>
              </a:rPr>
              <a:t>transparency and to limit corruption. The IMF also has developed two systems of collection and dissemination </a:t>
            </a:r>
            <a:r>
              <a:rPr lang="en-US" dirty="0" smtClean="0">
                <a:latin typeface="Garamond" pitchFamily="18" charset="0"/>
              </a:rPr>
              <a:t>of statistical </a:t>
            </a:r>
            <a:r>
              <a:rPr lang="en-US" dirty="0">
                <a:latin typeface="Garamond" pitchFamily="18" charset="0"/>
              </a:rPr>
              <a:t>information to help assess the economic viability of the domestic and international financial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rPr>
              <a:t>The Origins of the IFIs</a:t>
            </a:r>
          </a:p>
        </p:txBody>
      </p:sp>
      <p:sp>
        <p:nvSpPr>
          <p:cNvPr id="3" name="Content Placeholder 2"/>
          <p:cNvSpPr>
            <a:spLocks noGrp="1"/>
          </p:cNvSpPr>
          <p:nvPr>
            <p:ph idx="1"/>
          </p:nvPr>
        </p:nvSpPr>
        <p:spPr/>
        <p:txBody>
          <a:bodyPr>
            <a:normAutofit fontScale="92500" lnSpcReduction="20000"/>
          </a:bodyPr>
          <a:lstStyle/>
          <a:p>
            <a:pPr algn="just"/>
            <a:r>
              <a:rPr lang="en-US" dirty="0">
                <a:latin typeface="Garamond" pitchFamily="18" charset="0"/>
              </a:rPr>
              <a:t>At the time of </a:t>
            </a:r>
            <a:r>
              <a:rPr lang="en-US" dirty="0" err="1">
                <a:latin typeface="Garamond" pitchFamily="18" charset="0"/>
              </a:rPr>
              <a:t>Bretton</a:t>
            </a:r>
            <a:r>
              <a:rPr lang="en-US" dirty="0">
                <a:latin typeface="Garamond" pitchFamily="18" charset="0"/>
              </a:rPr>
              <a:t> Woods, there was serious concern about the stability of global economic markets. The </a:t>
            </a:r>
            <a:r>
              <a:rPr lang="en-US" dirty="0" smtClean="0">
                <a:latin typeface="Garamond" pitchFamily="18" charset="0"/>
              </a:rPr>
              <a:t>world-wide depression </a:t>
            </a:r>
            <a:r>
              <a:rPr lang="en-US" dirty="0">
                <a:latin typeface="Garamond" pitchFamily="18" charset="0"/>
              </a:rPr>
              <a:t>of the 1930s had been deepened by the instability of international currency markets and the contraction </a:t>
            </a:r>
            <a:r>
              <a:rPr lang="en-US" dirty="0" smtClean="0">
                <a:latin typeface="Garamond" pitchFamily="18" charset="0"/>
              </a:rPr>
              <a:t>of international </a:t>
            </a:r>
            <a:r>
              <a:rPr lang="en-US" dirty="0">
                <a:latin typeface="Garamond" pitchFamily="18" charset="0"/>
              </a:rPr>
              <a:t>trade, so that stabilization of those markets and promotion of trade were considered crucial to avoid </a:t>
            </a:r>
            <a:r>
              <a:rPr lang="en-US" dirty="0" smtClean="0">
                <a:latin typeface="Garamond" pitchFamily="18" charset="0"/>
              </a:rPr>
              <a:t>another crisis</a:t>
            </a:r>
            <a:r>
              <a:rPr lang="en-US" dirty="0">
                <a:latin typeface="Garamond" pitchFamily="18" charset="0"/>
              </a:rPr>
              <a:t>. Likewise, the widespread destruction of Europe and uncertainty about its future also threatened to cause </a:t>
            </a:r>
            <a:r>
              <a:rPr lang="en-US" dirty="0" smtClean="0">
                <a:latin typeface="Garamond" pitchFamily="18" charset="0"/>
              </a:rPr>
              <a:t>economic and </a:t>
            </a:r>
            <a:r>
              <a:rPr lang="en-US" dirty="0">
                <a:latin typeface="Garamond" pitchFamily="18" charset="0"/>
              </a:rPr>
              <a:t>political </a:t>
            </a:r>
            <a:r>
              <a:rPr lang="en-US" dirty="0" smtClean="0">
                <a:latin typeface="Garamond" pitchFamily="18" charset="0"/>
              </a:rPr>
              <a:t>disruption</a:t>
            </a: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latin typeface="Garamond" pitchFamily="18" charset="0"/>
              </a:rPr>
              <a:t>The </a:t>
            </a:r>
            <a:r>
              <a:rPr lang="en-US" dirty="0" err="1">
                <a:latin typeface="Garamond" pitchFamily="18" charset="0"/>
              </a:rPr>
              <a:t>Bretton</a:t>
            </a:r>
            <a:r>
              <a:rPr lang="en-US" dirty="0">
                <a:latin typeface="Garamond" pitchFamily="18" charset="0"/>
              </a:rPr>
              <a:t> </a:t>
            </a:r>
            <a:r>
              <a:rPr lang="en-US" dirty="0" smtClean="0">
                <a:latin typeface="Garamond" pitchFamily="18" charset="0"/>
              </a:rPr>
              <a:t>Wood </a:t>
            </a:r>
            <a:r>
              <a:rPr lang="en-US" dirty="0">
                <a:latin typeface="Garamond" pitchFamily="18" charset="0"/>
              </a:rPr>
              <a:t>conference therefore gathered together some of the world's most prominent minds in economic </a:t>
            </a:r>
            <a:r>
              <a:rPr lang="en-US" dirty="0" smtClean="0">
                <a:latin typeface="Garamond" pitchFamily="18" charset="0"/>
              </a:rPr>
              <a:t>policy and </a:t>
            </a:r>
            <a:r>
              <a:rPr lang="en-US" dirty="0">
                <a:latin typeface="Garamond" pitchFamily="18" charset="0"/>
              </a:rPr>
              <a:t>some of its most powerful policy-makers to chart a new course. Representing the United States and serving </a:t>
            </a:r>
            <a:r>
              <a:rPr lang="en-US" dirty="0" smtClean="0">
                <a:latin typeface="Garamond" pitchFamily="18" charset="0"/>
              </a:rPr>
              <a:t>as chairman </a:t>
            </a:r>
            <a:r>
              <a:rPr lang="en-US" dirty="0">
                <a:latin typeface="Garamond" pitchFamily="18" charset="0"/>
              </a:rPr>
              <a:t>of the conference was Henry Morgenthau, the U.S. Secretary of the Treasury. Morgenthau was </a:t>
            </a:r>
            <a:r>
              <a:rPr lang="en-US" dirty="0" smtClean="0">
                <a:latin typeface="Garamond" pitchFamily="18" charset="0"/>
              </a:rPr>
              <a:t>accompanied by </a:t>
            </a:r>
            <a:r>
              <a:rPr lang="en-US" dirty="0">
                <a:latin typeface="Garamond" pitchFamily="18" charset="0"/>
              </a:rPr>
              <a:t>Harry Dexter White, the Assistant Secretary of the Treasury, who had laid the groundwork for the conference </a:t>
            </a:r>
            <a:r>
              <a:rPr lang="en-US" dirty="0" smtClean="0">
                <a:latin typeface="Garamond" pitchFamily="18" charset="0"/>
              </a:rPr>
              <a:t>and originated </a:t>
            </a:r>
            <a:r>
              <a:rPr lang="en-US" dirty="0">
                <a:latin typeface="Garamond" pitchFamily="18" charset="0"/>
              </a:rPr>
              <a:t>the key ideas and policies to be discussed.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Garamond" pitchFamily="18" charset="0"/>
              </a:rPr>
              <a:t>Some leading economists from smaller nations were also quite influential at the conference, such as Louis </a:t>
            </a:r>
            <a:r>
              <a:rPr lang="en-US" dirty="0" err="1" smtClean="0">
                <a:latin typeface="Garamond" pitchFamily="18" charset="0"/>
              </a:rPr>
              <a:t>Raminsky</a:t>
            </a:r>
            <a:r>
              <a:rPr lang="en-US" dirty="0" smtClean="0">
                <a:latin typeface="Garamond" pitchFamily="18" charset="0"/>
              </a:rPr>
              <a:t> of Canada, </a:t>
            </a:r>
            <a:r>
              <a:rPr lang="en-US" dirty="0" err="1" smtClean="0">
                <a:latin typeface="Garamond" pitchFamily="18" charset="0"/>
              </a:rPr>
              <a:t>Kyriakos</a:t>
            </a:r>
            <a:r>
              <a:rPr lang="en-US" dirty="0" smtClean="0">
                <a:latin typeface="Garamond" pitchFamily="18" charset="0"/>
              </a:rPr>
              <a:t> </a:t>
            </a:r>
            <a:r>
              <a:rPr lang="en-US" dirty="0" err="1" smtClean="0">
                <a:latin typeface="Garamond" pitchFamily="18" charset="0"/>
              </a:rPr>
              <a:t>Varvaressos</a:t>
            </a:r>
            <a:r>
              <a:rPr lang="en-US" dirty="0" smtClean="0">
                <a:latin typeface="Garamond" pitchFamily="18" charset="0"/>
              </a:rPr>
              <a:t> of Greece, and Johan </a:t>
            </a:r>
            <a:r>
              <a:rPr lang="en-US" dirty="0" err="1" smtClean="0">
                <a:latin typeface="Garamond" pitchFamily="18" charset="0"/>
              </a:rPr>
              <a:t>Beyen</a:t>
            </a:r>
            <a:r>
              <a:rPr lang="en-US" dirty="0" smtClean="0">
                <a:latin typeface="Garamond" pitchFamily="18" charset="0"/>
              </a:rPr>
              <a:t> of the Netherlands. Morgenthau opened the conference by telling his fellow participants, </a:t>
            </a:r>
            <a:r>
              <a:rPr lang="en-US" dirty="0" smtClean="0">
                <a:solidFill>
                  <a:srgbClr val="FF0000"/>
                </a:solidFill>
                <a:latin typeface="Garamond" pitchFamily="18" charset="0"/>
              </a:rPr>
              <a:t>"What we do here today will shape to a significant degree the nature of the world in which we are to live.</a:t>
            </a:r>
          </a:p>
          <a:p>
            <a:pPr algn="just"/>
            <a:r>
              <a:rPr lang="en-US" dirty="0" smtClean="0">
                <a:latin typeface="Garamond" pitchFamily="18" charset="0"/>
              </a:rPr>
              <a:t>The aim of the conference was to draw up plans for the IMF and World Bank (as well as a proposed International Trade Organization, which never got off the ground as a result of concerns among many countries over their economic sovereignty).</a:t>
            </a: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latin typeface="Garamond" pitchFamily="18" charset="0"/>
              </a:rPr>
              <a:t>The conference was controversial, however, with the public, politicians, and media in many of the </a:t>
            </a:r>
            <a:r>
              <a:rPr lang="en-US" dirty="0" smtClean="0">
                <a:latin typeface="Garamond" pitchFamily="18" charset="0"/>
              </a:rPr>
              <a:t>countries especially the </a:t>
            </a:r>
            <a:r>
              <a:rPr lang="en-US" dirty="0">
                <a:latin typeface="Garamond" pitchFamily="18" charset="0"/>
              </a:rPr>
              <a:t>United States—that were wary of international control of their sovereign economic policy. Even the U.S. and </a:t>
            </a:r>
            <a:r>
              <a:rPr lang="en-US" dirty="0" smtClean="0">
                <a:latin typeface="Garamond" pitchFamily="18" charset="0"/>
              </a:rPr>
              <a:t>British delegations</a:t>
            </a:r>
            <a:r>
              <a:rPr lang="en-US" dirty="0">
                <a:latin typeface="Garamond" pitchFamily="18" charset="0"/>
              </a:rPr>
              <a:t>, the leading countries at the conference, commented to each other that their plans had to be </a:t>
            </a:r>
            <a:r>
              <a:rPr lang="en-US" dirty="0" smtClean="0">
                <a:latin typeface="Garamond" pitchFamily="18" charset="0"/>
              </a:rPr>
              <a:t>politically amenable </a:t>
            </a:r>
            <a:r>
              <a:rPr lang="en-US" dirty="0">
                <a:latin typeface="Garamond" pitchFamily="18" charset="0"/>
              </a:rPr>
              <a:t>to their home governments to be ultimately approved.</a:t>
            </a:r>
          </a:p>
          <a:p>
            <a:pPr algn="just"/>
            <a:endParaRPr lang="en-US" dirty="0" smtClean="0">
              <a:latin typeface="Garamond" pitchFamily="18" charset="0"/>
            </a:endParaRPr>
          </a:p>
          <a:p>
            <a:pPr algn="just"/>
            <a:r>
              <a:rPr lang="en-US" dirty="0" smtClean="0">
                <a:latin typeface="Garamond" pitchFamily="18" charset="0"/>
              </a:rPr>
              <a:t>At </a:t>
            </a:r>
            <a:r>
              <a:rPr lang="en-US" dirty="0">
                <a:latin typeface="Garamond" pitchFamily="18" charset="0"/>
              </a:rPr>
              <a:t>the same time, the conference was largely opaque to the public. The prominent American commentator </a:t>
            </a:r>
            <a:r>
              <a:rPr lang="en-US" dirty="0" smtClean="0">
                <a:latin typeface="Garamond" pitchFamily="18" charset="0"/>
              </a:rPr>
              <a:t>Walter </a:t>
            </a:r>
            <a:r>
              <a:rPr lang="en-US" dirty="0" err="1" smtClean="0">
                <a:latin typeface="Garamond" pitchFamily="18" charset="0"/>
              </a:rPr>
              <a:t>Lippman</a:t>
            </a:r>
            <a:r>
              <a:rPr lang="en-US" dirty="0" smtClean="0">
                <a:latin typeface="Garamond" pitchFamily="18" charset="0"/>
              </a:rPr>
              <a:t> </a:t>
            </a:r>
            <a:r>
              <a:rPr lang="en-US" dirty="0">
                <a:latin typeface="Garamond" pitchFamily="18" charset="0"/>
              </a:rPr>
              <a:t>said, "It has been impossible for the general public to obtain any idea of what the </a:t>
            </a:r>
            <a:r>
              <a:rPr lang="en-US" dirty="0" err="1">
                <a:latin typeface="Garamond" pitchFamily="18" charset="0"/>
              </a:rPr>
              <a:t>Bretton</a:t>
            </a:r>
            <a:r>
              <a:rPr lang="en-US" dirty="0">
                <a:latin typeface="Garamond" pitchFamily="18" charset="0"/>
              </a:rPr>
              <a:t> Wood conference </a:t>
            </a:r>
            <a:r>
              <a:rPr lang="en-US" dirty="0" smtClean="0">
                <a:latin typeface="Garamond" pitchFamily="18" charset="0"/>
              </a:rPr>
              <a:t>is about</a:t>
            </a:r>
            <a:r>
              <a:rPr lang="en-US" dirty="0">
                <a:latin typeface="Garamond" pitchFamily="18" charset="0"/>
              </a:rPr>
              <a:t>. Though it is concerned with questions which will affect men's lives deeply, the language of monetary policy </a:t>
            </a:r>
            <a:r>
              <a:rPr lang="en-US" dirty="0" smtClean="0">
                <a:latin typeface="Garamond" pitchFamily="18" charset="0"/>
              </a:rPr>
              <a:t>is understood </a:t>
            </a:r>
            <a:r>
              <a:rPr lang="en-US" dirty="0">
                <a:latin typeface="Garamond" pitchFamily="18" charset="0"/>
              </a:rPr>
              <a:t>by very few men in any country</a:t>
            </a:r>
            <a:r>
              <a:rPr lang="en-US" dirty="0" smtClean="0">
                <a:latin typeface="Garamond" pitchFamily="18" charset="0"/>
              </a:rPr>
              <a:t>.</a:t>
            </a:r>
            <a:endParaRPr lang="en-US" dirty="0">
              <a:latin typeface="Garamond"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4921</Words>
  <Application>Microsoft Office PowerPoint</Application>
  <PresentationFormat>On-screen Show (4:3)</PresentationFormat>
  <Paragraphs>137</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IMF</vt:lpstr>
      <vt:lpstr>International Monetary Fund (IMF)</vt:lpstr>
      <vt:lpstr>IMF</vt:lpstr>
      <vt:lpstr>Facts on the IMF</vt:lpstr>
      <vt:lpstr>Introduction</vt:lpstr>
      <vt:lpstr>The Origins of the IFIs</vt:lpstr>
      <vt:lpstr>Contd…</vt:lpstr>
      <vt:lpstr>Contd…</vt:lpstr>
      <vt:lpstr>Contd…</vt:lpstr>
      <vt:lpstr>Contd…</vt:lpstr>
      <vt:lpstr>Contd…</vt:lpstr>
      <vt:lpstr>Contd…</vt:lpstr>
      <vt:lpstr>Contd..</vt:lpstr>
      <vt:lpstr>Governance</vt:lpstr>
      <vt:lpstr>Governance…</vt:lpstr>
      <vt:lpstr>Organization</vt:lpstr>
      <vt:lpstr>Purposes</vt:lpstr>
      <vt:lpstr>Purposes</vt:lpstr>
      <vt:lpstr>Purposes</vt:lpstr>
      <vt:lpstr>Purposes</vt:lpstr>
      <vt:lpstr>Contd…</vt:lpstr>
      <vt:lpstr>Background Origins</vt:lpstr>
      <vt:lpstr>Contd…</vt:lpstr>
      <vt:lpstr>The Bretton Woods Monetary System</vt:lpstr>
      <vt:lpstr>Contd…</vt:lpstr>
      <vt:lpstr>Contd…</vt:lpstr>
      <vt:lpstr>Contd…</vt:lpstr>
      <vt:lpstr>Contd…</vt:lpstr>
      <vt:lpstr>From 1973 to the Present</vt:lpstr>
      <vt:lpstr>Contd…</vt:lpstr>
      <vt:lpstr>Contd…</vt:lpstr>
      <vt:lpstr>Institutional Aspects</vt:lpstr>
      <vt:lpstr>Structure of IMF</vt:lpstr>
      <vt:lpstr>Contd…</vt:lpstr>
      <vt:lpstr>Contd…</vt:lpstr>
      <vt:lpstr>Contd…</vt:lpstr>
      <vt:lpstr>Slide 37</vt:lpstr>
      <vt:lpstr>Quotas</vt:lpstr>
      <vt:lpstr>Quotas…</vt:lpstr>
      <vt:lpstr>Quotas…</vt:lpstr>
      <vt:lpstr>Voting and Influence at the IMF</vt:lpstr>
      <vt:lpstr>Voting and Influence at the IMF…</vt:lpstr>
      <vt:lpstr>Slide 43</vt:lpstr>
      <vt:lpstr>Table 1. IMF Members with Largest Quota and Voting Shares (as of July 10, 2014) </vt:lpstr>
      <vt:lpstr>Slide 45</vt:lpstr>
      <vt:lpstr>Functions of the IMF</vt:lpstr>
      <vt:lpstr>Surveillance</vt:lpstr>
      <vt:lpstr>Surveillance…</vt:lpstr>
      <vt:lpstr>Surveillance…</vt:lpstr>
      <vt:lpstr>Financial Assistance</vt:lpstr>
      <vt:lpstr>Slide 51</vt:lpstr>
      <vt:lpstr>Technical Assistance</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PRAVIN</dc:creator>
  <cp:lastModifiedBy>Dell</cp:lastModifiedBy>
  <cp:revision>76</cp:revision>
  <dcterms:created xsi:type="dcterms:W3CDTF">2015-01-15T09:40:36Z</dcterms:created>
  <dcterms:modified xsi:type="dcterms:W3CDTF">2022-04-24T05:46:50Z</dcterms:modified>
</cp:coreProperties>
</file>