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86" r:id="rId2"/>
    <p:sldId id="301" r:id="rId3"/>
    <p:sldId id="302" r:id="rId4"/>
    <p:sldId id="284" r:id="rId5"/>
    <p:sldId id="285" r:id="rId6"/>
    <p:sldId id="287" r:id="rId7"/>
    <p:sldId id="288" r:id="rId8"/>
    <p:sldId id="289" r:id="rId9"/>
    <p:sldId id="259" r:id="rId10"/>
    <p:sldId id="257" r:id="rId11"/>
    <p:sldId id="258" r:id="rId12"/>
    <p:sldId id="260" r:id="rId13"/>
    <p:sldId id="290" r:id="rId14"/>
    <p:sldId id="261" r:id="rId15"/>
    <p:sldId id="263" r:id="rId16"/>
    <p:sldId id="264" r:id="rId17"/>
    <p:sldId id="265" r:id="rId18"/>
    <p:sldId id="292" r:id="rId19"/>
    <p:sldId id="293" r:id="rId20"/>
    <p:sldId id="291" r:id="rId21"/>
    <p:sldId id="266" r:id="rId22"/>
    <p:sldId id="262" r:id="rId23"/>
    <p:sldId id="267" r:id="rId24"/>
    <p:sldId id="268" r:id="rId25"/>
    <p:sldId id="271" r:id="rId26"/>
    <p:sldId id="294" r:id="rId27"/>
    <p:sldId id="295" r:id="rId28"/>
    <p:sldId id="298" r:id="rId29"/>
    <p:sldId id="299" r:id="rId30"/>
    <p:sldId id="300" r:id="rId31"/>
    <p:sldId id="269" r:id="rId32"/>
    <p:sldId id="277" r:id="rId33"/>
    <p:sldId id="272" r:id="rId34"/>
    <p:sldId id="282" r:id="rId35"/>
    <p:sldId id="281" r:id="rId36"/>
    <p:sldId id="306" r:id="rId37"/>
    <p:sldId id="273" r:id="rId38"/>
    <p:sldId id="276" r:id="rId39"/>
    <p:sldId id="274" r:id="rId40"/>
    <p:sldId id="275" r:id="rId41"/>
    <p:sldId id="278" r:id="rId42"/>
    <p:sldId id="279" r:id="rId43"/>
    <p:sldId id="305" r:id="rId44"/>
    <p:sldId id="307" r:id="rId45"/>
    <p:sldId id="308" r:id="rId46"/>
    <p:sldId id="280" r:id="rId47"/>
    <p:sldId id="296" r:id="rId48"/>
    <p:sldId id="303" r:id="rId49"/>
    <p:sldId id="30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1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32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A03B16-E959-4E0D-AD0F-3067D6A7B273}" type="datetimeFigureOut">
              <a:rPr lang="en-US" smtClean="0"/>
              <a:pPr/>
              <a:t>4/20/2022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E7554D-B34F-4DDA-BD1E-F570CED3446D}" type="slidenum">
              <a:rPr lang="en-US" smtClean="0"/>
              <a:pPr/>
              <a:t>‹#›</a:t>
            </a:fld>
            <a:endParaRPr lang="en-US"/>
          </a:p>
        </p:txBody>
      </p:sp>
    </p:spTree>
    <p:extLst>
      <p:ext uri="{BB962C8B-B14F-4D97-AF65-F5344CB8AC3E}">
        <p14:creationId xmlns:p14="http://schemas.microsoft.com/office/powerpoint/2010/main" val="3895299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Definition:</a:t>
            </a:r>
            <a:r>
              <a:rPr lang="en-US" sz="1200" b="0" i="0" kern="1200" dirty="0" smtClean="0">
                <a:solidFill>
                  <a:schemeClr val="tx1"/>
                </a:solidFill>
                <a:latin typeface="+mn-lt"/>
                <a:ea typeface="+mn-ea"/>
                <a:cs typeface="+mn-cs"/>
              </a:rPr>
              <a:t> If both low quality and high quality currencies exist in an area or market together, people will keep the high quality currency for themselves and only use the low quality currency with each other.</a:t>
            </a:r>
          </a:p>
          <a:p>
            <a:r>
              <a:rPr lang="en-US" sz="1200" b="0" i="0" kern="1200" dirty="0" smtClean="0">
                <a:solidFill>
                  <a:schemeClr val="tx1"/>
                </a:solidFill>
                <a:latin typeface="+mn-lt"/>
                <a:ea typeface="+mn-ea"/>
                <a:cs typeface="+mn-cs"/>
              </a:rPr>
              <a:t>A good way to think about this proverb is to think about counterfeit and legal currency. If there is counterfeit or inflated currency in circulation, people will hoard their genuine currency and only use the counterfeits in order to preserve the thing of true value.</a:t>
            </a:r>
          </a:p>
          <a:p>
            <a:r>
              <a:rPr lang="en-US" sz="1200" b="0" i="0" kern="1200" dirty="0" smtClean="0">
                <a:solidFill>
                  <a:schemeClr val="tx1"/>
                </a:solidFill>
                <a:latin typeface="+mn-lt"/>
                <a:ea typeface="+mn-ea"/>
                <a:cs typeface="+mn-cs"/>
              </a:rPr>
              <a:t>Anther way this idiom can be used is in the case of two legal forms of currency that are recognized to have the same value by a government. If one of these two forms is considered to be higher value by the general public, the “higher” value currency will be hoarded, and only the “lower” value currency will be circulated.</a:t>
            </a:r>
          </a:p>
          <a:p>
            <a:r>
              <a:rPr lang="en-US" sz="1200" b="0" i="0" kern="1200" dirty="0" smtClean="0">
                <a:solidFill>
                  <a:schemeClr val="tx1"/>
                </a:solidFill>
                <a:latin typeface="+mn-lt"/>
                <a:ea typeface="+mn-ea"/>
                <a:cs typeface="+mn-cs"/>
              </a:rPr>
              <a:t>For example, if a gold coin and a paper bill are both valued at $100, the public will save the gold to keep for themselves, and use the paper money to buy commodities. This phenomenon is also known as Gresham’s law.</a:t>
            </a:r>
          </a:p>
          <a:p>
            <a:r>
              <a:rPr lang="en-US" sz="1200" b="0" i="0" kern="1200" dirty="0" smtClean="0">
                <a:solidFill>
                  <a:schemeClr val="tx1"/>
                </a:solidFill>
                <a:latin typeface="+mn-lt"/>
                <a:ea typeface="+mn-ea"/>
                <a:cs typeface="+mn-cs"/>
              </a:rPr>
              <a:t>The expression </a:t>
            </a:r>
            <a:r>
              <a:rPr lang="en-US" sz="1200" b="0" i="1" kern="1200" dirty="0" smtClean="0">
                <a:solidFill>
                  <a:schemeClr val="tx1"/>
                </a:solidFill>
                <a:latin typeface="+mn-lt"/>
                <a:ea typeface="+mn-ea"/>
                <a:cs typeface="+mn-cs"/>
              </a:rPr>
              <a:t>bad money drives out good money</a:t>
            </a:r>
            <a:r>
              <a:rPr lang="en-US" sz="1200" b="0" i="0" kern="1200" dirty="0" smtClean="0">
                <a:solidFill>
                  <a:schemeClr val="tx1"/>
                </a:solidFill>
                <a:latin typeface="+mn-lt"/>
                <a:ea typeface="+mn-ea"/>
                <a:cs typeface="+mn-cs"/>
              </a:rPr>
              <a:t> can also be used metaphorically for any object, product, or skill that eliminates more valuable counterparts. For example, now that many products are produced cheaply, higher quality versions of those same products are hard to find.</a:t>
            </a:r>
          </a:p>
          <a:p>
            <a:endParaRPr lang="en-US" dirty="0"/>
          </a:p>
        </p:txBody>
      </p:sp>
      <p:sp>
        <p:nvSpPr>
          <p:cNvPr id="4" name="Slide Number Placeholder 3"/>
          <p:cNvSpPr>
            <a:spLocks noGrp="1"/>
          </p:cNvSpPr>
          <p:nvPr>
            <p:ph type="sldNum" sz="quarter" idx="10"/>
          </p:nvPr>
        </p:nvSpPr>
        <p:spPr/>
        <p:txBody>
          <a:bodyPr/>
          <a:lstStyle/>
          <a:p>
            <a:fld id="{B0E7554D-B34F-4DDA-BD1E-F570CED3446D}" type="slidenum">
              <a:rPr lang="en-US" smtClean="0"/>
              <a:pPr/>
              <a:t>14</a:t>
            </a:fld>
            <a:endParaRPr lang="en-US"/>
          </a:p>
        </p:txBody>
      </p:sp>
    </p:spTree>
    <p:extLst>
      <p:ext uri="{BB962C8B-B14F-4D97-AF65-F5344CB8AC3E}">
        <p14:creationId xmlns:p14="http://schemas.microsoft.com/office/powerpoint/2010/main" val="1819400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E7554D-B34F-4DDA-BD1E-F570CED3446D}" type="slidenum">
              <a:rPr lang="en-US" smtClean="0"/>
              <a:pPr/>
              <a:t>24</a:t>
            </a:fld>
            <a:endParaRPr lang="en-US"/>
          </a:p>
        </p:txBody>
      </p:sp>
    </p:spTree>
    <p:extLst>
      <p:ext uri="{BB962C8B-B14F-4D97-AF65-F5344CB8AC3E}">
        <p14:creationId xmlns:p14="http://schemas.microsoft.com/office/powerpoint/2010/main" val="2385518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b="1" dirty="0" smtClean="0">
                <a:solidFill>
                  <a:srgbClr val="002060"/>
                </a:solidFill>
              </a:rPr>
              <a:t>International Financial Management</a:t>
            </a:r>
            <a:endParaRPr lang="en-US" sz="2800" b="1" dirty="0">
              <a:solidFill>
                <a:srgbClr val="00206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2060"/>
                </a:solidFill>
              </a:rPr>
              <a:t>Need for IMS</a:t>
            </a:r>
            <a:endParaRPr lang="en-US" sz="3200" dirty="0">
              <a:solidFill>
                <a:srgbClr val="002060"/>
              </a:solidFill>
            </a:endParaRPr>
          </a:p>
        </p:txBody>
      </p:sp>
      <p:sp>
        <p:nvSpPr>
          <p:cNvPr id="3" name="Content Placeholder 2"/>
          <p:cNvSpPr>
            <a:spLocks noGrp="1"/>
          </p:cNvSpPr>
          <p:nvPr>
            <p:ph idx="1"/>
          </p:nvPr>
        </p:nvSpPr>
        <p:spPr/>
        <p:txBody>
          <a:bodyPr>
            <a:normAutofit/>
          </a:bodyPr>
          <a:lstStyle/>
          <a:p>
            <a:pPr marL="0" indent="0" algn="just">
              <a:buNone/>
            </a:pPr>
            <a:r>
              <a:rPr lang="en-US" sz="2800" dirty="0" smtClean="0"/>
              <a:t>International transaction depends upon:</a:t>
            </a:r>
          </a:p>
          <a:p>
            <a:pPr marL="0" indent="0" algn="just">
              <a:buNone/>
            </a:pPr>
            <a:endParaRPr lang="en-US" sz="2800" dirty="0" smtClean="0"/>
          </a:p>
          <a:p>
            <a:pPr algn="just"/>
            <a:r>
              <a:rPr lang="en-US" sz="2800" b="1" dirty="0" smtClean="0"/>
              <a:t>Liquidity</a:t>
            </a:r>
            <a:r>
              <a:rPr lang="en-US" sz="2800" dirty="0" smtClean="0"/>
              <a:t>: for meeting short term liabilities</a:t>
            </a:r>
          </a:p>
          <a:p>
            <a:pPr algn="just"/>
            <a:r>
              <a:rPr lang="en-US" sz="2800" b="1" dirty="0" smtClean="0"/>
              <a:t>Adjustment</a:t>
            </a:r>
            <a:r>
              <a:rPr lang="en-US" sz="2800" dirty="0" smtClean="0"/>
              <a:t>: to bridge the gap between demand and supply </a:t>
            </a:r>
            <a:r>
              <a:rPr lang="en-US" sz="2800" dirty="0"/>
              <a:t>o</a:t>
            </a:r>
            <a:r>
              <a:rPr lang="en-US" sz="2800" dirty="0" smtClean="0"/>
              <a:t>f foreign exchange at the prevailing rate.</a:t>
            </a:r>
          </a:p>
          <a:p>
            <a:pPr algn="just"/>
            <a:r>
              <a:rPr lang="en-US" sz="2800" b="1" dirty="0" smtClean="0"/>
              <a:t>Stability: </a:t>
            </a:r>
            <a:r>
              <a:rPr lang="en-US" sz="2800" dirty="0" smtClean="0"/>
              <a:t>to limit the degree of uncertainty in international transactions </a:t>
            </a:r>
          </a:p>
          <a:p>
            <a:pPr algn="just">
              <a:buNone/>
            </a:pPr>
            <a:r>
              <a:rPr lang="en-US" sz="2800" dirty="0" smtClean="0">
                <a:solidFill>
                  <a:srgbClr val="FF0000"/>
                </a:solidFill>
              </a:rPr>
              <a:t>		The international monetary system is aimed to address the above problems</a:t>
            </a:r>
          </a:p>
          <a:p>
            <a:pPr algn="just"/>
            <a:endParaRPr lang="en-US" sz="2800" dirty="0"/>
          </a:p>
        </p:txBody>
      </p:sp>
    </p:spTree>
    <p:extLst>
      <p:ext uri="{BB962C8B-B14F-4D97-AF65-F5344CB8AC3E}">
        <p14:creationId xmlns:p14="http://schemas.microsoft.com/office/powerpoint/2010/main" val="956001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2060"/>
                </a:solidFill>
              </a:rPr>
              <a:t>Evolution of </a:t>
            </a:r>
            <a:r>
              <a:rPr lang="en-US" sz="3600" b="1" dirty="0">
                <a:solidFill>
                  <a:srgbClr val="002060"/>
                </a:solidFill>
              </a:rPr>
              <a:t>IMS</a:t>
            </a:r>
          </a:p>
        </p:txBody>
      </p:sp>
      <p:sp>
        <p:nvSpPr>
          <p:cNvPr id="3" name="Content Placeholder 2"/>
          <p:cNvSpPr>
            <a:spLocks noGrp="1"/>
          </p:cNvSpPr>
          <p:nvPr>
            <p:ph idx="1"/>
          </p:nvPr>
        </p:nvSpPr>
        <p:spPr/>
        <p:txBody>
          <a:bodyPr>
            <a:normAutofit/>
          </a:bodyPr>
          <a:lstStyle/>
          <a:p>
            <a:pPr>
              <a:lnSpc>
                <a:spcPct val="150000"/>
              </a:lnSpc>
              <a:buNone/>
            </a:pPr>
            <a:r>
              <a:rPr lang="en-US" sz="2400" dirty="0" smtClean="0"/>
              <a:t>	The international monetary system went through several distinct stages of evolution. These </a:t>
            </a:r>
            <a:r>
              <a:rPr lang="en-US" sz="2400" dirty="0" err="1" smtClean="0"/>
              <a:t>statges</a:t>
            </a:r>
            <a:r>
              <a:rPr lang="en-US" sz="2400" dirty="0" smtClean="0"/>
              <a:t> are as follows</a:t>
            </a:r>
          </a:p>
          <a:p>
            <a:pPr>
              <a:lnSpc>
                <a:spcPct val="150000"/>
              </a:lnSpc>
            </a:pPr>
            <a:r>
              <a:rPr lang="en-US" sz="2400" dirty="0" smtClean="0"/>
              <a:t>Bimetallism (before 1875)</a:t>
            </a:r>
          </a:p>
          <a:p>
            <a:pPr>
              <a:lnSpc>
                <a:spcPct val="150000"/>
              </a:lnSpc>
            </a:pPr>
            <a:r>
              <a:rPr lang="en-US" sz="2400" dirty="0" smtClean="0"/>
              <a:t>Classical Gold Standard (1875-1914)</a:t>
            </a:r>
          </a:p>
          <a:p>
            <a:pPr>
              <a:lnSpc>
                <a:spcPct val="150000"/>
              </a:lnSpc>
            </a:pPr>
            <a:r>
              <a:rPr lang="en-US" sz="2400" dirty="0" smtClean="0"/>
              <a:t>Interwar Period (1915-1944)</a:t>
            </a:r>
          </a:p>
          <a:p>
            <a:pPr>
              <a:lnSpc>
                <a:spcPct val="150000"/>
              </a:lnSpc>
            </a:pPr>
            <a:r>
              <a:rPr lang="en-US" sz="2400" dirty="0" smtClean="0"/>
              <a:t>Bretton Woods System (1945-1972)</a:t>
            </a:r>
          </a:p>
          <a:p>
            <a:pPr>
              <a:lnSpc>
                <a:spcPct val="150000"/>
              </a:lnSpc>
            </a:pPr>
            <a:r>
              <a:rPr lang="en-US" sz="2400" dirty="0" smtClean="0"/>
              <a:t>Flexible Exchange Rate Regime (Since 1973)</a:t>
            </a:r>
            <a:endParaRPr lang="en-US" sz="2400" dirty="0"/>
          </a:p>
        </p:txBody>
      </p:sp>
    </p:spTree>
    <p:extLst>
      <p:ext uri="{BB962C8B-B14F-4D97-AF65-F5344CB8AC3E}">
        <p14:creationId xmlns:p14="http://schemas.microsoft.com/office/powerpoint/2010/main" val="1678898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rPr>
              <a:t>Bimetallism: Before 1875</a:t>
            </a:r>
            <a:endParaRPr lang="en-US" sz="3600" dirty="0">
              <a:solidFill>
                <a:srgbClr val="002060"/>
              </a:solidFill>
            </a:endParaRPr>
          </a:p>
        </p:txBody>
      </p:sp>
      <p:sp>
        <p:nvSpPr>
          <p:cNvPr id="3" name="Content Placeholder 2"/>
          <p:cNvSpPr>
            <a:spLocks noGrp="1"/>
          </p:cNvSpPr>
          <p:nvPr>
            <p:ph idx="1"/>
          </p:nvPr>
        </p:nvSpPr>
        <p:spPr>
          <a:xfrm>
            <a:off x="457200" y="1676400"/>
            <a:ext cx="8229600" cy="4800600"/>
          </a:xfrm>
        </p:spPr>
        <p:txBody>
          <a:bodyPr>
            <a:normAutofit/>
          </a:bodyPr>
          <a:lstStyle/>
          <a:p>
            <a:pPr algn="just"/>
            <a:r>
              <a:rPr lang="en-US" sz="2400" dirty="0" smtClean="0"/>
              <a:t>Double Standard in which free coinage was maintained in two metals: gold and silver.</a:t>
            </a:r>
          </a:p>
          <a:p>
            <a:pPr algn="just"/>
            <a:endParaRPr lang="en-US" sz="2400" dirty="0" smtClean="0"/>
          </a:p>
          <a:p>
            <a:pPr algn="just"/>
            <a:r>
              <a:rPr lang="en-US" sz="2400" dirty="0" smtClean="0"/>
              <a:t>Both gold and silver used for international payments. </a:t>
            </a:r>
          </a:p>
          <a:p>
            <a:pPr algn="just"/>
            <a:endParaRPr lang="en-US" sz="2400" dirty="0" smtClean="0"/>
          </a:p>
          <a:p>
            <a:pPr algn="just"/>
            <a:r>
              <a:rPr lang="en-US" sz="2400" dirty="0" smtClean="0"/>
              <a:t>The International Monetary system before the 1870s can be characterized as ‘bimetallism’ in the sense that both gold and silver were used as International means of payment and that the exchange rates among currencies were determined by either their gold or silver content</a:t>
            </a:r>
          </a:p>
          <a:p>
            <a:pPr algn="just"/>
            <a:endParaRPr lang="en-US" sz="2400" dirty="0" smtClean="0"/>
          </a:p>
        </p:txBody>
      </p:sp>
    </p:spTree>
    <p:extLst>
      <p:ext uri="{BB962C8B-B14F-4D97-AF65-F5344CB8AC3E}">
        <p14:creationId xmlns:p14="http://schemas.microsoft.com/office/powerpoint/2010/main" val="1634889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rPr>
              <a:t>Bimetallism</a:t>
            </a:r>
            <a:endParaRPr lang="en-US" sz="3600" dirty="0"/>
          </a:p>
        </p:txBody>
      </p:sp>
      <p:sp>
        <p:nvSpPr>
          <p:cNvPr id="3" name="Content Placeholder 2"/>
          <p:cNvSpPr>
            <a:spLocks noGrp="1"/>
          </p:cNvSpPr>
          <p:nvPr>
            <p:ph idx="1"/>
          </p:nvPr>
        </p:nvSpPr>
        <p:spPr/>
        <p:txBody>
          <a:bodyPr>
            <a:normAutofit/>
          </a:bodyPr>
          <a:lstStyle/>
          <a:p>
            <a:pPr algn="just"/>
            <a:r>
              <a:rPr lang="en-US" sz="2400" dirty="0" smtClean="0"/>
              <a:t>Some currencies were in both metals. Such as  such as Great Britain (till 1816), USA (1873), France (1878).</a:t>
            </a:r>
          </a:p>
          <a:p>
            <a:pPr algn="just"/>
            <a:endParaRPr lang="en-US" sz="2400" dirty="0" smtClean="0"/>
          </a:p>
          <a:p>
            <a:pPr algn="just"/>
            <a:r>
              <a:rPr lang="en-US" sz="2400" dirty="0" smtClean="0"/>
              <a:t>Whereas India, China, Germany were on the silver standard.</a:t>
            </a:r>
          </a:p>
          <a:p>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2060"/>
                </a:solidFill>
              </a:rPr>
              <a:t>Bimetallism</a:t>
            </a:r>
          </a:p>
        </p:txBody>
      </p:sp>
      <p:sp>
        <p:nvSpPr>
          <p:cNvPr id="3" name="Content Placeholder 2"/>
          <p:cNvSpPr>
            <a:spLocks noGrp="1"/>
          </p:cNvSpPr>
          <p:nvPr>
            <p:ph idx="1"/>
          </p:nvPr>
        </p:nvSpPr>
        <p:spPr>
          <a:xfrm>
            <a:off x="457200" y="1524000"/>
            <a:ext cx="8229600" cy="4724400"/>
          </a:xfrm>
        </p:spPr>
        <p:txBody>
          <a:bodyPr>
            <a:normAutofit/>
          </a:bodyPr>
          <a:lstStyle/>
          <a:p>
            <a:pPr algn="just"/>
            <a:r>
              <a:rPr lang="en-US" dirty="0" smtClean="0"/>
              <a:t>Official exchange rate was fixed between the metals, hence the abundant </a:t>
            </a:r>
            <a:r>
              <a:rPr lang="en-US" dirty="0"/>
              <a:t>m</a:t>
            </a:r>
            <a:r>
              <a:rPr lang="en-US" dirty="0" smtClean="0"/>
              <a:t>etal was used as money driving out the scarce metal out of circulation.</a:t>
            </a:r>
          </a:p>
          <a:p>
            <a:pPr algn="just"/>
            <a:r>
              <a:rPr lang="en-US" b="1" dirty="0" smtClean="0"/>
              <a:t>Gresham’s law: ‘bad (abundant) money drives out good money (scarce)’. </a:t>
            </a:r>
            <a:endParaRPr lang="en-US" dirty="0" smtClean="0"/>
          </a:p>
        </p:txBody>
      </p:sp>
    </p:spTree>
    <p:extLst>
      <p:ext uri="{BB962C8B-B14F-4D97-AF65-F5344CB8AC3E}">
        <p14:creationId xmlns:p14="http://schemas.microsoft.com/office/powerpoint/2010/main" val="523581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rPr>
              <a:t>Gold standard (1875-1914)</a:t>
            </a:r>
            <a:endParaRPr lang="en-US" sz="3600" dirty="0">
              <a:solidFill>
                <a:srgbClr val="002060"/>
              </a:solidFill>
            </a:endParaRPr>
          </a:p>
        </p:txBody>
      </p:sp>
      <p:sp>
        <p:nvSpPr>
          <p:cNvPr id="3" name="Content Placeholder 2"/>
          <p:cNvSpPr>
            <a:spLocks noGrp="1"/>
          </p:cNvSpPr>
          <p:nvPr>
            <p:ph idx="1"/>
          </p:nvPr>
        </p:nvSpPr>
        <p:spPr/>
        <p:txBody>
          <a:bodyPr>
            <a:normAutofit/>
          </a:bodyPr>
          <a:lstStyle/>
          <a:p>
            <a:pPr algn="just"/>
            <a:r>
              <a:rPr lang="en-US" sz="2400" dirty="0" smtClean="0"/>
              <a:t>The </a:t>
            </a:r>
            <a:r>
              <a:rPr lang="en-US" sz="2400" dirty="0"/>
              <a:t>currency </a:t>
            </a:r>
            <a:r>
              <a:rPr lang="en-US" sz="2400" dirty="0" smtClean="0"/>
              <a:t>was either </a:t>
            </a:r>
            <a:r>
              <a:rPr lang="en-US" sz="2400" dirty="0"/>
              <a:t>denominated in gold or fully redeemable in gold</a:t>
            </a:r>
            <a:r>
              <a:rPr lang="en-US" sz="2400" dirty="0" smtClean="0"/>
              <a:t>.</a:t>
            </a:r>
          </a:p>
          <a:p>
            <a:pPr algn="just"/>
            <a:endParaRPr lang="en-US" sz="2400" dirty="0" smtClean="0"/>
          </a:p>
          <a:p>
            <a:pPr algn="just"/>
            <a:r>
              <a:rPr lang="en-US" sz="2400" dirty="0" smtClean="0"/>
              <a:t>Great Britain from 1821, France from 1850s, US from 1879, Russia and Japan in 1879 adopted gold standard.</a:t>
            </a:r>
          </a:p>
          <a:p>
            <a:pPr algn="just"/>
            <a:endParaRPr lang="en-US" sz="2400" dirty="0" smtClean="0"/>
          </a:p>
          <a:p>
            <a:pPr algn="just"/>
            <a:r>
              <a:rPr lang="en-US" sz="2400" dirty="0" smtClean="0"/>
              <a:t>London became the epicenter of the international financial system reflecting its preeminent position in world trade and strength of </a:t>
            </a:r>
            <a:r>
              <a:rPr lang="en-US" sz="2400" dirty="0"/>
              <a:t>e</a:t>
            </a:r>
            <a:r>
              <a:rPr lang="en-US" sz="2400" dirty="0" smtClean="0"/>
              <a:t>conomy.</a:t>
            </a:r>
            <a:endParaRPr lang="en-US" sz="2400" dirty="0"/>
          </a:p>
        </p:txBody>
      </p:sp>
    </p:spTree>
    <p:extLst>
      <p:ext uri="{BB962C8B-B14F-4D97-AF65-F5344CB8AC3E}">
        <p14:creationId xmlns:p14="http://schemas.microsoft.com/office/powerpoint/2010/main" val="2357807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2060"/>
                </a:solidFill>
              </a:rPr>
              <a:t>Gold Standard</a:t>
            </a:r>
          </a:p>
        </p:txBody>
      </p:sp>
      <p:sp>
        <p:nvSpPr>
          <p:cNvPr id="3" name="Content Placeholder 2"/>
          <p:cNvSpPr>
            <a:spLocks noGrp="1"/>
          </p:cNvSpPr>
          <p:nvPr>
            <p:ph idx="1"/>
          </p:nvPr>
        </p:nvSpPr>
        <p:spPr/>
        <p:txBody>
          <a:bodyPr>
            <a:normAutofit/>
          </a:bodyPr>
          <a:lstStyle/>
          <a:p>
            <a:pPr marL="0" indent="0">
              <a:buNone/>
            </a:pPr>
            <a:r>
              <a:rPr lang="en-US" sz="2400" dirty="0" smtClean="0"/>
              <a:t>An International gold standard can be said to exist when, in most major countries,</a:t>
            </a:r>
          </a:p>
          <a:p>
            <a:r>
              <a:rPr lang="en-US" sz="2400" dirty="0" smtClean="0"/>
              <a:t>Gold alone is assured of free coinage</a:t>
            </a:r>
          </a:p>
          <a:p>
            <a:endParaRPr lang="en-US" sz="2400" dirty="0" smtClean="0"/>
          </a:p>
          <a:p>
            <a:r>
              <a:rPr lang="en-US" sz="2400" dirty="0" smtClean="0"/>
              <a:t>There is two way convertibility between gold and national currency at a stable ratio</a:t>
            </a:r>
          </a:p>
          <a:p>
            <a:endParaRPr lang="en-US" sz="2400" dirty="0" smtClean="0"/>
          </a:p>
          <a:p>
            <a:r>
              <a:rPr lang="en-US" sz="2400" dirty="0" smtClean="0"/>
              <a:t>Free export/import of gold</a:t>
            </a:r>
          </a:p>
          <a:p>
            <a:endParaRPr lang="en-US" sz="2400" dirty="0" smtClean="0"/>
          </a:p>
          <a:p>
            <a:r>
              <a:rPr lang="en-US" sz="2400" dirty="0" smtClean="0"/>
              <a:t>The domestic money stock varies with inflow/outflow of gold.</a:t>
            </a:r>
            <a:endParaRPr lang="en-US" sz="2400" dirty="0"/>
          </a:p>
        </p:txBody>
      </p:sp>
    </p:spTree>
    <p:extLst>
      <p:ext uri="{BB962C8B-B14F-4D97-AF65-F5344CB8AC3E}">
        <p14:creationId xmlns:p14="http://schemas.microsoft.com/office/powerpoint/2010/main" val="2677964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Gold Standard</a:t>
            </a:r>
          </a:p>
        </p:txBody>
      </p:sp>
      <p:sp>
        <p:nvSpPr>
          <p:cNvPr id="3" name="Content Placeholder 2"/>
          <p:cNvSpPr>
            <a:spLocks noGrp="1"/>
          </p:cNvSpPr>
          <p:nvPr>
            <p:ph idx="1"/>
          </p:nvPr>
        </p:nvSpPr>
        <p:spPr/>
        <p:txBody>
          <a:bodyPr>
            <a:normAutofit fontScale="92500"/>
          </a:bodyPr>
          <a:lstStyle/>
          <a:p>
            <a:r>
              <a:rPr lang="en-US" sz="2400" b="1" dirty="0" smtClean="0"/>
              <a:t>Under the gold standard Exchange rate </a:t>
            </a:r>
            <a:r>
              <a:rPr lang="en-US" sz="2400" dirty="0" smtClean="0"/>
              <a:t>between any two currency determined on basis of their gold content.</a:t>
            </a:r>
          </a:p>
          <a:p>
            <a:r>
              <a:rPr lang="en-US" sz="2400" dirty="0" smtClean="0"/>
              <a:t>E.g.</a:t>
            </a:r>
          </a:p>
          <a:p>
            <a:r>
              <a:rPr lang="en-US" sz="2400" dirty="0" smtClean="0"/>
              <a:t>One ounces of gold= 6 Pounds in Britain and =12 Francs in France</a:t>
            </a:r>
          </a:p>
          <a:p>
            <a:pPr marL="0" indent="0">
              <a:buNone/>
            </a:pPr>
            <a:r>
              <a:rPr lang="en-US" sz="2400" dirty="0" err="1" smtClean="0"/>
              <a:t>i.e</a:t>
            </a:r>
            <a:r>
              <a:rPr lang="en-US" sz="2400" dirty="0" smtClean="0"/>
              <a:t> 1 Pound= 2 Francs</a:t>
            </a:r>
          </a:p>
          <a:p>
            <a:pPr marL="0" indent="0">
              <a:buNone/>
            </a:pPr>
            <a:endParaRPr lang="en-US" sz="2400" dirty="0" smtClean="0"/>
          </a:p>
          <a:p>
            <a:pPr marL="0" indent="0" algn="just">
              <a:buNone/>
            </a:pPr>
            <a:r>
              <a:rPr lang="en-US" sz="2400" dirty="0" smtClean="0"/>
              <a:t>To the extent that the pound and the franc remain pegged to the gold at given prices, the exchange rate between the two currencies remain stable. There were indeed no significant changes in exchange rates among the currencies of such major countries as Great Britain, Germany, France and USA during the entire period.</a:t>
            </a:r>
          </a:p>
        </p:txBody>
      </p:sp>
    </p:spTree>
    <p:extLst>
      <p:ext uri="{BB962C8B-B14F-4D97-AF65-F5344CB8AC3E}">
        <p14:creationId xmlns:p14="http://schemas.microsoft.com/office/powerpoint/2010/main" val="2093835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pPr algn="just"/>
            <a:r>
              <a:rPr lang="en-US" sz="2400" dirty="0" smtClean="0"/>
              <a:t>Suppose that one pound is trading for 1.80 francs at the moment. Since the pound is undervalued in the exchange market, people will buy pounds with francs, but not francs with pounds. For people who need francs, it would be cheaper first to buy gold from the Bank of England and ship it to France and sell it for francs. For example, </a:t>
            </a:r>
            <a:r>
              <a:rPr lang="en-US" sz="2400" dirty="0" err="1" smtClean="0"/>
              <a:t>supoose</a:t>
            </a:r>
            <a:r>
              <a:rPr lang="en-US" sz="2400" dirty="0" smtClean="0"/>
              <a:t> that you need to buy 1000 francs using pounds. If you buy 1000 francs in the exchange market, it will cost you £ 555.56 at the exchange rate of Fr 1.80/ £. Alternatively you can buy 83.33 = 1,000/12 ounces of gold from the bank of England for £ 500:</a:t>
            </a:r>
          </a:p>
          <a:p>
            <a:pPr algn="ctr">
              <a:buNone/>
            </a:pPr>
            <a:r>
              <a:rPr lang="en-US" sz="2400" dirty="0" smtClean="0"/>
              <a:t>£ 500 = (1000/12)X6</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Example</a:t>
            </a:r>
            <a:endParaRPr lang="en-US" sz="4000" dirty="0"/>
          </a:p>
        </p:txBody>
      </p:sp>
      <p:sp>
        <p:nvSpPr>
          <p:cNvPr id="3" name="Content Placeholder 2"/>
          <p:cNvSpPr>
            <a:spLocks noGrp="1"/>
          </p:cNvSpPr>
          <p:nvPr>
            <p:ph idx="1"/>
          </p:nvPr>
        </p:nvSpPr>
        <p:spPr/>
        <p:txBody>
          <a:bodyPr>
            <a:normAutofit/>
          </a:bodyPr>
          <a:lstStyle/>
          <a:p>
            <a:pPr algn="just"/>
            <a:r>
              <a:rPr lang="en-US" sz="2800" dirty="0" smtClean="0"/>
              <a:t>Then you could ship it to France and sell it to the Bank of France for 1,000 francs. This way you can save about £55.56. Since people only want to buy not sell pounds at the exchange rate of Fr 1.80/ £, the pound will eventually appreciate to its fair value, Namely Fr2.0/ £</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28600" y="762000"/>
            <a:ext cx="8686800" cy="525780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Gold Standard</a:t>
            </a:r>
            <a:endParaRPr lang="en-US" sz="3600" dirty="0"/>
          </a:p>
        </p:txBody>
      </p:sp>
      <p:sp>
        <p:nvSpPr>
          <p:cNvPr id="3" name="Content Placeholder 2"/>
          <p:cNvSpPr>
            <a:spLocks noGrp="1"/>
          </p:cNvSpPr>
          <p:nvPr>
            <p:ph idx="1"/>
          </p:nvPr>
        </p:nvSpPr>
        <p:spPr/>
        <p:txBody>
          <a:bodyPr>
            <a:normAutofit/>
          </a:bodyPr>
          <a:lstStyle/>
          <a:p>
            <a:pPr algn="just"/>
            <a:r>
              <a:rPr lang="en-US" sz="2800" dirty="0" smtClean="0"/>
              <a:t>Under the gold standard misalignment of the exchange rate will be automatically corrected by cross border flows of gold.</a:t>
            </a: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2060"/>
                </a:solidFill>
              </a:rPr>
              <a:t>Gold Standard</a:t>
            </a:r>
          </a:p>
        </p:txBody>
      </p:sp>
      <p:sp>
        <p:nvSpPr>
          <p:cNvPr id="3" name="Content Placeholder 2"/>
          <p:cNvSpPr>
            <a:spLocks noGrp="1"/>
          </p:cNvSpPr>
          <p:nvPr>
            <p:ph idx="1"/>
          </p:nvPr>
        </p:nvSpPr>
        <p:spPr/>
        <p:txBody>
          <a:bodyPr>
            <a:normAutofit fontScale="77500" lnSpcReduction="20000"/>
          </a:bodyPr>
          <a:lstStyle/>
          <a:p>
            <a:r>
              <a:rPr lang="en-US" b="1" dirty="0" smtClean="0"/>
              <a:t>International </a:t>
            </a:r>
            <a:r>
              <a:rPr lang="en-US" dirty="0" smtClean="0"/>
              <a:t>imbalances of payment will also be corrected automatically.</a:t>
            </a:r>
          </a:p>
          <a:p>
            <a:r>
              <a:rPr lang="en-US" dirty="0" smtClean="0"/>
              <a:t>If US can produce at low cost hence sell at low price: US will export more than import</a:t>
            </a:r>
          </a:p>
          <a:p>
            <a:r>
              <a:rPr lang="en-US" dirty="0" err="1" smtClean="0"/>
              <a:t>BoP</a:t>
            </a:r>
            <a:r>
              <a:rPr lang="en-US" dirty="0" smtClean="0"/>
              <a:t> surplus will emerge.</a:t>
            </a:r>
          </a:p>
          <a:p>
            <a:r>
              <a:rPr lang="en-US" dirty="0" smtClean="0"/>
              <a:t>Result will be </a:t>
            </a:r>
          </a:p>
          <a:p>
            <a:pPr lvl="1"/>
            <a:r>
              <a:rPr lang="en-US" dirty="0"/>
              <a:t>gold inflow in US hence increase in money supply, hence price rise</a:t>
            </a:r>
          </a:p>
          <a:p>
            <a:pPr lvl="1"/>
            <a:r>
              <a:rPr lang="en-US" dirty="0"/>
              <a:t>Gold outflow from other nations hence less money supply, less prices</a:t>
            </a:r>
          </a:p>
          <a:p>
            <a:r>
              <a:rPr lang="en-US" dirty="0" smtClean="0"/>
              <a:t>The </a:t>
            </a:r>
            <a:r>
              <a:rPr lang="en-US" dirty="0" err="1" smtClean="0"/>
              <a:t>BoP</a:t>
            </a:r>
            <a:r>
              <a:rPr lang="en-US" dirty="0" smtClean="0"/>
              <a:t> imbalance will automatically correct however the new world price structure would be lower than the previous level</a:t>
            </a:r>
          </a:p>
          <a:p>
            <a:endParaRPr lang="en-US" dirty="0"/>
          </a:p>
        </p:txBody>
      </p:sp>
    </p:spTree>
    <p:extLst>
      <p:ext uri="{BB962C8B-B14F-4D97-AF65-F5344CB8AC3E}">
        <p14:creationId xmlns:p14="http://schemas.microsoft.com/office/powerpoint/2010/main" val="2969403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2060"/>
                </a:solidFill>
              </a:rPr>
              <a:t>Gold Standard</a:t>
            </a:r>
          </a:p>
        </p:txBody>
      </p:sp>
      <p:sp>
        <p:nvSpPr>
          <p:cNvPr id="3" name="Content Placeholder 2"/>
          <p:cNvSpPr>
            <a:spLocks noGrp="1"/>
          </p:cNvSpPr>
          <p:nvPr>
            <p:ph idx="1"/>
          </p:nvPr>
        </p:nvSpPr>
        <p:spPr/>
        <p:txBody>
          <a:bodyPr>
            <a:normAutofit/>
          </a:bodyPr>
          <a:lstStyle/>
          <a:p>
            <a:pPr algn="just"/>
            <a:r>
              <a:rPr lang="en-US" sz="2800" dirty="0" smtClean="0"/>
              <a:t>During the four decades of Gold standard the international trade increased, the exchange rates remained stable, domestic price level were largely under control.</a:t>
            </a:r>
          </a:p>
          <a:p>
            <a:pPr algn="just"/>
            <a:endParaRPr lang="en-US" sz="2800" dirty="0" smtClean="0"/>
          </a:p>
          <a:p>
            <a:pPr algn="just"/>
            <a:r>
              <a:rPr lang="en-US" sz="2800" dirty="0" smtClean="0"/>
              <a:t>With break of World War I (1914-18), Gold standard too broke as nations needed money hence there were curbs on gold imports, and no trade existed.</a:t>
            </a:r>
          </a:p>
        </p:txBody>
      </p:sp>
    </p:spTree>
    <p:extLst>
      <p:ext uri="{BB962C8B-B14F-4D97-AF65-F5344CB8AC3E}">
        <p14:creationId xmlns:p14="http://schemas.microsoft.com/office/powerpoint/2010/main" val="26430833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2060"/>
                </a:solidFill>
              </a:rPr>
              <a:t>Gold Exchange </a:t>
            </a:r>
            <a:r>
              <a:rPr lang="en-US" sz="3200" dirty="0" smtClean="0">
                <a:solidFill>
                  <a:srgbClr val="002060"/>
                </a:solidFill>
              </a:rPr>
              <a:t>Standard</a:t>
            </a:r>
            <a:endParaRPr lang="en-US" sz="3200" dirty="0">
              <a:solidFill>
                <a:srgbClr val="002060"/>
              </a:solidFill>
            </a:endParaRPr>
          </a:p>
        </p:txBody>
      </p:sp>
      <p:sp>
        <p:nvSpPr>
          <p:cNvPr id="3" name="Content Placeholder 2"/>
          <p:cNvSpPr>
            <a:spLocks noGrp="1"/>
          </p:cNvSpPr>
          <p:nvPr>
            <p:ph idx="1"/>
          </p:nvPr>
        </p:nvSpPr>
        <p:spPr/>
        <p:txBody>
          <a:bodyPr>
            <a:normAutofit lnSpcReduction="10000"/>
          </a:bodyPr>
          <a:lstStyle/>
          <a:p>
            <a:pPr algn="just"/>
            <a:r>
              <a:rPr lang="en-US" sz="2400" dirty="0" smtClean="0"/>
              <a:t>After the war briefly attempts were made to reinstate the Gold Standard in the modified form.</a:t>
            </a:r>
          </a:p>
          <a:p>
            <a:pPr algn="just"/>
            <a:endParaRPr lang="en-US" sz="2400" dirty="0" smtClean="0"/>
          </a:p>
          <a:p>
            <a:pPr algn="just"/>
            <a:r>
              <a:rPr lang="en-US" sz="2400" dirty="0" smtClean="0"/>
              <a:t>Most countries officially restored Gold standard by 1928.</a:t>
            </a:r>
          </a:p>
          <a:p>
            <a:pPr algn="just"/>
            <a:endParaRPr lang="en-US" sz="2400" dirty="0" smtClean="0"/>
          </a:p>
          <a:p>
            <a:pPr algn="just"/>
            <a:r>
              <a:rPr lang="en-US" sz="2400" dirty="0" smtClean="0"/>
              <a:t>In effect countries managed supply of gold to meet demand for money stock. </a:t>
            </a:r>
          </a:p>
          <a:p>
            <a:pPr algn="just"/>
            <a:endParaRPr lang="en-US" sz="2400" dirty="0" smtClean="0"/>
          </a:p>
          <a:p>
            <a:pPr algn="just"/>
            <a:r>
              <a:rPr lang="en-US" sz="2400" dirty="0" smtClean="0"/>
              <a:t>Only UK and US held reserves only in gold whereas most countries replaced gold reserves with a combination of gold and dollar or pound reserves.</a:t>
            </a:r>
          </a:p>
          <a:p>
            <a:pPr algn="just"/>
            <a:endParaRPr lang="en-US" sz="2400" dirty="0" smtClean="0"/>
          </a:p>
          <a:p>
            <a:pPr algn="just"/>
            <a:endParaRPr lang="en-US" sz="2400" dirty="0"/>
          </a:p>
        </p:txBody>
      </p:sp>
    </p:spTree>
    <p:extLst>
      <p:ext uri="{BB962C8B-B14F-4D97-AF65-F5344CB8AC3E}">
        <p14:creationId xmlns:p14="http://schemas.microsoft.com/office/powerpoint/2010/main" val="1040128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2060"/>
                </a:solidFill>
              </a:rPr>
              <a:t>Gold Exchange Standard</a:t>
            </a:r>
          </a:p>
        </p:txBody>
      </p:sp>
      <p:sp>
        <p:nvSpPr>
          <p:cNvPr id="3" name="Content Placeholder 2"/>
          <p:cNvSpPr>
            <a:spLocks noGrp="1"/>
          </p:cNvSpPr>
          <p:nvPr>
            <p:ph idx="1"/>
          </p:nvPr>
        </p:nvSpPr>
        <p:spPr>
          <a:xfrm>
            <a:off x="457200" y="1600200"/>
            <a:ext cx="8229600" cy="5105400"/>
          </a:xfrm>
        </p:spPr>
        <p:txBody>
          <a:bodyPr>
            <a:normAutofit/>
          </a:bodyPr>
          <a:lstStyle/>
          <a:p>
            <a:pPr algn="just"/>
            <a:r>
              <a:rPr lang="en-US" sz="2400" dirty="0"/>
              <a:t>The period was characterized by nationalism, protectionism, economic and political </a:t>
            </a:r>
            <a:r>
              <a:rPr lang="en-US" sz="2400" dirty="0" smtClean="0"/>
              <a:t>instability and </a:t>
            </a:r>
            <a:r>
              <a:rPr lang="en-US" sz="2400" dirty="0"/>
              <a:t>bank </a:t>
            </a:r>
            <a:r>
              <a:rPr lang="en-US" sz="2400" dirty="0" smtClean="0"/>
              <a:t>failures</a:t>
            </a:r>
            <a:endParaRPr lang="en-US" sz="2400" dirty="0"/>
          </a:p>
          <a:p>
            <a:pPr algn="just"/>
            <a:r>
              <a:rPr lang="en-US" sz="2400" dirty="0"/>
              <a:t>Hyperinflation followed by great depression worsened the situation</a:t>
            </a:r>
          </a:p>
          <a:p>
            <a:pPr algn="just"/>
            <a:r>
              <a:rPr lang="en-US" sz="2400" dirty="0" smtClean="0"/>
              <a:t>The countries were following ‘beggar-thy </a:t>
            </a:r>
            <a:r>
              <a:rPr lang="en-US" sz="2400" dirty="0" err="1" smtClean="0"/>
              <a:t>neighbour</a:t>
            </a:r>
            <a:r>
              <a:rPr lang="en-US" sz="2400" dirty="0" smtClean="0"/>
              <a:t>’ policy by devaluating their currencies to increase exports and curb imports.</a:t>
            </a:r>
          </a:p>
          <a:p>
            <a:pPr algn="just"/>
            <a:r>
              <a:rPr lang="en-US" sz="2400" dirty="0" smtClean="0"/>
              <a:t>The automatic adjustment mechanism of gold standard was unable to work.</a:t>
            </a:r>
          </a:p>
          <a:p>
            <a:pPr algn="just"/>
            <a:endParaRPr lang="en-US" sz="2400" dirty="0"/>
          </a:p>
        </p:txBody>
      </p:sp>
    </p:spTree>
    <p:extLst>
      <p:ext uri="{BB962C8B-B14F-4D97-AF65-F5344CB8AC3E}">
        <p14:creationId xmlns:p14="http://schemas.microsoft.com/office/powerpoint/2010/main" val="38442075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2060"/>
                </a:solidFill>
              </a:rPr>
              <a:t>Gold Exchange Standard</a:t>
            </a:r>
          </a:p>
        </p:txBody>
      </p:sp>
      <p:sp>
        <p:nvSpPr>
          <p:cNvPr id="3" name="Content Placeholder 2"/>
          <p:cNvSpPr>
            <a:spLocks noGrp="1"/>
          </p:cNvSpPr>
          <p:nvPr>
            <p:ph idx="1"/>
          </p:nvPr>
        </p:nvSpPr>
        <p:spPr>
          <a:xfrm>
            <a:off x="457200" y="1600200"/>
            <a:ext cx="8229600" cy="4800600"/>
          </a:xfrm>
        </p:spPr>
        <p:txBody>
          <a:bodyPr>
            <a:normAutofit/>
          </a:bodyPr>
          <a:lstStyle/>
          <a:p>
            <a:pPr algn="just"/>
            <a:r>
              <a:rPr lang="en-US" sz="2000" dirty="0" smtClean="0"/>
              <a:t>Most banks in USA, Austria and Germany were going bankrupt due to great depression.</a:t>
            </a:r>
          </a:p>
          <a:p>
            <a:pPr algn="just"/>
            <a:r>
              <a:rPr lang="en-US" sz="2000" dirty="0" smtClean="0"/>
              <a:t>Gold reserves in UK were continuously falling due to massive outflow, which was due to chronic </a:t>
            </a:r>
            <a:r>
              <a:rPr lang="en-US" sz="2000" dirty="0" err="1" smtClean="0"/>
              <a:t>BoP</a:t>
            </a:r>
            <a:r>
              <a:rPr lang="en-US" sz="2000" dirty="0" smtClean="0"/>
              <a:t> deficit.</a:t>
            </a:r>
          </a:p>
          <a:p>
            <a:pPr algn="just"/>
            <a:r>
              <a:rPr lang="en-US" sz="2000" dirty="0" smtClean="0"/>
              <a:t>Confidence in Pound was dwindling though most countries tried to rescue it.</a:t>
            </a:r>
          </a:p>
          <a:p>
            <a:pPr algn="just"/>
            <a:r>
              <a:rPr lang="en-US" sz="2000" dirty="0" smtClean="0"/>
              <a:t>It was impossible for UK to maintain gold standard and it departed </a:t>
            </a:r>
            <a:r>
              <a:rPr lang="en-US" sz="2000" dirty="0"/>
              <a:t>from Gold in 1931, followed by most other countries. </a:t>
            </a:r>
          </a:p>
          <a:p>
            <a:pPr algn="just"/>
            <a:r>
              <a:rPr lang="en-US" sz="2000" dirty="0"/>
              <a:t>US departed from gold in 1933 due to bank failures and outflow of gold and France in 1936 due severe political instability</a:t>
            </a:r>
          </a:p>
          <a:p>
            <a:pPr algn="just"/>
            <a:r>
              <a:rPr lang="en-US" sz="2000" dirty="0"/>
              <a:t>Second World War broke in 1935 finally breaking the international monetary </a:t>
            </a:r>
            <a:r>
              <a:rPr lang="en-US" sz="2000" dirty="0" smtClean="0"/>
              <a:t>system.</a:t>
            </a:r>
            <a:endParaRPr lang="en-US" sz="2000" dirty="0"/>
          </a:p>
          <a:p>
            <a:pPr algn="just"/>
            <a:endParaRPr lang="en-US" sz="1800" dirty="0"/>
          </a:p>
        </p:txBody>
      </p:sp>
    </p:spTree>
    <p:extLst>
      <p:ext uri="{BB962C8B-B14F-4D97-AF65-F5344CB8AC3E}">
        <p14:creationId xmlns:p14="http://schemas.microsoft.com/office/powerpoint/2010/main" val="29211925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2060"/>
                </a:solidFill>
              </a:rPr>
              <a:t>Interwar Period: 1915-1944</a:t>
            </a:r>
            <a:endParaRPr lang="en-US" sz="3200" dirty="0">
              <a:solidFill>
                <a:srgbClr val="002060"/>
              </a:solidFill>
            </a:endParaRPr>
          </a:p>
        </p:txBody>
      </p:sp>
      <p:sp>
        <p:nvSpPr>
          <p:cNvPr id="3" name="Content Placeholder 2"/>
          <p:cNvSpPr>
            <a:spLocks noGrp="1"/>
          </p:cNvSpPr>
          <p:nvPr>
            <p:ph idx="1"/>
          </p:nvPr>
        </p:nvSpPr>
        <p:spPr/>
        <p:txBody>
          <a:bodyPr>
            <a:normAutofit fontScale="77500" lnSpcReduction="20000"/>
          </a:bodyPr>
          <a:lstStyle/>
          <a:p>
            <a:pPr algn="just">
              <a:tabLst>
                <a:tab pos="4114800" algn="l"/>
              </a:tabLst>
            </a:pPr>
            <a:r>
              <a:rPr lang="en-US" dirty="0" smtClean="0"/>
              <a:t>World War I ended the classical gold standard in August 1914, as major countries such as Great Britain, France , Germany and Russia suspended redemption of Bank notes in gold and imposed embargoes on gold Exports. after the war, many countries, especially Germany, Austria, Hungary, Poland, and Russia suffered hyperinflation.</a:t>
            </a:r>
          </a:p>
          <a:p>
            <a:pPr algn="just">
              <a:tabLst>
                <a:tab pos="4114800" algn="l"/>
              </a:tabLst>
            </a:pPr>
            <a:endParaRPr lang="en-US" dirty="0" smtClean="0"/>
          </a:p>
          <a:p>
            <a:pPr algn="just">
              <a:tabLst>
                <a:tab pos="4114800" algn="l"/>
              </a:tabLst>
            </a:pPr>
            <a:endParaRPr lang="en-US" dirty="0" smtClean="0"/>
          </a:p>
          <a:p>
            <a:pPr algn="just">
              <a:tabLst>
                <a:tab pos="4114800" algn="l"/>
              </a:tabLst>
            </a:pPr>
            <a:r>
              <a:rPr lang="en-US" dirty="0" smtClean="0"/>
              <a:t>The German experience provides a classical example of hyperinflation by the end of 1923 the wholesale price index in Germany was more than one trillion times as high as the prewar level.</a:t>
            </a:r>
          </a:p>
          <a:p>
            <a:pPr algn="just">
              <a:tabLst>
                <a:tab pos="4114800" algn="l"/>
              </a:tabLst>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2060"/>
                </a:solidFill>
              </a:rPr>
              <a:t>Interwar Period: 1915-1944</a:t>
            </a:r>
            <a:endParaRPr lang="en-US" sz="2800" dirty="0"/>
          </a:p>
        </p:txBody>
      </p:sp>
      <p:sp>
        <p:nvSpPr>
          <p:cNvPr id="3" name="Content Placeholder 2"/>
          <p:cNvSpPr>
            <a:spLocks noGrp="1"/>
          </p:cNvSpPr>
          <p:nvPr>
            <p:ph idx="1"/>
          </p:nvPr>
        </p:nvSpPr>
        <p:spPr/>
        <p:txBody>
          <a:bodyPr>
            <a:normAutofit/>
          </a:bodyPr>
          <a:lstStyle/>
          <a:p>
            <a:pPr algn="just">
              <a:tabLst>
                <a:tab pos="4114800" algn="l"/>
              </a:tabLst>
            </a:pPr>
            <a:r>
              <a:rPr lang="en-US" sz="2400" dirty="0" smtClean="0"/>
              <a:t>During this period countries widely used predatory depreciation of their currencies as a means of gaining advantage in the World Export market.</a:t>
            </a:r>
          </a:p>
          <a:p>
            <a:pPr algn="just">
              <a:tabLst>
                <a:tab pos="4114800" algn="l"/>
              </a:tabLst>
            </a:pPr>
            <a:endParaRPr lang="en-US" sz="2400" dirty="0" smtClean="0"/>
          </a:p>
          <a:p>
            <a:pPr algn="just">
              <a:tabLst>
                <a:tab pos="4114800" algn="l"/>
              </a:tabLst>
            </a:pPr>
            <a:r>
              <a:rPr lang="en-US" sz="2400" dirty="0" smtClean="0"/>
              <a:t> As major countries began to recover from the war and establish their economies is they attempted to restore the gold standard.</a:t>
            </a:r>
          </a:p>
          <a:p>
            <a:pPr algn="just">
              <a:tabLst>
                <a:tab pos="4114800" algn="l"/>
              </a:tabLst>
            </a:pPr>
            <a:endParaRPr lang="en-US" sz="2400" dirty="0" smtClean="0"/>
          </a:p>
          <a:p>
            <a:pPr algn="just">
              <a:tabLst>
                <a:tab pos="4114800" algn="l"/>
              </a:tabLst>
            </a:pPr>
            <a:r>
              <a:rPr lang="en-US" sz="2400" dirty="0" smtClean="0"/>
              <a:t>The United States which replace Great Britain as the dominant financial power efforts to restore the gold standard.</a:t>
            </a:r>
          </a:p>
          <a:p>
            <a:pPr algn="just"/>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2060"/>
                </a:solidFill>
              </a:rPr>
              <a:t>Interwar Period: 1915-1944</a:t>
            </a:r>
            <a:endParaRPr lang="en-US" sz="3200" dirty="0"/>
          </a:p>
        </p:txBody>
      </p:sp>
      <p:sp>
        <p:nvSpPr>
          <p:cNvPr id="3" name="Content Placeholder 2"/>
          <p:cNvSpPr>
            <a:spLocks noGrp="1"/>
          </p:cNvSpPr>
          <p:nvPr>
            <p:ph idx="1"/>
          </p:nvPr>
        </p:nvSpPr>
        <p:spPr/>
        <p:txBody>
          <a:bodyPr>
            <a:normAutofit/>
          </a:bodyPr>
          <a:lstStyle/>
          <a:p>
            <a:pPr algn="just">
              <a:lnSpc>
                <a:spcPct val="150000"/>
              </a:lnSpc>
            </a:pPr>
            <a:r>
              <a:rPr lang="en-US" sz="2400" dirty="0" smtClean="0"/>
              <a:t>The international gold standard of the late 1920 however was not much more than a façade. Most major countries gave priority to the stabilization of domestic economies and systematically followed the policy of “sterilization of gold” by matching inflows and outflows of gold respectively with reductions and increases in domestic money and credit.</a:t>
            </a:r>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2060"/>
                </a:solidFill>
              </a:rPr>
              <a:t>Interwar Period: 1915-1944</a:t>
            </a:r>
            <a:endParaRPr lang="en-US" sz="3200" dirty="0"/>
          </a:p>
        </p:txBody>
      </p:sp>
      <p:sp>
        <p:nvSpPr>
          <p:cNvPr id="3" name="Content Placeholder 2"/>
          <p:cNvSpPr>
            <a:spLocks noGrp="1"/>
          </p:cNvSpPr>
          <p:nvPr>
            <p:ph idx="1"/>
          </p:nvPr>
        </p:nvSpPr>
        <p:spPr/>
        <p:txBody>
          <a:bodyPr>
            <a:normAutofit fontScale="92500"/>
          </a:bodyPr>
          <a:lstStyle/>
          <a:p>
            <a:pPr algn="just">
              <a:lnSpc>
                <a:spcPct val="150000"/>
              </a:lnSpc>
            </a:pPr>
            <a:r>
              <a:rPr lang="en-US" sz="2400" dirty="0" smtClean="0"/>
              <a:t>Even the facade of the restore gold standard was destroyed in the wake of the Great Depression and accompanying financial crisis following the stock market crash and the </a:t>
            </a:r>
            <a:r>
              <a:rPr lang="en-US" sz="2400" dirty="0" err="1" smtClean="0"/>
              <a:t>oneset</a:t>
            </a:r>
            <a:r>
              <a:rPr lang="en-US" sz="2400" dirty="0" smtClean="0"/>
              <a:t> of the Great Depression in 1929. Many banks, especially in Austria, Germany and the United States, suffers sharp declines in the portfolio values. Against this backdrop, </a:t>
            </a:r>
            <a:r>
              <a:rPr lang="en-US" sz="2400" dirty="0" err="1" smtClean="0"/>
              <a:t>Britan</a:t>
            </a:r>
            <a:r>
              <a:rPr lang="en-US" sz="2400" dirty="0" smtClean="0"/>
              <a:t> experience a massive outflow of gold, which resulted from chronic balance of payment deficit and lack of confidence in the pound sterling. </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457200" y="1219200"/>
            <a:ext cx="8001000" cy="3200400"/>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2060"/>
                </a:solidFill>
              </a:rPr>
              <a:t>Interwar Period: 1915-1944</a:t>
            </a:r>
            <a:endParaRPr lang="en-US" sz="2800" dirty="0"/>
          </a:p>
        </p:txBody>
      </p:sp>
      <p:sp>
        <p:nvSpPr>
          <p:cNvPr id="3" name="Content Placeholder 2"/>
          <p:cNvSpPr>
            <a:spLocks noGrp="1"/>
          </p:cNvSpPr>
          <p:nvPr>
            <p:ph idx="1"/>
          </p:nvPr>
        </p:nvSpPr>
        <p:spPr/>
        <p:txBody>
          <a:bodyPr>
            <a:noAutofit/>
          </a:bodyPr>
          <a:lstStyle/>
          <a:p>
            <a:pPr algn="just">
              <a:lnSpc>
                <a:spcPct val="150000"/>
              </a:lnSpc>
            </a:pPr>
            <a:r>
              <a:rPr lang="en-US" sz="2400" dirty="0" smtClean="0"/>
              <a:t>despite coordinated International efforts to rescue the pound, British gold reserve continue to fall to the point where it was impossible to maintain the gold standard. In September 1931 the British government suspended gold payments and let the Pound float. As Great Britain got off gold, countries such as Canada, Sweden, Australia and Japan followed suit by the end of 1931. The United States got off gold in April 1933. After experiencing a spate of bank failures and outflow of gold. Lastly, France abandon the gold standard in 1936.</a:t>
            </a: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solidFill>
                  <a:srgbClr val="002060"/>
                </a:solidFill>
              </a:rPr>
              <a:t>Bretton</a:t>
            </a:r>
            <a:r>
              <a:rPr lang="en-US" sz="3200" b="1" dirty="0" smtClean="0">
                <a:solidFill>
                  <a:srgbClr val="002060"/>
                </a:solidFill>
              </a:rPr>
              <a:t>-Woods System (1945-72)</a:t>
            </a:r>
            <a:endParaRPr lang="en-US" sz="3200" b="1" dirty="0">
              <a:solidFill>
                <a:srgbClr val="002060"/>
              </a:solidFill>
            </a:endParaRPr>
          </a:p>
        </p:txBody>
      </p:sp>
      <p:sp>
        <p:nvSpPr>
          <p:cNvPr id="3" name="Content Placeholder 2"/>
          <p:cNvSpPr>
            <a:spLocks noGrp="1"/>
          </p:cNvSpPr>
          <p:nvPr>
            <p:ph idx="1"/>
          </p:nvPr>
        </p:nvSpPr>
        <p:spPr>
          <a:xfrm>
            <a:off x="457200" y="1143000"/>
            <a:ext cx="8229600" cy="4724400"/>
          </a:xfrm>
        </p:spPr>
        <p:txBody>
          <a:bodyPr>
            <a:noAutofit/>
          </a:bodyPr>
          <a:lstStyle/>
          <a:p>
            <a:pPr algn="just"/>
            <a:r>
              <a:rPr lang="en-US" sz="2400" dirty="0" smtClean="0"/>
              <a:t>At the end World War II (1939-45), the </a:t>
            </a:r>
            <a:r>
              <a:rPr lang="en-US" sz="2400" dirty="0"/>
              <a:t>US emerged as the strongest nation hence Dollar replaced Pound as </a:t>
            </a:r>
            <a:r>
              <a:rPr lang="en-US" sz="2400" dirty="0" smtClean="0"/>
              <a:t>dominant international currency.</a:t>
            </a:r>
          </a:p>
          <a:p>
            <a:pPr algn="just"/>
            <a:endParaRPr lang="en-US" sz="2400" dirty="0" smtClean="0"/>
          </a:p>
          <a:p>
            <a:pPr algn="just"/>
            <a:r>
              <a:rPr lang="en-US" sz="2400" dirty="0" smtClean="0"/>
              <a:t>Allied nations agreed to establish a new international monetary system. </a:t>
            </a:r>
          </a:p>
          <a:p>
            <a:pPr algn="just"/>
            <a:endParaRPr lang="en-US" sz="2400" dirty="0" smtClean="0"/>
          </a:p>
          <a:p>
            <a:pPr algn="just"/>
            <a:r>
              <a:rPr lang="en-US" sz="2400" dirty="0" smtClean="0"/>
              <a:t>In July 1944,  44 nations met in </a:t>
            </a:r>
            <a:r>
              <a:rPr lang="en-US" sz="2400" dirty="0" err="1" smtClean="0"/>
              <a:t>Bretton</a:t>
            </a:r>
            <a:r>
              <a:rPr lang="en-US" sz="2400" dirty="0" smtClean="0"/>
              <a:t>-Woods, New </a:t>
            </a:r>
            <a:r>
              <a:rPr lang="en-US" sz="2400" dirty="0" err="1" smtClean="0"/>
              <a:t>Hapsphire</a:t>
            </a:r>
            <a:r>
              <a:rPr lang="en-US" sz="2400" dirty="0" smtClean="0"/>
              <a:t> to discuss and design the post war International Monetary System.</a:t>
            </a:r>
          </a:p>
          <a:p>
            <a:pPr algn="just"/>
            <a:endParaRPr lang="en-US" sz="2400" dirty="0" smtClean="0"/>
          </a:p>
          <a:p>
            <a:pPr algn="just"/>
            <a:r>
              <a:rPr lang="en-US" sz="2400" dirty="0" smtClean="0"/>
              <a:t>Major concern was to prevent the tendency of ‘beggar thy </a:t>
            </a:r>
            <a:r>
              <a:rPr lang="en-US" sz="2400" dirty="0" err="1" smtClean="0"/>
              <a:t>neighbour</a:t>
            </a:r>
            <a:r>
              <a:rPr lang="en-US" sz="2400" dirty="0" smtClean="0"/>
              <a:t>’ and design clear rules of games which were absent during war and intervening periods</a:t>
            </a:r>
          </a:p>
        </p:txBody>
      </p:sp>
    </p:spTree>
    <p:extLst>
      <p:ext uri="{BB962C8B-B14F-4D97-AF65-F5344CB8AC3E}">
        <p14:creationId xmlns:p14="http://schemas.microsoft.com/office/powerpoint/2010/main" val="28661559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rgbClr val="002060"/>
                </a:solidFill>
              </a:rPr>
              <a:t>Bretton-Woods System</a:t>
            </a:r>
          </a:p>
        </p:txBody>
      </p:sp>
      <p:sp>
        <p:nvSpPr>
          <p:cNvPr id="3" name="Content Placeholder 2"/>
          <p:cNvSpPr>
            <a:spLocks noGrp="1"/>
          </p:cNvSpPr>
          <p:nvPr>
            <p:ph idx="1"/>
          </p:nvPr>
        </p:nvSpPr>
        <p:spPr/>
        <p:txBody>
          <a:bodyPr>
            <a:normAutofit/>
          </a:bodyPr>
          <a:lstStyle/>
          <a:p>
            <a:pPr algn="just"/>
            <a:r>
              <a:rPr lang="en-US" sz="2800" dirty="0"/>
              <a:t>The concentration was ensuring exchange rate stability without reverting to gold standard.</a:t>
            </a:r>
          </a:p>
          <a:p>
            <a:pPr algn="just"/>
            <a:r>
              <a:rPr lang="en-US" sz="2800" dirty="0" smtClean="0"/>
              <a:t>Major objectives of the conference:</a:t>
            </a:r>
          </a:p>
          <a:p>
            <a:pPr lvl="1" algn="just"/>
            <a:r>
              <a:rPr lang="en-US" sz="2400" dirty="0" smtClean="0"/>
              <a:t>Review the existing rules</a:t>
            </a:r>
          </a:p>
          <a:p>
            <a:pPr lvl="1" algn="just"/>
            <a:r>
              <a:rPr lang="en-US" sz="2400" dirty="0" smtClean="0"/>
              <a:t>Devise a system to encourage international monetary cooperation</a:t>
            </a:r>
          </a:p>
          <a:p>
            <a:pPr lvl="1" algn="just"/>
            <a:r>
              <a:rPr lang="en-US" sz="2400" dirty="0" smtClean="0"/>
              <a:t>Establish an international institution to ensure good functioning of the new system</a:t>
            </a:r>
            <a:endParaRPr lang="en-US" sz="2400" dirty="0"/>
          </a:p>
        </p:txBody>
      </p:sp>
    </p:spTree>
    <p:extLst>
      <p:ext uri="{BB962C8B-B14F-4D97-AF65-F5344CB8AC3E}">
        <p14:creationId xmlns:p14="http://schemas.microsoft.com/office/powerpoint/2010/main" val="39045176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2060"/>
                </a:solidFill>
              </a:rPr>
              <a:t>Bretton-Woods System</a:t>
            </a:r>
          </a:p>
        </p:txBody>
      </p:sp>
      <p:sp>
        <p:nvSpPr>
          <p:cNvPr id="3" name="Content Placeholder 2"/>
          <p:cNvSpPr>
            <a:spLocks noGrp="1"/>
          </p:cNvSpPr>
          <p:nvPr>
            <p:ph idx="1"/>
          </p:nvPr>
        </p:nvSpPr>
        <p:spPr/>
        <p:txBody>
          <a:bodyPr>
            <a:normAutofit/>
          </a:bodyPr>
          <a:lstStyle/>
          <a:p>
            <a:pPr algn="just"/>
            <a:r>
              <a:rPr lang="en-US" sz="2800" dirty="0" smtClean="0"/>
              <a:t>The </a:t>
            </a:r>
            <a:r>
              <a:rPr lang="en-US" sz="2800" dirty="0"/>
              <a:t>outcome was establishment of International Bank for Reconstruction and Development, i.e. World Bank and International Monetary Fund to implement new system</a:t>
            </a:r>
            <a:r>
              <a:rPr lang="en-US" sz="2800" dirty="0" smtClean="0"/>
              <a:t>.</a:t>
            </a:r>
          </a:p>
          <a:p>
            <a:pPr algn="just"/>
            <a:endParaRPr lang="en-US" sz="2800" dirty="0" smtClean="0"/>
          </a:p>
          <a:p>
            <a:pPr algn="just"/>
            <a:endParaRPr lang="en-US" sz="2800" dirty="0" smtClean="0"/>
          </a:p>
          <a:p>
            <a:pPr algn="just"/>
            <a:r>
              <a:rPr lang="en-US" sz="2800" dirty="0" smtClean="0"/>
              <a:t>US emerged as the most stable and strongest country hence in the new system Dollar was recognized as the dominant international currency.</a:t>
            </a:r>
            <a:endParaRPr lang="en-US" sz="2800" dirty="0"/>
          </a:p>
          <a:p>
            <a:pPr algn="just"/>
            <a:endParaRPr lang="en-US" sz="2800" dirty="0"/>
          </a:p>
        </p:txBody>
      </p:sp>
    </p:spTree>
    <p:extLst>
      <p:ext uri="{BB962C8B-B14F-4D97-AF65-F5344CB8AC3E}">
        <p14:creationId xmlns:p14="http://schemas.microsoft.com/office/powerpoint/2010/main" val="11987101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2060"/>
                </a:solidFill>
              </a:rPr>
              <a:t>International Monetary Fund</a:t>
            </a:r>
            <a:endParaRPr lang="en-US" sz="2800" dirty="0">
              <a:solidFill>
                <a:srgbClr val="002060"/>
              </a:solidFill>
            </a:endParaRPr>
          </a:p>
        </p:txBody>
      </p:sp>
      <p:sp>
        <p:nvSpPr>
          <p:cNvPr id="3" name="Content Placeholder 2"/>
          <p:cNvSpPr>
            <a:spLocks noGrp="1"/>
          </p:cNvSpPr>
          <p:nvPr>
            <p:ph idx="1"/>
          </p:nvPr>
        </p:nvSpPr>
        <p:spPr/>
        <p:txBody>
          <a:bodyPr>
            <a:normAutofit/>
          </a:bodyPr>
          <a:lstStyle/>
          <a:p>
            <a:pPr algn="just"/>
            <a:r>
              <a:rPr lang="en-US" sz="2800" dirty="0" smtClean="0"/>
              <a:t>The capital of IMF came from subscription of members known as quotas, determined on basis of each countries economic importance. </a:t>
            </a:r>
          </a:p>
          <a:p>
            <a:pPr lvl="1" algn="just"/>
            <a:r>
              <a:rPr lang="en-US" sz="2400" dirty="0" smtClean="0"/>
              <a:t>Earlier in gold now in SDRs</a:t>
            </a:r>
          </a:p>
          <a:p>
            <a:pPr algn="just"/>
            <a:r>
              <a:rPr lang="en-US" sz="2800" dirty="0" smtClean="0"/>
              <a:t>Main functions:</a:t>
            </a:r>
          </a:p>
          <a:p>
            <a:pPr lvl="1" algn="just"/>
            <a:r>
              <a:rPr lang="en-US" sz="2400" dirty="0" smtClean="0"/>
              <a:t>Help member countries in stabilizing their currencies</a:t>
            </a:r>
          </a:p>
          <a:p>
            <a:pPr lvl="1" algn="just"/>
            <a:r>
              <a:rPr lang="en-US" sz="2400" dirty="0" smtClean="0"/>
              <a:t>Supervise exchange rates and advise members on exchange rate policies</a:t>
            </a:r>
          </a:p>
          <a:p>
            <a:pPr lvl="1" algn="just"/>
            <a:r>
              <a:rPr lang="en-US" sz="2400" dirty="0" smtClean="0"/>
              <a:t>Accord temporary financing to tide over </a:t>
            </a:r>
            <a:r>
              <a:rPr lang="en-US" sz="2400" dirty="0" err="1" smtClean="0"/>
              <a:t>BoP</a:t>
            </a:r>
            <a:r>
              <a:rPr lang="en-US" sz="2400" dirty="0" smtClean="0"/>
              <a:t> difficulties</a:t>
            </a:r>
          </a:p>
          <a:p>
            <a:pPr algn="just"/>
            <a:endParaRPr lang="en-US" sz="2800" dirty="0" smtClean="0"/>
          </a:p>
          <a:p>
            <a:pPr algn="just"/>
            <a:endParaRPr lang="en-US" sz="2800" dirty="0"/>
          </a:p>
        </p:txBody>
      </p:sp>
    </p:spTree>
    <p:extLst>
      <p:ext uri="{BB962C8B-B14F-4D97-AF65-F5344CB8AC3E}">
        <p14:creationId xmlns:p14="http://schemas.microsoft.com/office/powerpoint/2010/main" val="42865640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2060"/>
                </a:solidFill>
              </a:rPr>
              <a:t>World Bank</a:t>
            </a:r>
            <a:endParaRPr lang="en-US" sz="3200" dirty="0">
              <a:solidFill>
                <a:srgbClr val="002060"/>
              </a:solidFill>
            </a:endParaRPr>
          </a:p>
        </p:txBody>
      </p:sp>
      <p:sp>
        <p:nvSpPr>
          <p:cNvPr id="3" name="Content Placeholder 2"/>
          <p:cNvSpPr>
            <a:spLocks noGrp="1"/>
          </p:cNvSpPr>
          <p:nvPr>
            <p:ph idx="1"/>
          </p:nvPr>
        </p:nvSpPr>
        <p:spPr>
          <a:xfrm>
            <a:off x="457200" y="1600200"/>
            <a:ext cx="8229600" cy="4876800"/>
          </a:xfrm>
        </p:spPr>
        <p:txBody>
          <a:bodyPr>
            <a:normAutofit/>
          </a:bodyPr>
          <a:lstStyle/>
          <a:p>
            <a:r>
              <a:rPr lang="en-US" sz="2400" dirty="0" smtClean="0"/>
              <a:t>To aid the countries to recover from after effect of the war.</a:t>
            </a:r>
          </a:p>
          <a:p>
            <a:r>
              <a:rPr lang="en-US" sz="2400" dirty="0" smtClean="0"/>
              <a:t>Accord debt financing of long term (15-20 years) for</a:t>
            </a:r>
          </a:p>
          <a:p>
            <a:pPr lvl="1"/>
            <a:r>
              <a:rPr lang="en-US" sz="2000" dirty="0" smtClean="0"/>
              <a:t>Infrastructure development</a:t>
            </a:r>
          </a:p>
          <a:p>
            <a:pPr lvl="1"/>
            <a:r>
              <a:rPr lang="en-US" sz="2000" dirty="0" smtClean="0"/>
              <a:t>Development of energy sources</a:t>
            </a:r>
          </a:p>
          <a:p>
            <a:pPr lvl="1"/>
            <a:r>
              <a:rPr lang="en-US" sz="2000" dirty="0" smtClean="0"/>
              <a:t>For regional development, irrigation, education</a:t>
            </a:r>
          </a:p>
          <a:p>
            <a:r>
              <a:rPr lang="en-US" sz="2400" dirty="0" smtClean="0"/>
              <a:t>Gives technical assistance</a:t>
            </a:r>
          </a:p>
          <a:p>
            <a:pPr lvl="1"/>
            <a:r>
              <a:rPr lang="en-US" sz="2000" dirty="0" smtClean="0"/>
              <a:t>Research activities in the field of education, health and agriculture</a:t>
            </a:r>
          </a:p>
          <a:p>
            <a:r>
              <a:rPr lang="en-US" sz="2400" dirty="0" smtClean="0"/>
              <a:t>Loans to governments or through government as guarantor </a:t>
            </a:r>
          </a:p>
          <a:p>
            <a:pPr lvl="1"/>
            <a:r>
              <a:rPr lang="en-US" sz="2000" dirty="0" smtClean="0"/>
              <a:t>Financially viable projects</a:t>
            </a:r>
          </a:p>
          <a:p>
            <a:pPr lvl="1"/>
            <a:r>
              <a:rPr lang="en-US" sz="2000" dirty="0" smtClean="0"/>
              <a:t>Self sustainable after completion</a:t>
            </a:r>
            <a:endParaRPr lang="en-US" sz="2000" dirty="0"/>
          </a:p>
        </p:txBody>
      </p:sp>
    </p:spTree>
    <p:extLst>
      <p:ext uri="{BB962C8B-B14F-4D97-AF65-F5344CB8AC3E}">
        <p14:creationId xmlns:p14="http://schemas.microsoft.com/office/powerpoint/2010/main" val="39084885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World Bank</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The </a:t>
            </a:r>
            <a:r>
              <a:rPr lang="en-US" dirty="0" err="1" smtClean="0"/>
              <a:t>Bretton</a:t>
            </a:r>
            <a:r>
              <a:rPr lang="en-US" dirty="0" smtClean="0"/>
              <a:t> Woods system was created by the 1944 Articles of Agreement at a global conference </a:t>
            </a:r>
            <a:r>
              <a:rPr lang="en-US" dirty="0" err="1" smtClean="0"/>
              <a:t>organised</a:t>
            </a:r>
            <a:r>
              <a:rPr lang="en-US" dirty="0" smtClean="0"/>
              <a:t> by the US Treasury at the Mount Washington Hotel in </a:t>
            </a:r>
            <a:r>
              <a:rPr lang="en-US" dirty="0" err="1" smtClean="0"/>
              <a:t>Bretton</a:t>
            </a:r>
            <a:r>
              <a:rPr lang="en-US" dirty="0" smtClean="0"/>
              <a:t> Woods, New Hampshire, at the height of WWII. It was established to design a new international monetary order for the post war, and to avoid the perceived problems of the interwar period: protectionism, beggar-thy-</a:t>
            </a:r>
            <a:r>
              <a:rPr lang="en-US" dirty="0" err="1" smtClean="0"/>
              <a:t>neighbour</a:t>
            </a:r>
            <a:r>
              <a:rPr lang="en-US" dirty="0" smtClean="0"/>
              <a:t> devaluations, hot money flows, and unstable exchange rates. It also sought to provide a framework of monetary and financial stability to foster global economic growth and the growth of international trade.</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2060"/>
                </a:solidFill>
              </a:rPr>
              <a:t>Fixed Exchange Rate System</a:t>
            </a:r>
            <a:endParaRPr lang="en-US" sz="3200" dirty="0">
              <a:solidFill>
                <a:srgbClr val="002060"/>
              </a:solidFill>
            </a:endParaRPr>
          </a:p>
        </p:txBody>
      </p:sp>
      <p:sp>
        <p:nvSpPr>
          <p:cNvPr id="3" name="Content Placeholder 2"/>
          <p:cNvSpPr>
            <a:spLocks noGrp="1"/>
          </p:cNvSpPr>
          <p:nvPr>
            <p:ph idx="1"/>
          </p:nvPr>
        </p:nvSpPr>
        <p:spPr>
          <a:xfrm>
            <a:off x="457200" y="1600201"/>
            <a:ext cx="4724400" cy="4724399"/>
          </a:xfrm>
        </p:spPr>
        <p:txBody>
          <a:bodyPr>
            <a:normAutofit/>
          </a:bodyPr>
          <a:lstStyle/>
          <a:p>
            <a:pPr algn="just"/>
            <a:r>
              <a:rPr lang="en-US" sz="2400" dirty="0" smtClean="0"/>
              <a:t>Dollar was the only currency fully convertible in gold at $35/oz.</a:t>
            </a:r>
          </a:p>
          <a:p>
            <a:pPr algn="just"/>
            <a:r>
              <a:rPr lang="en-US" sz="2400" dirty="0"/>
              <a:t>Each country established a par value of its currency against dollar.</a:t>
            </a:r>
          </a:p>
          <a:p>
            <a:pPr algn="just"/>
            <a:r>
              <a:rPr lang="en-US" sz="2400" dirty="0" smtClean="0"/>
              <a:t>The </a:t>
            </a:r>
            <a:r>
              <a:rPr lang="en-US" sz="2400" dirty="0"/>
              <a:t>new system was broadly known as dollar based gold exchange system.</a:t>
            </a:r>
          </a:p>
          <a:p>
            <a:pPr algn="just"/>
            <a:r>
              <a:rPr lang="en-US" sz="2400" dirty="0"/>
              <a:t>Countries held reserves of gold as well as dollar as means of international transaction.</a:t>
            </a:r>
          </a:p>
          <a:p>
            <a:pPr algn="just"/>
            <a:endParaRPr lang="en-US" sz="2400" dirty="0"/>
          </a:p>
        </p:txBody>
      </p:sp>
      <p:grpSp>
        <p:nvGrpSpPr>
          <p:cNvPr id="17" name="Group 16"/>
          <p:cNvGrpSpPr/>
          <p:nvPr/>
        </p:nvGrpSpPr>
        <p:grpSpPr>
          <a:xfrm>
            <a:off x="5562600" y="1971020"/>
            <a:ext cx="3048000" cy="3515380"/>
            <a:chOff x="3352800" y="1742420"/>
            <a:chExt cx="3048000" cy="3515380"/>
          </a:xfrm>
        </p:grpSpPr>
        <p:sp>
          <p:nvSpPr>
            <p:cNvPr id="18" name="Oval 17"/>
            <p:cNvSpPr/>
            <p:nvPr/>
          </p:nvSpPr>
          <p:spPr>
            <a:xfrm>
              <a:off x="5486400" y="174242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352800" y="174242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467100" y="1905000"/>
              <a:ext cx="685800" cy="584775"/>
            </a:xfrm>
            <a:prstGeom prst="rect">
              <a:avLst/>
            </a:prstGeom>
            <a:noFill/>
          </p:spPr>
          <p:txBody>
            <a:bodyPr wrap="square" rtlCol="0">
              <a:spAutoFit/>
            </a:bodyPr>
            <a:lstStyle/>
            <a:p>
              <a:pPr algn="ctr"/>
              <a:r>
                <a:rPr lang="en-US" sz="3200" dirty="0" smtClean="0">
                  <a:latin typeface="Arial" pitchFamily="34" charset="0"/>
                  <a:cs typeface="Arial" pitchFamily="34" charset="0"/>
                </a:rPr>
                <a:t>₤</a:t>
              </a:r>
              <a:endParaRPr lang="en-US" sz="3200" dirty="0">
                <a:latin typeface="Arial" pitchFamily="34" charset="0"/>
                <a:cs typeface="Arial" pitchFamily="34" charset="0"/>
              </a:endParaRPr>
            </a:p>
          </p:txBody>
        </p:sp>
        <p:sp>
          <p:nvSpPr>
            <p:cNvPr id="21" name="TextBox 20"/>
            <p:cNvSpPr txBox="1"/>
            <p:nvPr/>
          </p:nvSpPr>
          <p:spPr>
            <a:xfrm>
              <a:off x="5562600" y="1905000"/>
              <a:ext cx="685800" cy="584775"/>
            </a:xfrm>
            <a:prstGeom prst="rect">
              <a:avLst/>
            </a:prstGeom>
            <a:noFill/>
          </p:spPr>
          <p:txBody>
            <a:bodyPr wrap="square" rtlCol="0">
              <a:spAutoFit/>
            </a:bodyPr>
            <a:lstStyle/>
            <a:p>
              <a:pPr algn="ctr"/>
              <a:r>
                <a:rPr lang="en-US" sz="3200" dirty="0" smtClean="0">
                  <a:latin typeface="Arial" pitchFamily="34" charset="0"/>
                  <a:cs typeface="Arial" pitchFamily="34" charset="0"/>
                </a:rPr>
                <a:t>₣</a:t>
              </a:r>
              <a:endParaRPr lang="en-US" sz="3200" dirty="0">
                <a:latin typeface="Arial" pitchFamily="34" charset="0"/>
                <a:cs typeface="Arial" pitchFamily="34" charset="0"/>
              </a:endParaRPr>
            </a:p>
          </p:txBody>
        </p:sp>
        <p:sp>
          <p:nvSpPr>
            <p:cNvPr id="22" name="TextBox 21"/>
            <p:cNvSpPr txBox="1"/>
            <p:nvPr/>
          </p:nvSpPr>
          <p:spPr>
            <a:xfrm>
              <a:off x="4495800" y="3377625"/>
              <a:ext cx="609600" cy="584775"/>
            </a:xfrm>
            <a:prstGeom prst="rect">
              <a:avLst/>
            </a:prstGeom>
            <a:solidFill>
              <a:srgbClr val="00B050"/>
            </a:solidFill>
          </p:spPr>
          <p:txBody>
            <a:bodyPr wrap="square" rtlCol="0">
              <a:spAutoFit/>
            </a:bodyPr>
            <a:lstStyle/>
            <a:p>
              <a:pPr algn="ctr"/>
              <a:r>
                <a:rPr lang="en-US" sz="3200" dirty="0" smtClean="0">
                  <a:latin typeface="Arial" pitchFamily="34" charset="0"/>
                  <a:cs typeface="Arial" pitchFamily="34" charset="0"/>
                </a:rPr>
                <a:t>$</a:t>
              </a:r>
              <a:endParaRPr lang="en-US" sz="3200" dirty="0">
                <a:latin typeface="Arial" pitchFamily="34" charset="0"/>
                <a:cs typeface="Arial" pitchFamily="34" charset="0"/>
              </a:endParaRPr>
            </a:p>
          </p:txBody>
        </p:sp>
        <p:sp>
          <p:nvSpPr>
            <p:cNvPr id="23" name="TextBox 22"/>
            <p:cNvSpPr txBox="1"/>
            <p:nvPr/>
          </p:nvSpPr>
          <p:spPr>
            <a:xfrm>
              <a:off x="4152900" y="4673025"/>
              <a:ext cx="1333500" cy="584775"/>
            </a:xfrm>
            <a:prstGeom prst="rect">
              <a:avLst/>
            </a:prstGeom>
            <a:solidFill>
              <a:srgbClr val="FFFF00"/>
            </a:solidFill>
          </p:spPr>
          <p:txBody>
            <a:bodyPr wrap="square" rtlCol="0">
              <a:spAutoFit/>
            </a:bodyPr>
            <a:lstStyle/>
            <a:p>
              <a:pPr algn="ctr"/>
              <a:r>
                <a:rPr lang="en-US" sz="3200" dirty="0" smtClean="0"/>
                <a:t>Gold </a:t>
              </a:r>
            </a:p>
          </p:txBody>
        </p:sp>
        <p:cxnSp>
          <p:nvCxnSpPr>
            <p:cNvPr id="24" name="Straight Arrow Connector 23"/>
            <p:cNvCxnSpPr/>
            <p:nvPr/>
          </p:nvCxnSpPr>
          <p:spPr>
            <a:xfrm>
              <a:off x="4038600" y="2656820"/>
              <a:ext cx="533400" cy="720805"/>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067300" y="2656820"/>
              <a:ext cx="647700" cy="720805"/>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22" idx="2"/>
              <a:endCxn id="23" idx="0"/>
            </p:cNvCxnSpPr>
            <p:nvPr/>
          </p:nvCxnSpPr>
          <p:spPr>
            <a:xfrm>
              <a:off x="4800600" y="3962400"/>
              <a:ext cx="19050" cy="710625"/>
            </a:xfrm>
            <a:prstGeom prst="straightConnector1">
              <a:avLst/>
            </a:prstGeom>
            <a:ln w="31750">
              <a:headEnd type="arrow"/>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429000" y="2895600"/>
              <a:ext cx="1143000" cy="400110"/>
            </a:xfrm>
            <a:prstGeom prst="rect">
              <a:avLst/>
            </a:prstGeom>
            <a:noFill/>
          </p:spPr>
          <p:txBody>
            <a:bodyPr wrap="square" rtlCol="0">
              <a:spAutoFit/>
            </a:bodyPr>
            <a:lstStyle/>
            <a:p>
              <a:r>
                <a:rPr lang="en-US" sz="2000" dirty="0" smtClean="0"/>
                <a:t>Par value</a:t>
              </a:r>
              <a:endParaRPr lang="en-US" sz="2000" dirty="0"/>
            </a:p>
          </p:txBody>
        </p:sp>
        <p:sp>
          <p:nvSpPr>
            <p:cNvPr id="28" name="TextBox 27"/>
            <p:cNvSpPr txBox="1"/>
            <p:nvPr/>
          </p:nvSpPr>
          <p:spPr>
            <a:xfrm>
              <a:off x="5257800" y="2895600"/>
              <a:ext cx="1143000" cy="400110"/>
            </a:xfrm>
            <a:prstGeom prst="rect">
              <a:avLst/>
            </a:prstGeom>
            <a:noFill/>
          </p:spPr>
          <p:txBody>
            <a:bodyPr wrap="square" rtlCol="0">
              <a:spAutoFit/>
            </a:bodyPr>
            <a:lstStyle/>
            <a:p>
              <a:r>
                <a:rPr lang="en-US" sz="2000" dirty="0" smtClean="0"/>
                <a:t>Par value</a:t>
              </a:r>
              <a:endParaRPr lang="en-US" sz="2000" dirty="0"/>
            </a:p>
          </p:txBody>
        </p:sp>
        <p:sp>
          <p:nvSpPr>
            <p:cNvPr id="29" name="Rectangle 28"/>
            <p:cNvSpPr/>
            <p:nvPr/>
          </p:nvSpPr>
          <p:spPr>
            <a:xfrm>
              <a:off x="4810169" y="4133046"/>
              <a:ext cx="901465" cy="400110"/>
            </a:xfrm>
            <a:prstGeom prst="rect">
              <a:avLst/>
            </a:prstGeom>
          </p:spPr>
          <p:txBody>
            <a:bodyPr wrap="none">
              <a:spAutoFit/>
            </a:bodyPr>
            <a:lstStyle/>
            <a:p>
              <a:pPr algn="ctr"/>
              <a:r>
                <a:rPr lang="en-US" sz="2000" dirty="0"/>
                <a:t>$35/</a:t>
              </a:r>
              <a:r>
                <a:rPr lang="en-US" sz="2000" dirty="0" err="1"/>
                <a:t>oz</a:t>
              </a:r>
              <a:endParaRPr lang="en-US" sz="2000" dirty="0"/>
            </a:p>
          </p:txBody>
        </p:sp>
      </p:grpSp>
    </p:spTree>
    <p:extLst>
      <p:ext uri="{BB962C8B-B14F-4D97-AF65-F5344CB8AC3E}">
        <p14:creationId xmlns:p14="http://schemas.microsoft.com/office/powerpoint/2010/main" val="17435767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2060"/>
                </a:solidFill>
              </a:rPr>
              <a:t>Fixed Exchange Rate System</a:t>
            </a:r>
          </a:p>
        </p:txBody>
      </p:sp>
      <p:sp>
        <p:nvSpPr>
          <p:cNvPr id="3" name="Content Placeholder 2"/>
          <p:cNvSpPr>
            <a:spLocks noGrp="1"/>
          </p:cNvSpPr>
          <p:nvPr>
            <p:ph idx="1"/>
          </p:nvPr>
        </p:nvSpPr>
        <p:spPr/>
        <p:txBody>
          <a:bodyPr>
            <a:normAutofit/>
          </a:bodyPr>
          <a:lstStyle/>
          <a:p>
            <a:pPr algn="just"/>
            <a:r>
              <a:rPr lang="en-US" sz="2400" dirty="0" smtClean="0"/>
              <a:t>Each </a:t>
            </a:r>
            <a:r>
              <a:rPr lang="en-US" sz="2400" dirty="0"/>
              <a:t>country was responsible to maintained Exchange rate between ± 1 percent of par value by buying/selling foreign exchange</a:t>
            </a:r>
            <a:r>
              <a:rPr lang="en-US" sz="2400" dirty="0" smtClean="0"/>
              <a:t>.</a:t>
            </a:r>
          </a:p>
          <a:p>
            <a:pPr algn="just"/>
            <a:endParaRPr lang="en-US" sz="2400" dirty="0"/>
          </a:p>
          <a:p>
            <a:pPr algn="just"/>
            <a:r>
              <a:rPr lang="en-US" sz="2400" dirty="0" smtClean="0"/>
              <a:t>Devaluations or revaluations of more than 5 percent could be done only with permission of IMF.</a:t>
            </a:r>
          </a:p>
          <a:p>
            <a:pPr algn="just"/>
            <a:endParaRPr lang="en-US" sz="2400" dirty="0" smtClean="0"/>
          </a:p>
          <a:p>
            <a:pPr algn="just"/>
            <a:r>
              <a:rPr lang="en-US" sz="2400" dirty="0" smtClean="0"/>
              <a:t>Fixed exchange rate prevailed; trade was boosted and inflation was under control.</a:t>
            </a:r>
            <a:endParaRPr lang="en-US" sz="2400" dirty="0"/>
          </a:p>
        </p:txBody>
      </p:sp>
    </p:spTree>
    <p:extLst>
      <p:ext uri="{BB962C8B-B14F-4D97-AF65-F5344CB8AC3E}">
        <p14:creationId xmlns:p14="http://schemas.microsoft.com/office/powerpoint/2010/main" val="20831804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2060"/>
                </a:solidFill>
              </a:rPr>
              <a:t>Bretton-Woods System</a:t>
            </a:r>
          </a:p>
        </p:txBody>
      </p:sp>
      <p:sp>
        <p:nvSpPr>
          <p:cNvPr id="3" name="Content Placeholder 2"/>
          <p:cNvSpPr>
            <a:spLocks noGrp="1"/>
          </p:cNvSpPr>
          <p:nvPr>
            <p:ph idx="1"/>
          </p:nvPr>
        </p:nvSpPr>
        <p:spPr/>
        <p:txBody>
          <a:bodyPr>
            <a:normAutofit/>
          </a:bodyPr>
          <a:lstStyle/>
          <a:p>
            <a:pPr algn="just"/>
            <a:r>
              <a:rPr lang="en-US" sz="2800" dirty="0" smtClean="0"/>
              <a:t>Several advantages:</a:t>
            </a:r>
          </a:p>
          <a:p>
            <a:pPr lvl="1" algn="just"/>
            <a:r>
              <a:rPr lang="en-US" sz="2400" dirty="0" smtClean="0"/>
              <a:t>No need to trade gold</a:t>
            </a:r>
          </a:p>
          <a:p>
            <a:pPr lvl="1" algn="just"/>
            <a:r>
              <a:rPr lang="en-US" sz="2400" dirty="0" smtClean="0"/>
              <a:t>No need to hold gold which earned no yield as against foreign securities which earned interest</a:t>
            </a:r>
          </a:p>
          <a:p>
            <a:pPr lvl="1" algn="just"/>
            <a:r>
              <a:rPr lang="en-US" sz="2400" dirty="0" smtClean="0"/>
              <a:t>Ample supply of international monetary reserves</a:t>
            </a:r>
          </a:p>
          <a:p>
            <a:pPr lvl="1" algn="just"/>
            <a:r>
              <a:rPr lang="en-US" sz="2400" dirty="0" smtClean="0"/>
              <a:t>Stable exchange rates: fixed in terms of dollar/gold</a:t>
            </a:r>
            <a:endParaRPr lang="en-US" sz="2400" dirty="0"/>
          </a:p>
        </p:txBody>
      </p:sp>
    </p:spTree>
    <p:extLst>
      <p:ext uri="{BB962C8B-B14F-4D97-AF65-F5344CB8AC3E}">
        <p14:creationId xmlns:p14="http://schemas.microsoft.com/office/powerpoint/2010/main" val="556611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The Mexican Peso Crisis</a:t>
            </a:r>
          </a:p>
          <a:p>
            <a:r>
              <a:rPr lang="en-US" dirty="0" smtClean="0"/>
              <a:t>The Asian Currency Crisis</a:t>
            </a:r>
          </a:p>
          <a:p>
            <a:r>
              <a:rPr lang="en-US" dirty="0" smtClean="0"/>
              <a:t>The Argentine Peso Crisis</a:t>
            </a:r>
          </a:p>
          <a:p>
            <a:r>
              <a:rPr lang="en-US" dirty="0" smtClean="0"/>
              <a:t>Euro Zone Crisis</a:t>
            </a:r>
          </a:p>
          <a:p>
            <a:r>
              <a:rPr lang="en-US" dirty="0" smtClean="0"/>
              <a:t>Recession</a:t>
            </a:r>
          </a:p>
          <a:p>
            <a:r>
              <a:rPr lang="en-US" dirty="0" smtClean="0"/>
              <a:t>Why Meta </a:t>
            </a:r>
            <a:r>
              <a:rPr lang="en-US" smtClean="0"/>
              <a:t>Shares Fall</a:t>
            </a:r>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2060"/>
                </a:solidFill>
              </a:rPr>
              <a:t>Collapse of Bretton-Woods </a:t>
            </a:r>
            <a:r>
              <a:rPr lang="en-US" sz="2800" dirty="0">
                <a:solidFill>
                  <a:srgbClr val="002060"/>
                </a:solidFill>
              </a:rPr>
              <a:t>System</a:t>
            </a:r>
          </a:p>
        </p:txBody>
      </p:sp>
      <p:sp>
        <p:nvSpPr>
          <p:cNvPr id="3" name="Content Placeholder 2"/>
          <p:cNvSpPr>
            <a:spLocks noGrp="1"/>
          </p:cNvSpPr>
          <p:nvPr>
            <p:ph idx="1"/>
          </p:nvPr>
        </p:nvSpPr>
        <p:spPr/>
        <p:txBody>
          <a:bodyPr>
            <a:normAutofit/>
          </a:bodyPr>
          <a:lstStyle/>
          <a:p>
            <a:pPr algn="just"/>
            <a:r>
              <a:rPr lang="en-US" sz="2400" dirty="0" smtClean="0"/>
              <a:t>Immense pressure on US to maintain international liquidity</a:t>
            </a:r>
          </a:p>
          <a:p>
            <a:pPr algn="just"/>
            <a:r>
              <a:rPr lang="en-US" sz="2400" dirty="0" smtClean="0"/>
              <a:t>The net effect was US </a:t>
            </a:r>
            <a:r>
              <a:rPr lang="en-US" sz="2400" dirty="0" err="1" smtClean="0"/>
              <a:t>BoP</a:t>
            </a:r>
            <a:r>
              <a:rPr lang="en-US" sz="2400" dirty="0" smtClean="0"/>
              <a:t> deficit.</a:t>
            </a:r>
          </a:p>
          <a:p>
            <a:pPr algn="just"/>
            <a:r>
              <a:rPr lang="en-US" sz="2400" dirty="0" smtClean="0"/>
              <a:t>To satisfy the growing need for foreign exchange reserves US had to consistently run </a:t>
            </a:r>
            <a:r>
              <a:rPr lang="en-US" sz="2400" dirty="0" err="1"/>
              <a:t>BoP</a:t>
            </a:r>
            <a:r>
              <a:rPr lang="en-US" sz="2400" dirty="0"/>
              <a:t> </a:t>
            </a:r>
            <a:r>
              <a:rPr lang="en-US" sz="2400" dirty="0" smtClean="0"/>
              <a:t>deficit</a:t>
            </a:r>
          </a:p>
          <a:p>
            <a:pPr algn="just"/>
            <a:r>
              <a:rPr lang="en-US" sz="2400" dirty="0" smtClean="0"/>
              <a:t>But a country on persistent </a:t>
            </a:r>
            <a:r>
              <a:rPr lang="en-US" sz="2400" dirty="0" err="1"/>
              <a:t>BoP</a:t>
            </a:r>
            <a:r>
              <a:rPr lang="en-US" sz="2400" dirty="0"/>
              <a:t> </a:t>
            </a:r>
            <a:r>
              <a:rPr lang="en-US" sz="2400" dirty="0" smtClean="0"/>
              <a:t>deficit cannot ensure stability and will affect value of its currency, thereby affecting international confidence in the reserve currency itself, causing the downfall of the system. The dilemma known as </a:t>
            </a:r>
            <a:r>
              <a:rPr lang="en-US" sz="2400" dirty="0" err="1" smtClean="0"/>
              <a:t>Triffin</a:t>
            </a:r>
            <a:r>
              <a:rPr lang="en-US" sz="2400" dirty="0" smtClean="0"/>
              <a:t> Paradox was indeed responsible for the eventual collapse of the dollar based gold exchange system in the early 1970s</a:t>
            </a:r>
            <a:endParaRPr lang="en-US" sz="2400" dirty="0"/>
          </a:p>
        </p:txBody>
      </p:sp>
    </p:spTree>
    <p:extLst>
      <p:ext uri="{BB962C8B-B14F-4D97-AF65-F5344CB8AC3E}">
        <p14:creationId xmlns:p14="http://schemas.microsoft.com/office/powerpoint/2010/main" val="12072997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2060"/>
                </a:solidFill>
              </a:rPr>
              <a:t>Collapse of </a:t>
            </a:r>
            <a:r>
              <a:rPr lang="en-US" sz="3200" dirty="0" smtClean="0">
                <a:solidFill>
                  <a:srgbClr val="002060"/>
                </a:solidFill>
              </a:rPr>
              <a:t>Bretton-Woods </a:t>
            </a:r>
            <a:r>
              <a:rPr lang="en-US" sz="3200" dirty="0">
                <a:solidFill>
                  <a:srgbClr val="002060"/>
                </a:solidFill>
              </a:rPr>
              <a:t>System</a:t>
            </a:r>
            <a:r>
              <a:rPr lang="en-US" sz="3200" dirty="0" smtClean="0">
                <a:solidFill>
                  <a:srgbClr val="002060"/>
                </a:solidFill>
              </a:rPr>
              <a:t> </a:t>
            </a:r>
            <a:endParaRPr lang="en-US" sz="3200" dirty="0">
              <a:solidFill>
                <a:srgbClr val="002060"/>
              </a:solidFill>
            </a:endParaRPr>
          </a:p>
        </p:txBody>
      </p:sp>
      <p:sp>
        <p:nvSpPr>
          <p:cNvPr id="3" name="Content Placeholder 2"/>
          <p:cNvSpPr>
            <a:spLocks noGrp="1"/>
          </p:cNvSpPr>
          <p:nvPr>
            <p:ph idx="1"/>
          </p:nvPr>
        </p:nvSpPr>
        <p:spPr/>
        <p:txBody>
          <a:bodyPr>
            <a:normAutofit/>
          </a:bodyPr>
          <a:lstStyle/>
          <a:p>
            <a:pPr algn="just"/>
            <a:r>
              <a:rPr lang="en-US" sz="2000" dirty="0" smtClean="0"/>
              <a:t>In 1958 US </a:t>
            </a:r>
            <a:r>
              <a:rPr lang="en-US" sz="2000" dirty="0" err="1" smtClean="0"/>
              <a:t>BoP</a:t>
            </a:r>
            <a:r>
              <a:rPr lang="en-US" sz="2000" dirty="0" smtClean="0"/>
              <a:t> deficit was very large and a large volume of dollars were held outside US, even more than total gold holdings of USA.</a:t>
            </a:r>
          </a:p>
          <a:p>
            <a:pPr algn="just"/>
            <a:endParaRPr lang="en-US" sz="2000" dirty="0" smtClean="0"/>
          </a:p>
          <a:p>
            <a:pPr algn="just"/>
            <a:r>
              <a:rPr lang="en-US" sz="2000" dirty="0" smtClean="0"/>
              <a:t>Speculators bought and held gold, while many countries asked for conversion of foreign reserves in gold.</a:t>
            </a:r>
          </a:p>
          <a:p>
            <a:pPr algn="just"/>
            <a:endParaRPr lang="en-US" sz="2000" dirty="0" smtClean="0"/>
          </a:p>
          <a:p>
            <a:pPr algn="just"/>
            <a:r>
              <a:rPr lang="en-US" sz="2000" dirty="0" smtClean="0"/>
              <a:t>A Gold Pool was created with the cooperation of UK, France, Germany, Belgium, Netherlands and Switzerland, to  maintain $35/oz rate.</a:t>
            </a:r>
          </a:p>
          <a:p>
            <a:pPr algn="just"/>
            <a:endParaRPr lang="en-US" sz="2000" dirty="0" smtClean="0"/>
          </a:p>
          <a:p>
            <a:pPr algn="just"/>
            <a:r>
              <a:rPr lang="en-US" sz="2000" dirty="0" smtClean="0"/>
              <a:t>US was expected to improve its trade deficit.</a:t>
            </a:r>
          </a:p>
        </p:txBody>
      </p:sp>
    </p:spTree>
    <p:extLst>
      <p:ext uri="{BB962C8B-B14F-4D97-AF65-F5344CB8AC3E}">
        <p14:creationId xmlns:p14="http://schemas.microsoft.com/office/powerpoint/2010/main" val="19079451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2060"/>
                </a:solidFill>
              </a:rPr>
              <a:t>Collapse of Bretton-Woods </a:t>
            </a:r>
            <a:r>
              <a:rPr lang="en-US" sz="3200" dirty="0">
                <a:solidFill>
                  <a:srgbClr val="002060"/>
                </a:solidFill>
              </a:rPr>
              <a:t>System </a:t>
            </a:r>
          </a:p>
        </p:txBody>
      </p:sp>
      <p:sp>
        <p:nvSpPr>
          <p:cNvPr id="3" name="Content Placeholder 2"/>
          <p:cNvSpPr>
            <a:spLocks noGrp="1"/>
          </p:cNvSpPr>
          <p:nvPr>
            <p:ph idx="1"/>
          </p:nvPr>
        </p:nvSpPr>
        <p:spPr/>
        <p:txBody>
          <a:bodyPr>
            <a:noAutofit/>
          </a:bodyPr>
          <a:lstStyle/>
          <a:p>
            <a:pPr algn="just"/>
            <a:r>
              <a:rPr lang="en-US" sz="2400" dirty="0" smtClean="0"/>
              <a:t>In August </a:t>
            </a:r>
            <a:r>
              <a:rPr lang="en-US" sz="2400" dirty="0"/>
              <a:t>1971 US abruptly departed from Gold </a:t>
            </a:r>
            <a:r>
              <a:rPr lang="en-US" sz="2400" dirty="0" smtClean="0"/>
              <a:t>standard, thereby </a:t>
            </a:r>
            <a:r>
              <a:rPr lang="en-US" sz="2400" dirty="0"/>
              <a:t>breaking the Fixed </a:t>
            </a:r>
            <a:r>
              <a:rPr lang="en-US" sz="2400" dirty="0" smtClean="0"/>
              <a:t>Exchange </a:t>
            </a:r>
            <a:r>
              <a:rPr lang="en-US" sz="2400" dirty="0"/>
              <a:t>Rate system. </a:t>
            </a:r>
            <a:endParaRPr lang="en-US" sz="2400" dirty="0" smtClean="0"/>
          </a:p>
          <a:p>
            <a:pPr algn="just"/>
            <a:r>
              <a:rPr lang="en-US" sz="2400" dirty="0" smtClean="0"/>
              <a:t>In Dec 1971, Smithsonian Agreement was signed at Washington:</a:t>
            </a:r>
          </a:p>
          <a:p>
            <a:pPr lvl="1" algn="just"/>
            <a:r>
              <a:rPr lang="en-US" sz="2000" dirty="0" smtClean="0"/>
              <a:t>Gold revalued at $38/</a:t>
            </a:r>
            <a:r>
              <a:rPr lang="en-US" sz="2000" dirty="0" err="1" smtClean="0"/>
              <a:t>oz</a:t>
            </a:r>
            <a:endParaRPr lang="en-US" sz="2000" dirty="0" smtClean="0"/>
          </a:p>
          <a:p>
            <a:pPr lvl="1" algn="just"/>
            <a:r>
              <a:rPr lang="en-US" sz="2000" dirty="0" smtClean="0"/>
              <a:t>Dollar was devalued against most currencies</a:t>
            </a:r>
          </a:p>
          <a:p>
            <a:pPr lvl="1" algn="just"/>
            <a:r>
              <a:rPr lang="en-US" sz="2000" dirty="0" smtClean="0"/>
              <a:t>New fluctuation margins</a:t>
            </a:r>
            <a:r>
              <a:rPr lang="en-US" sz="2000" dirty="0"/>
              <a:t> ± </a:t>
            </a:r>
            <a:r>
              <a:rPr lang="en-US" sz="2000" dirty="0" smtClean="0"/>
              <a:t>2.25 </a:t>
            </a:r>
            <a:r>
              <a:rPr lang="en-US" sz="2000" dirty="0"/>
              <a:t>percent </a:t>
            </a:r>
            <a:endParaRPr lang="en-US" sz="2000" dirty="0" smtClean="0"/>
          </a:p>
          <a:p>
            <a:pPr algn="just"/>
            <a:r>
              <a:rPr lang="en-US" sz="2400" dirty="0" smtClean="0"/>
              <a:t>The world officially adopted flexible exchange rate in 1973</a:t>
            </a:r>
          </a:p>
          <a:p>
            <a:pPr lvl="1" algn="just"/>
            <a:endParaRPr lang="en-US" sz="2000" dirty="0"/>
          </a:p>
          <a:p>
            <a:pPr algn="just"/>
            <a:endParaRPr lang="en-US" sz="2400" dirty="0"/>
          </a:p>
        </p:txBody>
      </p:sp>
    </p:spTree>
    <p:extLst>
      <p:ext uri="{BB962C8B-B14F-4D97-AF65-F5344CB8AC3E}">
        <p14:creationId xmlns:p14="http://schemas.microsoft.com/office/powerpoint/2010/main" val="37738287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Collapse of Bretton-Woods System </a:t>
            </a:r>
            <a:endParaRPr lang="en-US" dirty="0"/>
          </a:p>
        </p:txBody>
      </p:sp>
      <p:sp>
        <p:nvSpPr>
          <p:cNvPr id="3" name="Content Placeholder 2"/>
          <p:cNvSpPr>
            <a:spLocks noGrp="1"/>
          </p:cNvSpPr>
          <p:nvPr>
            <p:ph idx="1"/>
          </p:nvPr>
        </p:nvSpPr>
        <p:spPr/>
        <p:txBody>
          <a:bodyPr>
            <a:noAutofit/>
          </a:bodyPr>
          <a:lstStyle/>
          <a:p>
            <a:pPr algn="just"/>
            <a:r>
              <a:rPr lang="en-US" sz="2000" dirty="0" smtClean="0"/>
              <a:t>Robert </a:t>
            </a:r>
            <a:r>
              <a:rPr lang="en-US" sz="2000" dirty="0" err="1" smtClean="0"/>
              <a:t>Triffin</a:t>
            </a:r>
            <a:r>
              <a:rPr lang="en-US" sz="2000" dirty="0" smtClean="0"/>
              <a:t> (1960) captured the problems in his famous dilemma. Because the </a:t>
            </a:r>
            <a:r>
              <a:rPr lang="en-US" sz="2000" dirty="0" err="1" smtClean="0"/>
              <a:t>Bretton</a:t>
            </a:r>
            <a:r>
              <a:rPr lang="en-US" sz="2000" dirty="0" smtClean="0"/>
              <a:t> Woods parities, which were declared in the 1940s, had undervalued the price of gold, gold production would be insufficient to provide the resources to finance the growth of global trade. The shortfall would be met by capital outflows from the US, manifest in its balance of payments deficit. </a:t>
            </a:r>
            <a:r>
              <a:rPr lang="en-US" sz="2000" dirty="0" err="1" smtClean="0"/>
              <a:t>Triffin</a:t>
            </a:r>
            <a:r>
              <a:rPr lang="en-US" sz="2000" dirty="0" smtClean="0"/>
              <a:t> posited that as outstanding US dollar liabilities mounted, they would increase the likelihood of a classic bank run when the rest of the world’s monetary authorities would convert their dollar holdings into gold (Garber 1993). According to </a:t>
            </a:r>
            <a:r>
              <a:rPr lang="en-US" sz="2000" dirty="0" err="1" smtClean="0"/>
              <a:t>Triffin</a:t>
            </a:r>
            <a:r>
              <a:rPr lang="en-US" sz="2000" dirty="0" smtClean="0"/>
              <a:t> when the tipping point occurred, the US monetary authorities would tighten monetary policy and this would lead to global deflationary pressure. </a:t>
            </a:r>
            <a:endParaRPr lang="en-US" sz="2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Collapse of Bretton-Woods System </a:t>
            </a:r>
            <a:endParaRPr lang="en-US" dirty="0"/>
          </a:p>
        </p:txBody>
      </p:sp>
      <p:sp>
        <p:nvSpPr>
          <p:cNvPr id="3" name="Content Placeholder 2"/>
          <p:cNvSpPr>
            <a:spLocks noGrp="1"/>
          </p:cNvSpPr>
          <p:nvPr>
            <p:ph idx="1"/>
          </p:nvPr>
        </p:nvSpPr>
        <p:spPr/>
        <p:txBody>
          <a:bodyPr>
            <a:noAutofit/>
          </a:bodyPr>
          <a:lstStyle/>
          <a:p>
            <a:pPr algn="just"/>
            <a:r>
              <a:rPr lang="en-US" sz="2400" dirty="0" smtClean="0"/>
              <a:t>A key force that led to the breakdown of </a:t>
            </a:r>
            <a:r>
              <a:rPr lang="en-US" sz="2400" dirty="0" err="1" smtClean="0"/>
              <a:t>Bretton</a:t>
            </a:r>
            <a:r>
              <a:rPr lang="en-US" sz="2400" dirty="0" smtClean="0"/>
              <a:t> Woods was the rise in inflation in the US that began in 1965. Until that year, the Federal Reserve Chairman, William </a:t>
            </a:r>
            <a:r>
              <a:rPr lang="en-US" sz="2400" dirty="0" err="1" smtClean="0"/>
              <a:t>McChesney</a:t>
            </a:r>
            <a:r>
              <a:rPr lang="en-US" sz="2400" dirty="0" smtClean="0"/>
              <a:t> Martin, had maintained low inflation. The Fed also attached high importance to the balance of payments deficit and the US monetary gold stock in its deliberations (</a:t>
            </a:r>
            <a:r>
              <a:rPr lang="en-US" sz="2400" dirty="0" err="1" smtClean="0"/>
              <a:t>Bordo</a:t>
            </a:r>
            <a:r>
              <a:rPr lang="en-US" sz="2400" dirty="0" smtClean="0"/>
              <a:t> and </a:t>
            </a:r>
            <a:r>
              <a:rPr lang="en-US" sz="2400" dirty="0" err="1" smtClean="0"/>
              <a:t>Eichengreen</a:t>
            </a:r>
            <a:r>
              <a:rPr lang="en-US" sz="2400" dirty="0" smtClean="0"/>
              <a:t> 2013). Beginning in 1965 the Martin Fed shifted to an inflationary policy which continued until the early 1980s, and in the 1970s became known as the Great Inflation (see figure 3).</a:t>
            </a:r>
            <a:endParaRPr lang="en-US"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Collapse of Bretton-Woods System </a:t>
            </a:r>
            <a:endParaRPr lang="en-US" dirty="0"/>
          </a:p>
        </p:txBody>
      </p:sp>
      <p:sp>
        <p:nvSpPr>
          <p:cNvPr id="3" name="Content Placeholder 2"/>
          <p:cNvSpPr>
            <a:spLocks noGrp="1"/>
          </p:cNvSpPr>
          <p:nvPr>
            <p:ph idx="1"/>
          </p:nvPr>
        </p:nvSpPr>
        <p:spPr/>
        <p:txBody>
          <a:bodyPr>
            <a:normAutofit/>
          </a:bodyPr>
          <a:lstStyle/>
          <a:p>
            <a:pPr algn="just"/>
            <a:r>
              <a:rPr lang="en-US" sz="2800" dirty="0" smtClean="0"/>
              <a:t>A key reason for </a:t>
            </a:r>
            <a:r>
              <a:rPr lang="en-US" sz="2800" dirty="0" err="1" smtClean="0"/>
              <a:t>Bretton</a:t>
            </a:r>
            <a:r>
              <a:rPr lang="en-US" sz="2800" dirty="0" smtClean="0"/>
              <a:t> Woods’ collapse was the inflationary monetary policy that was inappropriate for the key currency country of the system. The </a:t>
            </a:r>
            <a:r>
              <a:rPr lang="en-US" sz="2800" dirty="0" err="1" smtClean="0"/>
              <a:t>Bretton</a:t>
            </a:r>
            <a:r>
              <a:rPr lang="en-US" sz="2800" dirty="0" smtClean="0"/>
              <a:t> Woods system was based on rules, the most important of which was to follow monetary and fiscal policies consistent with the official peg.</a:t>
            </a:r>
            <a:endParaRPr lang="en-US"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rPr>
              <a:t>Flexible Exchange Rate</a:t>
            </a:r>
            <a:r>
              <a:rPr lang="en-US" sz="3600" dirty="0">
                <a:solidFill>
                  <a:srgbClr val="002060"/>
                </a:solidFill>
              </a:rPr>
              <a:t> System</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Jamaica Agreement in January 1976:</a:t>
            </a:r>
          </a:p>
          <a:p>
            <a:r>
              <a:rPr lang="en-US" dirty="0" smtClean="0"/>
              <a:t>Flexible exchange rates declared acceptable to IMF members</a:t>
            </a:r>
          </a:p>
          <a:p>
            <a:r>
              <a:rPr lang="en-US" dirty="0" smtClean="0"/>
              <a:t>Central banks allowed to intervene to smoothen the exchange rate volatility</a:t>
            </a:r>
          </a:p>
          <a:p>
            <a:r>
              <a:rPr lang="en-US" dirty="0" smtClean="0"/>
              <a:t>Gold was demonetized as international reserve asset</a:t>
            </a:r>
          </a:p>
          <a:p>
            <a:pPr lvl="1"/>
            <a:r>
              <a:rPr lang="en-US" dirty="0" smtClean="0"/>
              <a:t>Half of the gold reserves returned to member nations</a:t>
            </a:r>
          </a:p>
          <a:p>
            <a:pPr lvl="1"/>
            <a:r>
              <a:rPr lang="en-US" dirty="0" smtClean="0"/>
              <a:t>Other half sold to use the proceeds to help poor nations.</a:t>
            </a:r>
          </a:p>
          <a:p>
            <a:r>
              <a:rPr lang="en-US" dirty="0" smtClean="0"/>
              <a:t>Non oil countries and developing countries given greater access to IMF funds</a:t>
            </a:r>
          </a:p>
          <a:p>
            <a:endParaRPr lang="en-US" dirty="0" smtClean="0"/>
          </a:p>
          <a:p>
            <a:endParaRPr lang="en-US" dirty="0"/>
          </a:p>
        </p:txBody>
      </p:sp>
    </p:spTree>
    <p:extLst>
      <p:ext uri="{BB962C8B-B14F-4D97-AF65-F5344CB8AC3E}">
        <p14:creationId xmlns:p14="http://schemas.microsoft.com/office/powerpoint/2010/main" val="36975275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2060"/>
                </a:solidFill>
              </a:rPr>
              <a:t>Flexible Exchange Rate System</a:t>
            </a:r>
            <a:endParaRPr lang="en-US" sz="2800" dirty="0"/>
          </a:p>
        </p:txBody>
      </p:sp>
      <p:sp>
        <p:nvSpPr>
          <p:cNvPr id="3" name="Content Placeholder 2"/>
          <p:cNvSpPr>
            <a:spLocks noGrp="1"/>
          </p:cNvSpPr>
          <p:nvPr>
            <p:ph idx="1"/>
          </p:nvPr>
        </p:nvSpPr>
        <p:spPr/>
        <p:txBody>
          <a:bodyPr>
            <a:normAutofit/>
          </a:bodyPr>
          <a:lstStyle/>
          <a:p>
            <a:pPr algn="just"/>
            <a:r>
              <a:rPr lang="en-US" sz="2800" dirty="0" smtClean="0"/>
              <a:t>The IMF continued to provide assistance to countries facing balance of payment and exchange rate difficulties. The IMF however extended assistance and loans to the member countries on the condition that those countries follow the IMF’s macroeconomic policy prescriptions.</a:t>
            </a:r>
            <a:endParaRPr lang="en-US"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2060"/>
                </a:solidFill>
              </a:rPr>
              <a:t>Factors affecting Flow of Foreign Capital</a:t>
            </a:r>
            <a:endParaRPr lang="en-US" sz="2800" dirty="0">
              <a:solidFill>
                <a:srgbClr val="002060"/>
              </a:solidFill>
            </a:endParaRPr>
          </a:p>
        </p:txBody>
      </p:sp>
      <p:sp>
        <p:nvSpPr>
          <p:cNvPr id="3" name="Content Placeholder 2"/>
          <p:cNvSpPr>
            <a:spLocks noGrp="1"/>
          </p:cNvSpPr>
          <p:nvPr>
            <p:ph idx="1"/>
          </p:nvPr>
        </p:nvSpPr>
        <p:spPr/>
        <p:txBody>
          <a:bodyPr>
            <a:noAutofit/>
          </a:bodyPr>
          <a:lstStyle/>
          <a:p>
            <a:pPr marL="514350" indent="-514350" algn="just">
              <a:buFont typeface="+mj-lt"/>
              <a:buAutoNum type="arabicPeriod"/>
            </a:pPr>
            <a:r>
              <a:rPr lang="en-US" sz="2000" dirty="0" smtClean="0"/>
              <a:t>The expected rates of return or rates of interest on investments; </a:t>
            </a:r>
          </a:p>
          <a:p>
            <a:pPr marL="514350" indent="-514350" algn="just">
              <a:buFont typeface="+mj-lt"/>
              <a:buAutoNum type="arabicPeriod"/>
            </a:pPr>
            <a:endParaRPr lang="en-US" sz="2000" dirty="0" smtClean="0"/>
          </a:p>
          <a:p>
            <a:pPr marL="514350" indent="-514350" algn="just">
              <a:buFont typeface="+mj-lt"/>
              <a:buAutoNum type="arabicPeriod"/>
            </a:pPr>
            <a:r>
              <a:rPr lang="en-US" sz="2000" dirty="0" smtClean="0"/>
              <a:t>Attitude of investors for investment in overseas capital market; </a:t>
            </a:r>
          </a:p>
          <a:p>
            <a:pPr marL="514350" indent="-514350" algn="just">
              <a:buFont typeface="+mj-lt"/>
              <a:buAutoNum type="arabicPeriod"/>
            </a:pPr>
            <a:endParaRPr lang="en-US" sz="2000" dirty="0" smtClean="0"/>
          </a:p>
          <a:p>
            <a:pPr marL="514350" indent="-514350" algn="just">
              <a:buFont typeface="+mj-lt"/>
              <a:buAutoNum type="arabicPeriod"/>
            </a:pPr>
            <a:r>
              <a:rPr lang="en-US" sz="2000" dirty="0" smtClean="0"/>
              <a:t>The credit standing of the country where the investment is to be made;</a:t>
            </a:r>
          </a:p>
          <a:p>
            <a:pPr marL="514350" indent="-514350" algn="just">
              <a:buFont typeface="+mj-lt"/>
              <a:buAutoNum type="arabicPeriod"/>
            </a:pPr>
            <a:endParaRPr lang="en-US" sz="2000" dirty="0" smtClean="0"/>
          </a:p>
          <a:p>
            <a:pPr marL="514350" indent="-514350" algn="just">
              <a:buFont typeface="+mj-lt"/>
              <a:buAutoNum type="arabicPeriod"/>
            </a:pPr>
            <a:r>
              <a:rPr lang="en-US" sz="2000" dirty="0" smtClean="0"/>
              <a:t>The internal economic, social and political stability of a country; </a:t>
            </a:r>
          </a:p>
          <a:p>
            <a:pPr marL="514350" indent="-514350" algn="just">
              <a:buFont typeface="+mj-lt"/>
              <a:buAutoNum type="arabicPeriod"/>
            </a:pPr>
            <a:endParaRPr lang="en-US" sz="2000" dirty="0" smtClean="0"/>
          </a:p>
          <a:p>
            <a:pPr marL="514350" indent="-514350" algn="just">
              <a:buFont typeface="+mj-lt"/>
              <a:buAutoNum type="arabicPeriod"/>
            </a:pPr>
            <a:r>
              <a:rPr lang="en-US" sz="2000" dirty="0" smtClean="0"/>
              <a:t>The relative stability in rates of exchange of currencies of the two countries; </a:t>
            </a:r>
          </a:p>
          <a:p>
            <a:pPr marL="514350" indent="-514350" algn="just">
              <a:buFont typeface="+mj-lt"/>
              <a:buAutoNum type="arabicPeriod"/>
            </a:pPr>
            <a:endParaRPr lang="en-US" sz="2000" dirty="0" smtClean="0"/>
          </a:p>
          <a:p>
            <a:pPr marL="514350" indent="-514350" algn="just">
              <a:buFont typeface="+mj-lt"/>
              <a:buAutoNum type="arabicPeriod"/>
            </a:pPr>
            <a:r>
              <a:rPr lang="en-US" sz="2000" dirty="0" smtClean="0"/>
              <a:t>The business cycle phase whether passing through depression or boom of a country.</a:t>
            </a:r>
            <a:endParaRPr lang="en-US" sz="20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2060"/>
                </a:solidFill>
              </a:rPr>
              <a:t>Factors affecting Flow of Foreign Capital</a:t>
            </a:r>
            <a:endParaRPr lang="en-US" sz="2800" dirty="0">
              <a:solidFill>
                <a:srgbClr val="002060"/>
              </a:solidFill>
            </a:endParaRPr>
          </a:p>
        </p:txBody>
      </p:sp>
      <p:sp>
        <p:nvSpPr>
          <p:cNvPr id="3" name="Content Placeholder 2"/>
          <p:cNvSpPr>
            <a:spLocks noGrp="1"/>
          </p:cNvSpPr>
          <p:nvPr>
            <p:ph idx="1"/>
          </p:nvPr>
        </p:nvSpPr>
        <p:spPr>
          <a:xfrm>
            <a:off x="381000" y="1600200"/>
            <a:ext cx="8305800" cy="4525963"/>
          </a:xfrm>
        </p:spPr>
        <p:txBody>
          <a:bodyPr>
            <a:noAutofit/>
          </a:bodyPr>
          <a:lstStyle/>
          <a:p>
            <a:pPr marL="514350" indent="-514350" algn="just">
              <a:buNone/>
            </a:pPr>
            <a:r>
              <a:rPr lang="en-US" sz="2400" dirty="0" smtClean="0"/>
              <a:t>7. The gap between savings and investment resulting in current account gaps of the country. </a:t>
            </a:r>
          </a:p>
          <a:p>
            <a:pPr marL="514350" indent="-514350" algn="just">
              <a:buNone/>
            </a:pPr>
            <a:endParaRPr lang="en-US" sz="2400" dirty="0" smtClean="0"/>
          </a:p>
          <a:p>
            <a:pPr marL="514350" indent="-514350" algn="just">
              <a:buNone/>
            </a:pPr>
            <a:r>
              <a:rPr lang="en-US" sz="2400" dirty="0" smtClean="0"/>
              <a:t>8. The policies of globalization, liberalization and that of international integration adopted by the country; </a:t>
            </a:r>
          </a:p>
          <a:p>
            <a:pPr marL="514350" indent="-514350" algn="just">
              <a:buNone/>
            </a:pPr>
            <a:endParaRPr lang="en-US" sz="2400" dirty="0" smtClean="0"/>
          </a:p>
          <a:p>
            <a:pPr marL="514350" indent="-514350" algn="just">
              <a:buNone/>
            </a:pPr>
            <a:r>
              <a:rPr lang="en-US" sz="2400" dirty="0" smtClean="0"/>
              <a:t>9. Flexible legal and institutional structure of the country which can be easily understood by the investors; and </a:t>
            </a:r>
          </a:p>
          <a:p>
            <a:pPr marL="514350" indent="-514350" algn="just">
              <a:buNone/>
            </a:pPr>
            <a:endParaRPr lang="en-US" sz="2400" dirty="0" smtClean="0"/>
          </a:p>
          <a:p>
            <a:pPr marL="514350" indent="-514350" algn="just">
              <a:buNone/>
            </a:pPr>
            <a:r>
              <a:rPr lang="en-US" sz="2400" dirty="0" smtClean="0"/>
              <a:t>10. Availability of innovative financial products in the financial markets etc.</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International Monetary System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79410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2060"/>
                </a:solidFill>
              </a:rPr>
              <a:t>International Monetary System</a:t>
            </a:r>
            <a:endParaRPr lang="en-US" sz="3200" dirty="0">
              <a:solidFill>
                <a:srgbClr val="002060"/>
              </a:solidFill>
            </a:endParaRPr>
          </a:p>
        </p:txBody>
      </p:sp>
      <p:sp>
        <p:nvSpPr>
          <p:cNvPr id="3" name="Content Placeholder 2"/>
          <p:cNvSpPr>
            <a:spLocks noGrp="1"/>
          </p:cNvSpPr>
          <p:nvPr>
            <p:ph idx="1"/>
          </p:nvPr>
        </p:nvSpPr>
        <p:spPr/>
        <p:txBody>
          <a:bodyPr/>
          <a:lstStyle/>
          <a:p>
            <a:pPr algn="just"/>
            <a:r>
              <a:rPr lang="en-US" dirty="0" smtClean="0"/>
              <a:t>Which defines the overall financial environment in which multinational corporations and international investors operate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2060"/>
                </a:solidFill>
              </a:rPr>
              <a:t>International Monetary System</a:t>
            </a:r>
            <a:endParaRPr lang="en-US" sz="3200" dirty="0"/>
          </a:p>
        </p:txBody>
      </p:sp>
      <p:sp>
        <p:nvSpPr>
          <p:cNvPr id="3" name="Content Placeholder 2"/>
          <p:cNvSpPr>
            <a:spLocks noGrp="1"/>
          </p:cNvSpPr>
          <p:nvPr>
            <p:ph idx="1"/>
          </p:nvPr>
        </p:nvSpPr>
        <p:spPr/>
        <p:txBody>
          <a:bodyPr>
            <a:normAutofit/>
          </a:bodyPr>
          <a:lstStyle/>
          <a:p>
            <a:pPr algn="just"/>
            <a:r>
              <a:rPr lang="en-US" sz="2800" dirty="0" smtClean="0"/>
              <a:t>the exchange rates among major currencies such as US dollar, British </a:t>
            </a:r>
            <a:r>
              <a:rPr lang="en-US" sz="2800" dirty="0" err="1" smtClean="0"/>
              <a:t>Pound,Swiss</a:t>
            </a:r>
            <a:r>
              <a:rPr lang="en-US" sz="2800" dirty="0" smtClean="0"/>
              <a:t> Franc and Japanese Yen have been fluctuating since the fixed exchange rate Regime was abandoned in 1973.</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400" b="1" dirty="0" smtClean="0">
                <a:solidFill>
                  <a:srgbClr val="002060"/>
                </a:solidFill>
              </a:rPr>
              <a:t>International Monetary System</a:t>
            </a:r>
            <a:endParaRPr lang="en-US" sz="2400" dirty="0"/>
          </a:p>
        </p:txBody>
      </p:sp>
      <p:sp>
        <p:nvSpPr>
          <p:cNvPr id="3" name="Content Placeholder 2"/>
          <p:cNvSpPr>
            <a:spLocks noGrp="1"/>
          </p:cNvSpPr>
          <p:nvPr>
            <p:ph idx="1"/>
          </p:nvPr>
        </p:nvSpPr>
        <p:spPr>
          <a:xfrm>
            <a:off x="457200" y="990600"/>
            <a:ext cx="8229600" cy="4525963"/>
          </a:xfrm>
        </p:spPr>
        <p:txBody>
          <a:bodyPr>
            <a:noAutofit/>
          </a:bodyPr>
          <a:lstStyle/>
          <a:p>
            <a:pPr algn="just"/>
            <a:r>
              <a:rPr lang="en-US" sz="2400" dirty="0" smtClean="0"/>
              <a:t>Consequently Corporations now a days are operating in an environment in which exchange rate changes may adversely affect their competitive positions in the Marketplace. </a:t>
            </a:r>
          </a:p>
          <a:p>
            <a:pPr algn="just"/>
            <a:r>
              <a:rPr lang="en-US" sz="2400" dirty="0" smtClean="0"/>
              <a:t>This situation in turn makes it necessary for many firms to carefully measures and manage their exchange risk exposure.</a:t>
            </a:r>
          </a:p>
          <a:p>
            <a:pPr algn="just"/>
            <a:r>
              <a:rPr lang="en-US" sz="2400" dirty="0" smtClean="0"/>
              <a:t>Similarly International investors face the problem of fluctuating exchange rates affecting their portfolio Returns.</a:t>
            </a:r>
          </a:p>
          <a:p>
            <a:pPr algn="just"/>
            <a:r>
              <a:rPr lang="en-US" sz="2400" dirty="0" smtClean="0"/>
              <a:t>European countries have adopted a common currency called as the Euro, rendering intra European trade at investment much less susceptible to exchange risk.</a:t>
            </a:r>
          </a:p>
          <a:p>
            <a:pPr algn="just"/>
            <a:r>
              <a:rPr lang="en-US" sz="2400" dirty="0" smtClean="0"/>
              <a:t>The complex International Monetary arrangements imply that for financial decision making it is essential for managers to understand in detail the arrangements and working of the International Monetary system</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2060"/>
                </a:solidFill>
              </a:rPr>
              <a:t>International Monetary System</a:t>
            </a:r>
          </a:p>
        </p:txBody>
      </p:sp>
      <p:sp>
        <p:nvSpPr>
          <p:cNvPr id="3" name="Content Placeholder 2"/>
          <p:cNvSpPr>
            <a:spLocks noGrp="1"/>
          </p:cNvSpPr>
          <p:nvPr>
            <p:ph idx="1"/>
          </p:nvPr>
        </p:nvSpPr>
        <p:spPr/>
        <p:txBody>
          <a:bodyPr>
            <a:normAutofit/>
          </a:bodyPr>
          <a:lstStyle/>
          <a:p>
            <a:pPr algn="just"/>
            <a:r>
              <a:rPr lang="en-US" sz="2800" dirty="0" smtClean="0"/>
              <a:t>It is a complex whole of agreements, rules, regulations, institutions, mechanism and policies regarding exchange rates, flow of capital and international payments. </a:t>
            </a:r>
          </a:p>
          <a:p>
            <a:pPr marL="0" indent="0" algn="just">
              <a:buNone/>
            </a:pPr>
            <a:r>
              <a:rPr lang="en-US" sz="2800" dirty="0" smtClean="0"/>
              <a:t>May be defined as;</a:t>
            </a:r>
          </a:p>
          <a:p>
            <a:pPr algn="just"/>
            <a:r>
              <a:rPr lang="en-US" sz="2800" dirty="0" smtClean="0"/>
              <a:t>The institutional framework within which international payments are made, movements of capital are accommodated, and exchange rates among the currencies are determined.</a:t>
            </a:r>
            <a:endParaRPr lang="en-US" sz="2800" dirty="0"/>
          </a:p>
        </p:txBody>
      </p:sp>
    </p:spTree>
    <p:extLst>
      <p:ext uri="{BB962C8B-B14F-4D97-AF65-F5344CB8AC3E}">
        <p14:creationId xmlns:p14="http://schemas.microsoft.com/office/powerpoint/2010/main" val="1925811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697</TotalTime>
  <Words>3082</Words>
  <Application>Microsoft Office PowerPoint</Application>
  <PresentationFormat>On-screen Show (4:3)</PresentationFormat>
  <Paragraphs>254</Paragraphs>
  <Slides>49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49</vt:i4>
      </vt:variant>
    </vt:vector>
  </HeadingPairs>
  <TitlesOfParts>
    <vt:vector size="52" baseType="lpstr">
      <vt:lpstr>Arial</vt:lpstr>
      <vt:lpstr>Calibri</vt:lpstr>
      <vt:lpstr>Office Theme</vt:lpstr>
      <vt:lpstr>International Financial Management</vt:lpstr>
      <vt:lpstr>PowerPoint Presentation</vt:lpstr>
      <vt:lpstr>PowerPoint Presentation</vt:lpstr>
      <vt:lpstr>Discussion</vt:lpstr>
      <vt:lpstr>International Monetary System</vt:lpstr>
      <vt:lpstr>International Monetary System</vt:lpstr>
      <vt:lpstr>International Monetary System</vt:lpstr>
      <vt:lpstr>International Monetary System</vt:lpstr>
      <vt:lpstr>International Monetary System</vt:lpstr>
      <vt:lpstr>Need for IMS</vt:lpstr>
      <vt:lpstr>Evolution of IMS</vt:lpstr>
      <vt:lpstr>Bimetallism: Before 1875</vt:lpstr>
      <vt:lpstr>Bimetallism</vt:lpstr>
      <vt:lpstr>Bimetallism</vt:lpstr>
      <vt:lpstr>Gold standard (1875-1914)</vt:lpstr>
      <vt:lpstr>Gold Standard</vt:lpstr>
      <vt:lpstr>Gold Standard</vt:lpstr>
      <vt:lpstr>Example</vt:lpstr>
      <vt:lpstr>Example</vt:lpstr>
      <vt:lpstr>Gold Standard</vt:lpstr>
      <vt:lpstr>Gold Standard</vt:lpstr>
      <vt:lpstr>Gold Standard</vt:lpstr>
      <vt:lpstr>Gold Exchange Standard</vt:lpstr>
      <vt:lpstr>Gold Exchange Standard</vt:lpstr>
      <vt:lpstr>Gold Exchange Standard</vt:lpstr>
      <vt:lpstr>Interwar Period: 1915-1944</vt:lpstr>
      <vt:lpstr>Interwar Period: 1915-1944</vt:lpstr>
      <vt:lpstr>Interwar Period: 1915-1944</vt:lpstr>
      <vt:lpstr>Interwar Period: 1915-1944</vt:lpstr>
      <vt:lpstr>Interwar Period: 1915-1944</vt:lpstr>
      <vt:lpstr>Bretton-Woods System (1945-72)</vt:lpstr>
      <vt:lpstr>Bretton-Woods System</vt:lpstr>
      <vt:lpstr>Bretton-Woods System</vt:lpstr>
      <vt:lpstr>International Monetary Fund</vt:lpstr>
      <vt:lpstr>World Bank</vt:lpstr>
      <vt:lpstr>World Bank</vt:lpstr>
      <vt:lpstr>Fixed Exchange Rate System</vt:lpstr>
      <vt:lpstr>Fixed Exchange Rate System</vt:lpstr>
      <vt:lpstr>Bretton-Woods System</vt:lpstr>
      <vt:lpstr>Collapse of Bretton-Woods System</vt:lpstr>
      <vt:lpstr>Collapse of Bretton-Woods System </vt:lpstr>
      <vt:lpstr>Collapse of Bretton-Woods System </vt:lpstr>
      <vt:lpstr>Collapse of Bretton-Woods System </vt:lpstr>
      <vt:lpstr>Collapse of Bretton-Woods System </vt:lpstr>
      <vt:lpstr>Collapse of Bretton-Woods System </vt:lpstr>
      <vt:lpstr>Flexible Exchange Rate System</vt:lpstr>
      <vt:lpstr>Flexible Exchange Rate System</vt:lpstr>
      <vt:lpstr>Factors affecting Flow of Foreign Capital</vt:lpstr>
      <vt:lpstr>Factors affecting Flow of Foreign Capital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Monetary System</dc:title>
  <dc:creator>Admin</dc:creator>
  <cp:lastModifiedBy>Dr. Pravin Agrawal</cp:lastModifiedBy>
  <cp:revision>86</cp:revision>
  <dcterms:created xsi:type="dcterms:W3CDTF">2006-08-16T00:00:00Z</dcterms:created>
  <dcterms:modified xsi:type="dcterms:W3CDTF">2022-04-20T09:08:01Z</dcterms:modified>
</cp:coreProperties>
</file>