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8D2D26-90E4-47CA-895A-B6620F48CF68}"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D2D26-90E4-47CA-895A-B6620F48CF68}"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D2D26-90E4-47CA-895A-B6620F48CF68}"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D2D26-90E4-47CA-895A-B6620F48CF68}"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8D2D26-90E4-47CA-895A-B6620F48CF68}"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8D2D26-90E4-47CA-895A-B6620F48CF68}"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8D2D26-90E4-47CA-895A-B6620F48CF68}"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8D2D26-90E4-47CA-895A-B6620F48CF68}"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D2D26-90E4-47CA-895A-B6620F48CF68}"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D2D26-90E4-47CA-895A-B6620F48CF68}"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D2D26-90E4-47CA-895A-B6620F48CF68}"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96A15-BABD-401D-A76A-45E5ABEE3C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D2D26-90E4-47CA-895A-B6620F48CF68}" type="datetimeFigureOut">
              <a:rPr lang="en-US" smtClean="0"/>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96A15-BABD-401D-A76A-45E5ABEE3C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0" y="0"/>
            <a:ext cx="9144000" cy="9787295"/>
          </a:xfrm>
          <a:prstGeom prst="rect">
            <a:avLst/>
          </a:prstGeom>
          <a:noFill/>
          <a:ln w="9525">
            <a:noFill/>
            <a:miter lim="800000"/>
            <a:headEnd/>
            <a:tailEnd/>
          </a:ln>
        </p:spPr>
        <p:txBody>
          <a:bodyPr>
            <a:spAutoFit/>
          </a:bodyPr>
          <a:lstStyle/>
          <a:p>
            <a:pPr algn="ctr">
              <a:buFont typeface="Arial" charset="0"/>
              <a:buNone/>
            </a:pPr>
            <a:endParaRPr lang="en-US" sz="4000" dirty="0">
              <a:latin typeface="Times New Roman" pitchFamily="18" charset="0"/>
              <a:cs typeface="Times New Roman" pitchFamily="18" charset="0"/>
            </a:endParaRPr>
          </a:p>
          <a:p>
            <a:pPr algn="ctr">
              <a:buFont typeface="Arial" charset="0"/>
              <a:buNone/>
            </a:pPr>
            <a:endParaRPr lang="en-US" sz="4000" b="1" dirty="0">
              <a:latin typeface="Times New Roman" pitchFamily="18" charset="0"/>
              <a:cs typeface="Times New Roman" pitchFamily="18" charset="0"/>
            </a:endParaRPr>
          </a:p>
          <a:p>
            <a:pPr algn="ctr">
              <a:buFont typeface="Arial" charset="0"/>
              <a:buNone/>
            </a:pPr>
            <a:r>
              <a:rPr lang="en-US" sz="4000" b="1" dirty="0">
                <a:latin typeface="Times New Roman" pitchFamily="18" charset="0"/>
                <a:cs typeface="Times New Roman" pitchFamily="18" charset="0"/>
              </a:rPr>
              <a:t>pH partition theory and its limitations</a:t>
            </a:r>
          </a:p>
          <a:p>
            <a:pPr algn="ctr">
              <a:buFont typeface="Arial" charset="0"/>
              <a:buNone/>
            </a:pPr>
            <a:endParaRPr lang="en-US" sz="4000" dirty="0">
              <a:latin typeface="Times New Roman" pitchFamily="18" charset="0"/>
              <a:cs typeface="Times New Roman" pitchFamily="18" charset="0"/>
            </a:endParaRPr>
          </a:p>
          <a:p>
            <a:pPr algn="ctr">
              <a:buFont typeface="Arial" charset="0"/>
              <a:buNone/>
            </a:pPr>
            <a:endParaRPr lang="en-US" sz="4000" dirty="0">
              <a:latin typeface="Times New Roman" pitchFamily="18" charset="0"/>
              <a:cs typeface="Times New Roman" pitchFamily="18" charset="0"/>
            </a:endParaRPr>
          </a:p>
          <a:p>
            <a:pPr algn="ctr">
              <a:buFont typeface="Arial" charset="0"/>
              <a:buNone/>
            </a:pPr>
            <a:endParaRPr lang="en-US" sz="4000" dirty="0">
              <a:latin typeface="Times New Roman" pitchFamily="18" charset="0"/>
              <a:cs typeface="Times New Roman" pitchFamily="18" charset="0"/>
            </a:endParaRPr>
          </a:p>
          <a:p>
            <a:pPr algn="ctr">
              <a:buFont typeface="Arial" charset="0"/>
              <a:buNone/>
            </a:pPr>
            <a:endParaRPr lang="en-US" sz="4000" dirty="0">
              <a:latin typeface="Times New Roman" pitchFamily="18" charset="0"/>
              <a:cs typeface="Times New Roman" pitchFamily="18" charset="0"/>
            </a:endParaRPr>
          </a:p>
          <a:p>
            <a:pPr algn="ctr">
              <a:buFont typeface="Arial" charset="0"/>
              <a:buNone/>
            </a:pPr>
            <a:endParaRPr lang="en-US" sz="4000" dirty="0">
              <a:latin typeface="Times New Roman" pitchFamily="18" charset="0"/>
              <a:cs typeface="Times New Roman" pitchFamily="18" charset="0"/>
            </a:endParaRPr>
          </a:p>
          <a:p>
            <a:pPr algn="ctr">
              <a:buFont typeface="Arial" charset="0"/>
              <a:buNone/>
            </a:pPr>
            <a:endParaRPr lang="en-US" sz="4000" dirty="0">
              <a:latin typeface="Times New Roman" pitchFamily="18" charset="0"/>
              <a:cs typeface="Times New Roman" pitchFamily="18" charset="0"/>
            </a:endParaRPr>
          </a:p>
          <a:p>
            <a:pPr>
              <a:buFont typeface="Arial" charset="0"/>
              <a:buNone/>
            </a:pPr>
            <a:r>
              <a:rPr lang="en-US" dirty="0">
                <a:latin typeface="Times New Roman" pitchFamily="18" charset="0"/>
                <a:cs typeface="Times New Roman" pitchFamily="18" charset="0"/>
              </a:rPr>
              <a:t>Dr. </a:t>
            </a:r>
            <a:r>
              <a:rPr lang="en-US" dirty="0" err="1">
                <a:latin typeface="Times New Roman" pitchFamily="18" charset="0"/>
                <a:cs typeface="Times New Roman" pitchFamily="18" charset="0"/>
              </a:rPr>
              <a:t>Kalpana</a:t>
            </a:r>
            <a:endParaRPr lang="en-US" dirty="0">
              <a:latin typeface="Times New Roman" pitchFamily="18" charset="0"/>
              <a:cs typeface="Times New Roman" pitchFamily="18" charset="0"/>
            </a:endParaRPr>
          </a:p>
          <a:p>
            <a:pPr>
              <a:buFont typeface="Arial" charset="0"/>
              <a:buNone/>
            </a:pPr>
            <a:r>
              <a:rPr lang="en-US" dirty="0">
                <a:latin typeface="Times New Roman" pitchFamily="18" charset="0"/>
                <a:cs typeface="Times New Roman" pitchFamily="18" charset="0"/>
              </a:rPr>
              <a:t>School of Pharmaceutical sciences,</a:t>
            </a:r>
          </a:p>
          <a:p>
            <a:pPr>
              <a:buFont typeface="Arial" charset="0"/>
              <a:buNone/>
            </a:pPr>
            <a:r>
              <a:rPr lang="en-US" dirty="0">
                <a:latin typeface="Times New Roman" pitchFamily="18" charset="0"/>
                <a:cs typeface="Times New Roman" pitchFamily="18" charset="0"/>
              </a:rPr>
              <a:t>CSJMU</a:t>
            </a:r>
          </a:p>
          <a:p>
            <a:pPr>
              <a:buFont typeface="Arial" charset="0"/>
              <a:buNone/>
            </a:pPr>
            <a:r>
              <a:rPr lang="en-US" dirty="0">
                <a:latin typeface="Times New Roman" pitchFamily="18" charset="0"/>
                <a:cs typeface="Times New Roman" pitchFamily="18" charset="0"/>
              </a:rPr>
              <a:t>(22/4/22)</a:t>
            </a: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a:p>
            <a:pPr>
              <a:buFont typeface="Arial" charset="0"/>
              <a:buNone/>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0" y="0"/>
            <a:ext cx="9144000" cy="6858000"/>
          </a:xfrm>
        </p:spPr>
        <p:txBody>
          <a:bodyPr/>
          <a:lstStyle/>
          <a:p>
            <a:pPr eaLnBrk="1" hangingPunct="1"/>
            <a:r>
              <a:rPr lang="en-US" b="1" smtClean="0"/>
              <a:t>WHAT IS BIOPHARMACEUTICS?</a:t>
            </a:r>
            <a:endParaRPr lang="en-US" smtClean="0"/>
          </a:p>
          <a:p>
            <a:pPr algn="just" eaLnBrk="1" hangingPunct="1"/>
            <a:r>
              <a:rPr lang="en-US" sz="3100" smtClean="0">
                <a:latin typeface="Times New Roman" pitchFamily="18" charset="0"/>
                <a:cs typeface="Times New Roman" pitchFamily="18" charset="0"/>
              </a:rPr>
              <a:t>Biopharmaceutics can be defined as the study of how the physicochemical properties of drugs,dosage forms androutes of administration affect the rate and extent of drug absorption. Bioavailability is therefore defined as:the rate and extent of drug absorption</a:t>
            </a:r>
          </a:p>
          <a:p>
            <a:pPr algn="just" eaLnBrk="1" hangingPunct="1"/>
            <a:r>
              <a:rPr lang="en-US" sz="3100" smtClean="0">
                <a:latin typeface="Times New Roman" pitchFamily="18" charset="0"/>
                <a:cs typeface="Times New Roman" pitchFamily="18" charset="0"/>
              </a:rPr>
              <a:t>If a drug is given intravenously it is administered directly into the blood, and therefore we can be sure that all the drug reaches the systemic circulation.The drug is therefore said to be 100% bioavailable.All other routes of administration where a systemic action is required, involve the absorption of the drug into the blood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0" y="0"/>
            <a:ext cx="9144000" cy="11603038"/>
          </a:xfrm>
          <a:prstGeom prst="rect">
            <a:avLst/>
          </a:prstGeom>
          <a:noFill/>
          <a:ln w="9525">
            <a:noFill/>
            <a:miter lim="800000"/>
            <a:headEnd/>
            <a:tailEnd/>
          </a:ln>
        </p:spPr>
        <p:txBody>
          <a:bodyPr>
            <a:spAutoFit/>
          </a:bodyPr>
          <a:lstStyle/>
          <a:p>
            <a:r>
              <a:rPr lang="en-US" sz="3200" b="1" u="sng">
                <a:latin typeface="Times New Roman" pitchFamily="18" charset="0"/>
                <a:cs typeface="Times New Roman" pitchFamily="18" charset="0"/>
              </a:rPr>
              <a:t>Physiological Factors Affecting Oral Absorption</a:t>
            </a:r>
            <a:r>
              <a:rPr lang="en-US"/>
              <a:t/>
            </a:r>
            <a:br>
              <a:rPr lang="en-US"/>
            </a:br>
            <a:endParaRPr lang="en-US"/>
          </a:p>
          <a:p>
            <a:endParaRPr lang="en-US" sz="3200">
              <a:latin typeface="Times New Roman" pitchFamily="18" charset="0"/>
              <a:cs typeface="Times New Roman" pitchFamily="18" charset="0"/>
            </a:endParaRPr>
          </a:p>
          <a:p>
            <a:r>
              <a:rPr lang="en-US" sz="3200">
                <a:latin typeface="Times New Roman" pitchFamily="18" charset="0"/>
                <a:cs typeface="Times New Roman" pitchFamily="18" charset="0"/>
              </a:rPr>
              <a:t>A- Membrane physiology</a:t>
            </a:r>
          </a:p>
          <a:p>
            <a:endParaRPr lang="en-US" sz="3200">
              <a:latin typeface="Times New Roman" pitchFamily="18" charset="0"/>
              <a:cs typeface="Times New Roman" pitchFamily="18" charset="0"/>
            </a:endParaRPr>
          </a:p>
          <a:p>
            <a:r>
              <a:rPr lang="en-US" sz="3200">
                <a:latin typeface="Times New Roman" pitchFamily="18" charset="0"/>
                <a:cs typeface="Times New Roman" pitchFamily="18" charset="0"/>
              </a:rPr>
              <a:t>B- Passage of drugs across membranes</a:t>
            </a:r>
          </a:p>
          <a:p>
            <a:r>
              <a:rPr lang="en-US" sz="3200">
                <a:latin typeface="Times New Roman" pitchFamily="18" charset="0"/>
                <a:cs typeface="Times New Roman" pitchFamily="18" charset="0"/>
              </a:rPr>
              <a:t>Active transport</a:t>
            </a:r>
          </a:p>
          <a:p>
            <a:r>
              <a:rPr lang="en-US" sz="3200">
                <a:latin typeface="Times New Roman" pitchFamily="18" charset="0"/>
                <a:cs typeface="Times New Roman" pitchFamily="18" charset="0"/>
              </a:rPr>
              <a:t>Facilitated diffusion</a:t>
            </a:r>
          </a:p>
          <a:p>
            <a:r>
              <a:rPr lang="en-US" sz="3200">
                <a:latin typeface="Times New Roman" pitchFamily="18" charset="0"/>
                <a:cs typeface="Times New Roman" pitchFamily="18" charset="0"/>
              </a:rPr>
              <a:t>Passive diffusion</a:t>
            </a:r>
          </a:p>
          <a:p>
            <a:r>
              <a:rPr lang="en-US" sz="3200">
                <a:latin typeface="Times New Roman" pitchFamily="18" charset="0"/>
                <a:cs typeface="Times New Roman" pitchFamily="18" charset="0"/>
              </a:rPr>
              <a:t>Pinocytosis</a:t>
            </a:r>
          </a:p>
          <a:p>
            <a:r>
              <a:rPr lang="en-US" sz="3200">
                <a:latin typeface="Times New Roman" pitchFamily="18" charset="0"/>
                <a:cs typeface="Times New Roman" pitchFamily="18" charset="0"/>
              </a:rPr>
              <a:t>Pore transport</a:t>
            </a:r>
          </a:p>
          <a:p>
            <a:r>
              <a:rPr lang="en-US" sz="3200">
                <a:latin typeface="Times New Roman" pitchFamily="18" charset="0"/>
                <a:cs typeface="Times New Roman" pitchFamily="18" charset="0"/>
              </a:rPr>
              <a:t>Ion pair formation</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0" y="0"/>
            <a:ext cx="9144000" cy="6986588"/>
          </a:xfrm>
          <a:prstGeom prst="rect">
            <a:avLst/>
          </a:prstGeom>
          <a:noFill/>
          <a:ln w="9525">
            <a:noFill/>
            <a:miter lim="800000"/>
            <a:headEnd/>
            <a:tailEnd/>
          </a:ln>
        </p:spPr>
        <p:txBody>
          <a:bodyPr>
            <a:spAutoFit/>
          </a:bodyPr>
          <a:lstStyle/>
          <a:p>
            <a:r>
              <a:rPr lang="en-US" b="1"/>
              <a:t> </a:t>
            </a:r>
            <a:r>
              <a:rPr lang="en-US" sz="3200" b="1">
                <a:latin typeface="Times New Roman" pitchFamily="18" charset="0"/>
                <a:cs typeface="Times New Roman" pitchFamily="18" charset="0"/>
              </a:rPr>
              <a:t>Membrane physiology Membrane structure (Fluid Mosaic Model)</a:t>
            </a:r>
            <a:r>
              <a:rPr lang="en-US" sz="3200">
                <a:latin typeface="Times New Roman" pitchFamily="18" charset="0"/>
                <a:cs typeface="Times New Roman" pitchFamily="18" charset="0"/>
              </a:rPr>
              <a:t/>
            </a:r>
            <a:br>
              <a:rPr lang="en-US" sz="3200">
                <a:latin typeface="Times New Roman" pitchFamily="18" charset="0"/>
                <a:cs typeface="Times New Roman" pitchFamily="18" charset="0"/>
              </a:rPr>
            </a:br>
            <a:r>
              <a:rPr lang="en-US" sz="3200">
                <a:latin typeface="Times New Roman" pitchFamily="18" charset="0"/>
                <a:cs typeface="Times New Roman" pitchFamily="18" charset="0"/>
              </a:rPr>
              <a:t>The biologic membrane consists mainly of a lipid bilayer containing primarily phospholipids and cholesterol, with imbedded proteins.The membrane contains also small aqueous channels or pores.</a:t>
            </a:r>
            <a:br>
              <a:rPr lang="en-US" sz="3200">
                <a:latin typeface="Times New Roman" pitchFamily="18" charset="0"/>
                <a:cs typeface="Times New Roman" pitchFamily="18" charset="0"/>
              </a:rPr>
            </a:br>
            <a:endParaRPr lang="en-US" sz="3200">
              <a:latin typeface="Times New Roman" pitchFamily="18" charset="0"/>
              <a:cs typeface="Times New Roman" pitchFamily="18" charset="0"/>
            </a:endParaRPr>
          </a:p>
          <a:p>
            <a:r>
              <a:rPr lang="en-US" sz="3200" b="1">
                <a:latin typeface="Times New Roman" pitchFamily="18" charset="0"/>
                <a:cs typeface="Times New Roman" pitchFamily="18" charset="0"/>
              </a:rPr>
              <a:t>Phospholipid Bilayers</a:t>
            </a:r>
            <a:r>
              <a:rPr lang="en-US" sz="3200">
                <a:latin typeface="Times New Roman" pitchFamily="18" charset="0"/>
                <a:cs typeface="Times New Roman" pitchFamily="18" charset="0"/>
              </a:rPr>
              <a:t/>
            </a:r>
            <a:br>
              <a:rPr lang="en-US" sz="3200">
                <a:latin typeface="Times New Roman" pitchFamily="18" charset="0"/>
                <a:cs typeface="Times New Roman" pitchFamily="18" charset="0"/>
              </a:rPr>
            </a:br>
            <a:r>
              <a:rPr lang="en-US" sz="3200">
                <a:latin typeface="Times New Roman" pitchFamily="18" charset="0"/>
                <a:cs typeface="Times New Roman" pitchFamily="18" charset="0"/>
              </a:rPr>
              <a:t>Phospholipids are amphiphilic in nature. Polar heads are oriented toward the water and the fatty acid tails are oriented toward the inside of the bilayer.The fatty acid tails are flexible, causing the lipid bilayer to be flexible. At body temperature, membranes are a liquid with a consistency that is similar to cooking oil.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0" y="0"/>
            <a:ext cx="9144000" cy="6858000"/>
          </a:xfrm>
        </p:spPr>
        <p:txBody>
          <a:bodyPr/>
          <a:lstStyle/>
          <a:p>
            <a:pPr algn="just" eaLnBrk="1" hangingPunct="1">
              <a:buFont typeface="Arial" charset="0"/>
              <a:buNone/>
              <a:defRPr/>
            </a:pPr>
            <a:endParaRPr lang="en-US" b="1" dirty="0" smtClean="0">
              <a:latin typeface="Times New Roman" pitchFamily="18" charset="0"/>
              <a:cs typeface="Times New Roman" pitchFamily="18" charset="0"/>
            </a:endParaRPr>
          </a:p>
          <a:p>
            <a:pPr algn="just" eaLnBrk="1" hangingPunct="1">
              <a:buFont typeface="Arial" charset="0"/>
              <a:buNone/>
              <a:defRPr/>
            </a:pPr>
            <a:r>
              <a:rPr lang="en-US" b="1" dirty="0" smtClean="0">
                <a:latin typeface="Times New Roman" pitchFamily="18" charset="0"/>
                <a:cs typeface="Times New Roman" pitchFamily="18" charset="0"/>
              </a:rPr>
              <a:t>Drug absorption</a:t>
            </a:r>
            <a:r>
              <a:rPr lang="en-US" dirty="0" smtClean="0">
                <a:latin typeface="Times New Roman" pitchFamily="18" charset="0"/>
                <a:cs typeface="Times New Roman" pitchFamily="18" charset="0"/>
              </a:rPr>
              <a:t>: It is defined as process of movement of unchanged drug from site of administration to systemic circulation.</a:t>
            </a:r>
          </a:p>
          <a:p>
            <a:pPr algn="just" eaLnBrk="1" hangingPunct="1">
              <a:buFont typeface="Arial" charset="0"/>
              <a:buNone/>
              <a:defRPr/>
            </a:pPr>
            <a:endParaRPr lang="en-US" b="1" dirty="0" smtClean="0">
              <a:latin typeface="Times New Roman" pitchFamily="18" charset="0"/>
              <a:cs typeface="Times New Roman" pitchFamily="18" charset="0"/>
            </a:endParaRPr>
          </a:p>
          <a:p>
            <a:pPr algn="just" eaLnBrk="1" hangingPunct="1">
              <a:buFont typeface="Arial" charset="0"/>
              <a:buNone/>
              <a:defRPr/>
            </a:pPr>
            <a:r>
              <a:rPr lang="en-US" b="1" dirty="0" smtClean="0">
                <a:latin typeface="Times New Roman" pitchFamily="18" charset="0"/>
                <a:cs typeface="Times New Roman" pitchFamily="18" charset="0"/>
              </a:rPr>
              <a:t>Factors </a:t>
            </a:r>
            <a:r>
              <a:rPr lang="en-US" b="1" dirty="0" err="1" smtClean="0">
                <a:latin typeface="Times New Roman" pitchFamily="18" charset="0"/>
                <a:cs typeface="Times New Roman" pitchFamily="18" charset="0"/>
              </a:rPr>
              <a:t>inflencing</a:t>
            </a:r>
            <a:r>
              <a:rPr lang="en-US" b="1" dirty="0" smtClean="0">
                <a:latin typeface="Times New Roman" pitchFamily="18" charset="0"/>
                <a:cs typeface="Times New Roman" pitchFamily="18" charset="0"/>
              </a:rPr>
              <a:t> GI absorption of a drug from its dosage form</a:t>
            </a:r>
          </a:p>
          <a:p>
            <a:pPr algn="just" eaLnBrk="1" hangingPunct="1">
              <a:buFont typeface="Arial" charset="0"/>
              <a:buNone/>
              <a:defRPr/>
            </a:pPr>
            <a:endParaRPr lang="en-US" b="1" dirty="0" smtClean="0">
              <a:latin typeface="Times New Roman" pitchFamily="18" charset="0"/>
              <a:cs typeface="Times New Roman" pitchFamily="18" charset="0"/>
            </a:endParaRPr>
          </a:p>
          <a:p>
            <a:pPr eaLnBrk="1" hangingPunct="1">
              <a:defRPr/>
            </a:pPr>
            <a:r>
              <a:rPr lang="en-US" dirty="0" smtClean="0">
                <a:latin typeface="Times New Roman" pitchFamily="18" charset="0"/>
                <a:cs typeface="Times New Roman" pitchFamily="18" charset="0"/>
              </a:rPr>
              <a:t>Classified into two types</a:t>
            </a:r>
          </a:p>
          <a:p>
            <a:pPr marL="514350" indent="-514350" eaLnBrk="1" hangingPunct="1">
              <a:buFont typeface="Arial" charset="0"/>
              <a:buAutoNum type="alphaLcParenR"/>
              <a:defRPr/>
            </a:pPr>
            <a:r>
              <a:rPr lang="en-US" dirty="0" smtClean="0">
                <a:latin typeface="Times New Roman" pitchFamily="18" charset="0"/>
                <a:cs typeface="Times New Roman" pitchFamily="18" charset="0"/>
              </a:rPr>
              <a:t>Pharmaceutical factors</a:t>
            </a:r>
          </a:p>
          <a:p>
            <a:pPr marL="514350" indent="-514350" eaLnBrk="1" hangingPunct="1">
              <a:buFont typeface="Arial" charset="0"/>
              <a:buAutoNum type="alphaLcParenR"/>
              <a:defRPr/>
            </a:pPr>
            <a:r>
              <a:rPr lang="en-US" dirty="0" smtClean="0">
                <a:latin typeface="Times New Roman" pitchFamily="18" charset="0"/>
                <a:cs typeface="Times New Roman" pitchFamily="18" charset="0"/>
              </a:rPr>
              <a:t> Patient related factors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tabLst>
                <a:tab pos="2120900" algn="l"/>
              </a:tabLst>
              <a:defRPr/>
            </a:pPr>
            <a:r>
              <a:rPr lang="en-US" sz="2800" dirty="0" smtClean="0">
                <a:latin typeface="Times New Roman" pitchFamily="18" charset="0"/>
                <a:cs typeface="Times New Roman" pitchFamily="18" charset="0"/>
              </a:rPr>
              <a:t>p</a:t>
            </a:r>
            <a:r>
              <a:rPr lang="en-US" sz="2800" b="1" dirty="0" smtClean="0">
                <a:latin typeface="Times New Roman" pitchFamily="18" charset="0"/>
                <a:cs typeface="Times New Roman" pitchFamily="18" charset="0"/>
              </a:rPr>
              <a:t>H partition hypothesis explained by </a:t>
            </a:r>
            <a:r>
              <a:rPr lang="en-US" sz="2800" b="1" dirty="0" err="1" smtClean="0">
                <a:latin typeface="Times New Roman" pitchFamily="18" charset="0"/>
                <a:cs typeface="Times New Roman" pitchFamily="18" charset="0"/>
              </a:rPr>
              <a:t>Brodie</a:t>
            </a:r>
            <a:r>
              <a:rPr lang="en-US" sz="2800" b="1" dirty="0" smtClean="0">
                <a:latin typeface="Times New Roman" pitchFamily="18" charset="0"/>
                <a:cs typeface="Times New Roman" pitchFamily="18" charset="0"/>
              </a:rPr>
              <a:t> et al</a:t>
            </a:r>
          </a:p>
          <a:p>
            <a:pPr>
              <a:defRPr/>
            </a:pPr>
            <a:r>
              <a:rPr lang="en-US" sz="2800" b="1" dirty="0" smtClean="0">
                <a:latin typeface="Times New Roman" pitchFamily="18" charset="0"/>
                <a:cs typeface="Times New Roman" pitchFamily="18" charset="0"/>
              </a:rPr>
              <a:t>The process of absorption is governed by :</a:t>
            </a:r>
          </a:p>
          <a:p>
            <a:pPr marL="514350" indent="-514350">
              <a:buFont typeface="Arial" charset="0"/>
              <a:buAutoNum type="alphaLcParenR"/>
              <a:defRPr/>
            </a:pPr>
            <a:r>
              <a:rPr lang="en-US" sz="2800" dirty="0" smtClean="0">
                <a:latin typeface="Times New Roman" pitchFamily="18" charset="0"/>
                <a:cs typeface="Times New Roman" pitchFamily="18" charset="0"/>
              </a:rPr>
              <a:t>The dissociation constant of the drug</a:t>
            </a:r>
          </a:p>
          <a:p>
            <a:pPr marL="514350" indent="-514350">
              <a:buFont typeface="Arial" charset="0"/>
              <a:buAutoNum type="alphaLcParenR"/>
              <a:defRPr/>
            </a:pPr>
            <a:r>
              <a:rPr lang="en-US" sz="2800" dirty="0" smtClean="0">
                <a:latin typeface="Times New Roman" pitchFamily="18" charset="0"/>
                <a:cs typeface="Times New Roman" pitchFamily="18" charset="0"/>
              </a:rPr>
              <a:t>B) The lipid solubility of unionized drugs</a:t>
            </a:r>
          </a:p>
          <a:p>
            <a:pPr marL="514350" indent="-514350">
              <a:buFont typeface="Arial" charset="0"/>
              <a:buAutoNum type="alphaLcParenR"/>
              <a:defRPr/>
            </a:pPr>
            <a:r>
              <a:rPr lang="en-US" sz="2800" dirty="0" smtClean="0">
                <a:latin typeface="Times New Roman" pitchFamily="18" charset="0"/>
                <a:cs typeface="Times New Roman" pitchFamily="18" charset="0"/>
              </a:rPr>
              <a:t> pH at absorption site</a:t>
            </a:r>
          </a:p>
          <a:p>
            <a:pPr marL="514350" indent="-514350">
              <a:buFont typeface="Arial" charset="0"/>
              <a:buNone/>
              <a:defRPr/>
            </a:pPr>
            <a:endParaRPr lang="en-US" sz="2800" dirty="0" smtClean="0">
              <a:latin typeface="Times New Roman" pitchFamily="18" charset="0"/>
              <a:cs typeface="Times New Roman" pitchFamily="18" charset="0"/>
            </a:endParaRPr>
          </a:p>
          <a:p>
            <a:pPr>
              <a:buFont typeface="Arial" charset="0"/>
              <a:buNone/>
              <a:defRPr/>
            </a:pPr>
            <a:r>
              <a:rPr lang="en-US" sz="2800" b="1" dirty="0" smtClean="0">
                <a:latin typeface="Times New Roman" pitchFamily="18" charset="0"/>
                <a:cs typeface="Times New Roman" pitchFamily="18" charset="0"/>
              </a:rPr>
              <a:t>The hypothesis was based on assumptions that :</a:t>
            </a:r>
          </a:p>
          <a:p>
            <a:pPr marL="514350" indent="-514350">
              <a:buFont typeface="Arial" charset="0"/>
              <a:buAutoNum type="alphaLcParenR"/>
              <a:defRPr/>
            </a:pPr>
            <a:r>
              <a:rPr lang="en-US" sz="2800" dirty="0" smtClean="0">
                <a:latin typeface="Times New Roman" pitchFamily="18" charset="0"/>
                <a:cs typeface="Times New Roman" pitchFamily="18" charset="0"/>
              </a:rPr>
              <a:t>The GIT is a simple </a:t>
            </a:r>
            <a:r>
              <a:rPr lang="en-US" sz="2800" dirty="0" err="1" smtClean="0">
                <a:latin typeface="Times New Roman" pitchFamily="18" charset="0"/>
                <a:cs typeface="Times New Roman" pitchFamily="18" charset="0"/>
              </a:rPr>
              <a:t>lipoidal</a:t>
            </a:r>
            <a:r>
              <a:rPr lang="en-US" sz="2800" dirty="0" smtClean="0">
                <a:latin typeface="Times New Roman" pitchFamily="18" charset="0"/>
                <a:cs typeface="Times New Roman" pitchFamily="18" charset="0"/>
              </a:rPr>
              <a:t> barrier to the</a:t>
            </a:r>
          </a:p>
          <a:p>
            <a:pPr marL="514350" indent="-514350">
              <a:buFont typeface="Arial" charset="0"/>
              <a:buAutoNum type="alphaLcParenR"/>
              <a:defRPr/>
            </a:pPr>
            <a:r>
              <a:rPr lang="en-US" sz="2800" dirty="0" smtClean="0">
                <a:latin typeface="Times New Roman" pitchFamily="18" charset="0"/>
                <a:cs typeface="Times New Roman" pitchFamily="18" charset="0"/>
              </a:rPr>
              <a:t> transport of drug</a:t>
            </a:r>
          </a:p>
          <a:p>
            <a:pPr marL="514350" indent="-514350">
              <a:buFont typeface="Arial" charset="0"/>
              <a:buAutoNum type="alphaLcParenR"/>
              <a:defRPr/>
            </a:pPr>
            <a:r>
              <a:rPr lang="en-US" sz="2800" dirty="0" smtClean="0">
                <a:latin typeface="Times New Roman" pitchFamily="18" charset="0"/>
                <a:cs typeface="Times New Roman" pitchFamily="18" charset="0"/>
              </a:rPr>
              <a:t>Greater the </a:t>
            </a:r>
            <a:r>
              <a:rPr lang="en-US" sz="2800" dirty="0" err="1" smtClean="0">
                <a:latin typeface="Times New Roman" pitchFamily="18" charset="0"/>
                <a:cs typeface="Times New Roman" pitchFamily="18" charset="0"/>
              </a:rPr>
              <a:t>lipophilicity</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ko</a:t>
            </a:r>
            <a:r>
              <a:rPr lang="en-US" sz="2800" dirty="0" smtClean="0">
                <a:latin typeface="Times New Roman" pitchFamily="18" charset="0"/>
                <a:cs typeface="Times New Roman" pitchFamily="18" charset="0"/>
              </a:rPr>
              <a:t>/w) of unionized drug, faster is absorption</a:t>
            </a:r>
          </a:p>
          <a:p>
            <a:pPr marL="514350" indent="-514350">
              <a:buFont typeface="Arial" charset="0"/>
              <a:buAutoNum type="alphaLcParenR"/>
              <a:defRPr/>
            </a:pPr>
            <a:r>
              <a:rPr lang="en-US" sz="2800" dirty="0" smtClean="0">
                <a:latin typeface="Times New Roman" pitchFamily="18" charset="0"/>
                <a:cs typeface="Times New Roman" pitchFamily="18" charset="0"/>
              </a:rPr>
              <a:t>Larger the fraction of unionized drug , faster is the absorption</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1143000"/>
          </a:xfrm>
        </p:spPr>
        <p:txBody>
          <a:bodyPr/>
          <a:lstStyle/>
          <a:p>
            <a:r>
              <a:rPr lang="en-US" smtClean="0"/>
              <a:t>Drug pKa and GIT pH </a:t>
            </a:r>
          </a:p>
        </p:txBody>
      </p:sp>
      <p:sp>
        <p:nvSpPr>
          <p:cNvPr id="30723" name="Content Placeholder 2"/>
          <p:cNvSpPr>
            <a:spLocks noGrp="1"/>
          </p:cNvSpPr>
          <p:nvPr>
            <p:ph idx="1"/>
          </p:nvPr>
        </p:nvSpPr>
        <p:spPr/>
        <p:txBody>
          <a:bodyPr/>
          <a:lstStyle/>
          <a:p>
            <a:r>
              <a:rPr lang="en-US" smtClean="0"/>
              <a:t>Weak acid : pH =pka +log ( ionized dug conc/ unionized drug conc)</a:t>
            </a:r>
          </a:p>
          <a:p>
            <a:pPr>
              <a:buFont typeface="Arial" charset="0"/>
              <a:buNone/>
            </a:pPr>
            <a:endParaRPr lang="en-US" smtClean="0"/>
          </a:p>
          <a:p>
            <a:r>
              <a:rPr lang="en-US" smtClean="0"/>
              <a:t>Weak base :</a:t>
            </a:r>
          </a:p>
          <a:p>
            <a:pPr>
              <a:buFont typeface="Arial" charset="0"/>
              <a:buNone/>
            </a:pPr>
            <a:r>
              <a:rPr lang="en-US" smtClean="0"/>
              <a:t>pH =pKa + log ( unionized drug conc/ionized drug conc.)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fontScale="92500"/>
          </a:bodyPr>
          <a:lstStyle/>
          <a:p>
            <a:pPr>
              <a:defRPr/>
            </a:pPr>
            <a:r>
              <a:rPr lang="en-US" dirty="0" smtClean="0"/>
              <a:t>For weak acid : </a:t>
            </a:r>
          </a:p>
          <a:p>
            <a:pPr marL="514350" indent="-514350">
              <a:buFont typeface="Arial" charset="0"/>
              <a:buAutoNum type="alphaLcParenR"/>
              <a:defRPr/>
            </a:pPr>
            <a:r>
              <a:rPr lang="en-US" dirty="0" smtClean="0"/>
              <a:t>Very weak acid( </a:t>
            </a:r>
            <a:r>
              <a:rPr lang="en-US" dirty="0" err="1" smtClean="0"/>
              <a:t>pka</a:t>
            </a:r>
            <a:r>
              <a:rPr lang="en-US" dirty="0" smtClean="0"/>
              <a:t> &gt; 8) :</a:t>
            </a:r>
          </a:p>
          <a:p>
            <a:pPr marL="514350" indent="-514350">
              <a:buFont typeface="Wingdings" pitchFamily="2" charset="2"/>
              <a:buChar char="ü"/>
              <a:defRPr/>
            </a:pPr>
            <a:r>
              <a:rPr lang="en-US" dirty="0" smtClean="0"/>
              <a:t>Their absorption is rapid  and independent of GI pH</a:t>
            </a:r>
          </a:p>
          <a:p>
            <a:pPr marL="514350" indent="-514350">
              <a:buFont typeface="Wingdings" pitchFamily="2" charset="2"/>
              <a:buChar char="ü"/>
              <a:defRPr/>
            </a:pPr>
            <a:r>
              <a:rPr lang="en-US" dirty="0" smtClean="0"/>
              <a:t>They are un ionized in entire pH range of GIT.</a:t>
            </a:r>
          </a:p>
          <a:p>
            <a:pPr marL="514350" indent="-514350">
              <a:buFont typeface="Arial" charset="0"/>
              <a:buAutoNum type="alphaLcParenR"/>
              <a:defRPr/>
            </a:pPr>
            <a:r>
              <a:rPr lang="en-US" dirty="0" smtClean="0"/>
              <a:t>Acid </a:t>
            </a:r>
            <a:r>
              <a:rPr lang="en-US" dirty="0" err="1" smtClean="0"/>
              <a:t>pKa</a:t>
            </a:r>
            <a:r>
              <a:rPr lang="en-US" dirty="0" smtClean="0"/>
              <a:t> ( 2.5-7.5): </a:t>
            </a:r>
          </a:p>
          <a:p>
            <a:pPr marL="514350" indent="-514350">
              <a:buFont typeface="Wingdings" pitchFamily="2" charset="2"/>
              <a:buChar char="ü"/>
              <a:defRPr/>
            </a:pPr>
            <a:r>
              <a:rPr lang="en-US" dirty="0" smtClean="0"/>
              <a:t>These are pH dependent .</a:t>
            </a:r>
          </a:p>
          <a:p>
            <a:pPr marL="514350" indent="-514350">
              <a:buFont typeface="Wingdings" pitchFamily="2" charset="2"/>
              <a:buChar char="ü"/>
              <a:defRPr/>
            </a:pPr>
            <a:r>
              <a:rPr lang="en-US" dirty="0" smtClean="0"/>
              <a:t>Better absorbed </a:t>
            </a:r>
            <a:r>
              <a:rPr lang="en-US" dirty="0" err="1" smtClean="0"/>
              <a:t>infrom</a:t>
            </a:r>
            <a:r>
              <a:rPr lang="en-US" dirty="0" smtClean="0"/>
              <a:t> acidic pH as largely exist in unionized form.</a:t>
            </a:r>
          </a:p>
          <a:p>
            <a:pPr marL="514350" indent="-514350">
              <a:buFont typeface="Arial" charset="0"/>
              <a:buNone/>
              <a:defRPr/>
            </a:pPr>
            <a:r>
              <a:rPr lang="en-US" dirty="0" smtClean="0"/>
              <a:t>c) Strongly acids  </a:t>
            </a:r>
            <a:r>
              <a:rPr lang="en-US" dirty="0" err="1" smtClean="0"/>
              <a:t>pKa</a:t>
            </a:r>
            <a:r>
              <a:rPr lang="en-US" dirty="0" smtClean="0"/>
              <a:t>&lt; 2.5: </a:t>
            </a:r>
          </a:p>
          <a:p>
            <a:pPr marL="514350" indent="-514350">
              <a:buFont typeface="Wingdings" pitchFamily="2" charset="2"/>
              <a:buChar char="ü"/>
              <a:defRPr/>
            </a:pPr>
            <a:r>
              <a:rPr lang="en-US" dirty="0" smtClean="0"/>
              <a:t> They are ionized in entire pH range of GIT.</a:t>
            </a:r>
          </a:p>
          <a:p>
            <a:pPr marL="514350" indent="-514350">
              <a:buFont typeface="Wingdings" pitchFamily="2" charset="2"/>
              <a:buChar char="ü"/>
              <a:defRPr/>
            </a:pPr>
            <a:r>
              <a:rPr lang="en-US" dirty="0" smtClean="0"/>
              <a:t>pH independent drugs.</a:t>
            </a:r>
          </a:p>
          <a:p>
            <a:pPr marL="514350" indent="-514350">
              <a:buFont typeface="Arial" charset="0"/>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762000"/>
          </a:xfrm>
        </p:spPr>
        <p:txBody>
          <a:bodyPr/>
          <a:lstStyle/>
          <a:p>
            <a:r>
              <a:rPr lang="en-US" sz="3200" b="1" smtClean="0">
                <a:latin typeface="Times New Roman" pitchFamily="18" charset="0"/>
                <a:cs typeface="Times New Roman" pitchFamily="18" charset="0"/>
              </a:rPr>
              <a:t>Limitations of pH partition Hypothesis</a:t>
            </a:r>
          </a:p>
        </p:txBody>
      </p:sp>
      <p:sp>
        <p:nvSpPr>
          <p:cNvPr id="32771" name="Content Placeholder 2"/>
          <p:cNvSpPr>
            <a:spLocks noGrp="1"/>
          </p:cNvSpPr>
          <p:nvPr>
            <p:ph idx="1"/>
          </p:nvPr>
        </p:nvSpPr>
        <p:spPr>
          <a:xfrm>
            <a:off x="0" y="1143000"/>
            <a:ext cx="9144000" cy="5715000"/>
          </a:xfrm>
        </p:spPr>
        <p:txBody>
          <a:bodyPr/>
          <a:lstStyle/>
          <a:p>
            <a:r>
              <a:rPr lang="en-US" smtClean="0">
                <a:latin typeface="Times New Roman" pitchFamily="18" charset="0"/>
                <a:cs typeface="Times New Roman" pitchFamily="18" charset="0"/>
              </a:rPr>
              <a:t> Presence of virtual membrane pH.</a:t>
            </a:r>
          </a:p>
          <a:p>
            <a:r>
              <a:rPr lang="en-US" smtClean="0">
                <a:latin typeface="Times New Roman" pitchFamily="18" charset="0"/>
                <a:cs typeface="Times New Roman" pitchFamily="18" charset="0"/>
              </a:rPr>
              <a:t>Absorption of ionized drugs</a:t>
            </a:r>
          </a:p>
          <a:p>
            <a:r>
              <a:rPr lang="en-US" smtClean="0">
                <a:latin typeface="Times New Roman" pitchFamily="18" charset="0"/>
                <a:cs typeface="Times New Roman" pitchFamily="18" charset="0"/>
              </a:rPr>
              <a:t> Influence of GI surface area and residence time of drug.</a:t>
            </a:r>
          </a:p>
          <a:p>
            <a:r>
              <a:rPr lang="en-US" smtClean="0">
                <a:latin typeface="Times New Roman" pitchFamily="18" charset="0"/>
                <a:cs typeface="Times New Roman" pitchFamily="18" charset="0"/>
              </a:rPr>
              <a:t>Presence of aqueous unstirred  diffusion layer</a:t>
            </a:r>
          </a:p>
          <a:p>
            <a:endParaRPr lang="en-US" smtClean="0"/>
          </a:p>
        </p:txBody>
      </p:sp>
      <p:pic>
        <p:nvPicPr>
          <p:cNvPr id="32772" name="Picture 2" descr="C:\Users\QUICK\Desktop\download (7).jpg"/>
          <p:cNvPicPr>
            <a:picLocks noChangeAspect="1" noChangeArrowheads="1"/>
          </p:cNvPicPr>
          <p:nvPr/>
        </p:nvPicPr>
        <p:blipFill>
          <a:blip r:embed="rId2"/>
          <a:srcRect/>
          <a:stretch>
            <a:fillRect/>
          </a:stretch>
        </p:blipFill>
        <p:spPr bwMode="auto">
          <a:xfrm>
            <a:off x="2743200" y="3962400"/>
            <a:ext cx="3962400" cy="2895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393</Words>
  <Application>Microsoft Office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Drug pKa and GIT pH </vt:lpstr>
      <vt:lpstr>Slide 8</vt:lpstr>
      <vt:lpstr>Limitations of pH partition Hypothesis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QUICK</dc:creator>
  <cp:lastModifiedBy>QUICK</cp:lastModifiedBy>
  <cp:revision>1</cp:revision>
  <dcterms:created xsi:type="dcterms:W3CDTF">2022-04-29T10:47:28Z</dcterms:created>
  <dcterms:modified xsi:type="dcterms:W3CDTF">2022-04-29T10:48:35Z</dcterms:modified>
</cp:coreProperties>
</file>