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56" r:id="rId2"/>
    <p:sldId id="257" r:id="rId3"/>
    <p:sldId id="258" r:id="rId4"/>
    <p:sldId id="259" r:id="rId5"/>
    <p:sldId id="260" r:id="rId6"/>
    <p:sldId id="261" r:id="rId7"/>
    <p:sldId id="262" r:id="rId8"/>
    <p:sldId id="263" r:id="rId9"/>
    <p:sldId id="264" r:id="rId10"/>
    <p:sldId id="265" r:id="rId11"/>
    <p:sldId id="280" r:id="rId12"/>
    <p:sldId id="281" r:id="rId13"/>
    <p:sldId id="270" r:id="rId14"/>
    <p:sldId id="266" r:id="rId15"/>
    <p:sldId id="267" r:id="rId16"/>
    <p:sldId id="268" r:id="rId17"/>
    <p:sldId id="271" r:id="rId18"/>
    <p:sldId id="279" r:id="rId19"/>
    <p:sldId id="272" r:id="rId20"/>
    <p:sldId id="273" r:id="rId21"/>
    <p:sldId id="274" r:id="rId22"/>
    <p:sldId id="276" r:id="rId23"/>
    <p:sldId id="282" r:id="rId24"/>
    <p:sldId id="277" r:id="rId25"/>
    <p:sldId id="278" r:id="rId26"/>
    <p:sldId id="283" r:id="rId27"/>
    <p:sldId id="284" r:id="rId28"/>
    <p:sldId id="285"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4373D82-A168-493A-9844-C93F66CD76C9}" type="datetimeFigureOut">
              <a:rPr lang="en-US" smtClean="0"/>
              <a:pPr/>
              <a:t>4/24/2022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8E927A6-E212-4ECB-828A-AC337D0364C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By Jeff Madura, IFM</a:t>
            </a:r>
            <a:r>
              <a:rPr lang="en-US" baseline="0" dirty="0" smtClean="0"/>
              <a:t> pp 325</a:t>
            </a:r>
            <a:endParaRPr lang="en-US" dirty="0"/>
          </a:p>
        </p:txBody>
      </p:sp>
      <p:sp>
        <p:nvSpPr>
          <p:cNvPr id="4" name="Slide Number Placeholder 3"/>
          <p:cNvSpPr>
            <a:spLocks noGrp="1"/>
          </p:cNvSpPr>
          <p:nvPr>
            <p:ph type="sldNum" sz="quarter" idx="10"/>
          </p:nvPr>
        </p:nvSpPr>
        <p:spPr/>
        <p:txBody>
          <a:bodyPr/>
          <a:lstStyle/>
          <a:p>
            <a:fld id="{D8E927A6-E212-4ECB-828A-AC337D0364C8}" type="slidenum">
              <a:rPr lang="en-US" smtClean="0"/>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From Jeff Madura pp 229</a:t>
            </a:r>
          </a:p>
          <a:p>
            <a:endParaRPr lang="en-US" dirty="0"/>
          </a:p>
        </p:txBody>
      </p:sp>
      <p:sp>
        <p:nvSpPr>
          <p:cNvPr id="4" name="Slide Number Placeholder 3"/>
          <p:cNvSpPr>
            <a:spLocks noGrp="1"/>
          </p:cNvSpPr>
          <p:nvPr>
            <p:ph type="sldNum" sz="quarter" idx="10"/>
          </p:nvPr>
        </p:nvSpPr>
        <p:spPr/>
        <p:txBody>
          <a:bodyPr/>
          <a:lstStyle/>
          <a:p>
            <a:fld id="{D8E927A6-E212-4ECB-828A-AC337D0364C8}" type="slidenum">
              <a:rPr lang="en-US" smtClean="0"/>
              <a:pPr/>
              <a:t>5</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From Jeff Madura pp 229</a:t>
            </a:r>
            <a:endParaRPr lang="en-US" dirty="0"/>
          </a:p>
        </p:txBody>
      </p:sp>
      <p:sp>
        <p:nvSpPr>
          <p:cNvPr id="4" name="Slide Number Placeholder 3"/>
          <p:cNvSpPr>
            <a:spLocks noGrp="1"/>
          </p:cNvSpPr>
          <p:nvPr>
            <p:ph type="sldNum" sz="quarter" idx="10"/>
          </p:nvPr>
        </p:nvSpPr>
        <p:spPr/>
        <p:txBody>
          <a:bodyPr/>
          <a:lstStyle/>
          <a:p>
            <a:fld id="{D8E927A6-E212-4ECB-828A-AC337D0364C8}" type="slidenum">
              <a:rPr lang="en-US" smtClean="0"/>
              <a:pPr/>
              <a:t>21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1284961-6CE9-443D-BD19-CBB176846B7D}"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D7A39-4B90-48C3-9943-CD371B26F71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84961-6CE9-443D-BD19-CBB176846B7D}"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D7A39-4B90-48C3-9943-CD371B26F71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84961-6CE9-443D-BD19-CBB176846B7D}"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D7A39-4B90-48C3-9943-CD371B26F71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1284961-6CE9-443D-BD19-CBB176846B7D}"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D7A39-4B90-48C3-9943-CD371B26F71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1284961-6CE9-443D-BD19-CBB176846B7D}" type="datetimeFigureOut">
              <a:rPr lang="en-US" smtClean="0"/>
              <a:pPr/>
              <a:t>4/24/2022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47D7A39-4B90-48C3-9943-CD371B26F71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1284961-6CE9-443D-BD19-CBB176846B7D}"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D7A39-4B90-48C3-9943-CD371B26F71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1284961-6CE9-443D-BD19-CBB176846B7D}" type="datetimeFigureOut">
              <a:rPr lang="en-US" smtClean="0"/>
              <a:pPr/>
              <a:t>4/24/2022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47D7A39-4B90-48C3-9943-CD371B26F71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1284961-6CE9-443D-BD19-CBB176846B7D}" type="datetimeFigureOut">
              <a:rPr lang="en-US" smtClean="0"/>
              <a:pPr/>
              <a:t>4/24/2022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47D7A39-4B90-48C3-9943-CD371B26F71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1284961-6CE9-443D-BD19-CBB176846B7D}" type="datetimeFigureOut">
              <a:rPr lang="en-US" smtClean="0"/>
              <a:pPr/>
              <a:t>4/24/2022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47D7A39-4B90-48C3-9943-CD371B26F71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84961-6CE9-443D-BD19-CBB176846B7D}"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D7A39-4B90-48C3-9943-CD371B26F71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1284961-6CE9-443D-BD19-CBB176846B7D}" type="datetimeFigureOut">
              <a:rPr lang="en-US" smtClean="0"/>
              <a:pPr/>
              <a:t>4/24/2022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47D7A39-4B90-48C3-9943-CD371B26F71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284961-6CE9-443D-BD19-CBB176846B7D}" type="datetimeFigureOut">
              <a:rPr lang="en-US" smtClean="0"/>
              <a:pPr/>
              <a:t>4/24/2022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47D7A39-4B90-48C3-9943-CD371B26F71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Forecasting Techniques</a:t>
            </a:r>
            <a:endParaRPr lang="en-US" dirty="0"/>
          </a:p>
        </p:txBody>
      </p:sp>
      <p:sp>
        <p:nvSpPr>
          <p:cNvPr id="3" name="Subtitle 2"/>
          <p:cNvSpPr>
            <a:spLocks noGrp="1"/>
          </p:cNvSpPr>
          <p:nvPr>
            <p:ph type="subTitle" idx="1"/>
          </p:nvPr>
        </p:nvSpPr>
        <p:spPr/>
        <p:txBody>
          <a:bodyPr>
            <a:normAutofit fontScale="85000" lnSpcReduction="20000"/>
          </a:bodyPr>
          <a:lstStyle/>
          <a:p>
            <a:r>
              <a:rPr lang="en-US" dirty="0" smtClean="0">
                <a:solidFill>
                  <a:srgbClr val="002060"/>
                </a:solidFill>
              </a:rPr>
              <a:t>Dr. </a:t>
            </a:r>
            <a:r>
              <a:rPr lang="en-US" dirty="0" err="1" smtClean="0">
                <a:solidFill>
                  <a:srgbClr val="002060"/>
                </a:solidFill>
              </a:rPr>
              <a:t>Pravin</a:t>
            </a:r>
            <a:r>
              <a:rPr lang="en-US" dirty="0" smtClean="0">
                <a:solidFill>
                  <a:srgbClr val="002060"/>
                </a:solidFill>
              </a:rPr>
              <a:t> Kumar </a:t>
            </a:r>
            <a:r>
              <a:rPr lang="en-US" dirty="0" err="1" smtClean="0">
                <a:solidFill>
                  <a:srgbClr val="002060"/>
                </a:solidFill>
              </a:rPr>
              <a:t>Agrawal</a:t>
            </a:r>
            <a:endParaRPr lang="en-US" dirty="0" smtClean="0">
              <a:solidFill>
                <a:srgbClr val="002060"/>
              </a:solidFill>
            </a:endParaRPr>
          </a:p>
          <a:p>
            <a:r>
              <a:rPr lang="en-US" dirty="0" smtClean="0">
                <a:solidFill>
                  <a:srgbClr val="002060"/>
                </a:solidFill>
              </a:rPr>
              <a:t>Assistant Professor</a:t>
            </a:r>
          </a:p>
          <a:p>
            <a:r>
              <a:rPr lang="en-US" dirty="0" smtClean="0">
                <a:solidFill>
                  <a:srgbClr val="002060"/>
                </a:solidFill>
              </a:rPr>
              <a:t>Department of Business Management</a:t>
            </a:r>
          </a:p>
          <a:p>
            <a:r>
              <a:rPr lang="en-US" smtClean="0">
                <a:solidFill>
                  <a:srgbClr val="002060"/>
                </a:solidFill>
              </a:rPr>
              <a:t>CSJMU</a:t>
            </a:r>
          </a:p>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Fundamental Forecasting</a:t>
            </a:r>
            <a:endParaRPr lang="en-US" sz="4000" dirty="0"/>
          </a:p>
        </p:txBody>
      </p:sp>
      <p:sp>
        <p:nvSpPr>
          <p:cNvPr id="3" name="Content Placeholder 2"/>
          <p:cNvSpPr>
            <a:spLocks noGrp="1"/>
          </p:cNvSpPr>
          <p:nvPr>
            <p:ph idx="1"/>
          </p:nvPr>
        </p:nvSpPr>
        <p:spPr/>
        <p:txBody>
          <a:bodyPr/>
          <a:lstStyle/>
          <a:p>
            <a:pPr algn="just"/>
            <a:r>
              <a:rPr lang="en-US" dirty="0" smtClean="0"/>
              <a:t>Fundamental forecasting is based on fundamental relationships between economic variables (such as inflation, income level, and interest rates) and exchange rates.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Fundamental Forecasting</a:t>
            </a:r>
            <a:endParaRPr lang="en-US" sz="4000" dirty="0"/>
          </a:p>
        </p:txBody>
      </p:sp>
      <p:sp>
        <p:nvSpPr>
          <p:cNvPr id="3" name="Content Placeholder 2"/>
          <p:cNvSpPr>
            <a:spLocks noGrp="1"/>
          </p:cNvSpPr>
          <p:nvPr>
            <p:ph idx="1"/>
          </p:nvPr>
        </p:nvSpPr>
        <p:spPr>
          <a:xfrm>
            <a:off x="457200" y="1600200"/>
            <a:ext cx="8229600" cy="4724400"/>
          </a:xfrm>
        </p:spPr>
        <p:txBody>
          <a:bodyPr>
            <a:normAutofit fontScale="70000" lnSpcReduction="20000"/>
          </a:bodyPr>
          <a:lstStyle/>
          <a:p>
            <a:r>
              <a:rPr lang="en-US" dirty="0" smtClean="0"/>
              <a:t>A change in a currency’s spot rate is influenced by the following factors:</a:t>
            </a:r>
          </a:p>
          <a:p>
            <a:pPr>
              <a:buNone/>
            </a:pPr>
            <a:r>
              <a:rPr lang="en-US" b="1" i="1" dirty="0" smtClean="0"/>
              <a:t>			e  =  f (∆INF, ∆ INT, ∆ INC, ∆ GC, ∆ EXP)</a:t>
            </a:r>
          </a:p>
          <a:p>
            <a:pPr>
              <a:buNone/>
            </a:pPr>
            <a:r>
              <a:rPr lang="en-US" dirty="0" smtClean="0"/>
              <a:t>	where,</a:t>
            </a:r>
          </a:p>
          <a:p>
            <a:pPr>
              <a:buNone/>
            </a:pPr>
            <a:r>
              <a:rPr lang="en-US" i="1" dirty="0" smtClean="0"/>
              <a:t>	e  percentage change in the spot rate</a:t>
            </a:r>
          </a:p>
          <a:p>
            <a:pPr>
              <a:buNone/>
            </a:pPr>
            <a:r>
              <a:rPr lang="en-US" b="1" i="1" dirty="0" smtClean="0"/>
              <a:t>	∆ </a:t>
            </a:r>
            <a:r>
              <a:rPr lang="en-US" i="1" dirty="0" smtClean="0"/>
              <a:t>INF  change in the differential between domestic inflation and the</a:t>
            </a:r>
          </a:p>
          <a:p>
            <a:pPr>
              <a:buNone/>
            </a:pPr>
            <a:r>
              <a:rPr lang="en-US" dirty="0" smtClean="0"/>
              <a:t>	foreign country’s inflation</a:t>
            </a:r>
          </a:p>
          <a:p>
            <a:pPr>
              <a:buNone/>
            </a:pPr>
            <a:r>
              <a:rPr lang="en-US" dirty="0" smtClean="0"/>
              <a:t>	</a:t>
            </a:r>
            <a:r>
              <a:rPr lang="en-US" b="1" i="1" dirty="0" smtClean="0"/>
              <a:t> ∆ </a:t>
            </a:r>
            <a:r>
              <a:rPr lang="en-US" i="1" dirty="0" smtClean="0"/>
              <a:t>INT  change in the differential between domestic interest rate</a:t>
            </a:r>
          </a:p>
          <a:p>
            <a:pPr>
              <a:buNone/>
            </a:pPr>
            <a:r>
              <a:rPr lang="en-US" dirty="0" smtClean="0"/>
              <a:t>	and the foreign country’s interest rate</a:t>
            </a:r>
          </a:p>
          <a:p>
            <a:pPr>
              <a:buNone/>
            </a:pPr>
            <a:r>
              <a:rPr lang="en-US" dirty="0" smtClean="0"/>
              <a:t>	</a:t>
            </a:r>
            <a:r>
              <a:rPr lang="en-US" b="1" i="1" dirty="0" smtClean="0"/>
              <a:t> ∆ </a:t>
            </a:r>
            <a:r>
              <a:rPr lang="en-US" i="1" dirty="0" smtClean="0"/>
              <a:t>INC  change in the differential between the domestic income level</a:t>
            </a:r>
          </a:p>
          <a:p>
            <a:pPr>
              <a:buNone/>
            </a:pPr>
            <a:r>
              <a:rPr lang="en-US" dirty="0" smtClean="0"/>
              <a:t>	and the foreign country’s income level</a:t>
            </a:r>
          </a:p>
          <a:p>
            <a:pPr>
              <a:buNone/>
            </a:pPr>
            <a:r>
              <a:rPr lang="en-US" dirty="0" smtClean="0"/>
              <a:t>	</a:t>
            </a:r>
            <a:r>
              <a:rPr lang="en-US" b="1" i="1" dirty="0" smtClean="0"/>
              <a:t> ∆ </a:t>
            </a:r>
            <a:r>
              <a:rPr lang="en-US" i="1" dirty="0" smtClean="0"/>
              <a:t>GC  change in government controls</a:t>
            </a:r>
          </a:p>
          <a:p>
            <a:pPr>
              <a:buNone/>
            </a:pPr>
            <a:r>
              <a:rPr lang="en-US" dirty="0" smtClean="0"/>
              <a:t>	</a:t>
            </a:r>
            <a:r>
              <a:rPr lang="en-US" b="1" i="1" dirty="0" smtClean="0"/>
              <a:t> ∆ </a:t>
            </a:r>
            <a:r>
              <a:rPr lang="en-US" i="1" dirty="0" smtClean="0"/>
              <a:t>EXP  change in expectations of future exchange rates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Fundamental Forecasting</a:t>
            </a:r>
            <a:endParaRPr lang="en-US" sz="4000" dirty="0"/>
          </a:p>
        </p:txBody>
      </p:sp>
      <p:sp>
        <p:nvSpPr>
          <p:cNvPr id="3" name="Content Placeholder 2"/>
          <p:cNvSpPr>
            <a:spLocks noGrp="1"/>
          </p:cNvSpPr>
          <p:nvPr>
            <p:ph idx="1"/>
          </p:nvPr>
        </p:nvSpPr>
        <p:spPr/>
        <p:txBody>
          <a:bodyPr>
            <a:normAutofit/>
          </a:bodyPr>
          <a:lstStyle/>
          <a:p>
            <a:pPr algn="just"/>
            <a:r>
              <a:rPr lang="en-US" sz="2400" dirty="0" smtClean="0"/>
              <a:t>Given current values of these variables along with their historical impact on a currency’s value, corporations can develop exchange rate projections.</a:t>
            </a:r>
            <a:endParaRPr lang="en-US" sz="2400"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z="3200" dirty="0" smtClean="0"/>
              <a:t>Use of purchasing power parity (PPP) for Fundamental Forecasting</a:t>
            </a:r>
            <a:endParaRPr lang="en-US" sz="3200" dirty="0"/>
          </a:p>
        </p:txBody>
      </p:sp>
      <p:sp>
        <p:nvSpPr>
          <p:cNvPr id="3" name="Subtitle 2"/>
          <p:cNvSpPr>
            <a:spLocks noGrp="1"/>
          </p:cNvSpPr>
          <p:nvPr>
            <p:ph type="subTitle" idx="1"/>
          </p:nvPr>
        </p:nvSpPr>
        <p:spPr/>
        <p:txBody>
          <a:bodyPr/>
          <a:lstStyle/>
          <a:p>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600" dirty="0" smtClean="0"/>
              <a:t>Fundamental Forecasting</a:t>
            </a:r>
            <a:endParaRPr lang="en-US" sz="3600" dirty="0"/>
          </a:p>
        </p:txBody>
      </p:sp>
      <p:sp>
        <p:nvSpPr>
          <p:cNvPr id="3" name="Content Placeholder 2"/>
          <p:cNvSpPr>
            <a:spLocks noGrp="1"/>
          </p:cNvSpPr>
          <p:nvPr>
            <p:ph idx="1"/>
          </p:nvPr>
        </p:nvSpPr>
        <p:spPr/>
        <p:txBody>
          <a:bodyPr>
            <a:noAutofit/>
          </a:bodyPr>
          <a:lstStyle/>
          <a:p>
            <a:pPr algn="just"/>
            <a:r>
              <a:rPr lang="en-US" sz="2400" dirty="0" smtClean="0"/>
              <a:t>Theory of purchasing power parity specifies the fundamental relationship between two countries’ inflation differential and the exchange rate. </a:t>
            </a:r>
          </a:p>
          <a:p>
            <a:pPr algn="just"/>
            <a:endParaRPr lang="en-US" sz="2400" dirty="0" smtClean="0"/>
          </a:p>
          <a:p>
            <a:pPr algn="just"/>
            <a:r>
              <a:rPr lang="en-US" sz="2400" dirty="0" smtClean="0"/>
              <a:t>Purchasing power parity (PPP) states that the currency of the higher-inflation country will depreciate by an amount that reflects the countries’ inflation differential. </a:t>
            </a:r>
          </a:p>
          <a:p>
            <a:pPr algn="just"/>
            <a:endParaRPr lang="en-US" sz="2400" dirty="0" smtClean="0"/>
          </a:p>
          <a:p>
            <a:pPr algn="just"/>
            <a:r>
              <a:rPr lang="en-US" sz="2400" dirty="0" smtClean="0"/>
              <a:t>If PPP holds, then the percentage change in the foreign currency’s value (</a:t>
            </a:r>
            <a:r>
              <a:rPr lang="en-US" sz="2400" dirty="0" err="1" smtClean="0"/>
              <a:t>e</a:t>
            </a:r>
            <a:r>
              <a:rPr lang="en-US" sz="2400" baseline="-25000" dirty="0" err="1" smtClean="0"/>
              <a:t>f</a:t>
            </a:r>
            <a:r>
              <a:rPr lang="en-US" sz="2400" dirty="0" smtClean="0"/>
              <a:t>) over a given period should reflect the differential between the home inflation rate (</a:t>
            </a:r>
            <a:r>
              <a:rPr lang="en-US" sz="2400" dirty="0" err="1" smtClean="0"/>
              <a:t>I</a:t>
            </a:r>
            <a:r>
              <a:rPr lang="en-US" sz="2400" baseline="-25000" dirty="0" err="1" smtClean="0"/>
              <a:t>h</a:t>
            </a:r>
            <a:r>
              <a:rPr lang="en-US" sz="2400" dirty="0" smtClean="0"/>
              <a:t>) and the foreign inflation rate (I</a:t>
            </a:r>
            <a:r>
              <a:rPr lang="en-US" sz="2400" baseline="-25000" dirty="0" smtClean="0"/>
              <a:t>f</a:t>
            </a:r>
            <a:r>
              <a:rPr lang="en-US" sz="2400" dirty="0" smtClean="0"/>
              <a:t>) over that period.</a:t>
            </a:r>
            <a:endParaRPr lang="en-US" sz="2400"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4525963"/>
          </a:xfrm>
        </p:spPr>
        <p:txBody>
          <a:bodyPr>
            <a:normAutofit/>
          </a:bodyPr>
          <a:lstStyle/>
          <a:p>
            <a:pPr algn="just"/>
            <a:r>
              <a:rPr lang="en-US" sz="2400" dirty="0" smtClean="0"/>
              <a:t>Based on PPP,  ABC Company believes that the US dollar will move in accordance with the difference between the U.S. inflation rate and the Indian inflation rate. ABC relies on government reports that the Indian inflation rate will be 6 percent over the next year and the USA inflation rate will be 1 percent. According to PPP, the percentage change in the US dollar’s exchange rate (denoted as e) should be:</a:t>
            </a:r>
          </a:p>
          <a:p>
            <a:pPr lvl="1" algn="just"/>
            <a:endParaRPr lang="en-US" sz="2000" dirty="0" smtClean="0"/>
          </a:p>
        </p:txBody>
      </p:sp>
      <p:sp>
        <p:nvSpPr>
          <p:cNvPr id="4" name="TextBox 3"/>
          <p:cNvSpPr txBox="1"/>
          <p:nvPr/>
        </p:nvSpPr>
        <p:spPr>
          <a:xfrm>
            <a:off x="2590800" y="3657600"/>
            <a:ext cx="585417" cy="523220"/>
          </a:xfrm>
          <a:prstGeom prst="rect">
            <a:avLst/>
          </a:prstGeom>
          <a:noFill/>
        </p:spPr>
        <p:txBody>
          <a:bodyPr wrap="none" rtlCol="0">
            <a:spAutoFit/>
          </a:bodyPr>
          <a:lstStyle/>
          <a:p>
            <a:r>
              <a:rPr lang="en-US" sz="2800" dirty="0" err="1" smtClean="0"/>
              <a:t>E</a:t>
            </a:r>
            <a:r>
              <a:rPr lang="en-US" sz="2800" baseline="-25000" dirty="0" err="1" smtClean="0"/>
              <a:t>f</a:t>
            </a:r>
            <a:r>
              <a:rPr lang="en-US" sz="2800" baseline="-25000" dirty="0" smtClean="0"/>
              <a:t>   </a:t>
            </a:r>
            <a:endParaRPr lang="en-US" sz="2800" baseline="-25000" dirty="0"/>
          </a:p>
        </p:txBody>
      </p:sp>
      <p:sp>
        <p:nvSpPr>
          <p:cNvPr id="5" name="TextBox 4"/>
          <p:cNvSpPr txBox="1"/>
          <p:nvPr/>
        </p:nvSpPr>
        <p:spPr>
          <a:xfrm>
            <a:off x="3124200" y="3733800"/>
            <a:ext cx="352982" cy="369332"/>
          </a:xfrm>
          <a:prstGeom prst="rect">
            <a:avLst/>
          </a:prstGeom>
          <a:noFill/>
        </p:spPr>
        <p:txBody>
          <a:bodyPr wrap="none" rtlCol="0">
            <a:spAutoFit/>
          </a:bodyPr>
          <a:lstStyle/>
          <a:p>
            <a:r>
              <a:rPr lang="en-US" dirty="0" smtClean="0"/>
              <a:t>= </a:t>
            </a:r>
            <a:endParaRPr lang="en-US" dirty="0"/>
          </a:p>
        </p:txBody>
      </p:sp>
      <p:sp>
        <p:nvSpPr>
          <p:cNvPr id="6" name="TextBox 5"/>
          <p:cNvSpPr txBox="1"/>
          <p:nvPr/>
        </p:nvSpPr>
        <p:spPr>
          <a:xfrm>
            <a:off x="3505200" y="3276600"/>
            <a:ext cx="1350050" cy="523220"/>
          </a:xfrm>
          <a:prstGeom prst="rect">
            <a:avLst/>
          </a:prstGeom>
          <a:noFill/>
        </p:spPr>
        <p:txBody>
          <a:bodyPr wrap="none" rtlCol="0">
            <a:spAutoFit/>
          </a:bodyPr>
          <a:lstStyle/>
          <a:p>
            <a:r>
              <a:rPr lang="en-US" sz="2800" dirty="0" smtClean="0"/>
              <a:t>1  +  I </a:t>
            </a:r>
            <a:r>
              <a:rPr lang="en-US" sz="2800" baseline="-25000" dirty="0" err="1" smtClean="0"/>
              <a:t>ind</a:t>
            </a:r>
            <a:endParaRPr lang="en-US" sz="2800" baseline="-25000" dirty="0"/>
          </a:p>
        </p:txBody>
      </p:sp>
      <p:sp>
        <p:nvSpPr>
          <p:cNvPr id="7" name="TextBox 6"/>
          <p:cNvSpPr txBox="1"/>
          <p:nvPr/>
        </p:nvSpPr>
        <p:spPr>
          <a:xfrm>
            <a:off x="3505200" y="4124980"/>
            <a:ext cx="1465466" cy="523220"/>
          </a:xfrm>
          <a:prstGeom prst="rect">
            <a:avLst/>
          </a:prstGeom>
          <a:noFill/>
        </p:spPr>
        <p:txBody>
          <a:bodyPr wrap="none" rtlCol="0">
            <a:spAutoFit/>
          </a:bodyPr>
          <a:lstStyle/>
          <a:p>
            <a:r>
              <a:rPr lang="en-US" sz="2800" dirty="0" smtClean="0"/>
              <a:t>1  +  </a:t>
            </a:r>
            <a:r>
              <a:rPr lang="en-US" sz="2800" dirty="0" err="1" smtClean="0"/>
              <a:t>Iusa</a:t>
            </a:r>
            <a:endParaRPr lang="en-US" sz="2800" baseline="-25000" dirty="0"/>
          </a:p>
        </p:txBody>
      </p:sp>
      <p:cxnSp>
        <p:nvCxnSpPr>
          <p:cNvPr id="9" name="Straight Connector 8"/>
          <p:cNvCxnSpPr/>
          <p:nvPr/>
        </p:nvCxnSpPr>
        <p:spPr>
          <a:xfrm>
            <a:off x="3581400" y="3962400"/>
            <a:ext cx="1219200" cy="1588"/>
          </a:xfrm>
          <a:prstGeom prst="line">
            <a:avLst/>
          </a:prstGeom>
        </p:spPr>
        <p:style>
          <a:lnRef idx="2">
            <a:schemeClr val="dk1"/>
          </a:lnRef>
          <a:fillRef idx="0">
            <a:schemeClr val="dk1"/>
          </a:fillRef>
          <a:effectRef idx="1">
            <a:schemeClr val="dk1"/>
          </a:effectRef>
          <a:fontRef idx="minor">
            <a:schemeClr val="tx1"/>
          </a:fontRef>
        </p:style>
      </p:cxnSp>
      <p:sp>
        <p:nvSpPr>
          <p:cNvPr id="10" name="TextBox 9"/>
          <p:cNvSpPr txBox="1"/>
          <p:nvPr/>
        </p:nvSpPr>
        <p:spPr>
          <a:xfrm>
            <a:off x="5029200" y="3657600"/>
            <a:ext cx="478016" cy="523220"/>
          </a:xfrm>
          <a:prstGeom prst="rect">
            <a:avLst/>
          </a:prstGeom>
          <a:noFill/>
        </p:spPr>
        <p:txBody>
          <a:bodyPr wrap="none" rtlCol="0">
            <a:spAutoFit/>
          </a:bodyPr>
          <a:lstStyle/>
          <a:p>
            <a:r>
              <a:rPr lang="en-US" sz="2800" dirty="0" smtClean="0"/>
              <a:t>-1</a:t>
            </a:r>
            <a:endParaRPr lang="en-US" sz="2800" dirty="0"/>
          </a:p>
        </p:txBody>
      </p:sp>
      <p:sp>
        <p:nvSpPr>
          <p:cNvPr id="11" name="TextBox 10"/>
          <p:cNvSpPr txBox="1"/>
          <p:nvPr/>
        </p:nvSpPr>
        <p:spPr>
          <a:xfrm>
            <a:off x="2590800" y="5029200"/>
            <a:ext cx="585417" cy="523220"/>
          </a:xfrm>
          <a:prstGeom prst="rect">
            <a:avLst/>
          </a:prstGeom>
          <a:noFill/>
        </p:spPr>
        <p:txBody>
          <a:bodyPr wrap="none" rtlCol="0">
            <a:spAutoFit/>
          </a:bodyPr>
          <a:lstStyle/>
          <a:p>
            <a:r>
              <a:rPr lang="en-US" sz="2800" dirty="0" err="1" smtClean="0"/>
              <a:t>E</a:t>
            </a:r>
            <a:r>
              <a:rPr lang="en-US" sz="2800" baseline="-25000" dirty="0" err="1" smtClean="0"/>
              <a:t>f</a:t>
            </a:r>
            <a:r>
              <a:rPr lang="en-US" sz="2800" baseline="-25000" dirty="0" smtClean="0"/>
              <a:t>   </a:t>
            </a:r>
            <a:endParaRPr lang="en-US" sz="2800" baseline="-25000" dirty="0"/>
          </a:p>
        </p:txBody>
      </p:sp>
      <p:sp>
        <p:nvSpPr>
          <p:cNvPr id="12" name="TextBox 11"/>
          <p:cNvSpPr txBox="1"/>
          <p:nvPr/>
        </p:nvSpPr>
        <p:spPr>
          <a:xfrm>
            <a:off x="3124200" y="5105400"/>
            <a:ext cx="352982" cy="369332"/>
          </a:xfrm>
          <a:prstGeom prst="rect">
            <a:avLst/>
          </a:prstGeom>
          <a:noFill/>
        </p:spPr>
        <p:txBody>
          <a:bodyPr wrap="none" rtlCol="0">
            <a:spAutoFit/>
          </a:bodyPr>
          <a:lstStyle/>
          <a:p>
            <a:r>
              <a:rPr lang="en-US" dirty="0" smtClean="0"/>
              <a:t>= </a:t>
            </a:r>
            <a:endParaRPr lang="en-US" dirty="0"/>
          </a:p>
        </p:txBody>
      </p:sp>
      <p:sp>
        <p:nvSpPr>
          <p:cNvPr id="13" name="TextBox 12"/>
          <p:cNvSpPr txBox="1"/>
          <p:nvPr/>
        </p:nvSpPr>
        <p:spPr>
          <a:xfrm>
            <a:off x="3505200" y="4648200"/>
            <a:ext cx="906017" cy="523220"/>
          </a:xfrm>
          <a:prstGeom prst="rect">
            <a:avLst/>
          </a:prstGeom>
          <a:noFill/>
        </p:spPr>
        <p:txBody>
          <a:bodyPr wrap="none" rtlCol="0">
            <a:spAutoFit/>
          </a:bodyPr>
          <a:lstStyle/>
          <a:p>
            <a:r>
              <a:rPr lang="en-US" sz="2800" dirty="0" smtClean="0"/>
              <a:t>1 .06</a:t>
            </a:r>
            <a:endParaRPr lang="en-US" sz="2800" baseline="-25000" dirty="0"/>
          </a:p>
        </p:txBody>
      </p:sp>
      <p:sp>
        <p:nvSpPr>
          <p:cNvPr id="14" name="TextBox 13"/>
          <p:cNvSpPr txBox="1"/>
          <p:nvPr/>
        </p:nvSpPr>
        <p:spPr>
          <a:xfrm>
            <a:off x="3505200" y="5496580"/>
            <a:ext cx="824265" cy="523220"/>
          </a:xfrm>
          <a:prstGeom prst="rect">
            <a:avLst/>
          </a:prstGeom>
          <a:noFill/>
        </p:spPr>
        <p:txBody>
          <a:bodyPr wrap="none" rtlCol="0">
            <a:spAutoFit/>
          </a:bodyPr>
          <a:lstStyle/>
          <a:p>
            <a:r>
              <a:rPr lang="en-US" sz="2800" dirty="0" smtClean="0"/>
              <a:t>1.01</a:t>
            </a:r>
            <a:endParaRPr lang="en-US" sz="2800" baseline="-25000" dirty="0"/>
          </a:p>
        </p:txBody>
      </p:sp>
      <p:cxnSp>
        <p:nvCxnSpPr>
          <p:cNvPr id="15" name="Straight Connector 14"/>
          <p:cNvCxnSpPr/>
          <p:nvPr/>
        </p:nvCxnSpPr>
        <p:spPr>
          <a:xfrm>
            <a:off x="3581400" y="5334000"/>
            <a:ext cx="685800" cy="1588"/>
          </a:xfrm>
          <a:prstGeom prst="line">
            <a:avLst/>
          </a:prstGeom>
        </p:spPr>
        <p:style>
          <a:lnRef idx="2">
            <a:schemeClr val="dk1"/>
          </a:lnRef>
          <a:fillRef idx="0">
            <a:schemeClr val="dk1"/>
          </a:fillRef>
          <a:effectRef idx="1">
            <a:schemeClr val="dk1"/>
          </a:effectRef>
          <a:fontRef idx="minor">
            <a:schemeClr val="tx1"/>
          </a:fontRef>
        </p:style>
      </p:cxnSp>
      <p:sp>
        <p:nvSpPr>
          <p:cNvPr id="16" name="TextBox 15"/>
          <p:cNvSpPr txBox="1"/>
          <p:nvPr/>
        </p:nvSpPr>
        <p:spPr>
          <a:xfrm>
            <a:off x="4474984" y="5029200"/>
            <a:ext cx="478016" cy="523220"/>
          </a:xfrm>
          <a:prstGeom prst="rect">
            <a:avLst/>
          </a:prstGeom>
          <a:noFill/>
        </p:spPr>
        <p:txBody>
          <a:bodyPr wrap="none" rtlCol="0">
            <a:spAutoFit/>
          </a:bodyPr>
          <a:lstStyle/>
          <a:p>
            <a:r>
              <a:rPr lang="en-US" sz="2800" dirty="0" smtClean="0"/>
              <a:t>-1</a:t>
            </a:r>
            <a:endParaRPr lang="en-US" sz="2800" dirty="0"/>
          </a:p>
        </p:txBody>
      </p:sp>
      <p:sp>
        <p:nvSpPr>
          <p:cNvPr id="18" name="TextBox 17"/>
          <p:cNvSpPr txBox="1"/>
          <p:nvPr/>
        </p:nvSpPr>
        <p:spPr>
          <a:xfrm>
            <a:off x="3200400" y="6324600"/>
            <a:ext cx="1556836" cy="369332"/>
          </a:xfrm>
          <a:prstGeom prst="rect">
            <a:avLst/>
          </a:prstGeom>
          <a:noFill/>
        </p:spPr>
        <p:txBody>
          <a:bodyPr wrap="none" rtlCol="0">
            <a:spAutoFit/>
          </a:bodyPr>
          <a:lstStyle/>
          <a:p>
            <a:r>
              <a:rPr lang="en-US" dirty="0" smtClean="0"/>
              <a:t>= 0.049 = 4.9%</a:t>
            </a:r>
            <a:endParaRPr lang="en-US"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        </a:t>
            </a:r>
            <a:endParaRPr lang="en-US" dirty="0"/>
          </a:p>
        </p:txBody>
      </p:sp>
      <p:sp>
        <p:nvSpPr>
          <p:cNvPr id="3" name="Content Placeholder 2"/>
          <p:cNvSpPr>
            <a:spLocks noGrp="1"/>
          </p:cNvSpPr>
          <p:nvPr>
            <p:ph idx="1"/>
          </p:nvPr>
        </p:nvSpPr>
        <p:spPr/>
        <p:txBody>
          <a:bodyPr>
            <a:normAutofit/>
          </a:bodyPr>
          <a:lstStyle/>
          <a:p>
            <a:pPr algn="just"/>
            <a:r>
              <a:rPr lang="en-US" sz="2400" dirty="0" smtClean="0"/>
              <a:t>This forecast of the percentage change in the US dollar can be applied to its existing spot rate to forecast the future spot rate at the end of one year. The existing spot rate St of the US dollar is  INR 50, so the expected spot rate at the end of one year, E(S</a:t>
            </a:r>
            <a:r>
              <a:rPr lang="en-US" sz="2400" baseline="-25000" dirty="0" smtClean="0"/>
              <a:t>t+1</a:t>
            </a:r>
            <a:r>
              <a:rPr lang="en-US" sz="2400" dirty="0" smtClean="0"/>
              <a:t>), will be about</a:t>
            </a:r>
          </a:p>
          <a:p>
            <a:pPr algn="just"/>
            <a:endParaRPr lang="en-US" sz="2400" dirty="0" smtClean="0"/>
          </a:p>
          <a:p>
            <a:pPr algn="just">
              <a:buNone/>
            </a:pPr>
            <a:r>
              <a:rPr lang="en-US" dirty="0" smtClean="0"/>
              <a:t>                            E(S</a:t>
            </a:r>
            <a:r>
              <a:rPr lang="en-US" baseline="-25000" dirty="0" smtClean="0"/>
              <a:t>t+1</a:t>
            </a:r>
            <a:r>
              <a:rPr lang="en-US" dirty="0" smtClean="0"/>
              <a:t>) = S</a:t>
            </a:r>
            <a:r>
              <a:rPr lang="en-US" baseline="-25000" dirty="0" smtClean="0"/>
              <a:t>t</a:t>
            </a:r>
            <a:r>
              <a:rPr lang="en-US" dirty="0" smtClean="0"/>
              <a:t> (1+e</a:t>
            </a:r>
            <a:r>
              <a:rPr lang="en-US" baseline="-25000" dirty="0" smtClean="0"/>
              <a:t>f</a:t>
            </a:r>
            <a:r>
              <a:rPr lang="en-US" dirty="0" smtClean="0"/>
              <a:t>)</a:t>
            </a:r>
          </a:p>
        </p:txBody>
      </p:sp>
      <p:sp>
        <p:nvSpPr>
          <p:cNvPr id="4" name="TextBox 3"/>
          <p:cNvSpPr txBox="1"/>
          <p:nvPr/>
        </p:nvSpPr>
        <p:spPr>
          <a:xfrm>
            <a:off x="2418505" y="4648200"/>
            <a:ext cx="3829895" cy="1938992"/>
          </a:xfrm>
          <a:prstGeom prst="rect">
            <a:avLst/>
          </a:prstGeom>
          <a:noFill/>
        </p:spPr>
        <p:txBody>
          <a:bodyPr wrap="none" rtlCol="0">
            <a:spAutoFit/>
          </a:bodyPr>
          <a:lstStyle/>
          <a:p>
            <a:r>
              <a:rPr lang="en-US" sz="2800" dirty="0" smtClean="0"/>
              <a:t>                    = 50 (1+ .049)</a:t>
            </a:r>
          </a:p>
          <a:p>
            <a:endParaRPr lang="en-US" sz="2800" dirty="0" smtClean="0"/>
          </a:p>
          <a:p>
            <a:r>
              <a:rPr lang="en-US" sz="2800" dirty="0" smtClean="0"/>
              <a:t>                     = 52.45</a:t>
            </a:r>
          </a:p>
          <a:p>
            <a:endParaRPr lang="en-US" dirty="0" smtClean="0"/>
          </a:p>
          <a:p>
            <a:r>
              <a:rPr lang="en-US" dirty="0" smtClean="0"/>
              <a:t> </a:t>
            </a:r>
            <a:endParaRPr lang="en-US"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 Forecasting</a:t>
            </a:r>
            <a:endParaRPr lang="en-US" dirty="0"/>
          </a:p>
        </p:txBody>
      </p:sp>
      <p:sp>
        <p:nvSpPr>
          <p:cNvPr id="3" name="Content Placeholder 2"/>
          <p:cNvSpPr>
            <a:spLocks noGrp="1"/>
          </p:cNvSpPr>
          <p:nvPr>
            <p:ph idx="1"/>
          </p:nvPr>
        </p:nvSpPr>
        <p:spPr/>
        <p:txBody>
          <a:bodyPr>
            <a:normAutofit/>
          </a:bodyPr>
          <a:lstStyle/>
          <a:p>
            <a:pPr algn="just"/>
            <a:r>
              <a:rPr lang="en-US" sz="2400" dirty="0" smtClean="0"/>
              <a:t>Alcorn Co. wants to forecast the percentage change (rate of appreciation or depreciation) in the British pound with respect to the U.S. dollar during the next quarter. It believes that movements in the British pound are dependent only on the U.S. inflation rate minus the British inflation rate in the previous quarter; this variable is denoted </a:t>
            </a:r>
            <a:r>
              <a:rPr lang="en-US" sz="2400" dirty="0" err="1" smtClean="0"/>
              <a:t>INFt</a:t>
            </a:r>
            <a:endParaRPr lang="en-US" sz="24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4000" dirty="0" smtClean="0"/>
              <a:t>Fundamental Forecasting</a:t>
            </a:r>
            <a:endParaRPr lang="en-US" sz="4000" dirty="0"/>
          </a:p>
        </p:txBody>
      </p:sp>
      <p:sp>
        <p:nvSpPr>
          <p:cNvPr id="3" name="Content Placeholder 2"/>
          <p:cNvSpPr>
            <a:spLocks noGrp="1"/>
          </p:cNvSpPr>
          <p:nvPr>
            <p:ph idx="1"/>
          </p:nvPr>
        </p:nvSpPr>
        <p:spPr>
          <a:xfrm>
            <a:off x="457200" y="1447800"/>
            <a:ext cx="8229600" cy="4678363"/>
          </a:xfrm>
        </p:spPr>
        <p:txBody>
          <a:bodyPr>
            <a:noAutofit/>
          </a:bodyPr>
          <a:lstStyle/>
          <a:p>
            <a:pPr algn="just"/>
            <a:r>
              <a:rPr lang="en-US" sz="2000" dirty="0" smtClean="0"/>
              <a:t>Alcorn Co. must first determine the historical relationship between INF and the quarterly percentage change in the pound’s value, a task for which regression analysis is well suited. For the previous values of the pound and INF, Alcorn obtains a set of historical data representing the last 50 quarters. Then it applies the following regression model, in which the dependent variable is the quarterly percentage change in the value of the exchange rate (e), which is dependent on (influenced by) the movements of the independent variable </a:t>
            </a:r>
            <a:r>
              <a:rPr lang="en-US" sz="2000" dirty="0" err="1" smtClean="0"/>
              <a:t>INFt</a:t>
            </a:r>
            <a:r>
              <a:rPr lang="en-US" sz="2000" dirty="0" smtClean="0"/>
              <a:t>:</a:t>
            </a:r>
          </a:p>
          <a:p>
            <a:pPr algn="ctr">
              <a:buNone/>
            </a:pPr>
            <a:endParaRPr lang="en-US" sz="2400" dirty="0" smtClean="0"/>
          </a:p>
          <a:p>
            <a:pPr algn="ctr">
              <a:buNone/>
            </a:pPr>
            <a:r>
              <a:rPr lang="en-US" sz="2400" dirty="0" smtClean="0"/>
              <a:t>e =  b</a:t>
            </a:r>
            <a:r>
              <a:rPr lang="en-US" sz="2400" baseline="-25000" dirty="0" smtClean="0"/>
              <a:t>0</a:t>
            </a:r>
            <a:r>
              <a:rPr lang="en-US" sz="2400" dirty="0" smtClean="0"/>
              <a:t> + b</a:t>
            </a:r>
            <a:r>
              <a:rPr lang="en-US" sz="2400" baseline="-25000" dirty="0" smtClean="0"/>
              <a:t>1</a:t>
            </a:r>
            <a:r>
              <a:rPr lang="en-US" sz="2400" dirty="0" smtClean="0"/>
              <a:t> </a:t>
            </a:r>
            <a:r>
              <a:rPr lang="en-US" sz="2400" dirty="0" err="1" smtClean="0"/>
              <a:t>INF</a:t>
            </a:r>
            <a:r>
              <a:rPr lang="en-US" sz="2400" baseline="-25000" dirty="0" err="1" smtClean="0"/>
              <a:t>t</a:t>
            </a:r>
            <a:r>
              <a:rPr lang="en-US" sz="2400" dirty="0" smtClean="0"/>
              <a:t> + </a:t>
            </a:r>
            <a:r>
              <a:rPr lang="el-GR" sz="2400" dirty="0" smtClean="0"/>
              <a:t>μ</a:t>
            </a:r>
            <a:r>
              <a:rPr lang="en-US" sz="2400" baseline="-25000" dirty="0" smtClean="0"/>
              <a:t>t</a:t>
            </a:r>
          </a:p>
          <a:p>
            <a:pPr algn="ctr">
              <a:buNone/>
            </a:pPr>
            <a:endParaRPr lang="en-US" sz="2400" baseline="-25000" dirty="0" smtClean="0"/>
          </a:p>
          <a:p>
            <a:pPr>
              <a:buNone/>
            </a:pPr>
            <a:endParaRPr lang="en-US" sz="2800" baseline="-25000" dirty="0"/>
          </a:p>
        </p:txBody>
      </p:sp>
      <p:sp>
        <p:nvSpPr>
          <p:cNvPr id="4" name="TextBox 3"/>
          <p:cNvSpPr txBox="1"/>
          <p:nvPr/>
        </p:nvSpPr>
        <p:spPr>
          <a:xfrm>
            <a:off x="609600" y="5410200"/>
            <a:ext cx="8343374" cy="707886"/>
          </a:xfrm>
          <a:prstGeom prst="rect">
            <a:avLst/>
          </a:prstGeom>
          <a:noFill/>
        </p:spPr>
        <p:txBody>
          <a:bodyPr wrap="none" rtlCol="0">
            <a:spAutoFit/>
          </a:bodyPr>
          <a:lstStyle/>
          <a:p>
            <a:r>
              <a:rPr lang="en-US" sz="2000" dirty="0" smtClean="0"/>
              <a:t>where b</a:t>
            </a:r>
            <a:r>
              <a:rPr lang="en-US" sz="2000" baseline="-25000" dirty="0" smtClean="0"/>
              <a:t>0</a:t>
            </a:r>
            <a:r>
              <a:rPr lang="en-US" sz="2000" dirty="0" smtClean="0"/>
              <a:t> is a constant, b</a:t>
            </a:r>
            <a:r>
              <a:rPr lang="en-US" sz="2000" baseline="-25000" dirty="0" smtClean="0"/>
              <a:t>1</a:t>
            </a:r>
            <a:r>
              <a:rPr lang="en-US" sz="2000" dirty="0" smtClean="0"/>
              <a:t> measures the sensitivity of quarterly exchange rate </a:t>
            </a:r>
          </a:p>
          <a:p>
            <a:r>
              <a:rPr lang="en-US" sz="2000" dirty="0" smtClean="0"/>
              <a:t>movements (e) to changes in </a:t>
            </a:r>
            <a:r>
              <a:rPr lang="en-US" sz="2000" dirty="0" err="1" smtClean="0"/>
              <a:t>INFt</a:t>
            </a:r>
            <a:r>
              <a:rPr lang="en-US" sz="2000" dirty="0" smtClean="0"/>
              <a:t>, and </a:t>
            </a:r>
            <a:r>
              <a:rPr lang="en-US" sz="2000" dirty="0" err="1" smtClean="0"/>
              <a:t>μt</a:t>
            </a:r>
            <a:r>
              <a:rPr lang="en-US" sz="2000" dirty="0" smtClean="0"/>
              <a:t> is an error term.</a:t>
            </a:r>
            <a:endParaRPr lang="en-US" sz="2000"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Fundamental Forecasting</a:t>
            </a:r>
            <a:endParaRPr lang="en-US" sz="4000" dirty="0"/>
          </a:p>
        </p:txBody>
      </p:sp>
      <p:sp>
        <p:nvSpPr>
          <p:cNvPr id="3" name="Content Placeholder 2"/>
          <p:cNvSpPr>
            <a:spLocks noGrp="1"/>
          </p:cNvSpPr>
          <p:nvPr>
            <p:ph idx="1"/>
          </p:nvPr>
        </p:nvSpPr>
        <p:spPr/>
        <p:txBody>
          <a:bodyPr>
            <a:normAutofit/>
          </a:bodyPr>
          <a:lstStyle/>
          <a:p>
            <a:pPr algn="just"/>
            <a:r>
              <a:rPr lang="en-US" sz="2800" dirty="0" smtClean="0"/>
              <a:t>Assume that Mercer’s application of regression analysis generates the following estimates of the coefficients: b0  = 0.00, b1 =  .7. The coefficient b1 =  .7 suggests that for a one-unit percentage change in </a:t>
            </a:r>
            <a:r>
              <a:rPr lang="en-US" sz="2800" dirty="0" err="1" smtClean="0"/>
              <a:t>INF</a:t>
            </a:r>
            <a:r>
              <a:rPr lang="en-US" sz="2800" baseline="-25000" dirty="0" err="1" smtClean="0"/>
              <a:t>t</a:t>
            </a:r>
            <a:r>
              <a:rPr lang="en-US" sz="2800" dirty="0" smtClean="0"/>
              <a:t> (the inflation differential in the same quarter), the British pound is expected to change by .7 percent in the same direction.</a:t>
            </a:r>
            <a:endParaRPr lang="en-US" sz="28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solidFill>
                  <a:srgbClr val="0070C0"/>
                </a:solidFill>
              </a:rPr>
              <a:t>Why Firm Forecast Exchange rates</a:t>
            </a:r>
            <a:endParaRPr lang="en-US" sz="3200" dirty="0">
              <a:solidFill>
                <a:srgbClr val="0070C0"/>
              </a:solidFill>
            </a:endParaRPr>
          </a:p>
        </p:txBody>
      </p:sp>
      <p:sp>
        <p:nvSpPr>
          <p:cNvPr id="3" name="Content Placeholder 2"/>
          <p:cNvSpPr>
            <a:spLocks noGrp="1"/>
          </p:cNvSpPr>
          <p:nvPr>
            <p:ph idx="1"/>
          </p:nvPr>
        </p:nvSpPr>
        <p:spPr>
          <a:xfrm>
            <a:off x="457200" y="1600200"/>
            <a:ext cx="8305800" cy="4525963"/>
          </a:xfrm>
        </p:spPr>
        <p:txBody>
          <a:bodyPr>
            <a:normAutofit lnSpcReduction="10000"/>
          </a:bodyPr>
          <a:lstStyle/>
          <a:p>
            <a:r>
              <a:rPr lang="en-US" dirty="0" smtClean="0"/>
              <a:t>MNCs need exchange rate forecasts for their:</a:t>
            </a:r>
          </a:p>
          <a:p>
            <a:pPr lvl="1" algn="just"/>
            <a:r>
              <a:rPr lang="en-US" dirty="0" smtClean="0"/>
              <a:t>Hedging Decisions: if the exchange rate remain stable then they will not hedge</a:t>
            </a:r>
          </a:p>
          <a:p>
            <a:pPr lvl="1" algn="just"/>
            <a:r>
              <a:rPr lang="en-US" dirty="0" smtClean="0"/>
              <a:t>Short/Long term financing decisions</a:t>
            </a:r>
          </a:p>
          <a:p>
            <a:pPr lvl="1" algn="just">
              <a:buNone/>
            </a:pPr>
            <a:r>
              <a:rPr lang="en-US" dirty="0" smtClean="0"/>
              <a:t>			Because of a low interest rate</a:t>
            </a:r>
          </a:p>
          <a:p>
            <a:pPr lvl="1" algn="just">
              <a:buNone/>
            </a:pPr>
            <a:r>
              <a:rPr lang="en-US" dirty="0"/>
              <a:t>	</a:t>
            </a:r>
            <a:r>
              <a:rPr lang="en-US" dirty="0" smtClean="0"/>
              <a:t>		repay if currency appreciate or depreciates</a:t>
            </a:r>
          </a:p>
          <a:p>
            <a:pPr lvl="1" algn="just">
              <a:buNone/>
            </a:pPr>
            <a:r>
              <a:rPr lang="en-US" dirty="0" smtClean="0"/>
              <a:t>Short/Long term Investment decisions</a:t>
            </a:r>
          </a:p>
          <a:p>
            <a:pPr lvl="1" algn="just">
              <a:buNone/>
            </a:pPr>
            <a:r>
              <a:rPr lang="en-US" dirty="0"/>
              <a:t>	</a:t>
            </a:r>
            <a:r>
              <a:rPr lang="en-US" dirty="0" smtClean="0"/>
              <a:t>Exhibit a high interest rates</a:t>
            </a:r>
          </a:p>
          <a:p>
            <a:pPr lvl="1" algn="just">
              <a:buNone/>
            </a:pPr>
            <a:r>
              <a:rPr lang="en-US" dirty="0" smtClean="0"/>
              <a:t>Strengthening the value over a period of time</a:t>
            </a:r>
          </a:p>
          <a:p>
            <a:endParaRPr lang="en-US"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Fundamental Forecasting</a:t>
            </a:r>
            <a:endParaRPr lang="en-US" sz="4000" dirty="0"/>
          </a:p>
        </p:txBody>
      </p:sp>
      <p:sp>
        <p:nvSpPr>
          <p:cNvPr id="3" name="Content Placeholder 2"/>
          <p:cNvSpPr>
            <a:spLocks noGrp="1"/>
          </p:cNvSpPr>
          <p:nvPr>
            <p:ph idx="1"/>
          </p:nvPr>
        </p:nvSpPr>
        <p:spPr/>
        <p:txBody>
          <a:bodyPr>
            <a:normAutofit fontScale="77500" lnSpcReduction="20000"/>
          </a:bodyPr>
          <a:lstStyle/>
          <a:p>
            <a:pPr algn="just"/>
            <a:r>
              <a:rPr lang="en-US" dirty="0" smtClean="0"/>
              <a:t>Now that the historical relationship between </a:t>
            </a:r>
            <a:r>
              <a:rPr lang="en-US" dirty="0" err="1" smtClean="0"/>
              <a:t>INF</a:t>
            </a:r>
            <a:r>
              <a:rPr lang="en-US" baseline="-25000" dirty="0" err="1" smtClean="0"/>
              <a:t>t</a:t>
            </a:r>
            <a:r>
              <a:rPr lang="en-US" dirty="0" smtClean="0"/>
              <a:t> and e has been determined by regression analysis, Mercer Co. can forecast the British pound’s exchange rate movement in the next quarter. </a:t>
            </a:r>
          </a:p>
          <a:p>
            <a:pPr algn="just"/>
            <a:r>
              <a:rPr lang="en-US" dirty="0" smtClean="0"/>
              <a:t>However, because the independent variable in the model has an instantaneous impact on the pound’s exchange rate, Mercer applies the estimated regression coefficient b1 to a predicted value of INF for the next quarter in order to forecast the percentage change in the pound for the next quarter. </a:t>
            </a:r>
          </a:p>
          <a:p>
            <a:pPr algn="just"/>
            <a:r>
              <a:rPr lang="en-US" dirty="0" smtClean="0"/>
              <a:t>Assume that it predicts that </a:t>
            </a:r>
            <a:r>
              <a:rPr lang="en-US" dirty="0" err="1" smtClean="0"/>
              <a:t>INF</a:t>
            </a:r>
            <a:r>
              <a:rPr lang="en-US" baseline="-25000" dirty="0" err="1" smtClean="0"/>
              <a:t>t</a:t>
            </a:r>
            <a:r>
              <a:rPr lang="en-US" dirty="0" smtClean="0"/>
              <a:t> (the inflation differential) will be 2 percent. Using this information along with the estimated regression coefficients, Mercer’s forecast for the percentage change in the pound is</a:t>
            </a:r>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Fundamental Forecasting</a:t>
            </a:r>
            <a:endParaRPr lang="en-US" sz="4000" dirty="0"/>
          </a:p>
        </p:txBody>
      </p:sp>
      <p:sp>
        <p:nvSpPr>
          <p:cNvPr id="3" name="Content Placeholder 2"/>
          <p:cNvSpPr>
            <a:spLocks noGrp="1"/>
          </p:cNvSpPr>
          <p:nvPr>
            <p:ph idx="1"/>
          </p:nvPr>
        </p:nvSpPr>
        <p:spPr/>
        <p:txBody>
          <a:bodyPr/>
          <a:lstStyle/>
          <a:p>
            <a:pPr lvl="1">
              <a:buNone/>
            </a:pPr>
            <a:endParaRPr lang="en-US" dirty="0" smtClean="0"/>
          </a:p>
          <a:p>
            <a:pPr lvl="1">
              <a:buNone/>
            </a:pPr>
            <a:r>
              <a:rPr lang="en-US" dirty="0" smtClean="0"/>
              <a:t>				e = b0+ b1INFt</a:t>
            </a:r>
          </a:p>
          <a:p>
            <a:pPr lvl="1">
              <a:buNone/>
            </a:pPr>
            <a:r>
              <a:rPr lang="en-US" dirty="0" smtClean="0"/>
              <a:t>                                = 0.00 + 0.7 (2%)</a:t>
            </a:r>
          </a:p>
          <a:p>
            <a:pPr lvl="1">
              <a:buNone/>
            </a:pPr>
            <a:r>
              <a:rPr lang="en-US" dirty="0" smtClean="0"/>
              <a:t>                                = 0.00 + 1.4%</a:t>
            </a:r>
          </a:p>
          <a:p>
            <a:pPr lvl="1">
              <a:buNone/>
            </a:pPr>
            <a:r>
              <a:rPr lang="en-US" dirty="0" smtClean="0"/>
              <a:t>                                = 1.4%</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n-US" sz="4000" dirty="0" smtClean="0"/>
              <a:t>Mixed Forecasting</a:t>
            </a:r>
            <a:endParaRPr lang="en-US" sz="4000" dirty="0"/>
          </a:p>
        </p:txBody>
      </p:sp>
      <p:sp>
        <p:nvSpPr>
          <p:cNvPr id="3" name="Content Placeholder 2"/>
          <p:cNvSpPr>
            <a:spLocks noGrp="1"/>
          </p:cNvSpPr>
          <p:nvPr>
            <p:ph idx="1"/>
          </p:nvPr>
        </p:nvSpPr>
        <p:spPr>
          <a:xfrm>
            <a:off x="457200" y="1447800"/>
            <a:ext cx="8229600" cy="4678363"/>
          </a:xfrm>
        </p:spPr>
        <p:txBody>
          <a:bodyPr>
            <a:noAutofit/>
          </a:bodyPr>
          <a:lstStyle/>
          <a:p>
            <a:pPr algn="just"/>
            <a:r>
              <a:rPr lang="en-US" sz="2400" dirty="0" smtClean="0"/>
              <a:t>No single forecasting technique has been found to be consistently superior to the others, some MNCs prefer to use a combination of forecasting techniques. This method is referred to as mixed forecasting. </a:t>
            </a:r>
          </a:p>
          <a:p>
            <a:pPr algn="just"/>
            <a:endParaRPr lang="en-US" sz="2400" dirty="0" smtClean="0"/>
          </a:p>
          <a:p>
            <a:pPr algn="just"/>
            <a:r>
              <a:rPr lang="en-US" sz="2400" dirty="0" smtClean="0"/>
              <a:t>Various forecasts for a particular currency value are developed using several forecasting techniques. The techniques used are assigned relative weights that total 100 percent, with the techniques considered more reliable being assigned higher weights. </a:t>
            </a:r>
          </a:p>
          <a:p>
            <a:pPr algn="just"/>
            <a:endParaRPr lang="en-US" sz="2400" dirty="0" smtClean="0"/>
          </a:p>
          <a:p>
            <a:pPr algn="just"/>
            <a:r>
              <a:rPr lang="en-US" sz="2400" dirty="0" smtClean="0"/>
              <a:t>The actual forecast of the currency is a weighted average of the various forecasts developed.</a:t>
            </a:r>
            <a:endParaRPr lang="en-US" sz="2400"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Forecasting</a:t>
            </a:r>
            <a:endParaRPr lang="en-US" dirty="0"/>
          </a:p>
        </p:txBody>
      </p:sp>
      <p:sp>
        <p:nvSpPr>
          <p:cNvPr id="3" name="Content Placeholder 2"/>
          <p:cNvSpPr>
            <a:spLocks noGrp="1"/>
          </p:cNvSpPr>
          <p:nvPr>
            <p:ph idx="1"/>
          </p:nvPr>
        </p:nvSpPr>
        <p:spPr/>
        <p:txBody>
          <a:bodyPr>
            <a:normAutofit fontScale="85000" lnSpcReduction="20000"/>
          </a:bodyPr>
          <a:lstStyle/>
          <a:p>
            <a:pPr algn="just"/>
            <a:r>
              <a:rPr lang="en-US" dirty="0" smtClean="0"/>
              <a:t>College Station, Inc., needs to assess the value of the Mexican peso because it is considering expanding its business in that country. The conclusions that would be drawn from each forecasting technique which reveals that the forecasted direction of the peso’s value depends on the technique used. The fundamental forecast predicts the peso will appreciate, whereas the technical and market-based forecasts predict it will depreciate. It is noteworthy that, even though the fundamental and market-based forecasts are both driven by the same factor (interest rates), the results are distinctly different.</a:t>
            </a:r>
            <a:endParaRPr lang="en-US"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Mixed Forecasting</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An MNC might decide that only the technical and market-based forecasts are relevant when forecasting in one period but that, in some other period, only the fundamental forecast is relevant. The selection of a forecasting technique may also vary with the particular currency involved. At any given time the MNC may decide, for instance, that a market-based forecast provides the best prediction for the pound whereas fundamental forecasting generates the best prediction for the New Zealand dollar and technical forecasting the best prediction for the Mexican peso.</a:t>
            </a:r>
            <a:endParaRPr lang="en-US"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 of Other Sources of Forecasts</a:t>
            </a:r>
            <a:endParaRPr lang="en-US" dirty="0"/>
          </a:p>
        </p:txBody>
      </p:sp>
      <p:sp>
        <p:nvSpPr>
          <p:cNvPr id="3" name="Content Placeholder 2"/>
          <p:cNvSpPr>
            <a:spLocks noGrp="1"/>
          </p:cNvSpPr>
          <p:nvPr>
            <p:ph idx="1"/>
          </p:nvPr>
        </p:nvSpPr>
        <p:spPr/>
        <p:txBody>
          <a:bodyPr>
            <a:normAutofit fontScale="92500" lnSpcReduction="10000"/>
          </a:bodyPr>
          <a:lstStyle/>
          <a:p>
            <a:pPr algn="just"/>
            <a:r>
              <a:rPr lang="en-US" dirty="0" smtClean="0"/>
              <a:t>Because forecasting exchange rates is subject to considerable error, MNCs may complement their forecast with forecasts from outside sources, such as a bank or securities firm that provides forecasting services. Some forecasting services specialize in technical forecasts while others specialize in fundamental forecasts. These services can accommodate a wide range of forecast horizons ranging from one month to ten years.</a:t>
            </a:r>
            <a:endParaRPr lang="en-US"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 of Other Sources of Forecasts</a:t>
            </a:r>
            <a:endParaRPr lang="en-US" dirty="0"/>
          </a:p>
        </p:txBody>
      </p:sp>
      <p:sp>
        <p:nvSpPr>
          <p:cNvPr id="3" name="Content Placeholder 2"/>
          <p:cNvSpPr>
            <a:spLocks noGrp="1"/>
          </p:cNvSpPr>
          <p:nvPr>
            <p:ph idx="1"/>
          </p:nvPr>
        </p:nvSpPr>
        <p:spPr/>
        <p:txBody>
          <a:bodyPr>
            <a:normAutofit/>
          </a:bodyPr>
          <a:lstStyle/>
          <a:p>
            <a:pPr algn="just"/>
            <a:r>
              <a:rPr lang="en-US" dirty="0" smtClean="0"/>
              <a:t>There is no guarantee that a forecasting service will provide more accurate forecasts than those that the MNCs can generate on their own. Some MNCs might prefer forecasts</a:t>
            </a:r>
          </a:p>
          <a:p>
            <a:pPr algn="just"/>
            <a:r>
              <a:rPr lang="en-US" dirty="0" smtClean="0"/>
              <a:t>generated from outside sources because inside forecasts by some of the managers might be purposely biased to create more support for their specific expansion agendas.</a:t>
            </a:r>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Consideration of Other Sources of Forecasts</a:t>
            </a:r>
            <a:endParaRPr lang="en-US" dirty="0"/>
          </a:p>
        </p:txBody>
      </p:sp>
      <p:sp>
        <p:nvSpPr>
          <p:cNvPr id="3" name="Content Placeholder 2"/>
          <p:cNvSpPr>
            <a:spLocks noGrp="1"/>
          </p:cNvSpPr>
          <p:nvPr>
            <p:ph idx="1"/>
          </p:nvPr>
        </p:nvSpPr>
        <p:spPr/>
        <p:txBody>
          <a:bodyPr>
            <a:normAutofit fontScale="92500" lnSpcReduction="20000"/>
          </a:bodyPr>
          <a:lstStyle/>
          <a:p>
            <a:pPr algn="just"/>
            <a:r>
              <a:rPr lang="en-US" dirty="0" smtClean="0"/>
              <a:t>Whatever forecasts are considered by an MNC should be consistently applied by all of its managers. Otherwise, one manager may be making decisions based on forecasted appreciation of a currency while another is making decisions based on forecasted depreciation of the same currency. For this reason, forecasts should normally be established by a centralized department and not by a department focused on the sales of a particular</a:t>
            </a:r>
          </a:p>
          <a:p>
            <a:pPr algn="just">
              <a:buNone/>
            </a:pPr>
            <a:r>
              <a:rPr lang="en-US" dirty="0" smtClean="0"/>
              <a:t>	Product.</a:t>
            </a:r>
            <a:endParaRPr lang="en-US" dirty="0"/>
          </a:p>
        </p:txBody>
      </p:sp>
      <p:sp>
        <p:nvSpPr>
          <p:cNvPr id="4" name="TextBox 3"/>
          <p:cNvSpPr txBox="1"/>
          <p:nvPr/>
        </p:nvSpPr>
        <p:spPr>
          <a:xfrm>
            <a:off x="7467600" y="6172200"/>
            <a:ext cx="918072" cy="400110"/>
          </a:xfrm>
          <a:prstGeom prst="rect">
            <a:avLst/>
          </a:prstGeom>
          <a:noFill/>
        </p:spPr>
        <p:txBody>
          <a:bodyPr wrap="none" rtlCol="0">
            <a:spAutoFit/>
          </a:bodyPr>
          <a:lstStyle/>
          <a:p>
            <a:r>
              <a:rPr lang="en-US" sz="2000" dirty="0" smtClean="0">
                <a:solidFill>
                  <a:srgbClr val="FF0000"/>
                </a:solidFill>
              </a:rPr>
              <a:t>Thanks</a:t>
            </a:r>
            <a:endParaRPr lang="en-US" sz="2000" dirty="0">
              <a:solidFill>
                <a:srgbClr val="FF0000"/>
              </a:solidFill>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Source:</a:t>
            </a:r>
            <a:endParaRPr lang="en-US" dirty="0"/>
          </a:p>
        </p:txBody>
      </p:sp>
      <p:sp>
        <p:nvSpPr>
          <p:cNvPr id="3" name="Content Placeholder 2"/>
          <p:cNvSpPr>
            <a:spLocks noGrp="1"/>
          </p:cNvSpPr>
          <p:nvPr>
            <p:ph idx="1"/>
          </p:nvPr>
        </p:nvSpPr>
        <p:spPr/>
        <p:txBody>
          <a:bodyPr/>
          <a:lstStyle/>
          <a:p>
            <a:pPr algn="just"/>
            <a:r>
              <a:rPr lang="en-US" dirty="0" smtClean="0"/>
              <a:t>International Financial Management by  </a:t>
            </a:r>
            <a:r>
              <a:rPr lang="en-US" dirty="0" err="1" smtClean="0"/>
              <a:t>bekaert</a:t>
            </a:r>
            <a:r>
              <a:rPr lang="en-US" dirty="0" smtClean="0"/>
              <a:t> and </a:t>
            </a:r>
            <a:r>
              <a:rPr lang="en-US" dirty="0" err="1" smtClean="0"/>
              <a:t>robert</a:t>
            </a:r>
            <a:r>
              <a:rPr lang="en-US" dirty="0" smtClean="0"/>
              <a:t> </a:t>
            </a:r>
            <a:r>
              <a:rPr lang="en-US" dirty="0" err="1" smtClean="0"/>
              <a:t>hodrick</a:t>
            </a:r>
            <a:endParaRPr lang="en-US" dirty="0" smtClean="0"/>
          </a:p>
          <a:p>
            <a:pPr algn="just"/>
            <a:r>
              <a:rPr lang="en-US" dirty="0" smtClean="0"/>
              <a:t>International Financial Management by  Jeff Madura 9</a:t>
            </a:r>
            <a:r>
              <a:rPr lang="en-US" baseline="30000" dirty="0" smtClean="0"/>
              <a:t>th</a:t>
            </a:r>
            <a:r>
              <a:rPr lang="en-US" dirty="0" smtClean="0"/>
              <a:t> Edition</a:t>
            </a:r>
          </a:p>
          <a:p>
            <a:pPr algn="just"/>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solidFill>
                  <a:srgbClr val="002060"/>
                </a:solidFill>
              </a:rPr>
              <a:t>Exchange Rate Forecast: Approaches</a:t>
            </a:r>
            <a:br>
              <a:rPr lang="en-US" sz="3200" dirty="0" smtClean="0">
                <a:solidFill>
                  <a:srgbClr val="002060"/>
                </a:solidFill>
              </a:rPr>
            </a:br>
            <a:endParaRPr lang="en-US" sz="3200" dirty="0">
              <a:solidFill>
                <a:srgbClr val="002060"/>
              </a:solidFill>
            </a:endParaRPr>
          </a:p>
        </p:txBody>
      </p:sp>
      <p:sp>
        <p:nvSpPr>
          <p:cNvPr id="3" name="Content Placeholder 2"/>
          <p:cNvSpPr>
            <a:spLocks noGrp="1"/>
          </p:cNvSpPr>
          <p:nvPr>
            <p:ph idx="1"/>
          </p:nvPr>
        </p:nvSpPr>
        <p:spPr>
          <a:xfrm>
            <a:off x="457200" y="1341437"/>
            <a:ext cx="8229600" cy="4525963"/>
          </a:xfrm>
        </p:spPr>
        <p:txBody>
          <a:bodyPr>
            <a:noAutofit/>
          </a:bodyPr>
          <a:lstStyle/>
          <a:p>
            <a:pPr algn="just"/>
            <a:r>
              <a:rPr lang="en-US" sz="2400" b="1" dirty="0" smtClean="0"/>
              <a:t>Fundamental Approach</a:t>
            </a:r>
            <a:r>
              <a:rPr lang="en-US" sz="2400" dirty="0" smtClean="0"/>
              <a:t> − This is a forecasting technique that utilizes elementary data related to a country, such as GDP, inflation rates, productivity, balance of trade, and unemployment rate. The principle is that the ‘true worth’ of a currency will eventually be realized at some point of time. This approach is suitable for long-term investments.</a:t>
            </a:r>
          </a:p>
          <a:p>
            <a:pPr algn="just"/>
            <a:endParaRPr lang="en-US" sz="2400" dirty="0" smtClean="0"/>
          </a:p>
          <a:p>
            <a:pPr algn="just"/>
            <a:r>
              <a:rPr lang="en-US" sz="2400" b="1" dirty="0" smtClean="0"/>
              <a:t>Technical Approach</a:t>
            </a:r>
            <a:r>
              <a:rPr lang="en-US" sz="2400" dirty="0" smtClean="0"/>
              <a:t> − In this approach, the investor sentiment determines the changes in the exchange rate. It makes predictions by making a chart of the patterns. In addition, positioning surveys, moving-average trend-seeking trade rules, and </a:t>
            </a:r>
            <a:r>
              <a:rPr lang="en-US" sz="2400" dirty="0" err="1" smtClean="0"/>
              <a:t>Forex</a:t>
            </a:r>
            <a:r>
              <a:rPr lang="en-US" sz="2400" dirty="0" smtClean="0"/>
              <a:t> dealers’ customer-flow data are used in this approach.</a:t>
            </a:r>
          </a:p>
          <a:p>
            <a:pPr algn="just"/>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Forecasting Techniques</a:t>
            </a:r>
            <a:endParaRPr lang="en-US" dirty="0"/>
          </a:p>
        </p:txBody>
      </p:sp>
      <p:sp>
        <p:nvSpPr>
          <p:cNvPr id="3" name="Content Placeholder 2"/>
          <p:cNvSpPr>
            <a:spLocks noGrp="1"/>
          </p:cNvSpPr>
          <p:nvPr>
            <p:ph idx="1"/>
          </p:nvPr>
        </p:nvSpPr>
        <p:spPr/>
        <p:txBody>
          <a:bodyPr>
            <a:noAutofit/>
          </a:bodyPr>
          <a:lstStyle/>
          <a:p>
            <a:pPr>
              <a:lnSpc>
                <a:spcPct val="200000"/>
              </a:lnSpc>
              <a:buNone/>
            </a:pPr>
            <a:r>
              <a:rPr lang="en-US" sz="3600" dirty="0" smtClean="0"/>
              <a:t>	(1) Technical</a:t>
            </a:r>
          </a:p>
          <a:p>
            <a:pPr>
              <a:lnSpc>
                <a:spcPct val="200000"/>
              </a:lnSpc>
              <a:buNone/>
            </a:pPr>
            <a:r>
              <a:rPr lang="en-US" sz="3600" dirty="0" smtClean="0"/>
              <a:t>	(2) Fundamental</a:t>
            </a:r>
          </a:p>
          <a:p>
            <a:pPr>
              <a:lnSpc>
                <a:spcPct val="200000"/>
              </a:lnSpc>
              <a:buNone/>
            </a:pPr>
            <a:r>
              <a:rPr lang="en-US" sz="3600" dirty="0" smtClean="0"/>
              <a:t>	(3) Market-based </a:t>
            </a:r>
          </a:p>
          <a:p>
            <a:pPr>
              <a:lnSpc>
                <a:spcPct val="200000"/>
              </a:lnSpc>
              <a:buNone/>
            </a:pPr>
            <a:r>
              <a:rPr lang="en-US" sz="3600" dirty="0" smtClean="0"/>
              <a:t>	(4) Mixed</a:t>
            </a:r>
            <a:endParaRPr lang="en-US"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Technical Forecasting</a:t>
            </a:r>
            <a:endParaRPr lang="en-US" sz="4000" dirty="0"/>
          </a:p>
        </p:txBody>
      </p:sp>
      <p:sp>
        <p:nvSpPr>
          <p:cNvPr id="3" name="Content Placeholder 2"/>
          <p:cNvSpPr>
            <a:spLocks noGrp="1"/>
          </p:cNvSpPr>
          <p:nvPr>
            <p:ph idx="1"/>
          </p:nvPr>
        </p:nvSpPr>
        <p:spPr/>
        <p:txBody>
          <a:bodyPr>
            <a:normAutofit fontScale="92500" lnSpcReduction="20000"/>
          </a:bodyPr>
          <a:lstStyle/>
          <a:p>
            <a:pPr algn="just"/>
            <a:r>
              <a:rPr lang="en-US" dirty="0" smtClean="0"/>
              <a:t>Technical forecasting involves the use of historical exchange rate data to predict future values. </a:t>
            </a:r>
          </a:p>
          <a:p>
            <a:pPr algn="just"/>
            <a:endParaRPr lang="en-US" dirty="0" smtClean="0"/>
          </a:p>
          <a:p>
            <a:pPr algn="just"/>
            <a:r>
              <a:rPr lang="en-US" dirty="0" smtClean="0"/>
              <a:t>There may be a trend of successive daily exchange rate adjustments in the same direction, which could lead to a continuation of that trend.</a:t>
            </a:r>
          </a:p>
          <a:p>
            <a:pPr algn="just"/>
            <a:endParaRPr lang="en-US" dirty="0" smtClean="0"/>
          </a:p>
          <a:p>
            <a:pPr algn="just"/>
            <a:r>
              <a:rPr lang="en-US" dirty="0" smtClean="0"/>
              <a:t> Alternatively, there may be some technical indication that a correction in the exchange rate is likely, which would result in a forecast that the exchange rate will reverse its direction</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a:t>
            </a:r>
            <a:endParaRPr lang="en-US" dirty="0"/>
          </a:p>
        </p:txBody>
      </p:sp>
      <p:sp>
        <p:nvSpPr>
          <p:cNvPr id="3" name="Content Placeholder 2"/>
          <p:cNvSpPr>
            <a:spLocks noGrp="1"/>
          </p:cNvSpPr>
          <p:nvPr>
            <p:ph idx="1"/>
          </p:nvPr>
        </p:nvSpPr>
        <p:spPr/>
        <p:txBody>
          <a:bodyPr>
            <a:noAutofit/>
          </a:bodyPr>
          <a:lstStyle/>
          <a:p>
            <a:pPr algn="just"/>
            <a:r>
              <a:rPr lang="en-US" sz="2400" dirty="0" smtClean="0"/>
              <a:t>Tomorrow ABC Co. must pay 10 million USD for supplies that it recently received from USA. Today, the USD has appreciated by 3 percent against the INR. Based on an analysis of historical time series, ABC Co. has determined that whenever the USD appreciates against the INR by more than 1 percent, it experiences a reversal of about 60 percent of that change on the following day. Given this forecast, ABC Co. decides that it will make its payment tomorrow instead of today so that it can benefit from the expected depreciation of the USD.</a:t>
            </a:r>
            <a:endParaRPr lang="en-US" sz="2400"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dirty="0" smtClean="0"/>
              <a:t>Technical Forecasting</a:t>
            </a:r>
            <a:endParaRPr lang="en-US" sz="4000" dirty="0"/>
          </a:p>
        </p:txBody>
      </p:sp>
      <p:sp>
        <p:nvSpPr>
          <p:cNvPr id="3" name="Content Placeholder 2"/>
          <p:cNvSpPr>
            <a:spLocks noGrp="1"/>
          </p:cNvSpPr>
          <p:nvPr>
            <p:ph idx="1"/>
          </p:nvPr>
        </p:nvSpPr>
        <p:spPr/>
        <p:txBody>
          <a:bodyPr/>
          <a:lstStyle/>
          <a:p>
            <a:pPr algn="just"/>
            <a:r>
              <a:rPr lang="en-US" dirty="0" smtClean="0"/>
              <a:t>Technical forecasting is sometimes cited as the main technique used by investors who speculate in the foreign exchange market, especially when their investment is for a very short time period.</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Limitations of Technical Forecasting</a:t>
            </a:r>
            <a:endParaRPr lang="en-US" sz="3200" dirty="0"/>
          </a:p>
        </p:txBody>
      </p:sp>
      <p:sp>
        <p:nvSpPr>
          <p:cNvPr id="3" name="Content Placeholder 2"/>
          <p:cNvSpPr>
            <a:spLocks noGrp="1"/>
          </p:cNvSpPr>
          <p:nvPr>
            <p:ph idx="1"/>
          </p:nvPr>
        </p:nvSpPr>
        <p:spPr>
          <a:xfrm>
            <a:off x="457200" y="1295400"/>
            <a:ext cx="8229600" cy="4800600"/>
          </a:xfrm>
        </p:spPr>
        <p:txBody>
          <a:bodyPr>
            <a:noAutofit/>
          </a:bodyPr>
          <a:lstStyle/>
          <a:p>
            <a:pPr algn="just"/>
            <a:r>
              <a:rPr lang="en-US" sz="2400" dirty="0" smtClean="0"/>
              <a:t>Multinational corporations make only limited use of technical forecasting because it typically focuses on the near future, which is not that helpful for developing corporate policies.</a:t>
            </a:r>
          </a:p>
          <a:p>
            <a:pPr algn="just"/>
            <a:r>
              <a:rPr lang="en-US" sz="2400" dirty="0" smtClean="0"/>
              <a:t>Most technical forecasts apply to very short-term periods (e.g., one day) because patterns in exchange rate movements may be more predictable over such periods. </a:t>
            </a:r>
          </a:p>
          <a:p>
            <a:pPr algn="just"/>
            <a:r>
              <a:rPr lang="en-US" sz="2400" dirty="0" smtClean="0"/>
              <a:t>Because such patterns are likely less reliable for forecasting long-term movements (e.g., over a quarter, a year, or five years), technical forecasts are less useful for forecasting exchange rates in the distant future. </a:t>
            </a:r>
          </a:p>
          <a:p>
            <a:pPr algn="just"/>
            <a:r>
              <a:rPr lang="en-US" sz="2400" dirty="0" smtClean="0"/>
              <a:t>Thus technical forecasting may not be suitable for firms that require a long-range forecast of exchange rates.</a:t>
            </a:r>
            <a:endParaRPr lang="en-US" sz="2400"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dirty="0" smtClean="0"/>
              <a:t>Technical Forecasting</a:t>
            </a:r>
            <a:endParaRPr lang="en-US" sz="3200" dirty="0"/>
          </a:p>
        </p:txBody>
      </p:sp>
      <p:sp>
        <p:nvSpPr>
          <p:cNvPr id="3" name="Content Placeholder 2"/>
          <p:cNvSpPr>
            <a:spLocks noGrp="1"/>
          </p:cNvSpPr>
          <p:nvPr>
            <p:ph idx="1"/>
          </p:nvPr>
        </p:nvSpPr>
        <p:spPr/>
        <p:txBody>
          <a:bodyPr>
            <a:normAutofit/>
          </a:bodyPr>
          <a:lstStyle/>
          <a:p>
            <a:pPr algn="just"/>
            <a:r>
              <a:rPr lang="en-US" dirty="0" smtClean="0"/>
              <a:t>Furthermore, a technical forecasting model that has worked well in one particular period may not work well in another period. </a:t>
            </a:r>
          </a:p>
          <a:p>
            <a:pPr algn="just"/>
            <a:endParaRPr lang="en-US" dirty="0" smtClean="0"/>
          </a:p>
          <a:p>
            <a:pPr algn="just"/>
            <a:r>
              <a:rPr lang="en-US" dirty="0" smtClean="0"/>
              <a:t>Unless historical trends in exchange rate movements can be identified, examination of past movements will not be useful for indicating future movements.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353</TotalTime>
  <Words>1725</Words>
  <Application>Microsoft Office PowerPoint</Application>
  <PresentationFormat>On-screen Show (4:3)</PresentationFormat>
  <Paragraphs>135</Paragraphs>
  <Slides>28</Slides>
  <Notes>3</Notes>
  <HiddenSlides>0</HiddenSlides>
  <MMClips>0</MMClips>
  <ScaleCrop>false</ScaleCrop>
  <HeadingPairs>
    <vt:vector size="4" baseType="variant">
      <vt:variant>
        <vt:lpstr>Theme</vt:lpstr>
      </vt:variant>
      <vt:variant>
        <vt:i4>1</vt:i4>
      </vt:variant>
      <vt:variant>
        <vt:lpstr>Slide Titles</vt:lpstr>
      </vt:variant>
      <vt:variant>
        <vt:i4>28</vt:i4>
      </vt:variant>
    </vt:vector>
  </HeadingPairs>
  <TitlesOfParts>
    <vt:vector size="29" baseType="lpstr">
      <vt:lpstr>Office Theme</vt:lpstr>
      <vt:lpstr>Forecasting Techniques</vt:lpstr>
      <vt:lpstr>Why Firm Forecast Exchange rates</vt:lpstr>
      <vt:lpstr>Exchange Rate Forecast: Approaches </vt:lpstr>
      <vt:lpstr>Forecasting Techniques</vt:lpstr>
      <vt:lpstr>Technical Forecasting</vt:lpstr>
      <vt:lpstr>Example</vt:lpstr>
      <vt:lpstr>Technical Forecasting</vt:lpstr>
      <vt:lpstr>Limitations of Technical Forecasting</vt:lpstr>
      <vt:lpstr>Technical Forecasting</vt:lpstr>
      <vt:lpstr>Fundamental Forecasting</vt:lpstr>
      <vt:lpstr>Fundamental Forecasting</vt:lpstr>
      <vt:lpstr>Fundamental Forecasting</vt:lpstr>
      <vt:lpstr>Use of purchasing power parity (PPP) for Fundamental Forecasting</vt:lpstr>
      <vt:lpstr>Fundamental Forecasting</vt:lpstr>
      <vt:lpstr>Slide 15</vt:lpstr>
      <vt:lpstr>        </vt:lpstr>
      <vt:lpstr>Fundamental Forecasting</vt:lpstr>
      <vt:lpstr>Fundamental Forecasting</vt:lpstr>
      <vt:lpstr>Fundamental Forecasting</vt:lpstr>
      <vt:lpstr>Fundamental Forecasting</vt:lpstr>
      <vt:lpstr>Fundamental Forecasting</vt:lpstr>
      <vt:lpstr>Mixed Forecasting</vt:lpstr>
      <vt:lpstr>Mixed Forecasting</vt:lpstr>
      <vt:lpstr>Mixed Forecasting</vt:lpstr>
      <vt:lpstr>Consideration of Other Sources of Forecasts</vt:lpstr>
      <vt:lpstr>Consideration of Other Sources of Forecasts</vt:lpstr>
      <vt:lpstr>Consideration of Other Sources of Forecasts</vt:lpstr>
      <vt:lpstr>Source: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PRAVIN KUMAR</dc:creator>
  <cp:lastModifiedBy>Dell</cp:lastModifiedBy>
  <cp:revision>39</cp:revision>
  <dcterms:created xsi:type="dcterms:W3CDTF">2022-02-19T06:29:33Z</dcterms:created>
  <dcterms:modified xsi:type="dcterms:W3CDTF">2022-04-24T05:46:02Z</dcterms:modified>
</cp:coreProperties>
</file>