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B6FE8-E237-E443-07F5-5AA3651A7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400"/>
              <a:t>                                           </a:t>
            </a:r>
            <a:r>
              <a:rPr lang="en-IN" sz="2400" dirty="0"/>
              <a:t>(Part-3)</a:t>
            </a:r>
            <a:br>
              <a:rPr lang="en-IN" sz="2400" dirty="0"/>
            </a:br>
            <a:r>
              <a:rPr lang="en-IN" dirty="0"/>
              <a:t>Mucoadhesive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3DD92-54ED-9E80-2EEC-C6F0300D1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solidFill>
                  <a:schemeClr val="tx1"/>
                </a:solidFill>
              </a:rPr>
              <a:t>Involves the use of bioadhesive polymers, which can adhere to the epithelial surface in the stomach.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solidFill>
                  <a:schemeClr val="tx1"/>
                </a:solidFill>
              </a:rPr>
              <a:t>Dosage form can sick to mucosal surface by following mechanisms.</a:t>
            </a:r>
          </a:p>
          <a:p>
            <a:pPr>
              <a:buFont typeface="+mj-lt"/>
              <a:buAutoNum type="arabicPeriod"/>
            </a:pPr>
            <a:r>
              <a:rPr lang="en-IN" dirty="0">
                <a:solidFill>
                  <a:schemeClr val="tx1"/>
                </a:solidFill>
              </a:rPr>
              <a:t>The wetting theory</a:t>
            </a:r>
          </a:p>
          <a:p>
            <a:pPr>
              <a:buFont typeface="+mj-lt"/>
              <a:buAutoNum type="arabicPeriod"/>
            </a:pPr>
            <a:endParaRPr lang="en-IN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en-IN" dirty="0">
                <a:solidFill>
                  <a:schemeClr val="tx1"/>
                </a:solidFill>
              </a:rPr>
              <a:t>The diffusion theory</a:t>
            </a:r>
          </a:p>
          <a:p>
            <a:pPr>
              <a:buFont typeface="+mj-lt"/>
              <a:buAutoNum type="arabicPeriod"/>
            </a:pPr>
            <a:endParaRPr lang="en-IN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en-IN" dirty="0">
                <a:solidFill>
                  <a:schemeClr val="tx1"/>
                </a:solidFill>
              </a:rPr>
              <a:t>The absorption theory</a:t>
            </a:r>
          </a:p>
          <a:p>
            <a:pPr>
              <a:buFont typeface="+mj-lt"/>
              <a:buAutoNum type="arabicPeriod"/>
            </a:pPr>
            <a:endParaRPr lang="en-IN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en-IN" dirty="0">
                <a:solidFill>
                  <a:schemeClr val="tx1"/>
                </a:solidFill>
              </a:rPr>
              <a:t>The electron theory</a:t>
            </a:r>
          </a:p>
        </p:txBody>
      </p:sp>
    </p:spTree>
    <p:extLst>
      <p:ext uri="{BB962C8B-B14F-4D97-AF65-F5344CB8AC3E}">
        <p14:creationId xmlns:p14="http://schemas.microsoft.com/office/powerpoint/2010/main" val="917443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41D96-F1AD-467C-5111-5855BB9F8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Swellable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4404F-3124-EAEC-181A-21CF844EB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A dosage form in the stomach will withstand gastric transits if bigger than pyloric sphincter, but should be small enough to be swallowed.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These system swells many times.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Cross linking should be optimum because highly cross linked don’t swell.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Chitosan, HPMC, Sodium starch glycolate, Carbopol are used.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Diclofenac, Ciprofloxacin are reported these systems.</a:t>
            </a:r>
          </a:p>
        </p:txBody>
      </p:sp>
    </p:spTree>
    <p:extLst>
      <p:ext uri="{BB962C8B-B14F-4D97-AF65-F5344CB8AC3E}">
        <p14:creationId xmlns:p14="http://schemas.microsoft.com/office/powerpoint/2010/main" val="709257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2F6D1F-CAD9-8FC5-C2D3-29732A0D0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9040" y="2603500"/>
            <a:ext cx="6482080" cy="3827780"/>
          </a:xfrm>
        </p:spPr>
      </p:pic>
    </p:spTree>
    <p:extLst>
      <p:ext uri="{BB962C8B-B14F-4D97-AF65-F5344CB8AC3E}">
        <p14:creationId xmlns:p14="http://schemas.microsoft.com/office/powerpoint/2010/main" val="1655488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0271B-14F3-90EB-CAAB-E6E206A7C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High density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217E3-6742-9C8D-A21D-64B8DA4FB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These have density greater than that of gastric fluid (1.4g/cc).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Above 1.6g/cc is preferable, tend to withstand peristaltic movement of stomach.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Zinc oxide, Iron oxide, Titanium dioxide, barium </a:t>
            </a:r>
            <a:r>
              <a:rPr lang="en-IN" dirty="0" err="1"/>
              <a:t>sulfate</a:t>
            </a:r>
            <a:r>
              <a:rPr lang="en-IN" dirty="0"/>
              <a:t> are used as inert heavy core.</a:t>
            </a:r>
          </a:p>
        </p:txBody>
      </p:sp>
    </p:spTree>
    <p:extLst>
      <p:ext uri="{BB962C8B-B14F-4D97-AF65-F5344CB8AC3E}">
        <p14:creationId xmlns:p14="http://schemas.microsoft.com/office/powerpoint/2010/main" val="2945598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1FAB38-107A-81C3-AA5A-D3BE02D3F2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1840" y="1148080"/>
            <a:ext cx="6664960" cy="4871720"/>
          </a:xfrm>
        </p:spPr>
      </p:pic>
    </p:spTree>
    <p:extLst>
      <p:ext uri="{BB962C8B-B14F-4D97-AF65-F5344CB8AC3E}">
        <p14:creationId xmlns:p14="http://schemas.microsoft.com/office/powerpoint/2010/main" val="2862223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16832-37EF-5ABF-A13A-48E604A56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143761"/>
            <a:ext cx="8825658" cy="1391920"/>
          </a:xfrm>
        </p:spPr>
        <p:txBody>
          <a:bodyPr/>
          <a:lstStyle/>
          <a:p>
            <a:r>
              <a:rPr lang="en-IN" dirty="0"/>
              <a:t>              Thankyou</a:t>
            </a:r>
          </a:p>
        </p:txBody>
      </p:sp>
    </p:spTree>
    <p:extLst>
      <p:ext uri="{BB962C8B-B14F-4D97-AF65-F5344CB8AC3E}">
        <p14:creationId xmlns:p14="http://schemas.microsoft.com/office/powerpoint/2010/main" val="42797865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87</TotalTime>
  <Words>165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Wingdings</vt:lpstr>
      <vt:lpstr>Wingdings 3</vt:lpstr>
      <vt:lpstr>Ion Boardroom</vt:lpstr>
      <vt:lpstr>                                           (Part-3) Mucoadhesive systems</vt:lpstr>
      <vt:lpstr>Swellable system</vt:lpstr>
      <vt:lpstr>PowerPoint Presentation</vt:lpstr>
      <vt:lpstr>High density systems</vt:lpstr>
      <vt:lpstr>PowerPoint Presentation</vt:lpstr>
      <vt:lpstr>              Thankyou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Mucoadhesive systems</dc:title>
  <dc:creator>Shreya Baranwal</dc:creator>
  <cp:lastModifiedBy>Shreya Baranwal</cp:lastModifiedBy>
  <cp:revision>2</cp:revision>
  <dcterms:created xsi:type="dcterms:W3CDTF">2022-10-09T03:35:08Z</dcterms:created>
  <dcterms:modified xsi:type="dcterms:W3CDTF">2022-10-09T05:07:24Z</dcterms:modified>
</cp:coreProperties>
</file>