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2" d="100"/>
          <a:sy n="122" d="100"/>
        </p:scale>
        <p:origin x="-131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CA7F3C25-C5DC-479F-BAC7-A12BE9EDFBE6}" type="datetimeFigureOut">
              <a:rPr lang="en-IN" smtClean="0"/>
              <a:t>04-05-2022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CE23A8F-D4DC-4170-ABD7-B52B634E8CC3}" type="slidenum">
              <a:rPr lang="en-IN" smtClean="0"/>
              <a:t>‹#›</a:t>
            </a:fld>
            <a:endParaRPr lang="en-IN"/>
          </a:p>
        </p:txBody>
      </p:sp>
    </p:spTree>
    <p:extLst>
      <p:ext uri="{BB962C8B-B14F-4D97-AF65-F5344CB8AC3E}">
        <p14:creationId xmlns:p14="http://schemas.microsoft.com/office/powerpoint/2010/main" val="17195461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CA7F3C25-C5DC-479F-BAC7-A12BE9EDFBE6}" type="datetimeFigureOut">
              <a:rPr lang="en-IN" smtClean="0"/>
              <a:t>04-05-2022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CE23A8F-D4DC-4170-ABD7-B52B634E8CC3}" type="slidenum">
              <a:rPr lang="en-IN" smtClean="0"/>
              <a:t>‹#›</a:t>
            </a:fld>
            <a:endParaRPr lang="en-IN"/>
          </a:p>
        </p:txBody>
      </p:sp>
    </p:spTree>
    <p:extLst>
      <p:ext uri="{BB962C8B-B14F-4D97-AF65-F5344CB8AC3E}">
        <p14:creationId xmlns:p14="http://schemas.microsoft.com/office/powerpoint/2010/main" val="2047421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CA7F3C25-C5DC-479F-BAC7-A12BE9EDFBE6}" type="datetimeFigureOut">
              <a:rPr lang="en-IN" smtClean="0"/>
              <a:t>04-05-2022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CE23A8F-D4DC-4170-ABD7-B52B634E8CC3}" type="slidenum">
              <a:rPr lang="en-IN" smtClean="0"/>
              <a:t>‹#›</a:t>
            </a:fld>
            <a:endParaRPr lang="en-IN"/>
          </a:p>
        </p:txBody>
      </p:sp>
    </p:spTree>
    <p:extLst>
      <p:ext uri="{BB962C8B-B14F-4D97-AF65-F5344CB8AC3E}">
        <p14:creationId xmlns:p14="http://schemas.microsoft.com/office/powerpoint/2010/main" val="2488508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CA7F3C25-C5DC-479F-BAC7-A12BE9EDFBE6}" type="datetimeFigureOut">
              <a:rPr lang="en-IN" smtClean="0"/>
              <a:t>04-05-2022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CE23A8F-D4DC-4170-ABD7-B52B634E8CC3}" type="slidenum">
              <a:rPr lang="en-IN" smtClean="0"/>
              <a:t>‹#›</a:t>
            </a:fld>
            <a:endParaRPr lang="en-IN"/>
          </a:p>
        </p:txBody>
      </p:sp>
    </p:spTree>
    <p:extLst>
      <p:ext uri="{BB962C8B-B14F-4D97-AF65-F5344CB8AC3E}">
        <p14:creationId xmlns:p14="http://schemas.microsoft.com/office/powerpoint/2010/main" val="1415053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7F3C25-C5DC-479F-BAC7-A12BE9EDFBE6}" type="datetimeFigureOut">
              <a:rPr lang="en-IN" smtClean="0"/>
              <a:t>04-05-2022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CE23A8F-D4DC-4170-ABD7-B52B634E8CC3}" type="slidenum">
              <a:rPr lang="en-IN" smtClean="0"/>
              <a:t>‹#›</a:t>
            </a:fld>
            <a:endParaRPr lang="en-IN"/>
          </a:p>
        </p:txBody>
      </p:sp>
    </p:spTree>
    <p:extLst>
      <p:ext uri="{BB962C8B-B14F-4D97-AF65-F5344CB8AC3E}">
        <p14:creationId xmlns:p14="http://schemas.microsoft.com/office/powerpoint/2010/main" val="657708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CA7F3C25-C5DC-479F-BAC7-A12BE9EDFBE6}" type="datetimeFigureOut">
              <a:rPr lang="en-IN" smtClean="0"/>
              <a:t>04-05-2022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CE23A8F-D4DC-4170-ABD7-B52B634E8CC3}" type="slidenum">
              <a:rPr lang="en-IN" smtClean="0"/>
              <a:t>‹#›</a:t>
            </a:fld>
            <a:endParaRPr lang="en-IN"/>
          </a:p>
        </p:txBody>
      </p:sp>
    </p:spTree>
    <p:extLst>
      <p:ext uri="{BB962C8B-B14F-4D97-AF65-F5344CB8AC3E}">
        <p14:creationId xmlns:p14="http://schemas.microsoft.com/office/powerpoint/2010/main" val="1176263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CA7F3C25-C5DC-479F-BAC7-A12BE9EDFBE6}" type="datetimeFigureOut">
              <a:rPr lang="en-IN" smtClean="0"/>
              <a:t>04-05-2022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6CE23A8F-D4DC-4170-ABD7-B52B634E8CC3}" type="slidenum">
              <a:rPr lang="en-IN" smtClean="0"/>
              <a:t>‹#›</a:t>
            </a:fld>
            <a:endParaRPr lang="en-IN"/>
          </a:p>
        </p:txBody>
      </p:sp>
    </p:spTree>
    <p:extLst>
      <p:ext uri="{BB962C8B-B14F-4D97-AF65-F5344CB8AC3E}">
        <p14:creationId xmlns:p14="http://schemas.microsoft.com/office/powerpoint/2010/main" val="3402624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CA7F3C25-C5DC-479F-BAC7-A12BE9EDFBE6}" type="datetimeFigureOut">
              <a:rPr lang="en-IN" smtClean="0"/>
              <a:t>04-05-2022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6CE23A8F-D4DC-4170-ABD7-B52B634E8CC3}" type="slidenum">
              <a:rPr lang="en-IN" smtClean="0"/>
              <a:t>‹#›</a:t>
            </a:fld>
            <a:endParaRPr lang="en-IN"/>
          </a:p>
        </p:txBody>
      </p:sp>
    </p:spTree>
    <p:extLst>
      <p:ext uri="{BB962C8B-B14F-4D97-AF65-F5344CB8AC3E}">
        <p14:creationId xmlns:p14="http://schemas.microsoft.com/office/powerpoint/2010/main" val="6390358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7F3C25-C5DC-479F-BAC7-A12BE9EDFBE6}" type="datetimeFigureOut">
              <a:rPr lang="en-IN" smtClean="0"/>
              <a:t>04-05-2022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6CE23A8F-D4DC-4170-ABD7-B52B634E8CC3}" type="slidenum">
              <a:rPr lang="en-IN" smtClean="0"/>
              <a:t>‹#›</a:t>
            </a:fld>
            <a:endParaRPr lang="en-IN"/>
          </a:p>
        </p:txBody>
      </p:sp>
    </p:spTree>
    <p:extLst>
      <p:ext uri="{BB962C8B-B14F-4D97-AF65-F5344CB8AC3E}">
        <p14:creationId xmlns:p14="http://schemas.microsoft.com/office/powerpoint/2010/main" val="10705320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F3C25-C5DC-479F-BAC7-A12BE9EDFBE6}" type="datetimeFigureOut">
              <a:rPr lang="en-IN" smtClean="0"/>
              <a:t>04-05-2022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CE23A8F-D4DC-4170-ABD7-B52B634E8CC3}" type="slidenum">
              <a:rPr lang="en-IN" smtClean="0"/>
              <a:t>‹#›</a:t>
            </a:fld>
            <a:endParaRPr lang="en-IN"/>
          </a:p>
        </p:txBody>
      </p:sp>
    </p:spTree>
    <p:extLst>
      <p:ext uri="{BB962C8B-B14F-4D97-AF65-F5344CB8AC3E}">
        <p14:creationId xmlns:p14="http://schemas.microsoft.com/office/powerpoint/2010/main" val="12912742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F3C25-C5DC-479F-BAC7-A12BE9EDFBE6}" type="datetimeFigureOut">
              <a:rPr lang="en-IN" smtClean="0"/>
              <a:t>04-05-2022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CE23A8F-D4DC-4170-ABD7-B52B634E8CC3}" type="slidenum">
              <a:rPr lang="en-IN" smtClean="0"/>
              <a:t>‹#›</a:t>
            </a:fld>
            <a:endParaRPr lang="en-IN"/>
          </a:p>
        </p:txBody>
      </p:sp>
    </p:spTree>
    <p:extLst>
      <p:ext uri="{BB962C8B-B14F-4D97-AF65-F5344CB8AC3E}">
        <p14:creationId xmlns:p14="http://schemas.microsoft.com/office/powerpoint/2010/main" val="2384896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7F3C25-C5DC-479F-BAC7-A12BE9EDFBE6}" type="datetimeFigureOut">
              <a:rPr lang="en-IN" smtClean="0"/>
              <a:t>04-05-2022</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E23A8F-D4DC-4170-ABD7-B52B634E8CC3}" type="slidenum">
              <a:rPr lang="en-IN" smtClean="0"/>
              <a:t>‹#›</a:t>
            </a:fld>
            <a:endParaRPr lang="en-IN"/>
          </a:p>
        </p:txBody>
      </p:sp>
    </p:spTree>
    <p:extLst>
      <p:ext uri="{BB962C8B-B14F-4D97-AF65-F5344CB8AC3E}">
        <p14:creationId xmlns:p14="http://schemas.microsoft.com/office/powerpoint/2010/main" val="2520809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Anticoagulant used in Hematology </a:t>
            </a:r>
            <a:endParaRPr lang="en-IN" dirty="0"/>
          </a:p>
        </p:txBody>
      </p:sp>
      <p:sp>
        <p:nvSpPr>
          <p:cNvPr id="3" name="Subtitle 2"/>
          <p:cNvSpPr>
            <a:spLocks noGrp="1"/>
          </p:cNvSpPr>
          <p:nvPr>
            <p:ph type="subTitle" idx="1"/>
          </p:nvPr>
        </p:nvSpPr>
        <p:spPr/>
        <p:txBody>
          <a:bodyPr/>
          <a:lstStyle/>
          <a:p>
            <a:r>
              <a:rPr lang="en-US" dirty="0" err="1" smtClean="0"/>
              <a:t>Dr</a:t>
            </a:r>
            <a:r>
              <a:rPr lang="en-US" dirty="0" smtClean="0"/>
              <a:t> </a:t>
            </a:r>
            <a:r>
              <a:rPr lang="en-US" dirty="0" err="1" smtClean="0"/>
              <a:t>Versha</a:t>
            </a:r>
            <a:r>
              <a:rPr lang="en-US" dirty="0" smtClean="0"/>
              <a:t> Prasad</a:t>
            </a:r>
            <a:endParaRPr lang="en-IN" dirty="0"/>
          </a:p>
        </p:txBody>
      </p:sp>
    </p:spTree>
    <p:extLst>
      <p:ext uri="{BB962C8B-B14F-4D97-AF65-F5344CB8AC3E}">
        <p14:creationId xmlns:p14="http://schemas.microsoft.com/office/powerpoint/2010/main" val="36105578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Heparin</a:t>
            </a:r>
            <a:endParaRPr lang="en-IN" dirty="0"/>
          </a:p>
        </p:txBody>
      </p:sp>
      <p:sp>
        <p:nvSpPr>
          <p:cNvPr id="3" name="Content Placeholder 2"/>
          <p:cNvSpPr>
            <a:spLocks noGrp="1"/>
          </p:cNvSpPr>
          <p:nvPr>
            <p:ph idx="1"/>
          </p:nvPr>
        </p:nvSpPr>
        <p:spPr/>
        <p:txBody>
          <a:bodyPr>
            <a:normAutofit lnSpcReduction="10000"/>
          </a:bodyPr>
          <a:lstStyle/>
          <a:p>
            <a:r>
              <a:rPr lang="en-IN" dirty="0" smtClean="0"/>
              <a:t>tubes for spun </a:t>
            </a:r>
            <a:r>
              <a:rPr lang="en-IN" dirty="0" err="1" smtClean="0"/>
              <a:t>hematocrit</a:t>
            </a:r>
            <a:r>
              <a:rPr lang="en-IN" dirty="0" smtClean="0"/>
              <a:t> (HCT) (heparin cover the entire capillary tube glass), these capillary tubes are also called </a:t>
            </a:r>
            <a:r>
              <a:rPr lang="en-IN" dirty="0" err="1" smtClean="0"/>
              <a:t>microhematocrit</a:t>
            </a:r>
            <a:r>
              <a:rPr lang="en-IN" dirty="0" smtClean="0"/>
              <a:t> capillary tubes. Heparin is also used for L.E. cell preparation (L.E.= Lupus </a:t>
            </a:r>
            <a:r>
              <a:rPr lang="en-IN" dirty="0" err="1" smtClean="0"/>
              <a:t>Erythromatosus</a:t>
            </a:r>
            <a:r>
              <a:rPr lang="en-IN" dirty="0" smtClean="0"/>
              <a:t>). </a:t>
            </a:r>
          </a:p>
          <a:p>
            <a:r>
              <a:rPr lang="en-IN" dirty="0" smtClean="0"/>
              <a:t>1. Heparin is found in basophil and mast cell granules. </a:t>
            </a:r>
          </a:p>
          <a:p>
            <a:r>
              <a:rPr lang="en-IN" dirty="0" smtClean="0"/>
              <a:t>2. Heparin is used therapeutically as an in vivo anticoagulant</a:t>
            </a:r>
            <a:endParaRPr lang="en-IN" dirty="0"/>
          </a:p>
        </p:txBody>
      </p:sp>
    </p:spTree>
    <p:extLst>
      <p:ext uri="{BB962C8B-B14F-4D97-AF65-F5344CB8AC3E}">
        <p14:creationId xmlns:p14="http://schemas.microsoft.com/office/powerpoint/2010/main" val="23002600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Anticoagulants Used In the Hematology Laboratory</a:t>
            </a:r>
            <a:endParaRPr lang="en-IN" dirty="0"/>
          </a:p>
        </p:txBody>
      </p:sp>
      <p:sp>
        <p:nvSpPr>
          <p:cNvPr id="3" name="Content Placeholder 2"/>
          <p:cNvSpPr>
            <a:spLocks noGrp="1"/>
          </p:cNvSpPr>
          <p:nvPr>
            <p:ph idx="1"/>
          </p:nvPr>
        </p:nvSpPr>
        <p:spPr/>
        <p:txBody>
          <a:bodyPr/>
          <a:lstStyle/>
          <a:p>
            <a:r>
              <a:rPr lang="en-US" dirty="0" smtClean="0"/>
              <a:t>Anticoagulants are defined as substances which prevent blood clotting / coagulation, and allow separation of the blood into cellular and liquid (plasma) components. Generally plasma contains coagulation factors. </a:t>
            </a:r>
            <a:endParaRPr lang="en-IN" dirty="0"/>
          </a:p>
        </p:txBody>
      </p:sp>
    </p:spTree>
    <p:extLst>
      <p:ext uri="{BB962C8B-B14F-4D97-AF65-F5344CB8AC3E}">
        <p14:creationId xmlns:p14="http://schemas.microsoft.com/office/powerpoint/2010/main" val="2372371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20000"/>
          </a:bodyPr>
          <a:lstStyle/>
          <a:p>
            <a:r>
              <a:rPr lang="en-US" dirty="0" smtClean="0"/>
              <a:t>The three anticoagulants commonly used in hematology laboratory are:</a:t>
            </a:r>
          </a:p>
          <a:p>
            <a:r>
              <a:rPr lang="en-IN" dirty="0" smtClean="0"/>
              <a:t>1] Ethylene Di-Amine Tetra-Acetic Acid (EDTA): EDTA can be found in</a:t>
            </a:r>
          </a:p>
          <a:p>
            <a:r>
              <a:rPr lang="en-IN" dirty="0" smtClean="0"/>
              <a:t>three salt forms:</a:t>
            </a:r>
          </a:p>
          <a:p>
            <a:r>
              <a:rPr lang="en-IN" dirty="0" smtClean="0"/>
              <a:t>1- Tri-Potassium EDTA</a:t>
            </a:r>
          </a:p>
          <a:p>
            <a:r>
              <a:rPr lang="en-IN" dirty="0" smtClean="0"/>
              <a:t>2- Di-Sodium EDTA</a:t>
            </a:r>
          </a:p>
          <a:p>
            <a:r>
              <a:rPr lang="en-IN" dirty="0" smtClean="0"/>
              <a:t>3- Di-Lithium EDTA</a:t>
            </a:r>
          </a:p>
          <a:p>
            <a:r>
              <a:rPr lang="en-IN" dirty="0" smtClean="0"/>
              <a:t>Generally tri-Potassium EDTA is better than di-Sodium EDTA and di- Lithium EDTA.</a:t>
            </a:r>
          </a:p>
          <a:p>
            <a:endParaRPr lang="en-IN" dirty="0"/>
          </a:p>
        </p:txBody>
      </p:sp>
    </p:spTree>
    <p:extLst>
      <p:ext uri="{BB962C8B-B14F-4D97-AF65-F5344CB8AC3E}">
        <p14:creationId xmlns:p14="http://schemas.microsoft.com/office/powerpoint/2010/main" val="42188469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EDTA</a:t>
            </a:r>
            <a:endParaRPr lang="en-IN" dirty="0"/>
          </a:p>
        </p:txBody>
      </p:sp>
      <p:sp>
        <p:nvSpPr>
          <p:cNvPr id="3" name="Content Placeholder 2"/>
          <p:cNvSpPr>
            <a:spLocks noGrp="1"/>
          </p:cNvSpPr>
          <p:nvPr>
            <p:ph idx="1"/>
          </p:nvPr>
        </p:nvSpPr>
        <p:spPr/>
        <p:txBody>
          <a:bodyPr/>
          <a:lstStyle/>
          <a:p>
            <a:r>
              <a:rPr lang="en-US" dirty="0" smtClean="0"/>
              <a:t>Also, EDTA can be crystalline or liquid. Liquid EDTA tubes require specific filling volume to avoid dilution effect. So, blood: anticoagulant ratio must be maintained (this is applicable to all anticoagulants). EDTA is also known as </a:t>
            </a:r>
            <a:r>
              <a:rPr lang="en-US" dirty="0" err="1" smtClean="0"/>
              <a:t>Versene</a:t>
            </a:r>
            <a:r>
              <a:rPr lang="en-US" dirty="0" smtClean="0"/>
              <a:t> or </a:t>
            </a:r>
            <a:r>
              <a:rPr lang="en-US" dirty="0" err="1" smtClean="0"/>
              <a:t>Sequestrene</a:t>
            </a:r>
            <a:r>
              <a:rPr lang="en-US" dirty="0" smtClean="0"/>
              <a:t>. EDTA acts by chelating / removing ionized calcium (calcium is required for blood to clot, so when it is removed blood will not clot).</a:t>
            </a:r>
            <a:endParaRPr lang="en-IN" dirty="0"/>
          </a:p>
        </p:txBody>
      </p:sp>
    </p:spTree>
    <p:extLst>
      <p:ext uri="{BB962C8B-B14F-4D97-AF65-F5344CB8AC3E}">
        <p14:creationId xmlns:p14="http://schemas.microsoft.com/office/powerpoint/2010/main" val="28412265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EDTA</a:t>
            </a:r>
            <a:endParaRPr lang="en-IN" dirty="0"/>
          </a:p>
        </p:txBody>
      </p:sp>
      <p:sp>
        <p:nvSpPr>
          <p:cNvPr id="3" name="Content Placeholder 2"/>
          <p:cNvSpPr>
            <a:spLocks noGrp="1"/>
          </p:cNvSpPr>
          <p:nvPr>
            <p:ph idx="1"/>
          </p:nvPr>
        </p:nvSpPr>
        <p:spPr/>
        <p:txBody>
          <a:bodyPr>
            <a:normAutofit lnSpcReduction="10000"/>
          </a:bodyPr>
          <a:lstStyle/>
          <a:p>
            <a:r>
              <a:rPr lang="en-US" dirty="0" smtClean="0"/>
              <a:t>EDTA is the most commonly used anticoagulant in the hematology laboratory, and is the anticoagulant of choice for the CBC. Excess EDTA (i.e. more EDTA, you fill less blood volume, so EDTA is in excess), causes shrinkage of RBC’s, causing falsely / erroneously reduced hematocrit (HCT), and subsequent increase in MCHC and decrease in MCV (MCV and MCHC are RBC indices that will be studied later).</a:t>
            </a:r>
            <a:endParaRPr lang="en-IN" dirty="0"/>
          </a:p>
        </p:txBody>
      </p:sp>
    </p:spTree>
    <p:extLst>
      <p:ext uri="{BB962C8B-B14F-4D97-AF65-F5344CB8AC3E}">
        <p14:creationId xmlns:p14="http://schemas.microsoft.com/office/powerpoint/2010/main" val="23000413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EDTA</a:t>
            </a:r>
            <a:endParaRPr lang="en-IN" dirty="0"/>
          </a:p>
        </p:txBody>
      </p:sp>
      <p:sp>
        <p:nvSpPr>
          <p:cNvPr id="3" name="Content Placeholder 2"/>
          <p:cNvSpPr>
            <a:spLocks noGrp="1"/>
          </p:cNvSpPr>
          <p:nvPr>
            <p:ph idx="1"/>
          </p:nvPr>
        </p:nvSpPr>
        <p:spPr/>
        <p:txBody>
          <a:bodyPr>
            <a:normAutofit fontScale="92500" lnSpcReduction="20000"/>
          </a:bodyPr>
          <a:lstStyle/>
          <a:p>
            <a:r>
              <a:rPr lang="en-US" dirty="0" smtClean="0"/>
              <a:t>Platelets are also affected, they will swell and subsequently disintegrate, causing erroneously high platelet count, since platelets will be disintegrated into more than one fragment, each fragment will be counted as one platelet (for example if one platelet will be disintegrated into 4 fragments, the 4 fragments will be counted as 4 platelets, but actually they represent one platelet, causing erroneously high platelet count). From the previous discussion we conclude that correct ratio of blood to anticoagulant is very important, to rule out these in vitro effects.</a:t>
            </a:r>
            <a:endParaRPr lang="en-IN" dirty="0"/>
          </a:p>
        </p:txBody>
      </p:sp>
    </p:spTree>
    <p:extLst>
      <p:ext uri="{BB962C8B-B14F-4D97-AF65-F5344CB8AC3E}">
        <p14:creationId xmlns:p14="http://schemas.microsoft.com/office/powerpoint/2010/main" val="14281413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EDTA</a:t>
            </a:r>
            <a:endParaRPr lang="en-IN" dirty="0"/>
          </a:p>
        </p:txBody>
      </p:sp>
      <p:sp>
        <p:nvSpPr>
          <p:cNvPr id="3" name="Content Placeholder 2"/>
          <p:cNvSpPr>
            <a:spLocks noGrp="1"/>
          </p:cNvSpPr>
          <p:nvPr>
            <p:ph idx="1"/>
          </p:nvPr>
        </p:nvSpPr>
        <p:spPr/>
        <p:txBody>
          <a:bodyPr>
            <a:normAutofit fontScale="85000" lnSpcReduction="20000"/>
          </a:bodyPr>
          <a:lstStyle/>
          <a:p>
            <a:r>
              <a:rPr lang="en-US" dirty="0" smtClean="0"/>
              <a:t>EDTA can induce platelet aggregation and clumping, causing falsely decreased platelet count, because these platelet clumps will not be counted as platelets, they may counted as red blood cells (causing low platelet count and high red blood cells counts). This technical problem can be solved by (1) repeated measurements, (2) extraction of new sample and repeat measurements, (3) study the automated cell histograms, and (4) by visualizing blood film, looking for these platelet clumps. Also, Aggregated and clumped platelets interferes with WBC counting zone in automated hematology counters that use electrical impedance technology</a:t>
            </a:r>
            <a:endParaRPr lang="en-IN" dirty="0"/>
          </a:p>
        </p:txBody>
      </p:sp>
    </p:spTree>
    <p:extLst>
      <p:ext uri="{BB962C8B-B14F-4D97-AF65-F5344CB8AC3E}">
        <p14:creationId xmlns:p14="http://schemas.microsoft.com/office/powerpoint/2010/main" val="42574453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2. Sodium Citrate</a:t>
            </a:r>
            <a:endParaRPr lang="en-IN" dirty="0"/>
          </a:p>
        </p:txBody>
      </p:sp>
      <p:sp>
        <p:nvSpPr>
          <p:cNvPr id="3" name="Content Placeholder 2"/>
          <p:cNvSpPr>
            <a:spLocks noGrp="1"/>
          </p:cNvSpPr>
          <p:nvPr>
            <p:ph idx="1"/>
          </p:nvPr>
        </p:nvSpPr>
        <p:spPr/>
        <p:txBody>
          <a:bodyPr>
            <a:normAutofit fontScale="70000" lnSpcReduction="20000"/>
          </a:bodyPr>
          <a:lstStyle/>
          <a:p>
            <a:r>
              <a:rPr lang="en-US" dirty="0" smtClean="0"/>
              <a:t>Is the anticoagulant of choice for coagulation and platelet function tests, also is used for ESR (erythrocyte sedimentation rate test).</a:t>
            </a:r>
          </a:p>
          <a:p>
            <a:r>
              <a:rPr lang="en-US" dirty="0" smtClean="0"/>
              <a:t> It acts by precipitating calcium, thus it will not be available for clotting process.</a:t>
            </a:r>
          </a:p>
          <a:p>
            <a:r>
              <a:rPr lang="en-US" dirty="0" smtClean="0"/>
              <a:t> It came in a liquid form, as 3.8% tri-sodium citrate. For coagulation testing, the ratio of 9 volumes of blood to one volume of anticoagulant (9 volumes blood: 1 volume anticoagulant) is very critical (very important), as variation from this ratio may cause errors.</a:t>
            </a:r>
          </a:p>
          <a:p>
            <a:r>
              <a:rPr lang="en-US" dirty="0" smtClean="0"/>
              <a:t> For ESR (4) volumes of blood to one volume of anticoagulant is used (4: 1).</a:t>
            </a:r>
          </a:p>
          <a:p>
            <a:r>
              <a:rPr lang="en-US" dirty="0" smtClean="0"/>
              <a:t>Generally, this anticoagulant is not suitable for routine hematology testing. From this we conclude that sodium citrate acts as anticoagulant and as diluent (as in the case of ESR).</a:t>
            </a:r>
          </a:p>
          <a:p>
            <a:r>
              <a:rPr lang="en-US" dirty="0" smtClean="0"/>
              <a:t>Because of its dilution effect it can’t be used for CBC.</a:t>
            </a:r>
            <a:endParaRPr lang="en-IN" dirty="0"/>
          </a:p>
        </p:txBody>
      </p:sp>
    </p:spTree>
    <p:extLst>
      <p:ext uri="{BB962C8B-B14F-4D97-AF65-F5344CB8AC3E}">
        <p14:creationId xmlns:p14="http://schemas.microsoft.com/office/powerpoint/2010/main" val="22942515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3. Heparin</a:t>
            </a:r>
            <a:endParaRPr lang="en-IN" dirty="0"/>
          </a:p>
        </p:txBody>
      </p:sp>
      <p:sp>
        <p:nvSpPr>
          <p:cNvPr id="3" name="Content Placeholder 2"/>
          <p:cNvSpPr>
            <a:spLocks noGrp="1"/>
          </p:cNvSpPr>
          <p:nvPr>
            <p:ph idx="1"/>
          </p:nvPr>
        </p:nvSpPr>
        <p:spPr/>
        <p:txBody>
          <a:bodyPr>
            <a:normAutofit fontScale="85000" lnSpcReduction="10000"/>
          </a:bodyPr>
          <a:lstStyle/>
          <a:p>
            <a:r>
              <a:rPr lang="en-US" dirty="0" smtClean="0"/>
              <a:t>Heparin is an acid </a:t>
            </a:r>
            <a:r>
              <a:rPr lang="en-US" dirty="0" err="1" smtClean="0"/>
              <a:t>mucopolysaccharide</a:t>
            </a:r>
            <a:r>
              <a:rPr lang="en-US" dirty="0" smtClean="0"/>
              <a:t>, it acts by </a:t>
            </a:r>
            <a:r>
              <a:rPr lang="en-US" dirty="0" err="1" smtClean="0"/>
              <a:t>complexing</a:t>
            </a:r>
            <a:r>
              <a:rPr lang="en-US" dirty="0" smtClean="0"/>
              <a:t> with anti-thrombin to prevent blood clotting (</a:t>
            </a:r>
            <a:r>
              <a:rPr lang="en-US" dirty="0" err="1" smtClean="0"/>
              <a:t>antithrombin</a:t>
            </a:r>
            <a:r>
              <a:rPr lang="en-US" dirty="0" smtClean="0"/>
              <a:t> is one of the natural/physiological inhibitors of blood coagulation, which is found in vivo). It is not suitable for blood films staining, since it gives too blue coloration to the background, when films are stained with </a:t>
            </a:r>
            <a:r>
              <a:rPr lang="en-US" dirty="0" err="1" smtClean="0"/>
              <a:t>Romanovsky</a:t>
            </a:r>
            <a:r>
              <a:rPr lang="en-US" dirty="0" smtClean="0"/>
              <a:t> stains, also, heparin may cause leukocyte and platelet clumping , this is why heparin is not suitable for routine hematology tests. It is the preferred anticoagulant for osmotic fragility test. Heparin also is used in capillary </a:t>
            </a:r>
            <a:endParaRPr lang="en-IN" dirty="0"/>
          </a:p>
        </p:txBody>
      </p:sp>
    </p:spTree>
    <p:extLst>
      <p:ext uri="{BB962C8B-B14F-4D97-AF65-F5344CB8AC3E}">
        <p14:creationId xmlns:p14="http://schemas.microsoft.com/office/powerpoint/2010/main" val="33043217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794</Words>
  <Application>Microsoft Office PowerPoint</Application>
  <PresentationFormat>On-screen Show (4:3)</PresentationFormat>
  <Paragraphs>32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Anticoagulant used in Hematology </vt:lpstr>
      <vt:lpstr>Anticoagulants Used In the Hematology Laboratory</vt:lpstr>
      <vt:lpstr>PowerPoint Presentation</vt:lpstr>
      <vt:lpstr>EDTA</vt:lpstr>
      <vt:lpstr>EDTA</vt:lpstr>
      <vt:lpstr>EDTA</vt:lpstr>
      <vt:lpstr>EDTA</vt:lpstr>
      <vt:lpstr>2. Sodium Citrate</vt:lpstr>
      <vt:lpstr>3. Heparin</vt:lpstr>
      <vt:lpstr>Heparin</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Anticoagulant used in Hematology </dc:title>
  <dc:creator>user</dc:creator>
  <cp:lastModifiedBy>user</cp:lastModifiedBy>
  <cp:revision>3</cp:revision>
  <dcterms:created xsi:type="dcterms:W3CDTF">2022-05-04T06:24:18Z</dcterms:created>
  <dcterms:modified xsi:type="dcterms:W3CDTF">2022-05-04T06:34:19Z</dcterms:modified>
</cp:coreProperties>
</file>