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C866-E1F3-48AD-9EAB-4835322348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4399ECF-DC87-444B-9117-EA7EBADE3B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55E574-52BF-4780-B66A-C6851545FD76}"/>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5" name="Footer Placeholder 4">
            <a:extLst>
              <a:ext uri="{FF2B5EF4-FFF2-40B4-BE49-F238E27FC236}">
                <a16:creationId xmlns:a16="http://schemas.microsoft.com/office/drawing/2014/main" id="{FBE94CE7-C94D-4386-956C-84401B3070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44767A8-5D4C-44FC-AF2F-B7EC53AD3C2A}"/>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135560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E3E89-C619-4FC3-90BC-0C723E361B1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154BBF8-AD34-422C-8D91-5D723030DF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E5B008-86BB-4E14-86C9-8A1ED6146052}"/>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5" name="Footer Placeholder 4">
            <a:extLst>
              <a:ext uri="{FF2B5EF4-FFF2-40B4-BE49-F238E27FC236}">
                <a16:creationId xmlns:a16="http://schemas.microsoft.com/office/drawing/2014/main" id="{1A2B8BE5-796A-43A6-8F01-0DA07DE80A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03E4D7-6B63-4C49-B6AA-36B006306374}"/>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373749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B0B583-F756-4AE3-A562-1B039EDC7F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AD4E74D-983B-430D-AFA8-B4A84E27C9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EB38ED5-47A5-45E6-8524-39552A9F3E4A}"/>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5" name="Footer Placeholder 4">
            <a:extLst>
              <a:ext uri="{FF2B5EF4-FFF2-40B4-BE49-F238E27FC236}">
                <a16:creationId xmlns:a16="http://schemas.microsoft.com/office/drawing/2014/main" id="{C3C1B52C-991C-4317-A1AD-39494CC28B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D5D76F1-905D-4F0F-9C32-C23A5128D74D}"/>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38299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9174D-9DF8-4429-A393-82723EACB3A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26E7698-C2BE-405A-9056-97FAD0266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E039B10-48AC-4966-AB86-38E8C2F56326}"/>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5" name="Footer Placeholder 4">
            <a:extLst>
              <a:ext uri="{FF2B5EF4-FFF2-40B4-BE49-F238E27FC236}">
                <a16:creationId xmlns:a16="http://schemas.microsoft.com/office/drawing/2014/main" id="{0ED54AF3-7FED-4B85-A21F-D42BA7E3FF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E64C9A-319B-4F87-B729-DB3E25922003}"/>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87894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AFFEB-D975-4901-BC30-CFD9B5B946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14F4117-90D1-40AC-9EE9-FDB8A9112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72969-E53A-4D6D-8807-E869D2148EA1}"/>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5" name="Footer Placeholder 4">
            <a:extLst>
              <a:ext uri="{FF2B5EF4-FFF2-40B4-BE49-F238E27FC236}">
                <a16:creationId xmlns:a16="http://schemas.microsoft.com/office/drawing/2014/main" id="{F9903858-237E-4043-B2E6-72A1262A071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CAAC6B-806F-4A39-A2D4-531769B027BC}"/>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268703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FD0A-E20D-4083-AE7D-8943D75FE56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B8758A-94A2-4FED-976E-0046A00894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756F3ED-6B6F-49A7-8119-D1157A0D58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412B534-768F-4060-B63E-CCB7F5F9D658}"/>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6" name="Footer Placeholder 5">
            <a:extLst>
              <a:ext uri="{FF2B5EF4-FFF2-40B4-BE49-F238E27FC236}">
                <a16:creationId xmlns:a16="http://schemas.microsoft.com/office/drawing/2014/main" id="{EF9108C2-B48E-41F1-AC06-02AAF48AA6B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E88C98-3780-40A2-811E-3CEF087803B6}"/>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237050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0D8B9-A494-4939-A11D-2B6534EE4A2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4BB70DD-B5C7-43DC-B414-B23905CF82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6BAA37-9963-414A-BA9C-5020F590DC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6BAACB5-68BC-4F84-A2A6-E88B0B54E5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1C5AD2-02E4-439B-8BA6-50D2E31792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CC992EF-6B15-44FC-8C4D-1112617DCC06}"/>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8" name="Footer Placeholder 7">
            <a:extLst>
              <a:ext uri="{FF2B5EF4-FFF2-40B4-BE49-F238E27FC236}">
                <a16:creationId xmlns:a16="http://schemas.microsoft.com/office/drawing/2014/main" id="{60138EB3-D233-4B4A-A67B-580F6B37C06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7CAA64B-F950-4C40-838E-DDB41D626430}"/>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97030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39137-FF4F-4410-9C59-D56DF3B384F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5E7DE84-B6F7-4809-B143-4B3750795311}"/>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4" name="Footer Placeholder 3">
            <a:extLst>
              <a:ext uri="{FF2B5EF4-FFF2-40B4-BE49-F238E27FC236}">
                <a16:creationId xmlns:a16="http://schemas.microsoft.com/office/drawing/2014/main" id="{C73C5ED1-E3EC-41EE-ABFE-D401EEB885F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38F4B01-3F38-42D2-8E7A-791FA0FD5553}"/>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58738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69889C-D8D6-45D7-AE3A-A3378DFEFD24}"/>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3" name="Footer Placeholder 2">
            <a:extLst>
              <a:ext uri="{FF2B5EF4-FFF2-40B4-BE49-F238E27FC236}">
                <a16:creationId xmlns:a16="http://schemas.microsoft.com/office/drawing/2014/main" id="{F1B29EDC-108B-425F-ABC9-4B2A7A50E32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7C34333-E7CE-4790-AC93-3B251240EDE2}"/>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208798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2BDD3-4641-407C-9773-0572E73D6B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788F224-741C-4BD6-B4A7-08EC11612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5B9115A-F15A-4D81-92B1-135DF9347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F24DB-C6A6-4237-B964-371E6D7B2B09}"/>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6" name="Footer Placeholder 5">
            <a:extLst>
              <a:ext uri="{FF2B5EF4-FFF2-40B4-BE49-F238E27FC236}">
                <a16:creationId xmlns:a16="http://schemas.microsoft.com/office/drawing/2014/main" id="{63F6AA86-FC54-4616-83D4-FF6A1313AD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4901F65-67B6-4A36-9164-F20D643352B0}"/>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169254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A243-935D-4CC1-B1D2-DF2C84883D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7403625-0039-4210-9621-507479962B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EA9BC3B-981A-4769-801F-159A0BE9A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9DCFAD-E358-449B-BB56-172CBC830B4A}"/>
              </a:ext>
            </a:extLst>
          </p:cNvPr>
          <p:cNvSpPr>
            <a:spLocks noGrp="1"/>
          </p:cNvSpPr>
          <p:nvPr>
            <p:ph type="dt" sz="half" idx="10"/>
          </p:nvPr>
        </p:nvSpPr>
        <p:spPr/>
        <p:txBody>
          <a:bodyPr/>
          <a:lstStyle/>
          <a:p>
            <a:fld id="{7B8DAB42-48CA-4859-82A5-AA84D7265309}" type="datetimeFigureOut">
              <a:rPr lang="en-IN" smtClean="0"/>
              <a:t>05-05-2022</a:t>
            </a:fld>
            <a:endParaRPr lang="en-IN"/>
          </a:p>
        </p:txBody>
      </p:sp>
      <p:sp>
        <p:nvSpPr>
          <p:cNvPr id="6" name="Footer Placeholder 5">
            <a:extLst>
              <a:ext uri="{FF2B5EF4-FFF2-40B4-BE49-F238E27FC236}">
                <a16:creationId xmlns:a16="http://schemas.microsoft.com/office/drawing/2014/main" id="{3016EB35-7197-4304-A11A-0C3A70CB509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90CE57-1FA9-474D-9ADF-937F8DDD7336}"/>
              </a:ext>
            </a:extLst>
          </p:cNvPr>
          <p:cNvSpPr>
            <a:spLocks noGrp="1"/>
          </p:cNvSpPr>
          <p:nvPr>
            <p:ph type="sldNum" sz="quarter" idx="12"/>
          </p:nvPr>
        </p:nvSpPr>
        <p:spPr/>
        <p:txBody>
          <a:bodyPr/>
          <a:lstStyle/>
          <a:p>
            <a:fld id="{C0F39BD9-9AAC-40DF-8944-B07345EFFB86}" type="slidenum">
              <a:rPr lang="en-IN" smtClean="0"/>
              <a:t>‹#›</a:t>
            </a:fld>
            <a:endParaRPr lang="en-IN"/>
          </a:p>
        </p:txBody>
      </p:sp>
    </p:spTree>
    <p:extLst>
      <p:ext uri="{BB962C8B-B14F-4D97-AF65-F5344CB8AC3E}">
        <p14:creationId xmlns:p14="http://schemas.microsoft.com/office/powerpoint/2010/main" val="186940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ABE9CF-E892-4F46-8D38-56E42BDCB8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DC478D-604F-477A-9D22-A556BEE8F9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C7DEB1-5657-4A8C-83CF-522F2F7E9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DAB42-48CA-4859-82A5-AA84D7265309}" type="datetimeFigureOut">
              <a:rPr lang="en-IN" smtClean="0"/>
              <a:t>05-05-2022</a:t>
            </a:fld>
            <a:endParaRPr lang="en-IN"/>
          </a:p>
        </p:txBody>
      </p:sp>
      <p:sp>
        <p:nvSpPr>
          <p:cNvPr id="5" name="Footer Placeholder 4">
            <a:extLst>
              <a:ext uri="{FF2B5EF4-FFF2-40B4-BE49-F238E27FC236}">
                <a16:creationId xmlns:a16="http://schemas.microsoft.com/office/drawing/2014/main" id="{881EE488-C9F0-4BE0-B6FF-E50C3586F4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D591847-3527-419D-BBE2-5CB206F63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39BD9-9AAC-40DF-8944-B07345EFFB86}" type="slidenum">
              <a:rPr lang="en-IN" smtClean="0"/>
              <a:t>‹#›</a:t>
            </a:fld>
            <a:endParaRPr lang="en-IN"/>
          </a:p>
        </p:txBody>
      </p:sp>
    </p:spTree>
    <p:extLst>
      <p:ext uri="{BB962C8B-B14F-4D97-AF65-F5344CB8AC3E}">
        <p14:creationId xmlns:p14="http://schemas.microsoft.com/office/powerpoint/2010/main" val="33043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72C57-7E31-45AD-9D2A-56769C88A5E4}"/>
              </a:ext>
            </a:extLst>
          </p:cNvPr>
          <p:cNvSpPr>
            <a:spLocks noGrp="1"/>
          </p:cNvSpPr>
          <p:nvPr>
            <p:ph type="ctrTitle"/>
          </p:nvPr>
        </p:nvSpPr>
        <p:spPr>
          <a:xfrm>
            <a:off x="1524000" y="1122363"/>
            <a:ext cx="9144000" cy="1415564"/>
          </a:xfrm>
        </p:spPr>
        <p:txBody>
          <a:bodyPr>
            <a:normAutofit/>
          </a:bodyPr>
          <a:lstStyle/>
          <a:p>
            <a:r>
              <a:rPr lang="en-US" sz="2400" b="1" dirty="0">
                <a:effectLst/>
                <a:latin typeface="Arial" panose="020B0604020202020204" pitchFamily="34" charset="0"/>
                <a:ea typeface="Calibri" panose="020F0502020204030204" pitchFamily="34" charset="0"/>
                <a:cs typeface="Times New Roman" panose="02020603050405020304" pitchFamily="18" charset="0"/>
              </a:rPr>
              <a:t>Neoplastic disease and Antineoplastic Agents</a:t>
            </a:r>
            <a:endParaRPr lang="en-IN" sz="2400" dirty="0"/>
          </a:p>
        </p:txBody>
      </p:sp>
      <p:sp>
        <p:nvSpPr>
          <p:cNvPr id="3" name="Subtitle 2">
            <a:extLst>
              <a:ext uri="{FF2B5EF4-FFF2-40B4-BE49-F238E27FC236}">
                <a16:creationId xmlns:a16="http://schemas.microsoft.com/office/drawing/2014/main" id="{0223CAA8-E844-4A39-93FF-76A3E8919F0B}"/>
              </a:ext>
            </a:extLst>
          </p:cNvPr>
          <p:cNvSpPr>
            <a:spLocks noGrp="1"/>
          </p:cNvSpPr>
          <p:nvPr>
            <p:ph type="subTitle" idx="1"/>
          </p:nvPr>
        </p:nvSpPr>
        <p:spPr/>
        <p:txBody>
          <a:bodyPr/>
          <a:lstStyle/>
          <a:p>
            <a:r>
              <a:rPr lang="en-US" dirty="0"/>
              <a:t>BP 602 T Pharmacology III</a:t>
            </a:r>
            <a:endParaRPr lang="en-IN" dirty="0"/>
          </a:p>
        </p:txBody>
      </p:sp>
    </p:spTree>
    <p:extLst>
      <p:ext uri="{BB962C8B-B14F-4D97-AF65-F5344CB8AC3E}">
        <p14:creationId xmlns:p14="http://schemas.microsoft.com/office/powerpoint/2010/main" val="420251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82DE9-A03F-4E54-8537-EFAF5328571C}"/>
              </a:ext>
            </a:extLst>
          </p:cNvPr>
          <p:cNvSpPr>
            <a:spLocks noGrp="1"/>
          </p:cNvSpPr>
          <p:nvPr>
            <p:ph type="title"/>
          </p:nvPr>
        </p:nvSpPr>
        <p:spPr>
          <a:xfrm>
            <a:off x="838200" y="205273"/>
            <a:ext cx="10515600" cy="1324947"/>
          </a:xfrm>
        </p:spPr>
        <p:txBody>
          <a:bodyPr>
            <a:normAutofit/>
          </a:bodyPr>
          <a:lstStyle/>
          <a:p>
            <a:r>
              <a:rPr lang="en-US" sz="2800" b="1" dirty="0">
                <a:effectLst/>
                <a:latin typeface="Times-Bold"/>
                <a:ea typeface="Calibri" panose="020F0502020204030204" pitchFamily="34" charset="0"/>
                <a:cs typeface="Times-Bold"/>
              </a:rPr>
              <a:t>ALKYLATING AGENTS</a:t>
            </a:r>
            <a:endParaRPr lang="en-IN" sz="2800" dirty="0"/>
          </a:p>
        </p:txBody>
      </p:sp>
      <p:sp>
        <p:nvSpPr>
          <p:cNvPr id="3" name="Content Placeholder 2">
            <a:extLst>
              <a:ext uri="{FF2B5EF4-FFF2-40B4-BE49-F238E27FC236}">
                <a16:creationId xmlns:a16="http://schemas.microsoft.com/office/drawing/2014/main" id="{85F1D944-A1FE-4048-80A9-51059D79806E}"/>
              </a:ext>
            </a:extLst>
          </p:cNvPr>
          <p:cNvSpPr>
            <a:spLocks noGrp="1"/>
          </p:cNvSpPr>
          <p:nvPr>
            <p:ph idx="1"/>
          </p:nvPr>
        </p:nvSpPr>
        <p:spPr>
          <a:xfrm>
            <a:off x="838200" y="1418253"/>
            <a:ext cx="10515600" cy="4758710"/>
          </a:xfrm>
        </p:spPr>
        <p:txBody>
          <a:bodyPr>
            <a:noAutofit/>
          </a:bodyPr>
          <a:lstStyle/>
          <a:p>
            <a:pPr>
              <a:lnSpc>
                <a:spcPct val="120000"/>
              </a:lnSpc>
              <a:spcBef>
                <a:spcPts val="600"/>
              </a:spcBef>
              <a:spcAft>
                <a:spcPts val="600"/>
              </a:spcAft>
            </a:pPr>
            <a:r>
              <a:rPr lang="en-US" sz="2000" dirty="0">
                <a:effectLst/>
                <a:latin typeface="Times-Roman"/>
                <a:ea typeface="Calibri" panose="020F0502020204030204" pitchFamily="34" charset="0"/>
                <a:cs typeface="Times-Roman"/>
              </a:rPr>
              <a:t>Alkylating agents are</a:t>
            </a:r>
            <a:r>
              <a:rPr lang="en-US" sz="2000" dirty="0">
                <a:effectLst/>
                <a:latin typeface="TimesTen-Roman"/>
                <a:ea typeface="Calibri" panose="020F0502020204030204" pitchFamily="34" charset="0"/>
                <a:cs typeface="TimesTen-Roman"/>
              </a:rPr>
              <a:t> the largest class of anticancer agents,</a:t>
            </a:r>
            <a:r>
              <a:rPr lang="en-US" sz="2000" dirty="0">
                <a:effectLst/>
                <a:latin typeface="Times-Roman"/>
                <a:ea typeface="Calibri" panose="020F0502020204030204" pitchFamily="34" charset="0"/>
                <a:cs typeface="Times-Roman"/>
              </a:rPr>
              <a:t> </a:t>
            </a:r>
            <a:r>
              <a:rPr lang="en-US" sz="2000" dirty="0">
                <a:effectLst/>
                <a:latin typeface="TimesTen-Roman"/>
                <a:ea typeface="Calibri" panose="020F0502020204030204" pitchFamily="34" charset="0"/>
                <a:cs typeface="TimesTen-Roman"/>
              </a:rPr>
              <a:t>comprising five subgroups:</a:t>
            </a:r>
            <a:r>
              <a:rPr lang="en-US" sz="2000" dirty="0">
                <a:effectLst/>
                <a:latin typeface="Times-Roman"/>
                <a:ea typeface="Calibri" panose="020F0502020204030204" pitchFamily="34" charset="0"/>
                <a:cs typeface="Times-Roman"/>
              </a:rPr>
              <a:t> </a:t>
            </a:r>
          </a:p>
          <a:p>
            <a:pPr marL="342900" indent="-342900">
              <a:lnSpc>
                <a:spcPct val="120000"/>
              </a:lnSpc>
              <a:spcBef>
                <a:spcPts val="600"/>
              </a:spcBef>
              <a:spcAft>
                <a:spcPts val="600"/>
              </a:spcAft>
              <a:buAutoNum type="arabicParenBoth"/>
            </a:pPr>
            <a:r>
              <a:rPr lang="en-US" sz="2000" dirty="0">
                <a:effectLst/>
                <a:latin typeface="Times-Roman"/>
                <a:ea typeface="Calibri" panose="020F0502020204030204" pitchFamily="34" charset="0"/>
                <a:cs typeface="Times-Roman"/>
              </a:rPr>
              <a:t>nitrogen mustards, </a:t>
            </a:r>
          </a:p>
          <a:p>
            <a:pPr marL="342900" indent="-342900">
              <a:lnSpc>
                <a:spcPct val="120000"/>
              </a:lnSpc>
              <a:spcBef>
                <a:spcPts val="600"/>
              </a:spcBef>
              <a:spcAft>
                <a:spcPts val="600"/>
              </a:spcAft>
              <a:buAutoNum type="arabicParenBoth"/>
            </a:pPr>
            <a:r>
              <a:rPr lang="en-US" sz="2000" dirty="0">
                <a:effectLst/>
                <a:latin typeface="Times-Roman"/>
                <a:ea typeface="Calibri" panose="020F0502020204030204" pitchFamily="34" charset="0"/>
                <a:cs typeface="Times-Roman"/>
              </a:rPr>
              <a:t>ethyleneimines, </a:t>
            </a:r>
          </a:p>
          <a:p>
            <a:pPr marL="342900" indent="-342900">
              <a:lnSpc>
                <a:spcPct val="120000"/>
              </a:lnSpc>
              <a:spcBef>
                <a:spcPts val="600"/>
              </a:spcBef>
              <a:spcAft>
                <a:spcPts val="600"/>
              </a:spcAft>
              <a:buAutoNum type="arabicParenBoth"/>
            </a:pPr>
            <a:r>
              <a:rPr lang="en-US" sz="2000" dirty="0">
                <a:effectLst/>
                <a:latin typeface="Times-Roman"/>
                <a:ea typeface="Calibri" panose="020F0502020204030204" pitchFamily="34" charset="0"/>
                <a:cs typeface="Times-Roman"/>
              </a:rPr>
              <a:t>alkyl sulfonates, </a:t>
            </a:r>
          </a:p>
          <a:p>
            <a:pPr marL="342900" indent="-342900">
              <a:lnSpc>
                <a:spcPct val="120000"/>
              </a:lnSpc>
              <a:spcBef>
                <a:spcPts val="600"/>
              </a:spcBef>
              <a:spcAft>
                <a:spcPts val="600"/>
              </a:spcAft>
              <a:buAutoNum type="arabicParenBoth"/>
            </a:pPr>
            <a:r>
              <a:rPr lang="en-US" sz="2000" dirty="0">
                <a:effectLst/>
                <a:latin typeface="Times-Roman"/>
                <a:ea typeface="Calibri" panose="020F0502020204030204" pitchFamily="34" charset="0"/>
                <a:cs typeface="Times-Roman"/>
              </a:rPr>
              <a:t> nitrosoureas, and</a:t>
            </a:r>
          </a:p>
          <a:p>
            <a:pPr marL="342900" indent="-342900">
              <a:lnSpc>
                <a:spcPct val="120000"/>
              </a:lnSpc>
              <a:spcBef>
                <a:spcPts val="600"/>
              </a:spcBef>
              <a:spcAft>
                <a:spcPts val="600"/>
              </a:spcAft>
              <a:buAutoNum type="arabicParenBoth"/>
            </a:pPr>
            <a:r>
              <a:rPr lang="en-US" sz="2000" dirty="0">
                <a:effectLst/>
                <a:latin typeface="Times-Roman"/>
                <a:ea typeface="Calibri" panose="020F0502020204030204" pitchFamily="34" charset="0"/>
                <a:cs typeface="Times-Roman"/>
              </a:rPr>
              <a:t> </a:t>
            </a:r>
            <a:r>
              <a:rPr lang="en-US" sz="2000" dirty="0" err="1">
                <a:effectLst/>
                <a:latin typeface="Times-Roman"/>
                <a:ea typeface="Calibri" panose="020F0502020204030204" pitchFamily="34" charset="0"/>
                <a:cs typeface="Times-Roman"/>
              </a:rPr>
              <a:t>triazenes</a:t>
            </a:r>
            <a:r>
              <a:rPr lang="en-US" sz="2000" dirty="0">
                <a:effectLst/>
                <a:latin typeface="Times-Roman"/>
                <a:ea typeface="Calibri" panose="020F0502020204030204" pitchFamily="34" charset="0"/>
                <a:cs typeface="Times-Roman"/>
              </a:rPr>
              <a:t>.</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effectLst/>
                <a:latin typeface="Times-Roman"/>
                <a:ea typeface="Calibri" panose="020F0502020204030204" pitchFamily="34" charset="0"/>
                <a:cs typeface="Times-Roman"/>
              </a:rPr>
              <a:t>The capacity of these drugs to interfere with DNA integrity and function OR disturb DNA synthesis; and to induce cell death in rapidly proliferating tissues provides the basis for their therapeutic and toxic properties. Whereas certain alkylating agents may have damaging effects on tissues with normally low mitotic indices—for example, liver, kidney, and mature lymphocytes—effects in these tissues usually are delayed. Acute effects are manifest primarily against rapidly proliferating tissues.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163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66AF-C692-4283-B66B-EEEA0851A0DC}"/>
              </a:ext>
            </a:extLst>
          </p:cNvPr>
          <p:cNvSpPr>
            <a:spLocks noGrp="1"/>
          </p:cNvSpPr>
          <p:nvPr>
            <p:ph type="title"/>
          </p:nvPr>
        </p:nvSpPr>
        <p:spPr>
          <a:xfrm>
            <a:off x="838200" y="365125"/>
            <a:ext cx="10515600" cy="950491"/>
          </a:xfrm>
        </p:spPr>
        <p:txBody>
          <a:bodyPr>
            <a:norm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Gen. MOA</a:t>
            </a:r>
            <a:endParaRPr lang="en-IN" sz="2800" dirty="0"/>
          </a:p>
        </p:txBody>
      </p:sp>
      <p:sp>
        <p:nvSpPr>
          <p:cNvPr id="3" name="Content Placeholder 2">
            <a:extLst>
              <a:ext uri="{FF2B5EF4-FFF2-40B4-BE49-F238E27FC236}">
                <a16:creationId xmlns:a16="http://schemas.microsoft.com/office/drawing/2014/main" id="{D1F80262-0A02-45C4-930A-9FDD14295A53}"/>
              </a:ext>
            </a:extLst>
          </p:cNvPr>
          <p:cNvSpPr>
            <a:spLocks noGrp="1"/>
          </p:cNvSpPr>
          <p:nvPr>
            <p:ph idx="1"/>
          </p:nvPr>
        </p:nvSpPr>
        <p:spPr>
          <a:xfrm>
            <a:off x="541176" y="1315616"/>
            <a:ext cx="10812624" cy="5094515"/>
          </a:xfrm>
        </p:spPr>
        <p:txBody>
          <a:bodyPr>
            <a:normAutofit fontScale="92500"/>
          </a:bodyPr>
          <a:lstStyle/>
          <a:p>
            <a:pPr algn="just">
              <a:lnSpc>
                <a:spcPct val="115000"/>
              </a:lnSpc>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Alkylating agents and related compounds contain chemical groups that can form covalent bonds with particular nucleophilic substances in the cell. With alkylating agents themselves, the main step is the formation of a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carbonium ion</a:t>
            </a:r>
            <a:r>
              <a:rPr lang="en-US" sz="1800" dirty="0">
                <a:effectLst/>
                <a:latin typeface="Calibri" panose="020F0502020204030204" pitchFamily="34" charset="0"/>
                <a:ea typeface="Calibri" panose="020F0502020204030204" pitchFamily="34" charset="0"/>
                <a:cs typeface="Times New Roman" panose="02020603050405020304" pitchFamily="18" charset="0"/>
              </a:rPr>
              <a:t>-a carbon atom with only six electrons in its outer shell. Such ions are highly reactive and react instantaneously with an electron donor such as an amine, hydroxyl or sulfhydryl group. Most of the cytotoxic anticancer alkylating agents are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bifunctional</a:t>
            </a:r>
            <a:r>
              <a:rPr lang="en-US" sz="1800" dirty="0">
                <a:effectLst/>
                <a:latin typeface="Calibri" panose="020F0502020204030204" pitchFamily="34" charset="0"/>
                <a:ea typeface="Calibri" panose="020F0502020204030204" pitchFamily="34" charset="0"/>
                <a:cs typeface="Times New Roman" panose="02020603050405020304" pitchFamily="18" charset="0"/>
              </a:rPr>
              <a:t>, i.e. they have two alkylating groups. The nitrogen at position 7 (N7) of guanine, being strongly nucleophilic, is probably the main molecular target for alkylation in DNA, although N1 and N3 of adenine and N3 of cytosine and O6 of guanine may also be affected. However, these drugs react chemically with sulfhydryl, amino, hydroxyl, carboxyl, and phosphate groups of other cellular nucleophiles as well. A bifunctional agent, being able to react with two groups, can cause intra- or inter chain cross-linking (interactions can occur on a single strand or on both strands of DNA). This interferes not only with transcription but also with replication, which is probably the critical effect of anticancer alkylating agents. Alkylation of guanine N7 can result in miscoding through abnormal base pairing- alkylated guanine with thymine instead of cytosine, and eventual substitution of the GC pair by an AT pair and may </a:t>
            </a:r>
            <a:r>
              <a:rPr lang="en-US" sz="1800" dirty="0">
                <a:effectLst/>
                <a:latin typeface="TimesTen-Roman"/>
                <a:ea typeface="Calibri" panose="020F0502020204030204" pitchFamily="34" charset="0"/>
                <a:cs typeface="TimesTen-Roman"/>
              </a:rPr>
              <a:t>lead to </a:t>
            </a:r>
            <a:r>
              <a:rPr lang="en-US" sz="1800" i="1" dirty="0">
                <a:effectLst/>
                <a:latin typeface="TimesTen-Italic"/>
                <a:ea typeface="Calibri" panose="020F0502020204030204" pitchFamily="34" charset="0"/>
                <a:cs typeface="TimesTen-Italic"/>
              </a:rPr>
              <a:t>DNA strand breakage</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addition to alkylation, a secondary mechanism that occurs with nitrosoureas involves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carbamoylation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lysine residues of proteins through formation of isocyanates. Their main impact is seen during replication (S phase), when some zones of the DNA are unpaired and more susceptible to alkylation. This results in a block at G</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subsequent apoptotic cell death.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31108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4042-830B-4DCA-92F9-797BC7E8202B}"/>
              </a:ext>
            </a:extLst>
          </p:cNvPr>
          <p:cNvSpPr>
            <a:spLocks noGrp="1"/>
          </p:cNvSpPr>
          <p:nvPr>
            <p:ph type="title"/>
          </p:nvPr>
        </p:nvSpPr>
        <p:spPr/>
        <p:txBody>
          <a:bodyPr>
            <a:normAutofit/>
          </a:bodyPr>
          <a:lstStyle/>
          <a:p>
            <a:r>
              <a:rPr lang="en-US" sz="2200" b="1" dirty="0">
                <a:effectLst/>
                <a:latin typeface="Arial" panose="020B0604020202020204" pitchFamily="34" charset="0"/>
                <a:ea typeface="Calibri" panose="020F0502020204030204" pitchFamily="34" charset="0"/>
                <a:cs typeface="Times New Roman" panose="02020603050405020304" pitchFamily="18" charset="0"/>
              </a:rPr>
              <a:t>Pharmacology of drugs under the class and subclasses of alkylating agent</a:t>
            </a:r>
            <a:endParaRPr lang="en-IN" sz="2200" dirty="0"/>
          </a:p>
        </p:txBody>
      </p:sp>
      <p:sp>
        <p:nvSpPr>
          <p:cNvPr id="3" name="Content Placeholder 2">
            <a:extLst>
              <a:ext uri="{FF2B5EF4-FFF2-40B4-BE49-F238E27FC236}">
                <a16:creationId xmlns:a16="http://schemas.microsoft.com/office/drawing/2014/main" id="{D04B98AB-AFB4-4A1B-9509-D10D965AA8DA}"/>
              </a:ext>
            </a:extLst>
          </p:cNvPr>
          <p:cNvSpPr>
            <a:spLocks noGrp="1"/>
          </p:cNvSpPr>
          <p:nvPr>
            <p:ph idx="1"/>
          </p:nvPr>
        </p:nvSpPr>
        <p:spPr>
          <a:xfrm>
            <a:off x="1082351" y="1825625"/>
            <a:ext cx="9722498" cy="4351338"/>
          </a:xfrm>
        </p:spPr>
        <p:txBody>
          <a:bodyPr>
            <a:normAutofit/>
          </a:bodyPr>
          <a:lstStyle/>
          <a:p>
            <a:pPr>
              <a:lnSpc>
                <a:spcPct val="150000"/>
              </a:lnSpc>
            </a:pPr>
            <a:r>
              <a:rPr lang="en-IN" sz="2400" dirty="0"/>
              <a:t>The special and differentiating features with reference to their pharmacokinetics, pharmacodynamics, ADRs, therapeutic uses are explained to prepare in </a:t>
            </a:r>
            <a:r>
              <a:rPr lang="en-IN" sz="2400"/>
              <a:t>tabular form.</a:t>
            </a:r>
            <a:endParaRPr lang="en-IN" sz="2400" dirty="0"/>
          </a:p>
        </p:txBody>
      </p:sp>
    </p:spTree>
    <p:extLst>
      <p:ext uri="{BB962C8B-B14F-4D97-AF65-F5344CB8AC3E}">
        <p14:creationId xmlns:p14="http://schemas.microsoft.com/office/powerpoint/2010/main" val="766291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477</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Calibri Light</vt:lpstr>
      <vt:lpstr>Times New Roman</vt:lpstr>
      <vt:lpstr>Times-Bold</vt:lpstr>
      <vt:lpstr>Times-Roman</vt:lpstr>
      <vt:lpstr>TimesTen-Italic</vt:lpstr>
      <vt:lpstr>TimesTen-Roman</vt:lpstr>
      <vt:lpstr>Office Theme</vt:lpstr>
      <vt:lpstr>Neoplastic disease and Antineoplastic Agents</vt:lpstr>
      <vt:lpstr>ALKYLATING AGENTS</vt:lpstr>
      <vt:lpstr>Gen. MOA</vt:lpstr>
      <vt:lpstr>Pharmacology of drugs under the class and subclasses of alkylating agent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Neoplastic disease and Antineoplastic Agents</dc:title>
  <dc:creator>ajaympgupta@yahoo.com</dc:creator>
  <cp:lastModifiedBy>ajaympgupta@yahoo.com</cp:lastModifiedBy>
  <cp:revision>2</cp:revision>
  <dcterms:created xsi:type="dcterms:W3CDTF">2022-05-02T08:00:33Z</dcterms:created>
  <dcterms:modified xsi:type="dcterms:W3CDTF">2022-05-05T08:34:16Z</dcterms:modified>
</cp:coreProperties>
</file>