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123E-D710-A8A7-96EE-ECD0B8BBD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0E4DA54-1DCD-478A-2711-364A23AA9C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E5EA603-166F-33F0-56D8-51C93958485B}"/>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5" name="Footer Placeholder 4">
            <a:extLst>
              <a:ext uri="{FF2B5EF4-FFF2-40B4-BE49-F238E27FC236}">
                <a16:creationId xmlns:a16="http://schemas.microsoft.com/office/drawing/2014/main" id="{B73D82B4-D26D-70C7-625A-9970A517B19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8901997-CF50-82F0-8183-759FCEB52185}"/>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72625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774B5-F742-591E-73D2-2C525B7A537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9FD2F97-9CA5-828F-B985-7673BB598B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9A5A06A-A5EA-704D-B69B-381F11D27052}"/>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5" name="Footer Placeholder 4">
            <a:extLst>
              <a:ext uri="{FF2B5EF4-FFF2-40B4-BE49-F238E27FC236}">
                <a16:creationId xmlns:a16="http://schemas.microsoft.com/office/drawing/2014/main" id="{78EAA838-625B-4EFE-4C24-71754289DBD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B8E19A-231C-B145-0CCA-617DB3B64258}"/>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2358991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E21CB1-5AF6-2366-DF2C-7CF530C8A1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80519C-B9C0-B770-17C9-B731F21619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A610EE3-A129-9DDD-843B-2CEAC0E96D92}"/>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5" name="Footer Placeholder 4">
            <a:extLst>
              <a:ext uri="{FF2B5EF4-FFF2-40B4-BE49-F238E27FC236}">
                <a16:creationId xmlns:a16="http://schemas.microsoft.com/office/drawing/2014/main" id="{4E4F0519-CB68-14A7-4D8C-B9C77A9C52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D902BA8-665B-4154-CD70-18F82EF901B4}"/>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1039242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23EF9-D179-A3A6-B254-9BC3FAEA7B8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794E8D4-18C6-8034-0EA7-E366D33BCB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1027D3-1FC4-5CEE-3754-671321DB973D}"/>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5" name="Footer Placeholder 4">
            <a:extLst>
              <a:ext uri="{FF2B5EF4-FFF2-40B4-BE49-F238E27FC236}">
                <a16:creationId xmlns:a16="http://schemas.microsoft.com/office/drawing/2014/main" id="{807C7047-6BE8-C142-9B10-6FB1D2AE936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C1C32D7-C756-AAFE-78F6-9B3C9E7BF034}"/>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203772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3C729-5B44-2750-6627-D929911F9A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0A4F8F1-AE47-7742-A32F-D2C4323D4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AB0162-F28F-9A3C-FF09-80F4EF5C79E9}"/>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5" name="Footer Placeholder 4">
            <a:extLst>
              <a:ext uri="{FF2B5EF4-FFF2-40B4-BE49-F238E27FC236}">
                <a16:creationId xmlns:a16="http://schemas.microsoft.com/office/drawing/2014/main" id="{3C6F52DB-D5FE-DED4-DF7E-406341BCC34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3530FC5-F334-7E80-EEE8-B78EB7C73275}"/>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409446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15EC-790A-05B8-AF22-66A4C4892A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9E78E7F-3EFF-58C6-9669-867CC937E6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F0AE37B-ABD5-09B9-3EF7-75D7E41076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77351F5-D5F6-6860-4679-BFF1457ABE68}"/>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6" name="Footer Placeholder 5">
            <a:extLst>
              <a:ext uri="{FF2B5EF4-FFF2-40B4-BE49-F238E27FC236}">
                <a16:creationId xmlns:a16="http://schemas.microsoft.com/office/drawing/2014/main" id="{D8391BA2-0E37-4A45-4718-3B8008AB7C8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EE7A0EC-74B3-AC06-64F6-A78270E5A462}"/>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476804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53AF-2285-B60E-13C9-9431EADD206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E1A85A3-E656-B384-6363-854D890499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8816E0-4B82-60F9-F2D2-A7AA8E0139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9FC0E15-44F0-1F40-F8BE-149D8CF2E6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40D684-155E-D407-600E-BEE0A8C93E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952DDC3-7F41-8CB9-A8E4-C5409406BC24}"/>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8" name="Footer Placeholder 7">
            <a:extLst>
              <a:ext uri="{FF2B5EF4-FFF2-40B4-BE49-F238E27FC236}">
                <a16:creationId xmlns:a16="http://schemas.microsoft.com/office/drawing/2014/main" id="{F3CE1855-559D-7B41-5CC9-33B5FD7F886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4CA099B-6B6D-F7CB-CE40-7A85BD152997}"/>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84864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452A3-B7B5-D522-BEAF-FADC265AAE6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0E51E8C-8AD3-14C2-9770-4A405A5A02C7}"/>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4" name="Footer Placeholder 3">
            <a:extLst>
              <a:ext uri="{FF2B5EF4-FFF2-40B4-BE49-F238E27FC236}">
                <a16:creationId xmlns:a16="http://schemas.microsoft.com/office/drawing/2014/main" id="{7E78D5C0-2923-4184-9278-3801D7B55E9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0050E1E-DFC6-09DD-F3FF-CA8E5BD5F9CD}"/>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105644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4C842B-BC4A-3FE0-2164-DD033A33BC56}"/>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3" name="Footer Placeholder 2">
            <a:extLst>
              <a:ext uri="{FF2B5EF4-FFF2-40B4-BE49-F238E27FC236}">
                <a16:creationId xmlns:a16="http://schemas.microsoft.com/office/drawing/2014/main" id="{6230441A-03CE-C07F-80EC-F2EA947DB66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C5DE2AD-EC8D-6CE6-56B9-E53501200B67}"/>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407649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38FF-BE80-CD76-B7F3-57A445EDB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A90E918-A172-8C95-7D63-6E5CC43D22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69AE0B8-FCF2-DE2C-491E-60A11AD216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B4AAC-1FB1-8A54-0ECE-349EC0069FE2}"/>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6" name="Footer Placeholder 5">
            <a:extLst>
              <a:ext uri="{FF2B5EF4-FFF2-40B4-BE49-F238E27FC236}">
                <a16:creationId xmlns:a16="http://schemas.microsoft.com/office/drawing/2014/main" id="{985BF91A-6BFE-E185-4E61-F8E4E41108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618F98A-A828-07F8-20E6-B5AE88F4649E}"/>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302610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E5CD-D512-6DA3-1F0D-5E811D9E78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20546D4-2852-A66F-1494-5284D379F6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99FFBEF-E1D2-E6F1-9968-ECC8C2244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93210F-FB45-854B-7C59-B95368009E86}"/>
              </a:ext>
            </a:extLst>
          </p:cNvPr>
          <p:cNvSpPr>
            <a:spLocks noGrp="1"/>
          </p:cNvSpPr>
          <p:nvPr>
            <p:ph type="dt" sz="half" idx="10"/>
          </p:nvPr>
        </p:nvSpPr>
        <p:spPr/>
        <p:txBody>
          <a:bodyPr/>
          <a:lstStyle/>
          <a:p>
            <a:fld id="{AB74134B-7FE5-419D-969A-587606E5978B}" type="datetimeFigureOut">
              <a:rPr lang="en-IN" smtClean="0"/>
              <a:t>31-05-2022</a:t>
            </a:fld>
            <a:endParaRPr lang="en-IN"/>
          </a:p>
        </p:txBody>
      </p:sp>
      <p:sp>
        <p:nvSpPr>
          <p:cNvPr id="6" name="Footer Placeholder 5">
            <a:extLst>
              <a:ext uri="{FF2B5EF4-FFF2-40B4-BE49-F238E27FC236}">
                <a16:creationId xmlns:a16="http://schemas.microsoft.com/office/drawing/2014/main" id="{390755FD-64A6-B54A-C8AE-B30EB19DE4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A5D9ADE-8766-53BE-A113-78BE86130450}"/>
              </a:ext>
            </a:extLst>
          </p:cNvPr>
          <p:cNvSpPr>
            <a:spLocks noGrp="1"/>
          </p:cNvSpPr>
          <p:nvPr>
            <p:ph type="sldNum" sz="quarter" idx="12"/>
          </p:nvPr>
        </p:nvSpPr>
        <p:spPr/>
        <p:txBody>
          <a:bodyPr/>
          <a:lstStyle/>
          <a:p>
            <a:fld id="{589D20AB-507B-4C8B-A64B-A9BE42D80AD2}" type="slidenum">
              <a:rPr lang="en-IN" smtClean="0"/>
              <a:t>‹#›</a:t>
            </a:fld>
            <a:endParaRPr lang="en-IN"/>
          </a:p>
        </p:txBody>
      </p:sp>
    </p:spTree>
    <p:extLst>
      <p:ext uri="{BB962C8B-B14F-4D97-AF65-F5344CB8AC3E}">
        <p14:creationId xmlns:p14="http://schemas.microsoft.com/office/powerpoint/2010/main" val="399200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642A0E-41BE-0027-25FB-DD68813388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B50216-9CF7-73F6-3465-78630A08F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2A900E-F423-213C-F07B-2A52CD79F2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4134B-7FE5-419D-969A-587606E5978B}" type="datetimeFigureOut">
              <a:rPr lang="en-IN" smtClean="0"/>
              <a:t>31-05-2022</a:t>
            </a:fld>
            <a:endParaRPr lang="en-IN"/>
          </a:p>
        </p:txBody>
      </p:sp>
      <p:sp>
        <p:nvSpPr>
          <p:cNvPr id="5" name="Footer Placeholder 4">
            <a:extLst>
              <a:ext uri="{FF2B5EF4-FFF2-40B4-BE49-F238E27FC236}">
                <a16:creationId xmlns:a16="http://schemas.microsoft.com/office/drawing/2014/main" id="{63EA6C3A-1E7D-3F01-8B37-EE277D0B28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3EB0C6B-0E85-5FE7-038E-F45D4A010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D20AB-507B-4C8B-A64B-A9BE42D80AD2}" type="slidenum">
              <a:rPr lang="en-IN" smtClean="0"/>
              <a:t>‹#›</a:t>
            </a:fld>
            <a:endParaRPr lang="en-IN"/>
          </a:p>
        </p:txBody>
      </p:sp>
    </p:spTree>
    <p:extLst>
      <p:ext uri="{BB962C8B-B14F-4D97-AF65-F5344CB8AC3E}">
        <p14:creationId xmlns:p14="http://schemas.microsoft.com/office/powerpoint/2010/main" val="2023544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4E8F0-64D2-CC78-2D3B-E06F380FCD23}"/>
              </a:ext>
            </a:extLst>
          </p:cNvPr>
          <p:cNvSpPr>
            <a:spLocks noGrp="1"/>
          </p:cNvSpPr>
          <p:nvPr>
            <p:ph type="ctrTitle"/>
          </p:nvPr>
        </p:nvSpPr>
        <p:spPr/>
        <p:txBody>
          <a:bodyPr>
            <a:normAutofit/>
          </a:bodyPr>
          <a:lstStyle/>
          <a:p>
            <a:r>
              <a:rPr lang="en-IN" sz="5400" dirty="0"/>
              <a:t>Antitussive &amp; </a:t>
            </a:r>
            <a:r>
              <a:rPr lang="en-IN" sz="5400" dirty="0" err="1"/>
              <a:t>Expectorent</a:t>
            </a:r>
            <a:r>
              <a:rPr lang="en-IN" sz="5400" dirty="0"/>
              <a:t> </a:t>
            </a:r>
          </a:p>
        </p:txBody>
      </p:sp>
      <p:sp>
        <p:nvSpPr>
          <p:cNvPr id="3" name="Subtitle 2">
            <a:extLst>
              <a:ext uri="{FF2B5EF4-FFF2-40B4-BE49-F238E27FC236}">
                <a16:creationId xmlns:a16="http://schemas.microsoft.com/office/drawing/2014/main" id="{EB535454-7C8E-B115-E8FF-C24E7FF31389}"/>
              </a:ext>
            </a:extLst>
          </p:cNvPr>
          <p:cNvSpPr>
            <a:spLocks noGrp="1"/>
          </p:cNvSpPr>
          <p:nvPr>
            <p:ph type="subTitle" idx="1"/>
          </p:nvPr>
        </p:nvSpPr>
        <p:spPr>
          <a:xfrm>
            <a:off x="1524000" y="3957638"/>
            <a:ext cx="9144000" cy="1655762"/>
          </a:xfrm>
        </p:spPr>
        <p:txBody>
          <a:bodyPr/>
          <a:lstStyle/>
          <a:p>
            <a:r>
              <a:rPr lang="en-IN" dirty="0"/>
              <a:t>BP602</a:t>
            </a:r>
          </a:p>
          <a:p>
            <a:r>
              <a:rPr lang="en-IN" dirty="0"/>
              <a:t>Pharmacology III</a:t>
            </a:r>
          </a:p>
          <a:p>
            <a:endParaRPr lang="en-IN" dirty="0"/>
          </a:p>
        </p:txBody>
      </p:sp>
    </p:spTree>
    <p:extLst>
      <p:ext uri="{BB962C8B-B14F-4D97-AF65-F5344CB8AC3E}">
        <p14:creationId xmlns:p14="http://schemas.microsoft.com/office/powerpoint/2010/main" val="84054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42283-876B-9B8D-DA7F-EA36C76071BC}"/>
              </a:ext>
            </a:extLst>
          </p:cNvPr>
          <p:cNvSpPr>
            <a:spLocks noGrp="1"/>
          </p:cNvSpPr>
          <p:nvPr>
            <p:ph type="title"/>
          </p:nvPr>
        </p:nvSpPr>
        <p:spPr>
          <a:xfrm>
            <a:off x="838200" y="365125"/>
            <a:ext cx="10515600" cy="813435"/>
          </a:xfrm>
        </p:spPr>
        <p:txBody>
          <a:bodyPr/>
          <a:lstStyle/>
          <a:p>
            <a:r>
              <a:rPr lang="en-IN" dirty="0"/>
              <a:t>Cough</a:t>
            </a:r>
          </a:p>
        </p:txBody>
      </p:sp>
      <p:sp>
        <p:nvSpPr>
          <p:cNvPr id="3" name="Content Placeholder 2">
            <a:extLst>
              <a:ext uri="{FF2B5EF4-FFF2-40B4-BE49-F238E27FC236}">
                <a16:creationId xmlns:a16="http://schemas.microsoft.com/office/drawing/2014/main" id="{1FC51C99-BC69-7D1C-B94F-05502F5C6195}"/>
              </a:ext>
            </a:extLst>
          </p:cNvPr>
          <p:cNvSpPr>
            <a:spLocks noGrp="1"/>
          </p:cNvSpPr>
          <p:nvPr>
            <p:ph idx="1"/>
          </p:nvPr>
        </p:nvSpPr>
        <p:spPr>
          <a:xfrm>
            <a:off x="629920" y="1371600"/>
            <a:ext cx="10723880" cy="4805363"/>
          </a:xfrm>
        </p:spPr>
        <p:txBody>
          <a:bodyPr>
            <a:normAutofit/>
          </a:bodyPr>
          <a:lstStyle/>
          <a:p>
            <a:pPr algn="just">
              <a:lnSpc>
                <a:spcPct val="107000"/>
              </a:lnSpc>
              <a:spcAft>
                <a:spcPts val="800"/>
              </a:spcAft>
            </a:pPr>
            <a:r>
              <a:rPr lang="en-IN" sz="2200" dirty="0">
                <a:effectLst/>
                <a:latin typeface="Calibri" panose="020F0502020204030204" pitchFamily="34" charset="0"/>
                <a:ea typeface="Calibri" panose="020F0502020204030204" pitchFamily="34" charset="0"/>
                <a:cs typeface="Times New Roman" panose="02020603050405020304" pitchFamily="18" charset="0"/>
              </a:rPr>
              <a:t>Cough, a protective reflex, helps to expel irritant matter from the respiratory tract. This is necessary for preventing mechanical obstruction to breathing. </a:t>
            </a:r>
          </a:p>
          <a:p>
            <a:pPr algn="just">
              <a:lnSpc>
                <a:spcPct val="107000"/>
              </a:lnSpc>
              <a:spcAft>
                <a:spcPts val="800"/>
              </a:spcAft>
            </a:pPr>
            <a:r>
              <a:rPr lang="en-IN" sz="2200" dirty="0">
                <a:effectLst/>
                <a:latin typeface="Calibri" panose="020F0502020204030204" pitchFamily="34" charset="0"/>
                <a:ea typeface="Calibri" panose="020F0502020204030204" pitchFamily="34" charset="0"/>
                <a:cs typeface="Times New Roman" panose="02020603050405020304" pitchFamily="18" charset="0"/>
              </a:rPr>
              <a:t>Cough may be: </a:t>
            </a:r>
          </a:p>
          <a:p>
            <a:pPr algn="just">
              <a:lnSpc>
                <a:spcPct val="107000"/>
              </a:lnSpc>
              <a:spcAft>
                <a:spcPts val="800"/>
              </a:spcAft>
            </a:pPr>
            <a:r>
              <a:rPr lang="en-IN" sz="2200" dirty="0">
                <a:effectLst/>
                <a:latin typeface="Calibri" panose="020F0502020204030204" pitchFamily="34" charset="0"/>
                <a:ea typeface="Calibri" panose="020F0502020204030204" pitchFamily="34" charset="0"/>
                <a:cs typeface="Times New Roman" panose="02020603050405020304" pitchFamily="18" charset="0"/>
              </a:rPr>
              <a:t>• Productive, associated with a large amount of sputum; or </a:t>
            </a:r>
          </a:p>
          <a:p>
            <a:pPr algn="just">
              <a:lnSpc>
                <a:spcPct val="107000"/>
              </a:lnSpc>
              <a:spcAft>
                <a:spcPts val="800"/>
              </a:spcAft>
            </a:pPr>
            <a:r>
              <a:rPr lang="en-IN" sz="2200" dirty="0">
                <a:effectLst/>
                <a:latin typeface="Calibri" panose="020F0502020204030204" pitchFamily="34" charset="0"/>
                <a:ea typeface="Calibri" panose="020F0502020204030204" pitchFamily="34" charset="0"/>
                <a:cs typeface="Times New Roman" panose="02020603050405020304" pitchFamily="18" charset="0"/>
              </a:rPr>
              <a:t>• Non-productive, dry and usually useless. </a:t>
            </a:r>
          </a:p>
          <a:p>
            <a:pPr algn="just">
              <a:lnSpc>
                <a:spcPct val="107000"/>
              </a:lnSpc>
              <a:spcAft>
                <a:spcPts val="800"/>
              </a:spcAft>
            </a:pPr>
            <a:r>
              <a:rPr lang="en-IN" sz="2200" dirty="0">
                <a:effectLst/>
                <a:latin typeface="Calibri" panose="020F0502020204030204" pitchFamily="34" charset="0"/>
                <a:ea typeface="Calibri" panose="020F0502020204030204" pitchFamily="34" charset="0"/>
                <a:cs typeface="Times New Roman" panose="02020603050405020304" pitchFamily="18" charset="0"/>
              </a:rPr>
              <a:t>Environmental pollutants may cause cough by irritating the lungs, trachea or bronchi. Smoking cigarettes is a well-known cause of chronic persistent cough. Cough due to the inhalation of allergens such as dust, chemicals and pollen is commonly observed in asthmatics. The commonest cause of transient cough is common cold, and is due to postnasal drip that stimulates receptors in the upper respiratory tract.</a:t>
            </a:r>
          </a:p>
        </p:txBody>
      </p:sp>
    </p:spTree>
    <p:extLst>
      <p:ext uri="{BB962C8B-B14F-4D97-AF65-F5344CB8AC3E}">
        <p14:creationId xmlns:p14="http://schemas.microsoft.com/office/powerpoint/2010/main" val="233937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D1AB-48C4-B4B2-CD60-5F8F17B1DF81}"/>
              </a:ext>
            </a:extLst>
          </p:cNvPr>
          <p:cNvSpPr>
            <a:spLocks noGrp="1"/>
          </p:cNvSpPr>
          <p:nvPr>
            <p:ph type="title"/>
          </p:nvPr>
        </p:nvSpPr>
        <p:spPr/>
        <p:txBody>
          <a:bodyPr>
            <a:normAutofit/>
          </a:bodyPr>
          <a:lstStyle/>
          <a:p>
            <a:r>
              <a:rPr lang="en-IN" sz="3200" b="1" dirty="0">
                <a:latin typeface="Calibri" panose="020F0502020204030204" pitchFamily="34" charset="0"/>
                <a:ea typeface="Calibri" panose="020F0502020204030204" pitchFamily="34" charset="0"/>
                <a:cs typeface="Times New Roman" panose="02020603050405020304" pitchFamily="18" charset="0"/>
              </a:rPr>
              <a:t>A</a:t>
            </a:r>
            <a:r>
              <a:rPr lang="en-IN" sz="3200" b="1" dirty="0">
                <a:effectLst/>
                <a:latin typeface="Calibri" panose="020F0502020204030204" pitchFamily="34" charset="0"/>
                <a:ea typeface="Calibri" panose="020F0502020204030204" pitchFamily="34" charset="0"/>
                <a:cs typeface="Times New Roman" panose="02020603050405020304" pitchFamily="18" charset="0"/>
              </a:rPr>
              <a:t>ntitussive</a:t>
            </a:r>
            <a:endParaRPr lang="en-IN" sz="6600" dirty="0"/>
          </a:p>
        </p:txBody>
      </p:sp>
      <p:sp>
        <p:nvSpPr>
          <p:cNvPr id="3" name="Content Placeholder 2">
            <a:extLst>
              <a:ext uri="{FF2B5EF4-FFF2-40B4-BE49-F238E27FC236}">
                <a16:creationId xmlns:a16="http://schemas.microsoft.com/office/drawing/2014/main" id="{AB90122F-6793-F4B9-BDDA-574AE2B33011}"/>
              </a:ext>
            </a:extLst>
          </p:cNvPr>
          <p:cNvSpPr>
            <a:spLocks noGrp="1"/>
          </p:cNvSpPr>
          <p:nvPr>
            <p:ph idx="1"/>
          </p:nvPr>
        </p:nvSpPr>
        <p:spPr>
          <a:xfrm>
            <a:off x="924560" y="1473200"/>
            <a:ext cx="10170160" cy="4703763"/>
          </a:xfrm>
        </p:spPr>
        <p:txBody>
          <a:bodyPr>
            <a:normAutofit/>
          </a:bodyPr>
          <a:lstStyle/>
          <a:p>
            <a:pPr marL="0" indent="0">
              <a:buNone/>
            </a:pPr>
            <a:r>
              <a:rPr lang="en-IN" sz="2400" dirty="0">
                <a:effectLst/>
                <a:latin typeface="Calibri" panose="020F0502020204030204" pitchFamily="34" charset="0"/>
                <a:ea typeface="Calibri" panose="020F0502020204030204" pitchFamily="34" charset="0"/>
                <a:cs typeface="Times New Roman" panose="02020603050405020304" pitchFamily="18" charset="0"/>
              </a:rPr>
              <a:t>Depression of cough reflex Cough suppression (</a:t>
            </a:r>
            <a:r>
              <a:rPr lang="en-IN" sz="2400" b="1" dirty="0">
                <a:effectLst/>
                <a:latin typeface="Calibri" panose="020F0502020204030204" pitchFamily="34" charset="0"/>
                <a:ea typeface="Calibri" panose="020F0502020204030204" pitchFamily="34" charset="0"/>
                <a:cs typeface="Times New Roman" panose="02020603050405020304" pitchFamily="18" charset="0"/>
              </a:rPr>
              <a:t>antitussive effect</a:t>
            </a:r>
            <a:r>
              <a:rPr lang="en-IN" sz="2400" dirty="0">
                <a:effectLst/>
                <a:latin typeface="Calibri" panose="020F0502020204030204" pitchFamily="34" charset="0"/>
                <a:ea typeface="Calibri" panose="020F0502020204030204" pitchFamily="34" charset="0"/>
                <a:cs typeface="Times New Roman" panose="02020603050405020304" pitchFamily="18" charset="0"/>
              </a:rPr>
              <a:t>), surprisingly, does not correlate closely with the analgesic and respiratory depressant actions of opioids, and its mechanism at the receptor level is unclear. In general, increasing substitution on the phenolic hydroxyl group of morphine increases antitussive relative to analgesic activity. Codeine and pholcodine suppress cough in </a:t>
            </a:r>
            <a:r>
              <a:rPr lang="en-IN" sz="2400" dirty="0" err="1">
                <a:effectLst/>
                <a:latin typeface="Calibri" panose="020F0502020204030204" pitchFamily="34" charset="0"/>
                <a:ea typeface="Calibri" panose="020F0502020204030204" pitchFamily="34" charset="0"/>
                <a:cs typeface="Times New Roman" panose="02020603050405020304" pitchFamily="18" charset="0"/>
              </a:rPr>
              <a:t>subanalgesic</a:t>
            </a:r>
            <a:r>
              <a:rPr lang="en-IN" sz="2400" dirty="0">
                <a:effectLst/>
                <a:latin typeface="Calibri" panose="020F0502020204030204" pitchFamily="34" charset="0"/>
                <a:ea typeface="Calibri" panose="020F0502020204030204" pitchFamily="34" charset="0"/>
                <a:cs typeface="Times New Roman" panose="02020603050405020304" pitchFamily="18" charset="0"/>
              </a:rPr>
              <a:t> doses but they cause constipation as an unwanted effect</a:t>
            </a:r>
          </a:p>
          <a:p>
            <a:pPr marL="0" indent="0">
              <a:buNone/>
            </a:pP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IN" sz="2400" dirty="0">
                <a:effectLst/>
                <a:latin typeface="Calibri" panose="020F0502020204030204" pitchFamily="34" charset="0"/>
                <a:ea typeface="Calibri" panose="020F0502020204030204" pitchFamily="34" charset="0"/>
                <a:cs typeface="Times New Roman" panose="02020603050405020304" pitchFamily="18" charset="0"/>
              </a:rPr>
              <a:t>Antitussives (tussis: Latin for ‘cough’) or cough suppressants are used for immediate symptomatic relief of dry cough and are not substitutes for the specific therapy of the underlying cause. They act either centrally or peripherally. </a:t>
            </a:r>
            <a:endParaRPr lang="en-IN" sz="2400" dirty="0"/>
          </a:p>
        </p:txBody>
      </p:sp>
    </p:spTree>
    <p:extLst>
      <p:ext uri="{BB962C8B-B14F-4D97-AF65-F5344CB8AC3E}">
        <p14:creationId xmlns:p14="http://schemas.microsoft.com/office/powerpoint/2010/main" val="1926714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A5D03-4521-5B4D-59EC-EFBB4B68A31E}"/>
              </a:ext>
            </a:extLst>
          </p:cNvPr>
          <p:cNvSpPr>
            <a:spLocks noGrp="1"/>
          </p:cNvSpPr>
          <p:nvPr>
            <p:ph idx="1"/>
          </p:nvPr>
        </p:nvSpPr>
        <p:spPr>
          <a:xfrm>
            <a:off x="838200" y="650240"/>
            <a:ext cx="10515600" cy="5811520"/>
          </a:xfrm>
        </p:spPr>
        <p:txBody>
          <a:bodyPr>
            <a:normAutofit fontScale="85000" lnSpcReduction="20000"/>
          </a:bodyPr>
          <a:lstStyle/>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Drugs used in the symptomatic treatment of cough </a:t>
            </a:r>
            <a:r>
              <a:rPr lang="en-IN" sz="2300" b="1" dirty="0">
                <a:effectLst/>
                <a:latin typeface="Calibri" panose="020F0502020204030204" pitchFamily="34" charset="0"/>
                <a:ea typeface="Calibri" panose="020F0502020204030204" pitchFamily="34" charset="0"/>
                <a:cs typeface="Times New Roman" panose="02020603050405020304" pitchFamily="18" charset="0"/>
              </a:rPr>
              <a:t>classification</a:t>
            </a:r>
            <a:r>
              <a:rPr lang="en-IN" sz="23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I Pharyngeal demulcents and local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sialogogues</a:t>
            </a:r>
            <a:r>
              <a:rPr lang="en-IN" sz="2300" dirty="0">
                <a:effectLst/>
                <a:latin typeface="Calibri" panose="020F0502020204030204" pitchFamily="34" charset="0"/>
                <a:ea typeface="Calibri" panose="020F0502020204030204" pitchFamily="34" charset="0"/>
                <a:cs typeface="Times New Roman" panose="02020603050405020304" pitchFamily="18" charset="0"/>
              </a:rPr>
              <a:t>, e.g., Syrups and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Linctuses</a:t>
            </a:r>
            <a:r>
              <a:rPr lang="en-IN" sz="23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II Expectorants which increase the respiratory tract fluid, e.g., Ammonium salt.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III Central cough suppressants,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 Opioids and related drugs e.g. Codeine, Dextromethorphan,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Pholcodeine</a:t>
            </a:r>
            <a:r>
              <a:rPr lang="en-IN" sz="2300" dirty="0">
                <a:effectLst/>
                <a:latin typeface="Calibri" panose="020F0502020204030204" pitchFamily="34" charset="0"/>
                <a:ea typeface="Calibri" panose="020F0502020204030204" pitchFamily="34" charset="0"/>
                <a:cs typeface="Times New Roman" panose="02020603050405020304" pitchFamily="18" charset="0"/>
              </a:rPr>
              <a:t>, Levopropoxyphene, Noscapine.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 Non-opioids e.g.,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Caramiphene</a:t>
            </a:r>
            <a:r>
              <a:rPr lang="en-IN" sz="2300" dirty="0">
                <a:effectLst/>
                <a:latin typeface="Calibri" panose="020F0502020204030204" pitchFamily="34" charset="0"/>
                <a:ea typeface="Calibri" panose="020F0502020204030204" pitchFamily="34" charset="0"/>
                <a:cs typeface="Times New Roman" panose="02020603050405020304" pitchFamily="18" charset="0"/>
              </a:rPr>
              <a:t>,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Pipezethate</a:t>
            </a:r>
            <a:r>
              <a:rPr lang="en-IN" sz="23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Antihistaminics</a:t>
            </a:r>
            <a:r>
              <a:rPr lang="en-IN" sz="2300" dirty="0">
                <a:effectLst/>
                <a:latin typeface="Calibri" panose="020F0502020204030204" pitchFamily="34" charset="0"/>
                <a:ea typeface="Calibri" panose="020F0502020204030204" pitchFamily="34" charset="0"/>
                <a:cs typeface="Times New Roman" panose="02020603050405020304" pitchFamily="18" charset="0"/>
              </a:rPr>
              <a:t> e.g. Diphenhydramine,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Chlorcyclizine</a:t>
            </a:r>
            <a:r>
              <a:rPr lang="en-IN" sz="23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IV Peripherally acting compounds: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 Local anaesthetics e.g. Benzonatate, </a:t>
            </a:r>
            <a:r>
              <a:rPr lang="en-IN" sz="2300" dirty="0" err="1">
                <a:effectLst/>
                <a:latin typeface="Calibri" panose="020F0502020204030204" pitchFamily="34" charset="0"/>
                <a:ea typeface="Calibri" panose="020F0502020204030204" pitchFamily="34" charset="0"/>
                <a:cs typeface="Times New Roman" panose="02020603050405020304" pitchFamily="18" charset="0"/>
              </a:rPr>
              <a:t>Levodropropizine</a:t>
            </a:r>
            <a:r>
              <a:rPr lang="en-IN" sz="2300" dirty="0">
                <a:effectLst/>
                <a:latin typeface="Calibri" panose="020F0502020204030204" pitchFamily="34" charset="0"/>
                <a:ea typeface="Calibri" panose="020F0502020204030204" pitchFamily="34" charset="0"/>
                <a:cs typeface="Times New Roman" panose="02020603050405020304" pitchFamily="18" charset="0"/>
              </a:rPr>
              <a:t> and Nebulised lignocaine.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 Mucolytics that help by liquefying thick secretions e.g. Acetylcysteine; and </a:t>
            </a:r>
          </a:p>
          <a:p>
            <a:pPr algn="just">
              <a:lnSpc>
                <a:spcPct val="107000"/>
              </a:lnSpc>
              <a:spcAft>
                <a:spcPts val="800"/>
              </a:spcAft>
            </a:pPr>
            <a:r>
              <a:rPr lang="en-IN" sz="2300" dirty="0">
                <a:effectLst/>
                <a:latin typeface="Calibri" panose="020F0502020204030204" pitchFamily="34" charset="0"/>
                <a:ea typeface="Calibri" panose="020F0502020204030204" pitchFamily="34" charset="0"/>
                <a:cs typeface="Times New Roman" panose="02020603050405020304" pitchFamily="18" charset="0"/>
              </a:rPr>
              <a:t>• Anticholinergics e.g. Ipratropium bromide by metered dose inhalation.</a:t>
            </a:r>
          </a:p>
          <a:p>
            <a:endParaRPr lang="en-IN" dirty="0"/>
          </a:p>
        </p:txBody>
      </p:sp>
    </p:spTree>
    <p:extLst>
      <p:ext uri="{BB962C8B-B14F-4D97-AF65-F5344CB8AC3E}">
        <p14:creationId xmlns:p14="http://schemas.microsoft.com/office/powerpoint/2010/main" val="2893484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4F348C-1433-BC72-0CDD-6FE6BEBEDAF8}"/>
              </a:ext>
            </a:extLst>
          </p:cNvPr>
          <p:cNvSpPr>
            <a:spLocks noGrp="1"/>
          </p:cNvSpPr>
          <p:nvPr>
            <p:ph idx="1"/>
          </p:nvPr>
        </p:nvSpPr>
        <p:spPr>
          <a:xfrm>
            <a:off x="838200" y="924560"/>
            <a:ext cx="10515600" cy="5252403"/>
          </a:xfrm>
        </p:spPr>
        <p:txBody>
          <a:bodyPr>
            <a:normAutofit lnSpcReduction="10000"/>
          </a:bodyPr>
          <a:lstStyle/>
          <a:p>
            <a:pPr algn="just">
              <a:lnSpc>
                <a:spcPct val="107000"/>
              </a:lnSpc>
              <a:spcAft>
                <a:spcPts val="800"/>
              </a:spcAft>
            </a:pPr>
            <a:r>
              <a:rPr lang="en-IN" sz="2100" b="1" dirty="0">
                <a:effectLst/>
                <a:latin typeface="Calibri" panose="020F0502020204030204" pitchFamily="34" charset="0"/>
                <a:ea typeface="Calibri" panose="020F0502020204030204" pitchFamily="34" charset="0"/>
                <a:cs typeface="Times New Roman" panose="02020603050405020304" pitchFamily="18" charset="0"/>
              </a:rPr>
              <a:t>Dextromethorphan</a:t>
            </a:r>
            <a:r>
              <a:rPr lang="en-IN" sz="2100" dirty="0">
                <a:effectLst/>
                <a:latin typeface="Calibri" panose="020F0502020204030204" pitchFamily="34" charset="0"/>
                <a:ea typeface="Calibri" panose="020F0502020204030204" pitchFamily="34" charset="0"/>
                <a:cs typeface="Times New Roman" panose="02020603050405020304" pitchFamily="18" charset="0"/>
              </a:rPr>
              <a:t>, the dextro-isomer of the opioid analgesic levorphanol, suppresses cough but has very low affinity for opioid receptors and its cough suppressing action, unlike that of opioids, is not antagonised by naloxone. It is an uncompetitive NMDA receptor antagonist – this might explain why at high doses it evokes CNS effects similar to ketamine and may be abused – and has putative actions at σ receptors. It is believed to work at various sites in the brain stem and medulla to suppress cough. In addition to its antitussive action, dextromethorphan is neuroprotective and has an analgesic action in neuropathic pain</a:t>
            </a:r>
          </a:p>
          <a:p>
            <a:pPr algn="just">
              <a:lnSpc>
                <a:spcPct val="107000"/>
              </a:lnSpc>
              <a:spcAft>
                <a:spcPts val="800"/>
              </a:spcAft>
            </a:pPr>
            <a:r>
              <a:rPr lang="en-IN" sz="2100" b="1" dirty="0">
                <a:effectLst/>
                <a:latin typeface="Calibri" panose="020F0502020204030204" pitchFamily="34" charset="0"/>
                <a:ea typeface="Calibri" panose="020F0502020204030204" pitchFamily="34" charset="0"/>
                <a:cs typeface="Times New Roman" panose="02020603050405020304" pitchFamily="18" charset="0"/>
              </a:rPr>
              <a:t>Codeine </a:t>
            </a:r>
            <a:r>
              <a:rPr lang="en-IN" sz="2100" dirty="0">
                <a:effectLst/>
                <a:latin typeface="Calibri" panose="020F0502020204030204" pitchFamily="34" charset="0"/>
                <a:ea typeface="Calibri" panose="020F0502020204030204" pitchFamily="34" charset="0"/>
                <a:cs typeface="Times New Roman" panose="02020603050405020304" pitchFamily="18" charset="0"/>
              </a:rPr>
              <a:t>(methylmorphine) is a weak opioid with considerably less addiction liability than a strong opioid, and is a mild cough suppressant. It decreases secretions in the bronchioles, which thickens sputum, and inhibits ciliary activity. Constipation is common. Dextromethorphan (a drug with many actions, including µ-receptor and sigma-1-receptor agonist, non-selective serotonin-uptake inhibitor) and pholcodine (µ-receptor agonist with weak analgesic effects) have less adverse effects than codeine. Respiratory depression is a risk with all centrally acting cough suppressants. Morphine is used for palliative care in cases of lung cancer associated with distressing cough</a:t>
            </a:r>
          </a:p>
          <a:p>
            <a:pPr marL="0" indent="0">
              <a:buNone/>
            </a:pPr>
            <a:endParaRPr lang="en-IN" dirty="0"/>
          </a:p>
        </p:txBody>
      </p:sp>
    </p:spTree>
    <p:extLst>
      <p:ext uri="{BB962C8B-B14F-4D97-AF65-F5344CB8AC3E}">
        <p14:creationId xmlns:p14="http://schemas.microsoft.com/office/powerpoint/2010/main" val="238599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67E4-4EC2-37BE-95B9-172CE78FD58A}"/>
              </a:ext>
            </a:extLst>
          </p:cNvPr>
          <p:cNvSpPr>
            <a:spLocks noGrp="1"/>
          </p:cNvSpPr>
          <p:nvPr>
            <p:ph type="title"/>
          </p:nvPr>
        </p:nvSpPr>
        <p:spPr>
          <a:xfrm>
            <a:off x="838200" y="365125"/>
            <a:ext cx="10515600" cy="1118235"/>
          </a:xfrm>
        </p:spPr>
        <p:txBody>
          <a:bodyPr/>
          <a:lstStyle/>
          <a:p>
            <a:r>
              <a:rPr lang="en-IN" sz="2800" b="1" dirty="0">
                <a:effectLst/>
                <a:latin typeface="Calibri" panose="020F0502020204030204" pitchFamily="34" charset="0"/>
                <a:ea typeface="Calibri" panose="020F0502020204030204" pitchFamily="34" charset="0"/>
                <a:cs typeface="Times New Roman" panose="02020603050405020304" pitchFamily="18" charset="0"/>
              </a:rPr>
              <a:t>EXPECTORANTS</a:t>
            </a:r>
            <a:endParaRPr lang="en-IN" dirty="0"/>
          </a:p>
        </p:txBody>
      </p:sp>
      <p:sp>
        <p:nvSpPr>
          <p:cNvPr id="3" name="Content Placeholder 2">
            <a:extLst>
              <a:ext uri="{FF2B5EF4-FFF2-40B4-BE49-F238E27FC236}">
                <a16:creationId xmlns:a16="http://schemas.microsoft.com/office/drawing/2014/main" id="{0BE6766F-70D5-6A52-537B-4E18C3EED12D}"/>
              </a:ext>
            </a:extLst>
          </p:cNvPr>
          <p:cNvSpPr>
            <a:spLocks noGrp="1"/>
          </p:cNvSpPr>
          <p:nvPr>
            <p:ph idx="1"/>
          </p:nvPr>
        </p:nvSpPr>
        <p:spPr>
          <a:xfrm>
            <a:off x="838200" y="1341120"/>
            <a:ext cx="10154920" cy="4835843"/>
          </a:xfrm>
        </p:spPr>
        <p:txBody>
          <a:bodyPr>
            <a:normAutofit/>
          </a:bodyPr>
          <a:lstStyle/>
          <a:p>
            <a:pPr marL="0" indent="0" algn="just">
              <a:lnSpc>
                <a:spcPct val="107000"/>
              </a:lnSpc>
              <a:spcAft>
                <a:spcPts val="800"/>
              </a:spcAft>
              <a:buNone/>
            </a:pPr>
            <a:r>
              <a:rPr lang="en-IN" sz="2200" dirty="0">
                <a:effectLst/>
                <a:latin typeface="Calibri" panose="020F0502020204030204" pitchFamily="34" charset="0"/>
                <a:ea typeface="Calibri" panose="020F0502020204030204" pitchFamily="34" charset="0"/>
                <a:cs typeface="Times New Roman" panose="02020603050405020304" pitchFamily="18" charset="0"/>
              </a:rPr>
              <a:t>The Latin word ‘</a:t>
            </a:r>
            <a:r>
              <a:rPr lang="en-IN" sz="2200" dirty="0" err="1">
                <a:effectLst/>
                <a:latin typeface="Calibri" panose="020F0502020204030204" pitchFamily="34" charset="0"/>
                <a:ea typeface="Calibri" panose="020F0502020204030204" pitchFamily="34" charset="0"/>
                <a:cs typeface="Times New Roman" panose="02020603050405020304" pitchFamily="18" charset="0"/>
              </a:rPr>
              <a:t>expectorare</a:t>
            </a:r>
            <a:r>
              <a:rPr lang="en-IN" sz="2200" dirty="0">
                <a:effectLst/>
                <a:latin typeface="Calibri" panose="020F0502020204030204" pitchFamily="34" charset="0"/>
                <a:ea typeface="Calibri" panose="020F0502020204030204" pitchFamily="34" charset="0"/>
                <a:cs typeface="Times New Roman" panose="02020603050405020304" pitchFamily="18" charset="0"/>
              </a:rPr>
              <a:t>’ means ‘to drive from the chest’. Expectorants are the drugs which increase the production of demulcent respiratory tract fluid that covers and protects the irritated mucosa.</a:t>
            </a:r>
          </a:p>
          <a:p>
            <a:pPr marL="0" indent="0" algn="just">
              <a:lnSpc>
                <a:spcPct val="107000"/>
              </a:lnSpc>
              <a:spcAft>
                <a:spcPts val="800"/>
              </a:spcAft>
              <a:buNone/>
            </a:pPr>
            <a:r>
              <a:rPr lang="en-IN" sz="2200" dirty="0">
                <a:effectLst/>
                <a:latin typeface="Calibri" panose="020F0502020204030204" pitchFamily="34" charset="0"/>
                <a:ea typeface="Calibri" panose="020F0502020204030204" pitchFamily="34" charset="0"/>
                <a:cs typeface="Times New Roman" panose="02020603050405020304" pitchFamily="18" charset="0"/>
              </a:rPr>
              <a:t>Expectorants can stimulate the output of respiratory tract fluid either directly or </a:t>
            </a:r>
            <a:r>
              <a:rPr lang="en-IN" sz="2200" dirty="0" err="1">
                <a:effectLst/>
                <a:latin typeface="Calibri" panose="020F0502020204030204" pitchFamily="34" charset="0"/>
                <a:ea typeface="Calibri" panose="020F0502020204030204" pitchFamily="34" charset="0"/>
                <a:cs typeface="Times New Roman" panose="02020603050405020304" pitchFamily="18" charset="0"/>
              </a:rPr>
              <a:t>reflexly</a:t>
            </a:r>
            <a:endParaRPr lang="en-IN" sz="2200" dirty="0">
              <a:effectLst/>
              <a:latin typeface="Calibri" panose="020F0502020204030204" pitchFamily="34" charset="0"/>
              <a:ea typeface="Calibri" panose="020F0502020204030204" pitchFamily="34" charset="0"/>
              <a:cs typeface="Times New Roman" panose="02020603050405020304" pitchFamily="18" charset="0"/>
            </a:endParaRPr>
          </a:p>
          <a:p>
            <a:r>
              <a:rPr lang="en-IN" sz="2200" b="1" dirty="0">
                <a:effectLst/>
                <a:latin typeface="Calibri" panose="020F0502020204030204" pitchFamily="34" charset="0"/>
                <a:ea typeface="Calibri" panose="020F0502020204030204" pitchFamily="34" charset="0"/>
                <a:cs typeface="Times New Roman" panose="02020603050405020304" pitchFamily="18" charset="0"/>
              </a:rPr>
              <a:t>Direct stimulants</a:t>
            </a:r>
            <a:r>
              <a:rPr lang="en-IN" sz="2200" dirty="0">
                <a:effectLst/>
                <a:latin typeface="Calibri" panose="020F0502020204030204" pitchFamily="34" charset="0"/>
                <a:ea typeface="Calibri" panose="020F0502020204030204" pitchFamily="34" charset="0"/>
                <a:cs typeface="Times New Roman" panose="02020603050405020304" pitchFamily="18" charset="0"/>
              </a:rPr>
              <a:t>: Volatile oils like oil of eucalyptus, anise and lemon, administered orally or inhaled with steam, increase the respiratory secretions probably by a direct action. Alcohol and cedar wood oil (active ingredient terpene hydrochloride), added to steam inhalation, have a similar effect. Large doses of creosote and guaiacol have also been shown to possess this action in animals; and glyceryl </a:t>
            </a:r>
            <a:r>
              <a:rPr lang="en-IN" sz="2200" dirty="0" err="1">
                <a:effectLst/>
                <a:latin typeface="Calibri" panose="020F0502020204030204" pitchFamily="34" charset="0"/>
                <a:ea typeface="Calibri" panose="020F0502020204030204" pitchFamily="34" charset="0"/>
                <a:cs typeface="Times New Roman" panose="02020603050405020304" pitchFamily="18" charset="0"/>
              </a:rPr>
              <a:t>guaiacolate</a:t>
            </a:r>
            <a:r>
              <a:rPr lang="en-IN" sz="2200" dirty="0">
                <a:effectLst/>
                <a:latin typeface="Calibri" panose="020F0502020204030204" pitchFamily="34" charset="0"/>
                <a:ea typeface="Calibri" panose="020F0502020204030204" pitchFamily="34" charset="0"/>
                <a:cs typeface="Times New Roman" panose="02020603050405020304" pitchFamily="18" charset="0"/>
              </a:rPr>
              <a:t> forms an important ingredient of many commercial cough mixtures. Guaifenesin, in addition, inhibits cough reflex sensitivity in URTI. However, usefulness of these compounds is limited. </a:t>
            </a:r>
            <a:endParaRPr lang="en-IN" sz="2200" dirty="0"/>
          </a:p>
        </p:txBody>
      </p:sp>
    </p:spTree>
    <p:extLst>
      <p:ext uri="{BB962C8B-B14F-4D97-AF65-F5344CB8AC3E}">
        <p14:creationId xmlns:p14="http://schemas.microsoft.com/office/powerpoint/2010/main" val="3450685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B0DCDC-5278-8DF0-7E55-A909AB9532C5}"/>
              </a:ext>
            </a:extLst>
          </p:cNvPr>
          <p:cNvSpPr>
            <a:spLocks noGrp="1"/>
          </p:cNvSpPr>
          <p:nvPr>
            <p:ph idx="1"/>
          </p:nvPr>
        </p:nvSpPr>
        <p:spPr>
          <a:xfrm>
            <a:off x="487680" y="467360"/>
            <a:ext cx="11226800" cy="6035040"/>
          </a:xfrm>
        </p:spPr>
        <p:txBody>
          <a:bodyPr>
            <a:normAutofit/>
          </a:bodyPr>
          <a:lstStyle/>
          <a:p>
            <a:pPr algn="just">
              <a:lnSpc>
                <a:spcPct val="107000"/>
              </a:lnSpc>
              <a:spcAft>
                <a:spcPts val="800"/>
              </a:spcAft>
            </a:pPr>
            <a:r>
              <a:rPr lang="en-IN" sz="1900" b="1" dirty="0">
                <a:effectLst/>
                <a:latin typeface="Calibri" panose="020F0502020204030204" pitchFamily="34" charset="0"/>
                <a:ea typeface="Calibri" panose="020F0502020204030204" pitchFamily="34" charset="0"/>
                <a:cs typeface="Times New Roman" panose="02020603050405020304" pitchFamily="18" charset="0"/>
              </a:rPr>
              <a:t>Reflex expectorants</a:t>
            </a:r>
            <a:r>
              <a:rPr lang="en-IN" sz="1900" dirty="0">
                <a:effectLst/>
                <a:latin typeface="Calibri" panose="020F0502020204030204" pitchFamily="34" charset="0"/>
                <a:ea typeface="Calibri" panose="020F0502020204030204" pitchFamily="34" charset="0"/>
                <a:cs typeface="Times New Roman" panose="02020603050405020304" pitchFamily="18" charset="0"/>
              </a:rPr>
              <a:t>: These drugs act by stimulating the gastric reflex which helps to increase the respiratory secretions. Obviously, they produce mild irritation of the gastric mucosa and may produce nausea. Thus, emetic drugs in </a:t>
            </a:r>
            <a:r>
              <a:rPr lang="en-IN" sz="1900" dirty="0" err="1">
                <a:effectLst/>
                <a:latin typeface="Calibri" panose="020F0502020204030204" pitchFamily="34" charset="0"/>
                <a:ea typeface="Calibri" panose="020F0502020204030204" pitchFamily="34" charset="0"/>
                <a:cs typeface="Times New Roman" panose="02020603050405020304" pitchFamily="18" charset="0"/>
              </a:rPr>
              <a:t>subemetic</a:t>
            </a:r>
            <a:r>
              <a:rPr lang="en-IN" sz="1900" dirty="0">
                <a:effectLst/>
                <a:latin typeface="Calibri" panose="020F0502020204030204" pitchFamily="34" charset="0"/>
                <a:ea typeface="Calibri" panose="020F0502020204030204" pitchFamily="34" charset="0"/>
                <a:cs typeface="Times New Roman" panose="02020603050405020304" pitchFamily="18" charset="0"/>
              </a:rPr>
              <a:t> doses increase bronchial secretion producing a less tenacious sputum, easier to expectorate. Certain salts which produce such an action are called as saline expectorants. Ipecacuanha containing an alkaloid emetine is sometimes used as an expectorant. Tincture ipecacuanha 1 ml may increase the respiratory tract fluid and lower the viscosity of the sputum. However, it often produces anorexia and nausea. Saline expectorants: Ammonium carbonate, once, used as a saline expectorant, causes anorexia and nausea. It is no more recommended. </a:t>
            </a:r>
            <a:r>
              <a:rPr lang="en-IN" sz="1900" b="1" dirty="0">
                <a:effectLst/>
                <a:latin typeface="Calibri" panose="020F0502020204030204" pitchFamily="34" charset="0"/>
                <a:ea typeface="Calibri" panose="020F0502020204030204" pitchFamily="34" charset="0"/>
                <a:cs typeface="Times New Roman" panose="02020603050405020304" pitchFamily="18" charset="0"/>
              </a:rPr>
              <a:t>Potassium salts</a:t>
            </a:r>
            <a:r>
              <a:rPr lang="en-IN" sz="1900" dirty="0">
                <a:effectLst/>
                <a:latin typeface="Calibri" panose="020F0502020204030204" pitchFamily="34" charset="0"/>
                <a:ea typeface="Calibri" panose="020F0502020204030204" pitchFamily="34" charset="0"/>
                <a:cs typeface="Times New Roman" panose="02020603050405020304" pitchFamily="18" charset="0"/>
              </a:rPr>
              <a:t>: Potassium iodide (KI) used commonly for this purpose, probably acts both directly and </a:t>
            </a:r>
            <a:r>
              <a:rPr lang="en-IN" sz="1900" dirty="0" err="1">
                <a:effectLst/>
                <a:latin typeface="Calibri" panose="020F0502020204030204" pitchFamily="34" charset="0"/>
                <a:ea typeface="Calibri" panose="020F0502020204030204" pitchFamily="34" charset="0"/>
                <a:cs typeface="Times New Roman" panose="02020603050405020304" pitchFamily="18" charset="0"/>
              </a:rPr>
              <a:t>reflexly</a:t>
            </a:r>
            <a:r>
              <a:rPr lang="en-IN" sz="1900" dirty="0">
                <a:effectLst/>
                <a:latin typeface="Calibri" panose="020F0502020204030204" pitchFamily="34" charset="0"/>
                <a:ea typeface="Calibri" panose="020F0502020204030204" pitchFamily="34" charset="0"/>
                <a:cs typeface="Times New Roman" panose="02020603050405020304" pitchFamily="18" charset="0"/>
              </a:rPr>
              <a:t>. It increases the respiratory secretion, and has a reputation for liquefying the thick, viscid fluid. It is generally advocated in productive cough associated with chronic bronchitis, asthma and emphysema. It is administered orally in a dose of 300 mg thrice daily in mixture form. The mixture has a slightly bitter saline taste. Potassium iodide can cause symptoms of iodism, characterised by nasal catarrh, conjunctival swelling, </a:t>
            </a:r>
            <a:r>
              <a:rPr lang="en-IN" sz="1900" dirty="0" err="1">
                <a:effectLst/>
                <a:latin typeface="Calibri" panose="020F0502020204030204" pitchFamily="34" charset="0"/>
                <a:ea typeface="Calibri" panose="020F0502020204030204" pitchFamily="34" charset="0"/>
                <a:cs typeface="Times New Roman" panose="02020603050405020304" pitchFamily="18" charset="0"/>
              </a:rPr>
              <a:t>edema</a:t>
            </a:r>
            <a:r>
              <a:rPr lang="en-IN" sz="1900" dirty="0">
                <a:effectLst/>
                <a:latin typeface="Calibri" panose="020F0502020204030204" pitchFamily="34" charset="0"/>
                <a:ea typeface="Calibri" panose="020F0502020204030204" pitchFamily="34" charset="0"/>
                <a:cs typeface="Times New Roman" panose="02020603050405020304" pitchFamily="18" charset="0"/>
              </a:rPr>
              <a:t> of eyelids, lacrimation, </a:t>
            </a:r>
            <a:r>
              <a:rPr lang="en-IN" sz="1900" dirty="0" err="1">
                <a:effectLst/>
                <a:latin typeface="Calibri" panose="020F0502020204030204" pitchFamily="34" charset="0"/>
                <a:ea typeface="Calibri" panose="020F0502020204030204" pitchFamily="34" charset="0"/>
                <a:cs typeface="Times New Roman" panose="02020603050405020304" pitchFamily="18" charset="0"/>
              </a:rPr>
              <a:t>edema</a:t>
            </a:r>
            <a:r>
              <a:rPr lang="en-IN" sz="1900" dirty="0">
                <a:effectLst/>
                <a:latin typeface="Calibri" panose="020F0502020204030204" pitchFamily="34" charset="0"/>
                <a:ea typeface="Calibri" panose="020F0502020204030204" pitchFamily="34" charset="0"/>
                <a:cs typeface="Times New Roman" panose="02020603050405020304" pitchFamily="18" charset="0"/>
              </a:rPr>
              <a:t> of the larynx, headache and various types of skin rashes. Chronic administration occasionally gives rise to goitre and may rarely cause hypothyroidism.  Potassium citrate, though less effective than potassium iodide, is less unpleasant.</a:t>
            </a:r>
          </a:p>
          <a:p>
            <a:pPr algn="just">
              <a:lnSpc>
                <a:spcPct val="107000"/>
              </a:lnSpc>
              <a:spcAft>
                <a:spcPts val="800"/>
              </a:spcAft>
            </a:pPr>
            <a:r>
              <a:rPr lang="en-IN" sz="1900" dirty="0">
                <a:effectLst/>
                <a:latin typeface="Calibri" panose="020F0502020204030204" pitchFamily="34" charset="0"/>
                <a:ea typeface="Calibri" panose="020F0502020204030204" pitchFamily="34" charset="0"/>
                <a:cs typeface="Times New Roman" panose="02020603050405020304" pitchFamily="18" charset="0"/>
              </a:rPr>
              <a:t>The active alkaloid, </a:t>
            </a:r>
            <a:r>
              <a:rPr lang="en-IN" sz="1900" b="1" dirty="0">
                <a:effectLst/>
                <a:latin typeface="Calibri" panose="020F0502020204030204" pitchFamily="34" charset="0"/>
                <a:ea typeface="Calibri" panose="020F0502020204030204" pitchFamily="34" charset="0"/>
                <a:cs typeface="Times New Roman" panose="02020603050405020304" pitchFamily="18" charset="0"/>
              </a:rPr>
              <a:t>vasicine</a:t>
            </a:r>
            <a:r>
              <a:rPr lang="en-IN" sz="1900" dirty="0">
                <a:effectLst/>
                <a:latin typeface="Calibri" panose="020F0502020204030204" pitchFamily="34" charset="0"/>
                <a:ea typeface="Calibri" panose="020F0502020204030204" pitchFamily="34" charset="0"/>
                <a:cs typeface="Times New Roman" panose="02020603050405020304" pitchFamily="18" charset="0"/>
              </a:rPr>
              <a:t>, and its derivative </a:t>
            </a:r>
            <a:r>
              <a:rPr lang="en-IN" sz="1900" b="1" dirty="0" err="1">
                <a:effectLst/>
                <a:latin typeface="Calibri" panose="020F0502020204030204" pitchFamily="34" charset="0"/>
                <a:ea typeface="Calibri" panose="020F0502020204030204" pitchFamily="34" charset="0"/>
                <a:cs typeface="Times New Roman" panose="02020603050405020304" pitchFamily="18" charset="0"/>
              </a:rPr>
              <a:t>vasicinone</a:t>
            </a:r>
            <a:r>
              <a:rPr lang="en-IN" sz="1900" dirty="0">
                <a:effectLst/>
                <a:latin typeface="Calibri" panose="020F0502020204030204" pitchFamily="34" charset="0"/>
                <a:ea typeface="Calibri" panose="020F0502020204030204" pitchFamily="34" charset="0"/>
                <a:cs typeface="Times New Roman" panose="02020603050405020304" pitchFamily="18" charset="0"/>
              </a:rPr>
              <a:t>, from the leaves of </a:t>
            </a:r>
            <a:r>
              <a:rPr lang="en-IN" sz="1900" i="1" dirty="0" err="1">
                <a:effectLst/>
                <a:latin typeface="Calibri" panose="020F0502020204030204" pitchFamily="34" charset="0"/>
                <a:ea typeface="Calibri" panose="020F0502020204030204" pitchFamily="34" charset="0"/>
                <a:cs typeface="Times New Roman" panose="02020603050405020304" pitchFamily="18" charset="0"/>
              </a:rPr>
              <a:t>Adhatoda</a:t>
            </a:r>
            <a:r>
              <a:rPr lang="en-IN" sz="1900" i="1" dirty="0">
                <a:effectLst/>
                <a:latin typeface="Calibri" panose="020F0502020204030204" pitchFamily="34" charset="0"/>
                <a:ea typeface="Calibri" panose="020F0502020204030204" pitchFamily="34" charset="0"/>
                <a:cs typeface="Times New Roman" panose="02020603050405020304" pitchFamily="18" charset="0"/>
              </a:rPr>
              <a:t> </a:t>
            </a:r>
            <a:r>
              <a:rPr lang="en-IN" sz="1900" i="1" dirty="0" err="1">
                <a:effectLst/>
                <a:latin typeface="Calibri" panose="020F0502020204030204" pitchFamily="34" charset="0"/>
                <a:ea typeface="Calibri" panose="020F0502020204030204" pitchFamily="34" charset="0"/>
                <a:cs typeface="Times New Roman" panose="02020603050405020304" pitchFamily="18" charset="0"/>
              </a:rPr>
              <a:t>vasaca</a:t>
            </a:r>
            <a:r>
              <a:rPr lang="en-IN" sz="1900" dirty="0">
                <a:effectLst/>
                <a:latin typeface="Calibri" panose="020F0502020204030204" pitchFamily="34" charset="0"/>
                <a:ea typeface="Calibri" panose="020F0502020204030204" pitchFamily="34" charset="0"/>
                <a:cs typeface="Times New Roman" panose="02020603050405020304" pitchFamily="18" charset="0"/>
              </a:rPr>
              <a:t>, possess weak bronchodilator, expectorant and mucolytic properties. The aqueous extract of leaves of this plant in syrupy base appears to be safe and effective and has been used as a home remedy in India for ages.</a:t>
            </a:r>
          </a:p>
        </p:txBody>
      </p:sp>
    </p:spTree>
    <p:extLst>
      <p:ext uri="{BB962C8B-B14F-4D97-AF65-F5344CB8AC3E}">
        <p14:creationId xmlns:p14="http://schemas.microsoft.com/office/powerpoint/2010/main" val="1692353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1069</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Antitussive &amp; Expectorent </vt:lpstr>
      <vt:lpstr>Cough</vt:lpstr>
      <vt:lpstr>Antitussive</vt:lpstr>
      <vt:lpstr>PowerPoint Presentation</vt:lpstr>
      <vt:lpstr>PowerPoint Presentation</vt:lpstr>
      <vt:lpstr>EXPECTORANTS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Antitussive &amp; Expectorent </dc:title>
  <dc:creator>ajaympgupta@yahoo.com</dc:creator>
  <cp:lastModifiedBy>ajaympgupta@yahoo.com</cp:lastModifiedBy>
  <cp:revision>2</cp:revision>
  <dcterms:created xsi:type="dcterms:W3CDTF">2022-05-31T11:49:44Z</dcterms:created>
  <dcterms:modified xsi:type="dcterms:W3CDTF">2022-05-31T12:04:00Z</dcterms:modified>
</cp:coreProperties>
</file>