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732"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97206-7A44-3772-01F5-39722BD31D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CEC83BBC-B9CA-9345-A57B-540FA2F230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35468E86-34EE-51BD-2ADC-487B0A116952}"/>
              </a:ext>
            </a:extLst>
          </p:cNvPr>
          <p:cNvSpPr>
            <a:spLocks noGrp="1"/>
          </p:cNvSpPr>
          <p:nvPr>
            <p:ph type="dt" sz="half" idx="10"/>
          </p:nvPr>
        </p:nvSpPr>
        <p:spPr/>
        <p:txBody>
          <a:bodyPr/>
          <a:lstStyle/>
          <a:p>
            <a:fld id="{015E9827-FA1D-409C-93FC-E622FE3D4580}" type="datetimeFigureOut">
              <a:rPr lang="en-IN" smtClean="0"/>
              <a:t>04-06-2022</a:t>
            </a:fld>
            <a:endParaRPr lang="en-IN"/>
          </a:p>
        </p:txBody>
      </p:sp>
      <p:sp>
        <p:nvSpPr>
          <p:cNvPr id="5" name="Footer Placeholder 4">
            <a:extLst>
              <a:ext uri="{FF2B5EF4-FFF2-40B4-BE49-F238E27FC236}">
                <a16:creationId xmlns:a16="http://schemas.microsoft.com/office/drawing/2014/main" id="{B6F051D7-DF77-C3FE-236C-38B38585707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3F45842-BD22-AAF6-9F03-4E21D891C4C5}"/>
              </a:ext>
            </a:extLst>
          </p:cNvPr>
          <p:cNvSpPr>
            <a:spLocks noGrp="1"/>
          </p:cNvSpPr>
          <p:nvPr>
            <p:ph type="sldNum" sz="quarter" idx="12"/>
          </p:nvPr>
        </p:nvSpPr>
        <p:spPr/>
        <p:txBody>
          <a:bodyPr/>
          <a:lstStyle/>
          <a:p>
            <a:fld id="{44137417-A032-41C4-AC5A-94366FC82CCE}" type="slidenum">
              <a:rPr lang="en-IN" smtClean="0"/>
              <a:t>‹#›</a:t>
            </a:fld>
            <a:endParaRPr lang="en-IN"/>
          </a:p>
        </p:txBody>
      </p:sp>
    </p:spTree>
    <p:extLst>
      <p:ext uri="{BB962C8B-B14F-4D97-AF65-F5344CB8AC3E}">
        <p14:creationId xmlns:p14="http://schemas.microsoft.com/office/powerpoint/2010/main" val="1943247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5E62C-069F-CE3B-CED0-BA8775412214}"/>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00CE200-9A8B-A719-244D-E34B99E9CB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30A1F4F-46AF-41D2-0106-23D6DED38EBE}"/>
              </a:ext>
            </a:extLst>
          </p:cNvPr>
          <p:cNvSpPr>
            <a:spLocks noGrp="1"/>
          </p:cNvSpPr>
          <p:nvPr>
            <p:ph type="dt" sz="half" idx="10"/>
          </p:nvPr>
        </p:nvSpPr>
        <p:spPr/>
        <p:txBody>
          <a:bodyPr/>
          <a:lstStyle/>
          <a:p>
            <a:fld id="{015E9827-FA1D-409C-93FC-E622FE3D4580}" type="datetimeFigureOut">
              <a:rPr lang="en-IN" smtClean="0"/>
              <a:t>04-06-2022</a:t>
            </a:fld>
            <a:endParaRPr lang="en-IN"/>
          </a:p>
        </p:txBody>
      </p:sp>
      <p:sp>
        <p:nvSpPr>
          <p:cNvPr id="5" name="Footer Placeholder 4">
            <a:extLst>
              <a:ext uri="{FF2B5EF4-FFF2-40B4-BE49-F238E27FC236}">
                <a16:creationId xmlns:a16="http://schemas.microsoft.com/office/drawing/2014/main" id="{06F9BA6A-2E21-1642-6B86-44CACAB3132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DB5490A-5241-9E6C-EAE3-CC100D51F7CB}"/>
              </a:ext>
            </a:extLst>
          </p:cNvPr>
          <p:cNvSpPr>
            <a:spLocks noGrp="1"/>
          </p:cNvSpPr>
          <p:nvPr>
            <p:ph type="sldNum" sz="quarter" idx="12"/>
          </p:nvPr>
        </p:nvSpPr>
        <p:spPr/>
        <p:txBody>
          <a:bodyPr/>
          <a:lstStyle/>
          <a:p>
            <a:fld id="{44137417-A032-41C4-AC5A-94366FC82CCE}" type="slidenum">
              <a:rPr lang="en-IN" smtClean="0"/>
              <a:t>‹#›</a:t>
            </a:fld>
            <a:endParaRPr lang="en-IN"/>
          </a:p>
        </p:txBody>
      </p:sp>
    </p:spTree>
    <p:extLst>
      <p:ext uri="{BB962C8B-B14F-4D97-AF65-F5344CB8AC3E}">
        <p14:creationId xmlns:p14="http://schemas.microsoft.com/office/powerpoint/2010/main" val="4235876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C30A81-A6DC-7F88-C340-22CFA1E9434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8B20D5B-7095-C33D-3DA2-16BB9800989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13F189B-D979-DC06-30C2-9A0BF9A4E25A}"/>
              </a:ext>
            </a:extLst>
          </p:cNvPr>
          <p:cNvSpPr>
            <a:spLocks noGrp="1"/>
          </p:cNvSpPr>
          <p:nvPr>
            <p:ph type="dt" sz="half" idx="10"/>
          </p:nvPr>
        </p:nvSpPr>
        <p:spPr/>
        <p:txBody>
          <a:bodyPr/>
          <a:lstStyle/>
          <a:p>
            <a:fld id="{015E9827-FA1D-409C-93FC-E622FE3D4580}" type="datetimeFigureOut">
              <a:rPr lang="en-IN" smtClean="0"/>
              <a:t>04-06-2022</a:t>
            </a:fld>
            <a:endParaRPr lang="en-IN"/>
          </a:p>
        </p:txBody>
      </p:sp>
      <p:sp>
        <p:nvSpPr>
          <p:cNvPr id="5" name="Footer Placeholder 4">
            <a:extLst>
              <a:ext uri="{FF2B5EF4-FFF2-40B4-BE49-F238E27FC236}">
                <a16:creationId xmlns:a16="http://schemas.microsoft.com/office/drawing/2014/main" id="{B35ABDC7-A105-272E-C3BC-38AEBFFA2D7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5DD0400-0802-D7C4-C340-5CF8F266A8FB}"/>
              </a:ext>
            </a:extLst>
          </p:cNvPr>
          <p:cNvSpPr>
            <a:spLocks noGrp="1"/>
          </p:cNvSpPr>
          <p:nvPr>
            <p:ph type="sldNum" sz="quarter" idx="12"/>
          </p:nvPr>
        </p:nvSpPr>
        <p:spPr/>
        <p:txBody>
          <a:bodyPr/>
          <a:lstStyle/>
          <a:p>
            <a:fld id="{44137417-A032-41C4-AC5A-94366FC82CCE}" type="slidenum">
              <a:rPr lang="en-IN" smtClean="0"/>
              <a:t>‹#›</a:t>
            </a:fld>
            <a:endParaRPr lang="en-IN"/>
          </a:p>
        </p:txBody>
      </p:sp>
    </p:spTree>
    <p:extLst>
      <p:ext uri="{BB962C8B-B14F-4D97-AF65-F5344CB8AC3E}">
        <p14:creationId xmlns:p14="http://schemas.microsoft.com/office/powerpoint/2010/main" val="2449268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5C484-2686-3257-1177-207F2D71D19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3CE55A1-0153-18FA-1F4D-04F6C1925FA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C7E0234-B0F1-21FC-C3AF-68E94B837329}"/>
              </a:ext>
            </a:extLst>
          </p:cNvPr>
          <p:cNvSpPr>
            <a:spLocks noGrp="1"/>
          </p:cNvSpPr>
          <p:nvPr>
            <p:ph type="dt" sz="half" idx="10"/>
          </p:nvPr>
        </p:nvSpPr>
        <p:spPr/>
        <p:txBody>
          <a:bodyPr/>
          <a:lstStyle/>
          <a:p>
            <a:fld id="{015E9827-FA1D-409C-93FC-E622FE3D4580}" type="datetimeFigureOut">
              <a:rPr lang="en-IN" smtClean="0"/>
              <a:t>04-06-2022</a:t>
            </a:fld>
            <a:endParaRPr lang="en-IN"/>
          </a:p>
        </p:txBody>
      </p:sp>
      <p:sp>
        <p:nvSpPr>
          <p:cNvPr id="5" name="Footer Placeholder 4">
            <a:extLst>
              <a:ext uri="{FF2B5EF4-FFF2-40B4-BE49-F238E27FC236}">
                <a16:creationId xmlns:a16="http://schemas.microsoft.com/office/drawing/2014/main" id="{A4060A4E-8EB3-A616-275D-8C95EA0A7A7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A26D673-6F74-FE48-5CC8-441CEECD2253}"/>
              </a:ext>
            </a:extLst>
          </p:cNvPr>
          <p:cNvSpPr>
            <a:spLocks noGrp="1"/>
          </p:cNvSpPr>
          <p:nvPr>
            <p:ph type="sldNum" sz="quarter" idx="12"/>
          </p:nvPr>
        </p:nvSpPr>
        <p:spPr/>
        <p:txBody>
          <a:bodyPr/>
          <a:lstStyle/>
          <a:p>
            <a:fld id="{44137417-A032-41C4-AC5A-94366FC82CCE}" type="slidenum">
              <a:rPr lang="en-IN" smtClean="0"/>
              <a:t>‹#›</a:t>
            </a:fld>
            <a:endParaRPr lang="en-IN"/>
          </a:p>
        </p:txBody>
      </p:sp>
    </p:spTree>
    <p:extLst>
      <p:ext uri="{BB962C8B-B14F-4D97-AF65-F5344CB8AC3E}">
        <p14:creationId xmlns:p14="http://schemas.microsoft.com/office/powerpoint/2010/main" val="4009328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AA27F-B4DD-B73D-069E-7692B8D146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502F1DC4-B394-FCD4-9F38-F60E1A74A3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005873A-30EB-61DF-4DCF-19DC82F00BEB}"/>
              </a:ext>
            </a:extLst>
          </p:cNvPr>
          <p:cNvSpPr>
            <a:spLocks noGrp="1"/>
          </p:cNvSpPr>
          <p:nvPr>
            <p:ph type="dt" sz="half" idx="10"/>
          </p:nvPr>
        </p:nvSpPr>
        <p:spPr/>
        <p:txBody>
          <a:bodyPr/>
          <a:lstStyle/>
          <a:p>
            <a:fld id="{015E9827-FA1D-409C-93FC-E622FE3D4580}" type="datetimeFigureOut">
              <a:rPr lang="en-IN" smtClean="0"/>
              <a:t>04-06-2022</a:t>
            </a:fld>
            <a:endParaRPr lang="en-IN"/>
          </a:p>
        </p:txBody>
      </p:sp>
      <p:sp>
        <p:nvSpPr>
          <p:cNvPr id="5" name="Footer Placeholder 4">
            <a:extLst>
              <a:ext uri="{FF2B5EF4-FFF2-40B4-BE49-F238E27FC236}">
                <a16:creationId xmlns:a16="http://schemas.microsoft.com/office/drawing/2014/main" id="{970DA18F-4D63-11F9-25D0-F01D9500C0C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2CC4CDF-9D96-2747-4C29-C7D85B7994EE}"/>
              </a:ext>
            </a:extLst>
          </p:cNvPr>
          <p:cNvSpPr>
            <a:spLocks noGrp="1"/>
          </p:cNvSpPr>
          <p:nvPr>
            <p:ph type="sldNum" sz="quarter" idx="12"/>
          </p:nvPr>
        </p:nvSpPr>
        <p:spPr/>
        <p:txBody>
          <a:bodyPr/>
          <a:lstStyle/>
          <a:p>
            <a:fld id="{44137417-A032-41C4-AC5A-94366FC82CCE}" type="slidenum">
              <a:rPr lang="en-IN" smtClean="0"/>
              <a:t>‹#›</a:t>
            </a:fld>
            <a:endParaRPr lang="en-IN"/>
          </a:p>
        </p:txBody>
      </p:sp>
    </p:spTree>
    <p:extLst>
      <p:ext uri="{BB962C8B-B14F-4D97-AF65-F5344CB8AC3E}">
        <p14:creationId xmlns:p14="http://schemas.microsoft.com/office/powerpoint/2010/main" val="1483233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3CA86-9583-3D93-EB2A-A674642EF8F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00F002A-9564-E061-4C1E-9287285056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61858533-879F-65DB-0725-A3F0BFC3A15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F7885281-DB8C-21F8-9457-FA2D23CE78A5}"/>
              </a:ext>
            </a:extLst>
          </p:cNvPr>
          <p:cNvSpPr>
            <a:spLocks noGrp="1"/>
          </p:cNvSpPr>
          <p:nvPr>
            <p:ph type="dt" sz="half" idx="10"/>
          </p:nvPr>
        </p:nvSpPr>
        <p:spPr/>
        <p:txBody>
          <a:bodyPr/>
          <a:lstStyle/>
          <a:p>
            <a:fld id="{015E9827-FA1D-409C-93FC-E622FE3D4580}" type="datetimeFigureOut">
              <a:rPr lang="en-IN" smtClean="0"/>
              <a:t>04-06-2022</a:t>
            </a:fld>
            <a:endParaRPr lang="en-IN"/>
          </a:p>
        </p:txBody>
      </p:sp>
      <p:sp>
        <p:nvSpPr>
          <p:cNvPr id="6" name="Footer Placeholder 5">
            <a:extLst>
              <a:ext uri="{FF2B5EF4-FFF2-40B4-BE49-F238E27FC236}">
                <a16:creationId xmlns:a16="http://schemas.microsoft.com/office/drawing/2014/main" id="{443BC0EE-C53D-5DBE-83E3-A7BE0972FA4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273884E-F683-C91D-461A-738E07F8B0D6}"/>
              </a:ext>
            </a:extLst>
          </p:cNvPr>
          <p:cNvSpPr>
            <a:spLocks noGrp="1"/>
          </p:cNvSpPr>
          <p:nvPr>
            <p:ph type="sldNum" sz="quarter" idx="12"/>
          </p:nvPr>
        </p:nvSpPr>
        <p:spPr/>
        <p:txBody>
          <a:bodyPr/>
          <a:lstStyle/>
          <a:p>
            <a:fld id="{44137417-A032-41C4-AC5A-94366FC82CCE}" type="slidenum">
              <a:rPr lang="en-IN" smtClean="0"/>
              <a:t>‹#›</a:t>
            </a:fld>
            <a:endParaRPr lang="en-IN"/>
          </a:p>
        </p:txBody>
      </p:sp>
    </p:spTree>
    <p:extLst>
      <p:ext uri="{BB962C8B-B14F-4D97-AF65-F5344CB8AC3E}">
        <p14:creationId xmlns:p14="http://schemas.microsoft.com/office/powerpoint/2010/main" val="218590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FCCBF-C797-7F70-B7AB-1259E2DC5751}"/>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898759C-FB4A-117E-4407-33BBDFD8A7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9A5F40-6DD2-4693-AFF7-B9058C9D274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F25094B2-866A-5586-83F2-53102BA164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067DAE-BA4D-AC2F-5ED3-9025BF856C9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066D0B36-8399-DB56-B72E-E3D33348C26A}"/>
              </a:ext>
            </a:extLst>
          </p:cNvPr>
          <p:cNvSpPr>
            <a:spLocks noGrp="1"/>
          </p:cNvSpPr>
          <p:nvPr>
            <p:ph type="dt" sz="half" idx="10"/>
          </p:nvPr>
        </p:nvSpPr>
        <p:spPr/>
        <p:txBody>
          <a:bodyPr/>
          <a:lstStyle/>
          <a:p>
            <a:fld id="{015E9827-FA1D-409C-93FC-E622FE3D4580}" type="datetimeFigureOut">
              <a:rPr lang="en-IN" smtClean="0"/>
              <a:t>04-06-2022</a:t>
            </a:fld>
            <a:endParaRPr lang="en-IN"/>
          </a:p>
        </p:txBody>
      </p:sp>
      <p:sp>
        <p:nvSpPr>
          <p:cNvPr id="8" name="Footer Placeholder 7">
            <a:extLst>
              <a:ext uri="{FF2B5EF4-FFF2-40B4-BE49-F238E27FC236}">
                <a16:creationId xmlns:a16="http://schemas.microsoft.com/office/drawing/2014/main" id="{E0AA5D67-CDCF-69A0-A0A0-1112AF3D2A5F}"/>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7D80D01B-9303-1DF1-0DA5-AEDB2018B5FD}"/>
              </a:ext>
            </a:extLst>
          </p:cNvPr>
          <p:cNvSpPr>
            <a:spLocks noGrp="1"/>
          </p:cNvSpPr>
          <p:nvPr>
            <p:ph type="sldNum" sz="quarter" idx="12"/>
          </p:nvPr>
        </p:nvSpPr>
        <p:spPr/>
        <p:txBody>
          <a:bodyPr/>
          <a:lstStyle/>
          <a:p>
            <a:fld id="{44137417-A032-41C4-AC5A-94366FC82CCE}" type="slidenum">
              <a:rPr lang="en-IN" smtClean="0"/>
              <a:t>‹#›</a:t>
            </a:fld>
            <a:endParaRPr lang="en-IN"/>
          </a:p>
        </p:txBody>
      </p:sp>
    </p:spTree>
    <p:extLst>
      <p:ext uri="{BB962C8B-B14F-4D97-AF65-F5344CB8AC3E}">
        <p14:creationId xmlns:p14="http://schemas.microsoft.com/office/powerpoint/2010/main" val="2703091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D3B73-5534-37DD-B659-F5C049C22386}"/>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73663A8C-4E81-F423-CB00-C08C597E7A3C}"/>
              </a:ext>
            </a:extLst>
          </p:cNvPr>
          <p:cNvSpPr>
            <a:spLocks noGrp="1"/>
          </p:cNvSpPr>
          <p:nvPr>
            <p:ph type="dt" sz="half" idx="10"/>
          </p:nvPr>
        </p:nvSpPr>
        <p:spPr/>
        <p:txBody>
          <a:bodyPr/>
          <a:lstStyle/>
          <a:p>
            <a:fld id="{015E9827-FA1D-409C-93FC-E622FE3D4580}" type="datetimeFigureOut">
              <a:rPr lang="en-IN" smtClean="0"/>
              <a:t>04-06-2022</a:t>
            </a:fld>
            <a:endParaRPr lang="en-IN"/>
          </a:p>
        </p:txBody>
      </p:sp>
      <p:sp>
        <p:nvSpPr>
          <p:cNvPr id="4" name="Footer Placeholder 3">
            <a:extLst>
              <a:ext uri="{FF2B5EF4-FFF2-40B4-BE49-F238E27FC236}">
                <a16:creationId xmlns:a16="http://schemas.microsoft.com/office/drawing/2014/main" id="{CBAEEC51-899D-EAC2-E80C-734EFBDFA0EB}"/>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2207AB37-26DB-C393-592B-A8074BA5A66C}"/>
              </a:ext>
            </a:extLst>
          </p:cNvPr>
          <p:cNvSpPr>
            <a:spLocks noGrp="1"/>
          </p:cNvSpPr>
          <p:nvPr>
            <p:ph type="sldNum" sz="quarter" idx="12"/>
          </p:nvPr>
        </p:nvSpPr>
        <p:spPr/>
        <p:txBody>
          <a:bodyPr/>
          <a:lstStyle/>
          <a:p>
            <a:fld id="{44137417-A032-41C4-AC5A-94366FC82CCE}" type="slidenum">
              <a:rPr lang="en-IN" smtClean="0"/>
              <a:t>‹#›</a:t>
            </a:fld>
            <a:endParaRPr lang="en-IN"/>
          </a:p>
        </p:txBody>
      </p:sp>
    </p:spTree>
    <p:extLst>
      <p:ext uri="{BB962C8B-B14F-4D97-AF65-F5344CB8AC3E}">
        <p14:creationId xmlns:p14="http://schemas.microsoft.com/office/powerpoint/2010/main" val="398736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D41106-C6ED-8D65-4E8C-2ADEEFBA860F}"/>
              </a:ext>
            </a:extLst>
          </p:cNvPr>
          <p:cNvSpPr>
            <a:spLocks noGrp="1"/>
          </p:cNvSpPr>
          <p:nvPr>
            <p:ph type="dt" sz="half" idx="10"/>
          </p:nvPr>
        </p:nvSpPr>
        <p:spPr/>
        <p:txBody>
          <a:bodyPr/>
          <a:lstStyle/>
          <a:p>
            <a:fld id="{015E9827-FA1D-409C-93FC-E622FE3D4580}" type="datetimeFigureOut">
              <a:rPr lang="en-IN" smtClean="0"/>
              <a:t>04-06-2022</a:t>
            </a:fld>
            <a:endParaRPr lang="en-IN"/>
          </a:p>
        </p:txBody>
      </p:sp>
      <p:sp>
        <p:nvSpPr>
          <p:cNvPr id="3" name="Footer Placeholder 2">
            <a:extLst>
              <a:ext uri="{FF2B5EF4-FFF2-40B4-BE49-F238E27FC236}">
                <a16:creationId xmlns:a16="http://schemas.microsoft.com/office/drawing/2014/main" id="{67EE396C-91B1-ECF6-776E-02A9D5975601}"/>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A1D32B32-87D4-455D-5D0A-89E24FA97CCA}"/>
              </a:ext>
            </a:extLst>
          </p:cNvPr>
          <p:cNvSpPr>
            <a:spLocks noGrp="1"/>
          </p:cNvSpPr>
          <p:nvPr>
            <p:ph type="sldNum" sz="quarter" idx="12"/>
          </p:nvPr>
        </p:nvSpPr>
        <p:spPr/>
        <p:txBody>
          <a:bodyPr/>
          <a:lstStyle/>
          <a:p>
            <a:fld id="{44137417-A032-41C4-AC5A-94366FC82CCE}" type="slidenum">
              <a:rPr lang="en-IN" smtClean="0"/>
              <a:t>‹#›</a:t>
            </a:fld>
            <a:endParaRPr lang="en-IN"/>
          </a:p>
        </p:txBody>
      </p:sp>
    </p:spTree>
    <p:extLst>
      <p:ext uri="{BB962C8B-B14F-4D97-AF65-F5344CB8AC3E}">
        <p14:creationId xmlns:p14="http://schemas.microsoft.com/office/powerpoint/2010/main" val="1048144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63D29-E1AF-68C1-299D-F918469769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A4CFB225-1803-4D31-37BC-F25AC3A54E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5BF5E6C5-F7AB-8FD0-25AE-43DD3B9F77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78EDD5-9935-9E1B-5C8D-30A2010AF7C1}"/>
              </a:ext>
            </a:extLst>
          </p:cNvPr>
          <p:cNvSpPr>
            <a:spLocks noGrp="1"/>
          </p:cNvSpPr>
          <p:nvPr>
            <p:ph type="dt" sz="half" idx="10"/>
          </p:nvPr>
        </p:nvSpPr>
        <p:spPr/>
        <p:txBody>
          <a:bodyPr/>
          <a:lstStyle/>
          <a:p>
            <a:fld id="{015E9827-FA1D-409C-93FC-E622FE3D4580}" type="datetimeFigureOut">
              <a:rPr lang="en-IN" smtClean="0"/>
              <a:t>04-06-2022</a:t>
            </a:fld>
            <a:endParaRPr lang="en-IN"/>
          </a:p>
        </p:txBody>
      </p:sp>
      <p:sp>
        <p:nvSpPr>
          <p:cNvPr id="6" name="Footer Placeholder 5">
            <a:extLst>
              <a:ext uri="{FF2B5EF4-FFF2-40B4-BE49-F238E27FC236}">
                <a16:creationId xmlns:a16="http://schemas.microsoft.com/office/drawing/2014/main" id="{2B20382D-EDE5-C34B-9527-88FB28B446D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5AC75F7-8D59-75FF-2BCF-B0DBDC215845}"/>
              </a:ext>
            </a:extLst>
          </p:cNvPr>
          <p:cNvSpPr>
            <a:spLocks noGrp="1"/>
          </p:cNvSpPr>
          <p:nvPr>
            <p:ph type="sldNum" sz="quarter" idx="12"/>
          </p:nvPr>
        </p:nvSpPr>
        <p:spPr/>
        <p:txBody>
          <a:bodyPr/>
          <a:lstStyle/>
          <a:p>
            <a:fld id="{44137417-A032-41C4-AC5A-94366FC82CCE}" type="slidenum">
              <a:rPr lang="en-IN" smtClean="0"/>
              <a:t>‹#›</a:t>
            </a:fld>
            <a:endParaRPr lang="en-IN"/>
          </a:p>
        </p:txBody>
      </p:sp>
    </p:spTree>
    <p:extLst>
      <p:ext uri="{BB962C8B-B14F-4D97-AF65-F5344CB8AC3E}">
        <p14:creationId xmlns:p14="http://schemas.microsoft.com/office/powerpoint/2010/main" val="102122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60AD8-4CBC-A920-5559-1DCE7A1CFC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E571DFAA-038E-CF31-E7FE-95E04D02A9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21CCDFE7-D043-EEE7-5F87-A59412C523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1B3DAB-FE92-2D93-2CF9-3A14B2ADB107}"/>
              </a:ext>
            </a:extLst>
          </p:cNvPr>
          <p:cNvSpPr>
            <a:spLocks noGrp="1"/>
          </p:cNvSpPr>
          <p:nvPr>
            <p:ph type="dt" sz="half" idx="10"/>
          </p:nvPr>
        </p:nvSpPr>
        <p:spPr/>
        <p:txBody>
          <a:bodyPr/>
          <a:lstStyle/>
          <a:p>
            <a:fld id="{015E9827-FA1D-409C-93FC-E622FE3D4580}" type="datetimeFigureOut">
              <a:rPr lang="en-IN" smtClean="0"/>
              <a:t>04-06-2022</a:t>
            </a:fld>
            <a:endParaRPr lang="en-IN"/>
          </a:p>
        </p:txBody>
      </p:sp>
      <p:sp>
        <p:nvSpPr>
          <p:cNvPr id="6" name="Footer Placeholder 5">
            <a:extLst>
              <a:ext uri="{FF2B5EF4-FFF2-40B4-BE49-F238E27FC236}">
                <a16:creationId xmlns:a16="http://schemas.microsoft.com/office/drawing/2014/main" id="{A831CF53-8201-D3E5-B90E-F2DA4FDAB7D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EFD6631-53F2-A2CD-9CCE-992898795C1E}"/>
              </a:ext>
            </a:extLst>
          </p:cNvPr>
          <p:cNvSpPr>
            <a:spLocks noGrp="1"/>
          </p:cNvSpPr>
          <p:nvPr>
            <p:ph type="sldNum" sz="quarter" idx="12"/>
          </p:nvPr>
        </p:nvSpPr>
        <p:spPr/>
        <p:txBody>
          <a:bodyPr/>
          <a:lstStyle/>
          <a:p>
            <a:fld id="{44137417-A032-41C4-AC5A-94366FC82CCE}" type="slidenum">
              <a:rPr lang="en-IN" smtClean="0"/>
              <a:t>‹#›</a:t>
            </a:fld>
            <a:endParaRPr lang="en-IN"/>
          </a:p>
        </p:txBody>
      </p:sp>
    </p:spTree>
    <p:extLst>
      <p:ext uri="{BB962C8B-B14F-4D97-AF65-F5344CB8AC3E}">
        <p14:creationId xmlns:p14="http://schemas.microsoft.com/office/powerpoint/2010/main" val="1800929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5EB916-DCC2-A21C-9B14-32113445FB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4F612FF-C767-E401-B0D3-02AF79C504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3CB293A-C043-750C-BE7D-10E4E5F49C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5E9827-FA1D-409C-93FC-E622FE3D4580}" type="datetimeFigureOut">
              <a:rPr lang="en-IN" smtClean="0"/>
              <a:t>04-06-2022</a:t>
            </a:fld>
            <a:endParaRPr lang="en-IN"/>
          </a:p>
        </p:txBody>
      </p:sp>
      <p:sp>
        <p:nvSpPr>
          <p:cNvPr id="5" name="Footer Placeholder 4">
            <a:extLst>
              <a:ext uri="{FF2B5EF4-FFF2-40B4-BE49-F238E27FC236}">
                <a16:creationId xmlns:a16="http://schemas.microsoft.com/office/drawing/2014/main" id="{0CA13457-4F32-8FDD-150B-C727207AB3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D141CD19-717A-A5D4-B626-1B9C05F4E5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137417-A032-41C4-AC5A-94366FC82CCE}" type="slidenum">
              <a:rPr lang="en-IN" smtClean="0"/>
              <a:t>‹#›</a:t>
            </a:fld>
            <a:endParaRPr lang="en-IN"/>
          </a:p>
        </p:txBody>
      </p:sp>
    </p:spTree>
    <p:extLst>
      <p:ext uri="{BB962C8B-B14F-4D97-AF65-F5344CB8AC3E}">
        <p14:creationId xmlns:p14="http://schemas.microsoft.com/office/powerpoint/2010/main" val="8539475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64105-1528-DD13-412B-61428888DCDC}"/>
              </a:ext>
            </a:extLst>
          </p:cNvPr>
          <p:cNvSpPr>
            <a:spLocks noGrp="1"/>
          </p:cNvSpPr>
          <p:nvPr>
            <p:ph type="ctrTitle"/>
          </p:nvPr>
        </p:nvSpPr>
        <p:spPr>
          <a:xfrm>
            <a:off x="1524000" y="1122363"/>
            <a:ext cx="9144000" cy="1905317"/>
          </a:xfrm>
        </p:spPr>
        <p:txBody>
          <a:bodyPr>
            <a:normAutofit/>
          </a:bodyPr>
          <a:lstStyle/>
          <a:p>
            <a:r>
              <a:rPr lang="en-IN" dirty="0"/>
              <a:t>Appetite stimulants, Digestants and carminatives</a:t>
            </a:r>
          </a:p>
        </p:txBody>
      </p:sp>
      <p:sp>
        <p:nvSpPr>
          <p:cNvPr id="3" name="Subtitle 2">
            <a:extLst>
              <a:ext uri="{FF2B5EF4-FFF2-40B4-BE49-F238E27FC236}">
                <a16:creationId xmlns:a16="http://schemas.microsoft.com/office/drawing/2014/main" id="{AB31C51E-448B-FA71-D6A0-70FEDF3BE59D}"/>
              </a:ext>
            </a:extLst>
          </p:cNvPr>
          <p:cNvSpPr>
            <a:spLocks noGrp="1"/>
          </p:cNvSpPr>
          <p:nvPr>
            <p:ph type="subTitle" idx="1"/>
          </p:nvPr>
        </p:nvSpPr>
        <p:spPr/>
        <p:txBody>
          <a:bodyPr/>
          <a:lstStyle/>
          <a:p>
            <a:r>
              <a:rPr lang="en-US" dirty="0"/>
              <a:t>BP602T</a:t>
            </a:r>
          </a:p>
          <a:p>
            <a:r>
              <a:rPr lang="en-US" dirty="0"/>
              <a:t>Pharmacology III</a:t>
            </a:r>
            <a:endParaRPr lang="en-IN" dirty="0"/>
          </a:p>
        </p:txBody>
      </p:sp>
    </p:spTree>
    <p:extLst>
      <p:ext uri="{BB962C8B-B14F-4D97-AF65-F5344CB8AC3E}">
        <p14:creationId xmlns:p14="http://schemas.microsoft.com/office/powerpoint/2010/main" val="156740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6F4D5-941C-738C-A6BB-D78B596F3D31}"/>
              </a:ext>
            </a:extLst>
          </p:cNvPr>
          <p:cNvSpPr>
            <a:spLocks noGrp="1"/>
          </p:cNvSpPr>
          <p:nvPr>
            <p:ph type="title"/>
          </p:nvPr>
        </p:nvSpPr>
        <p:spPr>
          <a:xfrm>
            <a:off x="838200" y="365125"/>
            <a:ext cx="10515600" cy="793115"/>
          </a:xfrm>
        </p:spPr>
        <p:txBody>
          <a:bodyPr>
            <a:normAutofit/>
          </a:bodyPr>
          <a:lstStyle/>
          <a:p>
            <a:r>
              <a:rPr lang="en-US" sz="4000" b="1" dirty="0">
                <a:effectLst>
                  <a:outerShdw blurRad="38100" dist="38100" dir="2700000" algn="tl">
                    <a:srgbClr val="000000">
                      <a:alpha val="43137"/>
                    </a:srgbClr>
                  </a:outerShdw>
                </a:effectLst>
              </a:rPr>
              <a:t>Appetite</a:t>
            </a:r>
            <a:endParaRPr lang="en-IN" sz="4000" b="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B2E64A76-78DA-6748-2D18-AA762EE42817}"/>
              </a:ext>
            </a:extLst>
          </p:cNvPr>
          <p:cNvSpPr>
            <a:spLocks noGrp="1"/>
          </p:cNvSpPr>
          <p:nvPr>
            <p:ph idx="1"/>
          </p:nvPr>
        </p:nvSpPr>
        <p:spPr>
          <a:xfrm>
            <a:off x="731520" y="1259840"/>
            <a:ext cx="10881360" cy="4917123"/>
          </a:xfrm>
        </p:spPr>
        <p:txBody>
          <a:bodyPr>
            <a:normAutofit/>
          </a:bodyPr>
          <a:lstStyle/>
          <a:p>
            <a:pPr marL="0" indent="0">
              <a:lnSpc>
                <a:spcPct val="114000"/>
              </a:lnSpc>
              <a:spcBef>
                <a:spcPts val="600"/>
              </a:spcBef>
              <a:spcAft>
                <a:spcPts val="600"/>
              </a:spcAft>
              <a:buNone/>
            </a:pPr>
            <a:r>
              <a:rPr lang="en-US" sz="2400" dirty="0">
                <a:latin typeface="Times New Roman" panose="02020603050405020304" pitchFamily="18" charset="0"/>
                <a:cs typeface="Times New Roman" panose="02020603050405020304" pitchFamily="18" charset="0"/>
              </a:rPr>
              <a:t>Appetite is </a:t>
            </a:r>
            <a:r>
              <a:rPr lang="en-US" sz="2400" i="1" dirty="0">
                <a:latin typeface="Times New Roman" panose="02020603050405020304" pitchFamily="18" charset="0"/>
                <a:cs typeface="Times New Roman" panose="02020603050405020304" pitchFamily="18" charset="0"/>
              </a:rPr>
              <a:t>a desire to eat or drink</a:t>
            </a:r>
            <a:r>
              <a:rPr lang="en-US" sz="2400" dirty="0">
                <a:latin typeface="Times New Roman" panose="02020603050405020304" pitchFamily="18" charset="0"/>
                <a:cs typeface="Times New Roman" panose="02020603050405020304" pitchFamily="18" charset="0"/>
              </a:rPr>
              <a:t>. Appetite is a complex phenomenon influenced by several factors. The final outcome is achieved by the release of various hypothalamic peptides which are integrated with catecholaminergic, serotoninergic and opioid signaling pathways. Dopamine and 5-HT mediated processes in the CNS, and </a:t>
            </a:r>
            <a:r>
              <a:rPr lang="en-US" sz="2400" i="1" dirty="0">
                <a:latin typeface="Times New Roman" panose="02020603050405020304" pitchFamily="18" charset="0"/>
                <a:cs typeface="Times New Roman" panose="02020603050405020304" pitchFamily="18" charset="0"/>
              </a:rPr>
              <a:t>Ghrelin</a:t>
            </a:r>
            <a:r>
              <a:rPr lang="en-US" sz="2400" dirty="0">
                <a:latin typeface="Times New Roman" panose="02020603050405020304" pitchFamily="18" charset="0"/>
                <a:cs typeface="Times New Roman" panose="02020603050405020304" pitchFamily="18" charset="0"/>
              </a:rPr>
              <a:t>, a gut-brain peptide, probably play an important role in appetite control. </a:t>
            </a:r>
          </a:p>
          <a:p>
            <a:pPr marL="0" indent="0">
              <a:lnSpc>
                <a:spcPct val="114000"/>
              </a:lnSpc>
              <a:spcBef>
                <a:spcPts val="600"/>
              </a:spcBef>
              <a:spcAft>
                <a:spcPts val="600"/>
              </a:spcAft>
              <a:buNone/>
            </a:pPr>
            <a:r>
              <a:rPr lang="en-US" sz="1600" dirty="0"/>
              <a:t>Loss of appetite (anorexia) is a common complaint in clinical practice. Its etiology varies from prolonged, debilitating illnesses to purely psychological disturbances such as depression. It is common in patients with widespread cancer.</a:t>
            </a:r>
            <a:endParaRPr lang="en-US" sz="2400" dirty="0">
              <a:latin typeface="Times New Roman" panose="02020603050405020304" pitchFamily="18" charset="0"/>
              <a:cs typeface="Times New Roman" panose="02020603050405020304" pitchFamily="18" charset="0"/>
            </a:endParaRPr>
          </a:p>
          <a:p>
            <a:pPr marL="0" indent="0">
              <a:lnSpc>
                <a:spcPct val="114000"/>
              </a:lnSpc>
              <a:spcBef>
                <a:spcPts val="600"/>
              </a:spcBef>
              <a:spcAft>
                <a:spcPts val="600"/>
              </a:spcAft>
              <a:buNone/>
            </a:pPr>
            <a:r>
              <a:rPr lang="en-US" sz="2200" b="1" dirty="0">
                <a:latin typeface="Times New Roman" panose="02020603050405020304" pitchFamily="18" charset="0"/>
                <a:cs typeface="Times New Roman" panose="02020603050405020304" pitchFamily="18" charset="0"/>
              </a:rPr>
              <a:t>Symptomatically, appetite can often be improved </a:t>
            </a:r>
            <a:r>
              <a:rPr lang="en-US" sz="2200" dirty="0">
                <a:latin typeface="Times New Roman" panose="02020603050405020304" pitchFamily="18" charset="0"/>
                <a:cs typeface="Times New Roman" panose="02020603050405020304" pitchFamily="18" charset="0"/>
              </a:rPr>
              <a:t>by varying the diet and by use of such simple preparations like - Lemon pickles, Bitters such as bitter orange peel and soups.</a:t>
            </a:r>
          </a:p>
          <a:p>
            <a:pPr marL="0" indent="0">
              <a:lnSpc>
                <a:spcPct val="114000"/>
              </a:lnSpc>
              <a:spcBef>
                <a:spcPts val="600"/>
              </a:spcBef>
              <a:spcAft>
                <a:spcPts val="600"/>
              </a:spcAft>
              <a:buNone/>
            </a:pPr>
            <a:r>
              <a:rPr lang="en-US" sz="2200" dirty="0">
                <a:latin typeface="Times New Roman" panose="02020603050405020304" pitchFamily="18" charset="0"/>
                <a:cs typeface="Times New Roman" panose="02020603050405020304" pitchFamily="18" charset="0"/>
              </a:rPr>
              <a:t>The aromatic bitter appetite stimulants combine the property of bitterness with that of an aromatic volatile oil e.g. orange, ginger and cardamom.</a:t>
            </a:r>
            <a:endParaRPr lang="en-IN"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632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1A0ECC-E53F-AB30-6C49-2C8B02C93B90}"/>
              </a:ext>
            </a:extLst>
          </p:cNvPr>
          <p:cNvSpPr>
            <a:spLocks noGrp="1"/>
          </p:cNvSpPr>
          <p:nvPr>
            <p:ph idx="1"/>
          </p:nvPr>
        </p:nvSpPr>
        <p:spPr>
          <a:xfrm>
            <a:off x="640080" y="558800"/>
            <a:ext cx="10861040" cy="5618163"/>
          </a:xfrm>
        </p:spPr>
        <p:txBody>
          <a:bodyPr>
            <a:normAutofit/>
          </a:bodyPr>
          <a:lstStyle/>
          <a:p>
            <a:pPr marL="0" indent="0">
              <a:lnSpc>
                <a:spcPct val="114000"/>
              </a:lnSpc>
              <a:spcBef>
                <a:spcPts val="600"/>
              </a:spcBef>
              <a:spcAft>
                <a:spcPts val="600"/>
              </a:spcAft>
              <a:buNone/>
            </a:pPr>
            <a:r>
              <a:rPr lang="en-US" sz="2200" b="1" dirty="0">
                <a:latin typeface="Times New Roman" panose="02020603050405020304" pitchFamily="18" charset="0"/>
                <a:cs typeface="Times New Roman" panose="02020603050405020304" pitchFamily="18" charset="0"/>
              </a:rPr>
              <a:t>Alcohol</a:t>
            </a:r>
            <a:r>
              <a:rPr lang="en-US" sz="2200" dirty="0">
                <a:latin typeface="Times New Roman" panose="02020603050405020304" pitchFamily="18" charset="0"/>
                <a:cs typeface="Times New Roman" panose="02020603050405020304" pitchFamily="18" charset="0"/>
              </a:rPr>
              <a:t>: In small quantities (10%), given before a meal it can augment the gastric secretion both </a:t>
            </a:r>
            <a:r>
              <a:rPr lang="en-US" sz="2200" dirty="0" err="1">
                <a:latin typeface="Times New Roman" panose="02020603050405020304" pitchFamily="18" charset="0"/>
                <a:cs typeface="Times New Roman" panose="02020603050405020304" pitchFamily="18" charset="0"/>
              </a:rPr>
              <a:t>reflexly</a:t>
            </a:r>
            <a:r>
              <a:rPr lang="en-US" sz="2200" dirty="0">
                <a:latin typeface="Times New Roman" panose="02020603050405020304" pitchFamily="18" charset="0"/>
                <a:cs typeface="Times New Roman" panose="02020603050405020304" pitchFamily="18" charset="0"/>
              </a:rPr>
              <a:t> by stimulation of the taste buds and by a direct action. It is a major constituent of popular ‘tonics’. Many tonics dispensed in fancy bottles contain 10-15% of alcohol. Repeated ingestion of alcohol, however, causes chronic gastritis and a diminution in appetite. The use of alcohol containing ‘tonics’ in children is to be condemned. Their prolonged use even in adults is to be discouraged.</a:t>
            </a:r>
          </a:p>
          <a:p>
            <a:pPr marL="0" indent="0">
              <a:lnSpc>
                <a:spcPct val="114000"/>
              </a:lnSpc>
              <a:spcBef>
                <a:spcPts val="600"/>
              </a:spcBef>
              <a:spcAft>
                <a:spcPts val="600"/>
              </a:spcAft>
              <a:buNone/>
            </a:pPr>
            <a:r>
              <a:rPr lang="en-US" sz="2200" b="1" dirty="0">
                <a:latin typeface="Times New Roman" panose="02020603050405020304" pitchFamily="18" charset="0"/>
                <a:cs typeface="Times New Roman" panose="02020603050405020304" pitchFamily="18" charset="0"/>
              </a:rPr>
              <a:t>Megestrol acetate </a:t>
            </a:r>
            <a:r>
              <a:rPr lang="en-US" sz="2200" dirty="0">
                <a:latin typeface="Times New Roman" panose="02020603050405020304" pitchFamily="18" charset="0"/>
                <a:cs typeface="Times New Roman" panose="02020603050405020304" pitchFamily="18" charset="0"/>
              </a:rPr>
              <a:t>and </a:t>
            </a:r>
            <a:r>
              <a:rPr lang="en-US" sz="2200" b="1" dirty="0">
                <a:latin typeface="Times New Roman" panose="02020603050405020304" pitchFamily="18" charset="0"/>
                <a:cs typeface="Times New Roman" panose="02020603050405020304" pitchFamily="18" charset="0"/>
              </a:rPr>
              <a:t>Glucocorticoids</a:t>
            </a:r>
            <a:r>
              <a:rPr lang="en-US" sz="2200" dirty="0">
                <a:latin typeface="Times New Roman" panose="02020603050405020304" pitchFamily="18" charset="0"/>
                <a:cs typeface="Times New Roman" panose="02020603050405020304" pitchFamily="18" charset="0"/>
              </a:rPr>
              <a:t> are useful in increasing the appetite but not necessarily weight in patients with cancer-induced cachexia. </a:t>
            </a:r>
            <a:r>
              <a:rPr lang="en-US" sz="2200" b="1" dirty="0">
                <a:latin typeface="Times New Roman" panose="02020603050405020304" pitchFamily="18" charset="0"/>
                <a:cs typeface="Times New Roman" panose="02020603050405020304" pitchFamily="18" charset="0"/>
              </a:rPr>
              <a:t>Insulin</a:t>
            </a:r>
            <a:r>
              <a:rPr lang="en-US" sz="2200" dirty="0">
                <a:latin typeface="Times New Roman" panose="02020603050405020304" pitchFamily="18" charset="0"/>
                <a:cs typeface="Times New Roman" panose="02020603050405020304" pitchFamily="18" charset="0"/>
              </a:rPr>
              <a:t> and </a:t>
            </a:r>
            <a:r>
              <a:rPr lang="en-US" sz="2200" b="1" dirty="0">
                <a:latin typeface="Times New Roman" panose="02020603050405020304" pitchFamily="18" charset="0"/>
                <a:cs typeface="Times New Roman" panose="02020603050405020304" pitchFamily="18" charset="0"/>
              </a:rPr>
              <a:t>oral hypoglycemics </a:t>
            </a:r>
            <a:r>
              <a:rPr lang="en-US" sz="2200" dirty="0">
                <a:latin typeface="Times New Roman" panose="02020603050405020304" pitchFamily="18" charset="0"/>
                <a:cs typeface="Times New Roman" panose="02020603050405020304" pitchFamily="18" charset="0"/>
              </a:rPr>
              <a:t>augment gastric secretion by producing hypoglycemia; however, their use is irrational and hazardous. Similar claims have been advanced for </a:t>
            </a:r>
            <a:r>
              <a:rPr lang="en-US" sz="2200" b="1" dirty="0">
                <a:latin typeface="Times New Roman" panose="02020603050405020304" pitchFamily="18" charset="0"/>
                <a:cs typeface="Times New Roman" panose="02020603050405020304" pitchFamily="18" charset="0"/>
              </a:rPr>
              <a:t>vitamin B12 </a:t>
            </a:r>
            <a:r>
              <a:rPr lang="en-US" sz="2200" dirty="0">
                <a:latin typeface="Times New Roman" panose="02020603050405020304" pitchFamily="18" charset="0"/>
                <a:cs typeface="Times New Roman" panose="02020603050405020304" pitchFamily="18" charset="0"/>
              </a:rPr>
              <a:t>and </a:t>
            </a:r>
            <a:r>
              <a:rPr lang="en-US" sz="2200" b="1" dirty="0">
                <a:latin typeface="Times New Roman" panose="02020603050405020304" pitchFamily="18" charset="0"/>
                <a:cs typeface="Times New Roman" panose="02020603050405020304" pitchFamily="18" charset="0"/>
              </a:rPr>
              <a:t>Anabolic steroids</a:t>
            </a:r>
            <a:r>
              <a:rPr lang="en-US" sz="2200" dirty="0">
                <a:latin typeface="Times New Roman" panose="02020603050405020304" pitchFamily="18" charset="0"/>
                <a:cs typeface="Times New Roman" panose="02020603050405020304" pitchFamily="18" charset="0"/>
              </a:rPr>
              <a:t> but whether appetite stimulation is their primary action or secondary to their metabolic effects remains to be established. The </a:t>
            </a:r>
            <a:r>
              <a:rPr lang="en-US" sz="2200" b="1" dirty="0">
                <a:latin typeface="Times New Roman" panose="02020603050405020304" pitchFamily="18" charset="0"/>
                <a:cs typeface="Times New Roman" panose="02020603050405020304" pitchFamily="18" charset="0"/>
              </a:rPr>
              <a:t>5-HT antagonist </a:t>
            </a:r>
            <a:r>
              <a:rPr lang="en-US" sz="2200" b="1" i="1" dirty="0">
                <a:latin typeface="Times New Roman" panose="02020603050405020304" pitchFamily="18" charset="0"/>
                <a:cs typeface="Times New Roman" panose="02020603050405020304" pitchFamily="18" charset="0"/>
              </a:rPr>
              <a:t>Cyproheptadine</a:t>
            </a:r>
            <a:r>
              <a:rPr lang="en-US" sz="2200" dirty="0">
                <a:latin typeface="Times New Roman" panose="02020603050405020304" pitchFamily="18" charset="0"/>
                <a:cs typeface="Times New Roman" panose="02020603050405020304" pitchFamily="18" charset="0"/>
              </a:rPr>
              <a:t>, has also some appetite stimulating property; however, used in large doses, it inhibits the release of ACTH and depresses the circulating cortisol level. </a:t>
            </a:r>
            <a:r>
              <a:rPr lang="en-US" sz="2200" b="1" dirty="0">
                <a:latin typeface="Times New Roman" panose="02020603050405020304" pitchFamily="18" charset="0"/>
                <a:cs typeface="Times New Roman" panose="02020603050405020304" pitchFamily="18" charset="0"/>
              </a:rPr>
              <a:t>Thus there is no safe and reliable appetite stimulant</a:t>
            </a:r>
            <a:r>
              <a:rPr lang="en-US" sz="2200" dirty="0">
                <a:latin typeface="Times New Roman" panose="02020603050405020304" pitchFamily="18" charset="0"/>
                <a:cs typeface="Times New Roman" panose="02020603050405020304" pitchFamily="18" charset="0"/>
              </a:rPr>
              <a:t>.</a:t>
            </a:r>
            <a:endParaRPr lang="en-IN"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9969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60BDA7-FC04-0EA2-E78E-90BCB970B139}"/>
              </a:ext>
            </a:extLst>
          </p:cNvPr>
          <p:cNvSpPr>
            <a:spLocks noGrp="1"/>
          </p:cNvSpPr>
          <p:nvPr>
            <p:ph idx="1"/>
          </p:nvPr>
        </p:nvSpPr>
        <p:spPr>
          <a:xfrm>
            <a:off x="609600" y="436880"/>
            <a:ext cx="10993120" cy="6096000"/>
          </a:xfrm>
        </p:spPr>
        <p:txBody>
          <a:bodyPr>
            <a:normAutofit lnSpcReduction="10000"/>
          </a:bodyPr>
          <a:lstStyle/>
          <a:p>
            <a:pPr marL="0" indent="0">
              <a:lnSpc>
                <a:spcPct val="114000"/>
              </a:lnSpc>
              <a:spcBef>
                <a:spcPts val="600"/>
              </a:spcBef>
              <a:buNone/>
            </a:pPr>
            <a:r>
              <a:rPr lang="en-US" sz="2400" b="1" dirty="0">
                <a:latin typeface="Times New Roman" panose="02020603050405020304" pitchFamily="18" charset="0"/>
                <a:cs typeface="Times New Roman" panose="02020603050405020304" pitchFamily="18" charset="0"/>
              </a:rPr>
              <a:t>Anorexia nervosa </a:t>
            </a:r>
            <a:r>
              <a:rPr lang="en-US" sz="2400" dirty="0">
                <a:latin typeface="Times New Roman" panose="02020603050405020304" pitchFamily="18" charset="0"/>
                <a:cs typeface="Times New Roman" panose="02020603050405020304" pitchFamily="18" charset="0"/>
              </a:rPr>
              <a:t>is a chronic disorder </a:t>
            </a:r>
            <a:r>
              <a:rPr lang="en-US" sz="2400" dirty="0" err="1">
                <a:latin typeface="Times New Roman" panose="02020603050405020304" pitchFamily="18" charset="0"/>
                <a:cs typeface="Times New Roman" panose="02020603050405020304" pitchFamily="18" charset="0"/>
              </a:rPr>
              <a:t>characterised</a:t>
            </a:r>
            <a:r>
              <a:rPr lang="en-US" sz="2400" dirty="0">
                <a:latin typeface="Times New Roman" panose="02020603050405020304" pitchFamily="18" charset="0"/>
                <a:cs typeface="Times New Roman" panose="02020603050405020304" pitchFamily="18" charset="0"/>
              </a:rPr>
              <a:t> by loss of appetite and self induced weight loss, accompanied by psychological and physiological alterations such as </a:t>
            </a:r>
            <a:r>
              <a:rPr lang="en-US" sz="2400" dirty="0" err="1">
                <a:latin typeface="Times New Roman" panose="02020603050405020304" pitchFamily="18" charset="0"/>
                <a:cs typeface="Times New Roman" panose="02020603050405020304" pitchFamily="18" charset="0"/>
              </a:rPr>
              <a:t>amenorrhoea</a:t>
            </a:r>
            <a:r>
              <a:rPr lang="en-US" sz="2400" dirty="0">
                <a:latin typeface="Times New Roman" panose="02020603050405020304" pitchFamily="18" charset="0"/>
                <a:cs typeface="Times New Roman" panose="02020603050405020304" pitchFamily="18" charset="0"/>
              </a:rPr>
              <a:t>. Hypothalamic abnormalities are believed to play a role in its pathogenesis. Almost no pharmacological agent of proven value is available for its treatment. </a:t>
            </a:r>
            <a:r>
              <a:rPr lang="en-US" sz="2400" b="1" dirty="0">
                <a:latin typeface="Times New Roman" panose="02020603050405020304" pitchFamily="18" charset="0"/>
                <a:cs typeface="Times New Roman" panose="02020603050405020304" pitchFamily="18" charset="0"/>
              </a:rPr>
              <a:t>Olanzapine</a:t>
            </a:r>
            <a:r>
              <a:rPr lang="en-US" sz="2400" dirty="0">
                <a:latin typeface="Times New Roman" panose="02020603050405020304" pitchFamily="18" charset="0"/>
                <a:cs typeface="Times New Roman" panose="02020603050405020304" pitchFamily="18" charset="0"/>
              </a:rPr>
              <a:t>, an atypical antipsychotic acting on multiple receptors, and </a:t>
            </a:r>
            <a:r>
              <a:rPr lang="en-US" sz="2400" b="1" dirty="0" err="1">
                <a:latin typeface="Times New Roman" panose="02020603050405020304" pitchFamily="18" charset="0"/>
                <a:cs typeface="Times New Roman" panose="02020603050405020304" pitchFamily="18" charset="0"/>
              </a:rPr>
              <a:t>Reboxitine</a:t>
            </a:r>
            <a:r>
              <a:rPr lang="en-US" sz="2400" b="1" dirty="0">
                <a:latin typeface="Times New Roman" panose="02020603050405020304" pitchFamily="18" charset="0"/>
                <a:cs typeface="Times New Roman" panose="02020603050405020304" pitchFamily="18" charset="0"/>
              </a:rPr>
              <a:t> </a:t>
            </a:r>
            <a:r>
              <a:rPr lang="en-US" sz="1500" b="1" dirty="0">
                <a:latin typeface="Times New Roman" panose="02020603050405020304" pitchFamily="18" charset="0"/>
                <a:cs typeface="Times New Roman" panose="02020603050405020304" pitchFamily="18" charset="0"/>
              </a:rPr>
              <a:t>(</a:t>
            </a:r>
            <a:r>
              <a:rPr lang="en-US" sz="1500" b="1" i="0" dirty="0">
                <a:solidFill>
                  <a:srgbClr val="202124"/>
                </a:solidFill>
                <a:effectLst/>
                <a:latin typeface="arial" panose="020B0604020202020204" pitchFamily="34" charset="0"/>
              </a:rPr>
              <a:t>a selective noradrenaline reuptake inhibitor (</a:t>
            </a:r>
            <a:r>
              <a:rPr lang="en-US" sz="1500" b="1" i="0" dirty="0" err="1">
                <a:solidFill>
                  <a:srgbClr val="202124"/>
                </a:solidFill>
                <a:effectLst/>
                <a:latin typeface="arial" panose="020B0604020202020204" pitchFamily="34" charset="0"/>
              </a:rPr>
              <a:t>NaRI</a:t>
            </a:r>
            <a:r>
              <a:rPr lang="en-US" sz="1500" b="1" i="0" dirty="0">
                <a:solidFill>
                  <a:srgbClr val="202124"/>
                </a:solidFill>
                <a:effectLst/>
                <a:latin typeface="arial" panose="020B0604020202020204" pitchFamily="34" charset="0"/>
              </a:rPr>
              <a:t>), the first drug of new antidepressant class</a:t>
            </a:r>
            <a:r>
              <a:rPr lang="en-US" sz="1500" b="0" i="0" dirty="0">
                <a:solidFill>
                  <a:srgbClr val="202124"/>
                </a:solidFill>
                <a:effectLst/>
                <a:latin typeface="arial" panose="020B0604020202020204" pitchFamily="34" charset="0"/>
              </a:rPr>
              <a:t>. Reboxetine is an a-</a:t>
            </a:r>
            <a:r>
              <a:rPr lang="en-US" sz="1500" b="0" i="0" dirty="0" err="1">
                <a:solidFill>
                  <a:srgbClr val="202124"/>
                </a:solidFill>
                <a:effectLst/>
                <a:latin typeface="arial" panose="020B0604020202020204" pitchFamily="34" charset="0"/>
              </a:rPr>
              <a:t>ariloxybenzyl</a:t>
            </a:r>
            <a:r>
              <a:rPr lang="en-US" sz="1500" b="0" i="0" dirty="0">
                <a:solidFill>
                  <a:srgbClr val="202124"/>
                </a:solidFill>
                <a:effectLst/>
                <a:latin typeface="arial" panose="020B0604020202020204" pitchFamily="34" charset="0"/>
              </a:rPr>
              <a:t> derivative of morpholine</a:t>
            </a:r>
            <a:r>
              <a:rPr lang="en-US" sz="1500" b="1"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an antidepressant, have been tried as adjuncts.</a:t>
            </a:r>
          </a:p>
          <a:p>
            <a:pPr marL="0" indent="0">
              <a:lnSpc>
                <a:spcPct val="114000"/>
              </a:lnSpc>
              <a:spcBef>
                <a:spcPts val="600"/>
              </a:spcBef>
              <a:buNone/>
            </a:pPr>
            <a:r>
              <a:rPr lang="en-IN" sz="2200" dirty="0">
                <a:latin typeface="Times New Roman" panose="02020603050405020304" pitchFamily="18" charset="0"/>
                <a:cs typeface="Times New Roman" panose="02020603050405020304" pitchFamily="18" charset="0"/>
              </a:rPr>
              <a:t>Antiemetic </a:t>
            </a:r>
            <a:r>
              <a:rPr lang="en-IN" sz="2200" b="1" dirty="0">
                <a:latin typeface="Times New Roman" panose="02020603050405020304" pitchFamily="18" charset="0"/>
                <a:cs typeface="Times New Roman" panose="02020603050405020304" pitchFamily="18" charset="0"/>
              </a:rPr>
              <a:t>Dronabinol </a:t>
            </a:r>
            <a:r>
              <a:rPr lang="en-IN" sz="2200" dirty="0">
                <a:latin typeface="Times New Roman" panose="02020603050405020304" pitchFamily="18" charset="0"/>
                <a:cs typeface="Times New Roman" panose="02020603050405020304" pitchFamily="18" charset="0"/>
              </a:rPr>
              <a:t>is pure Tetrahydrocannabinol </a:t>
            </a:r>
            <a:r>
              <a:rPr lang="en-US" sz="2200" dirty="0">
                <a:latin typeface="Times New Roman" panose="02020603050405020304" pitchFamily="18" charset="0"/>
                <a:cs typeface="Times New Roman" panose="02020603050405020304" pitchFamily="18" charset="0"/>
              </a:rPr>
              <a:t>produced synthetically or extracted from Cannabis. With CNS effect, in lower dose, it is an appetite stimulant as well</a:t>
            </a:r>
          </a:p>
          <a:p>
            <a:pPr marL="0" indent="0">
              <a:lnSpc>
                <a:spcPct val="114000"/>
              </a:lnSpc>
              <a:spcBef>
                <a:spcPts val="600"/>
              </a:spcBef>
              <a:buNone/>
            </a:pPr>
            <a:r>
              <a:rPr lang="en-IN" sz="3200" b="1" dirty="0">
                <a:effectLst>
                  <a:outerShdw blurRad="38100" dist="38100" dir="2700000" algn="tl">
                    <a:srgbClr val="000000">
                      <a:alpha val="43137"/>
                    </a:srgbClr>
                  </a:outerShdw>
                </a:effectLst>
              </a:rPr>
              <a:t>DIGESTANTS</a:t>
            </a:r>
          </a:p>
          <a:p>
            <a:pPr marL="0" indent="0">
              <a:lnSpc>
                <a:spcPct val="114000"/>
              </a:lnSpc>
              <a:spcBef>
                <a:spcPts val="600"/>
              </a:spcBef>
              <a:buNone/>
            </a:pPr>
            <a:r>
              <a:rPr lang="en-US" sz="2200" dirty="0">
                <a:latin typeface="Times New Roman" panose="02020603050405020304" pitchFamily="18" charset="0"/>
                <a:cs typeface="Times New Roman" panose="02020603050405020304" pitchFamily="18" charset="0"/>
              </a:rPr>
              <a:t>The digestants are the drugs that are claimed to aid digestion in the gastrointestinal tract. These are substances intended to promote digestion of food. A number of </a:t>
            </a:r>
            <a:r>
              <a:rPr lang="en-US" sz="2200" b="1" dirty="0">
                <a:latin typeface="Times New Roman" panose="02020603050405020304" pitchFamily="18" charset="0"/>
                <a:cs typeface="Times New Roman" panose="02020603050405020304" pitchFamily="18" charset="0"/>
              </a:rPr>
              <a:t>proteolytic, amylolytic </a:t>
            </a:r>
            <a:r>
              <a:rPr lang="en-US" sz="2200" dirty="0">
                <a:latin typeface="Times New Roman" panose="02020603050405020304" pitchFamily="18" charset="0"/>
                <a:cs typeface="Times New Roman" panose="02020603050405020304" pitchFamily="18" charset="0"/>
              </a:rPr>
              <a:t>and </a:t>
            </a:r>
            <a:r>
              <a:rPr lang="en-US" sz="2200" b="1" dirty="0">
                <a:latin typeface="Times New Roman" panose="02020603050405020304" pitchFamily="18" charset="0"/>
                <a:cs typeface="Times New Roman" panose="02020603050405020304" pitchFamily="18" charset="0"/>
              </a:rPr>
              <a:t>lipolytic enzymes </a:t>
            </a:r>
            <a:r>
              <a:rPr lang="en-US" sz="2200" dirty="0">
                <a:latin typeface="Times New Roman" panose="02020603050405020304" pitchFamily="18" charset="0"/>
                <a:cs typeface="Times New Roman" panose="02020603050405020304" pitchFamily="18" charset="0"/>
              </a:rPr>
              <a:t>are marketed in combination formulations and are vigorously promoted for dyspeptic symptoms, and as appetite stimulants or health tonics. </a:t>
            </a:r>
            <a:r>
              <a:rPr lang="en-IN" sz="2200" dirty="0">
                <a:latin typeface="Times New Roman" panose="02020603050405020304" pitchFamily="18" charset="0"/>
                <a:cs typeface="Times New Roman" panose="02020603050405020304" pitchFamily="18" charset="0"/>
              </a:rPr>
              <a:t>They are occasionally beneficial, t</a:t>
            </a:r>
            <a:r>
              <a:rPr lang="en-US" sz="2200" dirty="0">
                <a:latin typeface="Times New Roman" panose="02020603050405020304" pitchFamily="18" charset="0"/>
                <a:cs typeface="Times New Roman" panose="02020603050405020304" pitchFamily="18" charset="0"/>
              </a:rPr>
              <a:t>he commonly used digestants are:</a:t>
            </a:r>
            <a:endParaRPr lang="en-IN"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5501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5C9B2B-CC64-A7AE-9DDF-864CADC74D5F}"/>
              </a:ext>
            </a:extLst>
          </p:cNvPr>
          <p:cNvSpPr>
            <a:spLocks noGrp="1"/>
          </p:cNvSpPr>
          <p:nvPr>
            <p:ph idx="1"/>
          </p:nvPr>
        </p:nvSpPr>
        <p:spPr>
          <a:xfrm>
            <a:off x="426720" y="213360"/>
            <a:ext cx="11490960" cy="6268720"/>
          </a:xfrm>
        </p:spPr>
        <p:txBody>
          <a:bodyPr>
            <a:noAutofit/>
          </a:bodyPr>
          <a:lstStyle/>
          <a:p>
            <a:pPr marL="0" indent="0">
              <a:lnSpc>
                <a:spcPct val="130000"/>
              </a:lnSpc>
              <a:spcBef>
                <a:spcPts val="0"/>
              </a:spcBef>
              <a:buNone/>
            </a:pPr>
            <a:r>
              <a:rPr lang="en-US" sz="2000" b="1" dirty="0">
                <a:latin typeface="Times New Roman" panose="02020603050405020304" pitchFamily="18" charset="0"/>
                <a:cs typeface="Times New Roman" panose="02020603050405020304" pitchFamily="18" charset="0"/>
              </a:rPr>
              <a:t>PEPSIN: </a:t>
            </a:r>
            <a:r>
              <a:rPr lang="en-US" sz="2000" dirty="0">
                <a:latin typeface="Times New Roman" panose="02020603050405020304" pitchFamily="18" charset="0"/>
                <a:cs typeface="Times New Roman" panose="02020603050405020304" pitchFamily="18" charset="0"/>
              </a:rPr>
              <a:t>This is a proteolytic enzyme. May be used along with HCl in gastric achylia (a condition </a:t>
            </a:r>
            <a:r>
              <a:rPr lang="en-US" sz="2000" dirty="0" err="1">
                <a:latin typeface="Times New Roman" panose="02020603050405020304" pitchFamily="18" charset="0"/>
                <a:cs typeface="Times New Roman" panose="02020603050405020304" pitchFamily="18" charset="0"/>
              </a:rPr>
              <a:t>characterised</a:t>
            </a:r>
            <a:r>
              <a:rPr lang="en-US" sz="2000" dirty="0">
                <a:latin typeface="Times New Roman" panose="02020603050405020304" pitchFamily="18" charset="0"/>
                <a:cs typeface="Times New Roman" panose="02020603050405020304" pitchFamily="18" charset="0"/>
              </a:rPr>
              <a:t> by defective acid and pepsin secretion.) due to atrophic gastritis, gastric carcinoma, pernicious </a:t>
            </a:r>
            <a:r>
              <a:rPr lang="en-US" sz="2000" dirty="0" err="1">
                <a:latin typeface="Times New Roman" panose="02020603050405020304" pitchFamily="18" charset="0"/>
                <a:cs typeface="Times New Roman" panose="02020603050405020304" pitchFamily="18" charset="0"/>
              </a:rPr>
              <a:t>anaemia</a:t>
            </a:r>
            <a:r>
              <a:rPr lang="en-US" sz="2000" dirty="0">
                <a:latin typeface="Times New Roman" panose="02020603050405020304" pitchFamily="18" charset="0"/>
                <a:cs typeface="Times New Roman" panose="02020603050405020304" pitchFamily="18" charset="0"/>
              </a:rPr>
              <a:t>, etc. </a:t>
            </a:r>
          </a:p>
          <a:p>
            <a:pPr marL="0" indent="0">
              <a:lnSpc>
                <a:spcPct val="130000"/>
              </a:lnSpc>
              <a:spcBef>
                <a:spcPts val="0"/>
              </a:spcBef>
              <a:buNone/>
            </a:pPr>
            <a:r>
              <a:rPr lang="en-US" sz="2000" dirty="0">
                <a:latin typeface="Times New Roman" panose="02020603050405020304" pitchFamily="18" charset="0"/>
                <a:cs typeface="Times New Roman" panose="02020603050405020304" pitchFamily="18" charset="0"/>
              </a:rPr>
              <a:t>Enzyme, </a:t>
            </a:r>
            <a:r>
              <a:rPr lang="en-US" sz="2000" b="1" dirty="0">
                <a:latin typeface="Times New Roman" panose="02020603050405020304" pitchFamily="18" charset="0"/>
                <a:cs typeface="Times New Roman" panose="02020603050405020304" pitchFamily="18" charset="0"/>
              </a:rPr>
              <a:t>PAPAIN</a:t>
            </a:r>
            <a:r>
              <a:rPr lang="en-US" sz="2000" dirty="0">
                <a:latin typeface="Times New Roman" panose="02020603050405020304" pitchFamily="18" charset="0"/>
                <a:cs typeface="Times New Roman" panose="02020603050405020304" pitchFamily="18" charset="0"/>
              </a:rPr>
              <a:t>, obtained from vegetable source (raw papaya), also has proteolytic properties. </a:t>
            </a:r>
            <a:r>
              <a:rPr lang="en-US" sz="1400" dirty="0"/>
              <a:t>Its efficacy after oral ingestion is doubtful.</a:t>
            </a:r>
            <a:endParaRPr lang="en-US" sz="2000" dirty="0">
              <a:latin typeface="Times New Roman" panose="02020603050405020304" pitchFamily="18" charset="0"/>
              <a:cs typeface="Times New Roman" panose="02020603050405020304" pitchFamily="18" charset="0"/>
            </a:endParaRPr>
          </a:p>
          <a:p>
            <a:pPr marL="0" indent="0">
              <a:lnSpc>
                <a:spcPct val="130000"/>
              </a:lnSpc>
              <a:spcBef>
                <a:spcPts val="0"/>
              </a:spcBef>
              <a:buNone/>
            </a:pPr>
            <a:r>
              <a:rPr lang="en-US" sz="2000" b="1" dirty="0">
                <a:latin typeface="Times New Roman" panose="02020603050405020304" pitchFamily="18" charset="0"/>
                <a:cs typeface="Times New Roman" panose="02020603050405020304" pitchFamily="18" charset="0"/>
              </a:rPr>
              <a:t>RENNIN</a:t>
            </a:r>
            <a:r>
              <a:rPr lang="en-US" sz="2000" dirty="0">
                <a:latin typeface="Times New Roman" panose="02020603050405020304" pitchFamily="18" charset="0"/>
                <a:cs typeface="Times New Roman" panose="02020603050405020304" pitchFamily="18" charset="0"/>
              </a:rPr>
              <a:t>: This is a partially purified milk-curdling enzyme, obtained from the glandular layer of calf stomach. It is used in the preparation of cheese.</a:t>
            </a:r>
          </a:p>
          <a:p>
            <a:pPr marL="0" indent="0">
              <a:lnSpc>
                <a:spcPct val="130000"/>
              </a:lnSpc>
              <a:spcBef>
                <a:spcPts val="0"/>
              </a:spcBef>
              <a:buNone/>
            </a:pPr>
            <a:r>
              <a:rPr lang="en-US" sz="2000" b="1" dirty="0">
                <a:latin typeface="Times New Roman" panose="02020603050405020304" pitchFamily="18" charset="0"/>
                <a:cs typeface="Times New Roman" panose="02020603050405020304" pitchFamily="18" charset="0"/>
              </a:rPr>
              <a:t>PANCREATIN</a:t>
            </a:r>
            <a:r>
              <a:rPr lang="en-US" sz="2000" dirty="0">
                <a:latin typeface="Times New Roman" panose="02020603050405020304" pitchFamily="18" charset="0"/>
                <a:cs typeface="Times New Roman" panose="02020603050405020304" pitchFamily="18" charset="0"/>
              </a:rPr>
              <a:t>: It is a mixture of pancreatic enzymes obtained from hog and pig pancreas. It contains amylase, trypsin and lipase. It has been employed as a replacement therapy in chronic pancreatitis, obstruction caused by the cancer of the head of pancreas, cystic fibrosis, and after total gastrectomy and pancreatectomy. It is </a:t>
            </a:r>
            <a:r>
              <a:rPr lang="en-US" sz="2000" b="1" dirty="0">
                <a:latin typeface="Times New Roman" panose="02020603050405020304" pitchFamily="18" charset="0"/>
                <a:cs typeface="Times New Roman" panose="02020603050405020304" pitchFamily="18" charset="0"/>
              </a:rPr>
              <a:t>not useful</a:t>
            </a:r>
            <a:r>
              <a:rPr lang="en-US" sz="2000" dirty="0">
                <a:latin typeface="Times New Roman" panose="02020603050405020304" pitchFamily="18" charset="0"/>
                <a:cs typeface="Times New Roman" panose="02020603050405020304" pitchFamily="18" charset="0"/>
              </a:rPr>
              <a:t> in GI disorders unrelated to pancreatic enzyme insufficiency. It is administered orally in enteric coated capsules, to prevent its gastric inactivation. Prolonged use of pancreatin may cause fibrosing colonopathy.</a:t>
            </a:r>
          </a:p>
          <a:p>
            <a:pPr marL="0" indent="0">
              <a:lnSpc>
                <a:spcPct val="130000"/>
              </a:lnSpc>
              <a:spcBef>
                <a:spcPts val="0"/>
              </a:spcBef>
              <a:buNone/>
            </a:pPr>
            <a:r>
              <a:rPr lang="en-US" sz="2000" b="1" dirty="0">
                <a:latin typeface="Times New Roman" panose="02020603050405020304" pitchFamily="18" charset="0"/>
                <a:cs typeface="Times New Roman" panose="02020603050405020304" pitchFamily="18" charset="0"/>
              </a:rPr>
              <a:t>BILE AND BILE ACIDS</a:t>
            </a:r>
            <a:r>
              <a:rPr lang="en-US" sz="2000" dirty="0">
                <a:latin typeface="Times New Roman" panose="02020603050405020304" pitchFamily="18" charset="0"/>
                <a:cs typeface="Times New Roman" panose="02020603050405020304" pitchFamily="18" charset="0"/>
              </a:rPr>
              <a:t>: Normally, about 1000 ml of bile is secreted by the liver per day. It contains bile acids, cholesterol and bilirubin. Bile acids are important in emulsifying the fats in the intestine. </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9911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14D2DD-57F0-270B-1D2A-E559A7DCE075}"/>
              </a:ext>
            </a:extLst>
          </p:cNvPr>
          <p:cNvSpPr>
            <a:spLocks noGrp="1"/>
          </p:cNvSpPr>
          <p:nvPr>
            <p:ph idx="1"/>
          </p:nvPr>
        </p:nvSpPr>
        <p:spPr>
          <a:xfrm>
            <a:off x="477520" y="325120"/>
            <a:ext cx="11308080" cy="6238240"/>
          </a:xfrm>
        </p:spPr>
        <p:txBody>
          <a:bodyPr>
            <a:normAutofit fontScale="85000" lnSpcReduction="10000"/>
          </a:bodyPr>
          <a:lstStyle/>
          <a:p>
            <a:pPr marL="0" indent="0">
              <a:buNone/>
            </a:pPr>
            <a:r>
              <a:rPr lang="en-US" sz="2800" b="1" dirty="0">
                <a:latin typeface="Times New Roman" panose="02020603050405020304" pitchFamily="18" charset="0"/>
                <a:cs typeface="Times New Roman" panose="02020603050405020304" pitchFamily="18" charset="0"/>
              </a:rPr>
              <a:t>Cholecystokinin</a:t>
            </a:r>
            <a:r>
              <a:rPr lang="en-US" sz="2800" dirty="0">
                <a:latin typeface="Times New Roman" panose="02020603050405020304" pitchFamily="18" charset="0"/>
                <a:cs typeface="Times New Roman" panose="02020603050405020304" pitchFamily="18" charset="0"/>
              </a:rPr>
              <a:t> (CCK), the polypeptide secreted by the duodenal mucosa, is the main stimulant to biliary secretion. </a:t>
            </a:r>
            <a:r>
              <a:rPr lang="en-US" sz="2800" i="1" dirty="0">
                <a:latin typeface="Times New Roman" panose="02020603050405020304" pitchFamily="18" charset="0"/>
                <a:cs typeface="Times New Roman" panose="02020603050405020304" pitchFamily="18" charset="0"/>
              </a:rPr>
              <a:t>Bile salts and bile acids</a:t>
            </a:r>
            <a:r>
              <a:rPr lang="en-US" sz="2800" dirty="0">
                <a:latin typeface="Times New Roman" panose="02020603050405020304" pitchFamily="18" charset="0"/>
                <a:cs typeface="Times New Roman" panose="02020603050405020304" pitchFamily="18" charset="0"/>
              </a:rPr>
              <a:t> increase the flow as well as the concentration of bile and are termed </a:t>
            </a:r>
            <a:r>
              <a:rPr lang="en-US" sz="2800" i="1" dirty="0">
                <a:latin typeface="Times New Roman" panose="02020603050405020304" pitchFamily="18" charset="0"/>
                <a:cs typeface="Times New Roman" panose="02020603050405020304" pitchFamily="18" charset="0"/>
              </a:rPr>
              <a:t>choleretics</a:t>
            </a:r>
            <a:r>
              <a:rPr lang="en-US" sz="2800" dirty="0">
                <a:latin typeface="Times New Roman" panose="02020603050405020304" pitchFamily="18" charset="0"/>
                <a:cs typeface="Times New Roman" panose="02020603050405020304" pitchFamily="18" charset="0"/>
              </a:rPr>
              <a:t>. The bile salt preparations have been employed to facilitate surgical drainage, as replacement therapy in biliary fistulae, and for their choleretic effect in conditions like liver cirrhosis and functional hepatic insufficiency. Their usefulness, however, is doubtful.</a:t>
            </a:r>
          </a:p>
          <a:p>
            <a:pPr marL="0" indent="0">
              <a:buNone/>
            </a:pPr>
            <a:r>
              <a:rPr lang="en-US" dirty="0">
                <a:latin typeface="Times New Roman" panose="02020603050405020304" pitchFamily="18" charset="0"/>
                <a:cs typeface="Times New Roman" panose="02020603050405020304" pitchFamily="18" charset="0"/>
              </a:rPr>
              <a:t>CHENODEOXYCHOLIC ACID (CDCA, </a:t>
            </a:r>
            <a:r>
              <a:rPr lang="en-US" dirty="0" err="1">
                <a:latin typeface="Times New Roman" panose="02020603050405020304" pitchFamily="18" charset="0"/>
                <a:cs typeface="Times New Roman" panose="02020603050405020304" pitchFamily="18" charset="0"/>
              </a:rPr>
              <a:t>Chenodiol</a:t>
            </a:r>
            <a:r>
              <a:rPr lang="en-US" dirty="0">
                <a:latin typeface="Times New Roman" panose="02020603050405020304" pitchFamily="18" charset="0"/>
                <a:cs typeface="Times New Roman" panose="02020603050405020304" pitchFamily="18" charset="0"/>
              </a:rPr>
              <a:t>): This normal constituent of bile reduces biliary cholesterol concentration by depressing hepatic cholesterol secretion and improves solubility of cholesterol in bile. It dissolves radiolucent gallstones but is ineffective with the radio-opaque (calcified) ones. The results are poor in the presence of a nonfunctioning gall bladder. The drug causes </a:t>
            </a:r>
            <a:r>
              <a:rPr lang="en-US" dirty="0" err="1">
                <a:latin typeface="Times New Roman" panose="02020603050405020304" pitchFamily="18" charset="0"/>
                <a:cs typeface="Times New Roman" panose="02020603050405020304" pitchFamily="18" charset="0"/>
              </a:rPr>
              <a:t>diarrhoea</a:t>
            </a:r>
            <a:r>
              <a:rPr lang="en-US" dirty="0">
                <a:latin typeface="Times New Roman" panose="02020603050405020304" pitchFamily="18" charset="0"/>
                <a:cs typeface="Times New Roman" panose="02020603050405020304" pitchFamily="18" charset="0"/>
              </a:rPr>
              <a:t>, increase in the LDL cholesterol and rarely hepatotoxicity. It has been replaced by </a:t>
            </a:r>
            <a:r>
              <a:rPr lang="en-US" dirty="0" err="1">
                <a:latin typeface="Times New Roman" panose="02020603050405020304" pitchFamily="18" charset="0"/>
                <a:cs typeface="Times New Roman" panose="02020603050405020304" pitchFamily="18" charset="0"/>
              </a:rPr>
              <a:t>ursodeoxycholic</a:t>
            </a:r>
            <a:r>
              <a:rPr lang="en-US" dirty="0">
                <a:latin typeface="Times New Roman" panose="02020603050405020304" pitchFamily="18" charset="0"/>
                <a:cs typeface="Times New Roman" panose="02020603050405020304" pitchFamily="18" charset="0"/>
              </a:rPr>
              <a:t> acid. URSODEOXYCHOLIC ACID, (Ursodiol) an analogue of CDCA is formed from </a:t>
            </a:r>
            <a:r>
              <a:rPr lang="en-US" dirty="0" err="1">
                <a:latin typeface="Times New Roman" panose="02020603050405020304" pitchFamily="18" charset="0"/>
                <a:cs typeface="Times New Roman" panose="02020603050405020304" pitchFamily="18" charset="0"/>
              </a:rPr>
              <a:t>chenodiol</a:t>
            </a:r>
            <a:r>
              <a:rPr lang="en-US" dirty="0">
                <a:latin typeface="Times New Roman" panose="02020603050405020304" pitchFamily="18" charset="0"/>
                <a:cs typeface="Times New Roman" panose="02020603050405020304" pitchFamily="18" charset="0"/>
              </a:rPr>
              <a:t> by colonic bacteria. It has similar actions but unlike </a:t>
            </a:r>
            <a:r>
              <a:rPr lang="en-US" dirty="0" err="1">
                <a:latin typeface="Times New Roman" panose="02020603050405020304" pitchFamily="18" charset="0"/>
                <a:cs typeface="Times New Roman" panose="02020603050405020304" pitchFamily="18" charset="0"/>
              </a:rPr>
              <a:t>chenodiol</a:t>
            </a:r>
            <a:r>
              <a:rPr lang="en-US" dirty="0">
                <a:latin typeface="Times New Roman" panose="02020603050405020304" pitchFamily="18" charset="0"/>
                <a:cs typeface="Times New Roman" panose="02020603050405020304" pitchFamily="18" charset="0"/>
              </a:rPr>
              <a:t>, it does not increase the secretion of bile acids into bile. Given orally, it is absorbed rapidly and taken up by the liver. It is better tolerated than </a:t>
            </a:r>
            <a:r>
              <a:rPr lang="en-US" dirty="0" err="1">
                <a:latin typeface="Times New Roman" panose="02020603050405020304" pitchFamily="18" charset="0"/>
                <a:cs typeface="Times New Roman" panose="02020603050405020304" pitchFamily="18" charset="0"/>
              </a:rPr>
              <a:t>chenodiol</a:t>
            </a:r>
            <a:r>
              <a:rPr lang="en-US" dirty="0">
                <a:latin typeface="Times New Roman" panose="02020603050405020304" pitchFamily="18" charset="0"/>
                <a:cs typeface="Times New Roman" panose="02020603050405020304" pitchFamily="18" charset="0"/>
              </a:rPr>
              <a:t>. Ursodiol, given orally in the dose of 8-12 mg/kg/day, in divided doses, has been reported to cause clinical, biochemical and histological improvement in primary biliary cirrhosis. It acts by modifying the composition of bile acids in the liver, thereby hindering the progression of the pathological process. It lowers the serum cholesterol levels in these patients.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1977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E1A7F5-AB6D-6CC8-C06F-BB18FB984CC6}"/>
              </a:ext>
            </a:extLst>
          </p:cNvPr>
          <p:cNvSpPr>
            <a:spLocks noGrp="1"/>
          </p:cNvSpPr>
          <p:nvPr>
            <p:ph idx="1"/>
          </p:nvPr>
        </p:nvSpPr>
        <p:spPr>
          <a:xfrm>
            <a:off x="568960" y="314960"/>
            <a:ext cx="11236960" cy="6289040"/>
          </a:xfrm>
        </p:spPr>
        <p:txBody>
          <a:bodyPr/>
          <a:lstStyle/>
          <a:p>
            <a:pPr marL="0" indent="0">
              <a:buNone/>
            </a:pPr>
            <a:r>
              <a:rPr lang="en-US" b="1" dirty="0">
                <a:latin typeface="Times New Roman" panose="02020603050405020304" pitchFamily="18" charset="0"/>
                <a:cs typeface="Times New Roman" panose="02020603050405020304" pitchFamily="18" charset="0"/>
              </a:rPr>
              <a:t>Diastase and </a:t>
            </a:r>
            <a:r>
              <a:rPr lang="en-US" b="1" dirty="0" err="1">
                <a:latin typeface="Times New Roman" panose="02020603050405020304" pitchFamily="18" charset="0"/>
                <a:cs typeface="Times New Roman" panose="02020603050405020304" pitchFamily="18" charset="0"/>
              </a:rPr>
              <a:t>Takadiastase</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These are amylolytic enzymes obtained from the fungus </a:t>
            </a:r>
            <a:r>
              <a:rPr lang="en-US" i="1" dirty="0">
                <a:latin typeface="Times New Roman" panose="02020603050405020304" pitchFamily="18" charset="0"/>
                <a:cs typeface="Times New Roman" panose="02020603050405020304" pitchFamily="18" charset="0"/>
              </a:rPr>
              <a:t>Aspergillus </a:t>
            </a:r>
            <a:r>
              <a:rPr lang="en-US" i="1" dirty="0" err="1">
                <a:latin typeface="Times New Roman" panose="02020603050405020304" pitchFamily="18" charset="0"/>
                <a:cs typeface="Times New Roman" panose="02020603050405020304" pitchFamily="18" charset="0"/>
              </a:rPr>
              <a:t>oryzae</a:t>
            </a:r>
            <a:r>
              <a:rPr lang="en-US" dirty="0">
                <a:latin typeface="Times New Roman" panose="02020603050405020304" pitchFamily="18" charset="0"/>
                <a:cs typeface="Times New Roman" panose="02020603050405020304" pitchFamily="18" charset="0"/>
              </a:rPr>
              <a:t>. They have been used in pancreatic insufficiency, but efficacy is equivocal.</a:t>
            </a:r>
          </a:p>
          <a:p>
            <a:pPr marL="0" indent="0">
              <a:buNone/>
            </a:pPr>
            <a:r>
              <a:rPr lang="en-US" sz="2000" dirty="0">
                <a:solidFill>
                  <a:srgbClr val="FF0000"/>
                </a:solidFill>
                <a:latin typeface="Times New Roman" panose="02020603050405020304" pitchFamily="18" charset="0"/>
                <a:cs typeface="Times New Roman" panose="02020603050405020304" pitchFamily="18" charset="0"/>
              </a:rPr>
              <a:t>Enzyme preparations containing an antispasmodic or a laxative and fixed dose combinations of </a:t>
            </a:r>
            <a:r>
              <a:rPr lang="en-US" sz="2000" dirty="0" err="1">
                <a:solidFill>
                  <a:srgbClr val="FF0000"/>
                </a:solidFill>
                <a:latin typeface="Times New Roman" panose="02020603050405020304" pitchFamily="18" charset="0"/>
                <a:cs typeface="Times New Roman" panose="02020603050405020304" pitchFamily="18" charset="0"/>
              </a:rPr>
              <a:t>pancreatine</a:t>
            </a:r>
            <a:r>
              <a:rPr lang="en-US" sz="2000" dirty="0">
                <a:solidFill>
                  <a:srgbClr val="FF0000"/>
                </a:solidFill>
                <a:latin typeface="Times New Roman" panose="02020603050405020304" pitchFamily="18" charset="0"/>
                <a:cs typeface="Times New Roman" panose="02020603050405020304" pitchFamily="18" charset="0"/>
              </a:rPr>
              <a:t> or </a:t>
            </a:r>
            <a:r>
              <a:rPr lang="en-US" sz="2000" dirty="0" err="1">
                <a:solidFill>
                  <a:srgbClr val="FF0000"/>
                </a:solidFill>
                <a:latin typeface="Times New Roman" panose="02020603050405020304" pitchFamily="18" charset="0"/>
                <a:cs typeface="Times New Roman" panose="02020603050405020304" pitchFamily="18" charset="0"/>
              </a:rPr>
              <a:t>pancrelipase</a:t>
            </a:r>
            <a:r>
              <a:rPr lang="en-US" sz="2000" dirty="0">
                <a:solidFill>
                  <a:srgbClr val="FF0000"/>
                </a:solidFill>
                <a:latin typeface="Times New Roman" panose="02020603050405020304" pitchFamily="18" charset="0"/>
                <a:cs typeface="Times New Roman" panose="02020603050405020304" pitchFamily="18" charset="0"/>
              </a:rPr>
              <a:t> containing amylase, protease and lipase with any other enzyme are banned in India</a:t>
            </a:r>
          </a:p>
          <a:p>
            <a:pPr marL="0" indent="0">
              <a:lnSpc>
                <a:spcPct val="110000"/>
              </a:lnSpc>
              <a:spcBef>
                <a:spcPts val="0"/>
              </a:spcBef>
              <a:buNone/>
            </a:pPr>
            <a:endParaRPr lang="en-IN" sz="2000" dirty="0">
              <a:latin typeface="Times New Roman" panose="02020603050405020304" pitchFamily="18" charset="0"/>
              <a:cs typeface="Times New Roman" panose="02020603050405020304" pitchFamily="18" charset="0"/>
            </a:endParaRPr>
          </a:p>
          <a:p>
            <a:pPr marL="0" indent="0">
              <a:lnSpc>
                <a:spcPct val="110000"/>
              </a:lnSpc>
              <a:spcBef>
                <a:spcPts val="0"/>
              </a:spcBef>
              <a:buNone/>
            </a:pPr>
            <a:r>
              <a:rPr lang="en-IN" sz="2400" b="1" dirty="0">
                <a:latin typeface="Times New Roman" panose="02020603050405020304" pitchFamily="18" charset="0"/>
                <a:cs typeface="Times New Roman" panose="02020603050405020304" pitchFamily="18" charset="0"/>
              </a:rPr>
              <a:t>Methyl </a:t>
            </a:r>
            <a:r>
              <a:rPr lang="en-IN" sz="2400" b="1" dirty="0" err="1">
                <a:latin typeface="Times New Roman" panose="02020603050405020304" pitchFamily="18" charset="0"/>
                <a:cs typeface="Times New Roman" panose="02020603050405020304" pitchFamily="18" charset="0"/>
              </a:rPr>
              <a:t>polysiloxane</a:t>
            </a:r>
            <a:r>
              <a:rPr lang="en-IN" sz="2000" dirty="0">
                <a:latin typeface="Times New Roman" panose="02020603050405020304" pitchFamily="18" charset="0"/>
                <a:cs typeface="Times New Roman" panose="02020603050405020304" pitchFamily="18" charset="0"/>
              </a:rPr>
              <a:t> (Dimethyl </a:t>
            </a:r>
            <a:r>
              <a:rPr lang="en-IN" sz="2000" dirty="0" err="1">
                <a:latin typeface="Times New Roman" panose="02020603050405020304" pitchFamily="18" charset="0"/>
                <a:cs typeface="Times New Roman" panose="02020603050405020304" pitchFamily="18" charset="0"/>
              </a:rPr>
              <a:t>polysiloxane</a:t>
            </a:r>
            <a:r>
              <a:rPr lang="en-IN" sz="2000" dirty="0">
                <a:latin typeface="Times New Roman" panose="02020603050405020304" pitchFamily="18" charset="0"/>
                <a:cs typeface="Times New Roman" panose="02020603050405020304" pitchFamily="18" charset="0"/>
              </a:rPr>
              <a:t>, Simethicone, Dimethicone) It is a silicone polymer, a viscous amphiphilic liquid—reduces surface tension and collapses froth, ‘antifoaming agent’. It is not absorbed from g.i.t. and is pharmacologically inert. Added to antacid, digestant and </a:t>
            </a:r>
            <a:r>
              <a:rPr lang="en-IN" sz="2000" dirty="0" err="1">
                <a:latin typeface="Times New Roman" panose="02020603050405020304" pitchFamily="18" charset="0"/>
                <a:cs typeface="Times New Roman" panose="02020603050405020304" pitchFamily="18" charset="0"/>
              </a:rPr>
              <a:t>antireflux</a:t>
            </a:r>
            <a:r>
              <a:rPr lang="en-IN" sz="2000" dirty="0">
                <a:latin typeface="Times New Roman" panose="02020603050405020304" pitchFamily="18" charset="0"/>
                <a:cs typeface="Times New Roman" panose="02020603050405020304" pitchFamily="18" charset="0"/>
              </a:rPr>
              <a:t> preparations, </a:t>
            </a:r>
            <a:r>
              <a:rPr lang="en-US" sz="2000" dirty="0">
                <a:latin typeface="Times New Roman" panose="02020603050405020304" pitchFamily="18" charset="0"/>
                <a:cs typeface="Times New Roman" panose="02020603050405020304" pitchFamily="18" charset="0"/>
              </a:rPr>
              <a:t>it is briskly promoted as a remedy for ‘gas’, a very 671 CHAPTER 47 ANTIEMETIC, PROKINETIC AND DIGESTANT DRUGS common gastric complaint. It is also claimed to coat and protect ulcer surface, to aid dispersion of antacids in gastric contents, and to prevent gastroesophageal reflux</a:t>
            </a:r>
            <a:r>
              <a:rPr lang="en-US" sz="2000" dirty="0">
                <a:solidFill>
                  <a:srgbClr val="FF0000"/>
                </a:solidFill>
                <a:latin typeface="Times New Roman" panose="02020603050405020304" pitchFamily="18" charset="0"/>
                <a:cs typeface="Times New Roman" panose="02020603050405020304" pitchFamily="18" charset="0"/>
              </a:rPr>
              <a:t> </a:t>
            </a:r>
          </a:p>
          <a:p>
            <a:pPr marL="0" indent="0">
              <a:lnSpc>
                <a:spcPct val="110000"/>
              </a:lnSpc>
              <a:spcBef>
                <a:spcPts val="600"/>
              </a:spcBef>
              <a:buNone/>
            </a:pPr>
            <a:r>
              <a:rPr lang="en-IN" sz="3200" b="1" dirty="0">
                <a:effectLst>
                  <a:outerShdw blurRad="38100" dist="38100" dir="2700000" algn="tl">
                    <a:srgbClr val="000000">
                      <a:alpha val="43137"/>
                    </a:srgbClr>
                  </a:outerShdw>
                </a:effectLst>
              </a:rPr>
              <a:t>Carminatives</a:t>
            </a:r>
          </a:p>
          <a:p>
            <a:pPr marL="0" indent="0">
              <a:lnSpc>
                <a:spcPct val="110000"/>
              </a:lnSpc>
              <a:spcBef>
                <a:spcPts val="0"/>
              </a:spcBef>
              <a:buNone/>
            </a:pPr>
            <a:r>
              <a:rPr lang="en-US" sz="2000" dirty="0">
                <a:latin typeface="Times New Roman" panose="02020603050405020304" pitchFamily="18" charset="0"/>
                <a:cs typeface="Times New Roman" panose="02020603050405020304" pitchFamily="18" charset="0"/>
              </a:rPr>
              <a:t>Most of these drugs are aromatic volatile oils. They act by mild stimulation thereby increasing the GI motility and causing relaxation of sphincters. They produce a feeling of warmth in the stomach. They do not affect the gastric acid secretion significantly. Indian food contains enough carminatives in the form of various spices and condiments.</a:t>
            </a:r>
            <a:endParaRPr lang="en-IN" sz="2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2319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551D04-5F9E-6289-030E-BF13C3D4B2EC}"/>
              </a:ext>
            </a:extLst>
          </p:cNvPr>
          <p:cNvSpPr>
            <a:spLocks noGrp="1"/>
          </p:cNvSpPr>
          <p:nvPr>
            <p:ph idx="1"/>
          </p:nvPr>
        </p:nvSpPr>
        <p:spPr>
          <a:xfrm>
            <a:off x="528320" y="447040"/>
            <a:ext cx="11247120" cy="6065520"/>
          </a:xfrm>
        </p:spPr>
        <p:txBody>
          <a:bodyPr>
            <a:normAutofit fontScale="85000" lnSpcReduction="10000"/>
          </a:bodyPr>
          <a:lstStyle/>
          <a:p>
            <a:pPr marL="0" indent="0">
              <a:lnSpc>
                <a:spcPct val="120000"/>
              </a:lnSpc>
              <a:spcBef>
                <a:spcPts val="0"/>
              </a:spcBef>
              <a:buNone/>
            </a:pPr>
            <a:r>
              <a:rPr lang="en-US" dirty="0">
                <a:latin typeface="Times New Roman" panose="02020603050405020304" pitchFamily="18" charset="0"/>
                <a:cs typeface="Times New Roman" panose="02020603050405020304" pitchFamily="18" charset="0"/>
              </a:rPr>
              <a:t>The common carminatives are:</a:t>
            </a:r>
          </a:p>
          <a:p>
            <a:pPr marL="0" indent="0">
              <a:lnSpc>
                <a:spcPct val="120000"/>
              </a:lnSpc>
              <a:spcBef>
                <a:spcPts val="0"/>
              </a:spcBef>
              <a:buNone/>
            </a:pPr>
            <a:r>
              <a:rPr lang="en-US" dirty="0">
                <a:latin typeface="Times New Roman" panose="02020603050405020304" pitchFamily="18" charset="0"/>
                <a:cs typeface="Times New Roman" panose="02020603050405020304" pitchFamily="18" charset="0"/>
              </a:rPr>
              <a:t>Cardamom seeds, Ginger, Fennel seeds, </a:t>
            </a:r>
            <a:r>
              <a:rPr lang="en-US" dirty="0" err="1">
                <a:latin typeface="Times New Roman" panose="02020603050405020304" pitchFamily="18" charset="0"/>
                <a:cs typeface="Times New Roman" panose="02020603050405020304" pitchFamily="18" charset="0"/>
              </a:rPr>
              <a:t>Asafoetida</a:t>
            </a:r>
            <a:r>
              <a:rPr lang="en-US" dirty="0">
                <a:latin typeface="Times New Roman" panose="02020603050405020304" pitchFamily="18" charset="0"/>
                <a:cs typeface="Times New Roman" panose="02020603050405020304" pitchFamily="18" charset="0"/>
              </a:rPr>
              <a:t>, Cinnamon bark, Cloves, Coriander and Anise.</a:t>
            </a:r>
          </a:p>
          <a:p>
            <a:pPr marL="0" indent="0">
              <a:lnSpc>
                <a:spcPct val="120000"/>
              </a:lnSpc>
              <a:spcBef>
                <a:spcPts val="0"/>
              </a:spcBef>
              <a:buNone/>
            </a:pPr>
            <a:r>
              <a:rPr lang="en-US" dirty="0">
                <a:latin typeface="Times New Roman" panose="02020603050405020304" pitchFamily="18" charset="0"/>
                <a:cs typeface="Times New Roman" panose="02020603050405020304" pitchFamily="18" charset="0"/>
              </a:rPr>
              <a:t>Along with Sodium bicarbonate, they form important constituents of various ‘</a:t>
            </a:r>
            <a:r>
              <a:rPr lang="en-US" b="1" dirty="0">
                <a:latin typeface="Times New Roman" panose="02020603050405020304" pitchFamily="18" charset="0"/>
                <a:cs typeface="Times New Roman" panose="02020603050405020304" pitchFamily="18" charset="0"/>
              </a:rPr>
              <a:t>Gripe water</a:t>
            </a:r>
            <a:r>
              <a:rPr lang="en-US" dirty="0">
                <a:latin typeface="Times New Roman" panose="02020603050405020304" pitchFamily="18" charset="0"/>
                <a:cs typeface="Times New Roman" panose="02020603050405020304" pitchFamily="18" charset="0"/>
              </a:rPr>
              <a:t>’ mixtures commonly used in infants to relieve griping.</a:t>
            </a:r>
          </a:p>
          <a:p>
            <a:pPr marL="0" indent="0">
              <a:lnSpc>
                <a:spcPct val="120000"/>
              </a:lnSpc>
              <a:spcBef>
                <a:spcPts val="0"/>
              </a:spcBef>
              <a:buNone/>
            </a:pPr>
            <a:r>
              <a:rPr lang="en-US" dirty="0">
                <a:latin typeface="Times New Roman" panose="02020603050405020304" pitchFamily="18" charset="0"/>
                <a:cs typeface="Times New Roman" panose="02020603050405020304" pitchFamily="18" charset="0"/>
              </a:rPr>
              <a:t>Although carminatives may afford some quick symptomatic relief and audible satisfaction, it must be remembered that flatulent dyspepsia may be associated with disorders such as peptic ulcer, biliary tract disease, the irritable bowel syndrome, alimentary </a:t>
            </a:r>
            <a:r>
              <a:rPr lang="en-US" dirty="0" err="1">
                <a:latin typeface="Times New Roman" panose="02020603050405020304" pitchFamily="18" charset="0"/>
                <a:cs typeface="Times New Roman" panose="02020603050405020304" pitchFamily="18" charset="0"/>
              </a:rPr>
              <a:t>tumours</a:t>
            </a:r>
            <a:r>
              <a:rPr lang="en-US" dirty="0">
                <a:latin typeface="Times New Roman" panose="02020603050405020304" pitchFamily="18" charset="0"/>
                <a:cs typeface="Times New Roman" panose="02020603050405020304" pitchFamily="18" charset="0"/>
              </a:rPr>
              <a:t> and even IHD. </a:t>
            </a:r>
          </a:p>
          <a:p>
            <a:pPr marL="0" indent="0">
              <a:lnSpc>
                <a:spcPct val="120000"/>
              </a:lnSpc>
              <a:spcBef>
                <a:spcPts val="0"/>
              </a:spcBef>
              <a:buNone/>
            </a:pPr>
            <a:r>
              <a:rPr lang="en-US" sz="2600" dirty="0">
                <a:latin typeface="Times New Roman" panose="02020603050405020304" pitchFamily="18" charset="0"/>
                <a:cs typeface="Times New Roman" panose="02020603050405020304" pitchFamily="18" charset="0"/>
              </a:rPr>
              <a:t>DIMETHYLPOLYSILOXANE: This silicone derivative has been advocated in symptomatic treatment of postprandial and postoperative flatulence and abdominal distension. It is believed to act as a defoaming agent, allowing the gas to escape from the GI tract, providing comfort to the patient with ‘gases.’ However, evidence to support these claims is not convincing. It is not particularly effective in reducing gas that may interfere with radiologic or ultrasound examination of the abdomen. Simethicone is a mixture of dimethylpolysiloxane and </a:t>
            </a:r>
            <a:r>
              <a:rPr lang="en-US" sz="2600" dirty="0" err="1">
                <a:latin typeface="Times New Roman" panose="02020603050405020304" pitchFamily="18" charset="0"/>
                <a:cs typeface="Times New Roman" panose="02020603050405020304" pitchFamily="18" charset="0"/>
              </a:rPr>
              <a:t>silicagel</a:t>
            </a:r>
            <a:endParaRPr lang="en-IN"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0352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1499</Words>
  <Application>Microsoft Office PowerPoint</Application>
  <PresentationFormat>Widescreen</PresentationFormat>
  <Paragraphs>32</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vt:lpstr>
      <vt:lpstr>Calibri</vt:lpstr>
      <vt:lpstr>Calibri Light</vt:lpstr>
      <vt:lpstr>Times New Roman</vt:lpstr>
      <vt:lpstr>Office Theme</vt:lpstr>
      <vt:lpstr>Appetite stimulants, Digestants and carminatives</vt:lpstr>
      <vt:lpstr>Appetite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Appetite stimulants, Digestants and carminatives</dc:title>
  <dc:creator>ajaympgupta@yahoo.com</dc:creator>
  <cp:lastModifiedBy>ajaympgupta@yahoo.com</cp:lastModifiedBy>
  <cp:revision>4</cp:revision>
  <dcterms:created xsi:type="dcterms:W3CDTF">2022-06-04T09:52:43Z</dcterms:created>
  <dcterms:modified xsi:type="dcterms:W3CDTF">2022-06-04T11:45:16Z</dcterms:modified>
</cp:coreProperties>
</file>