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6" autoAdjust="0"/>
    <p:restoredTop sz="94660"/>
  </p:normalViewPr>
  <p:slideViewPr>
    <p:cSldViewPr snapToGrid="0">
      <p:cViewPr varScale="1">
        <p:scale>
          <a:sx n="63" d="100"/>
          <a:sy n="63" d="100"/>
        </p:scale>
        <p:origin x="4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3350B-A743-5F2E-7B7B-CC766F93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              </a:t>
            </a:r>
            <a:r>
              <a:rPr lang="en-IN" sz="2000" dirty="0"/>
              <a:t>(Part-2)</a:t>
            </a:r>
            <a:br>
              <a:rPr lang="en-IN" sz="2000" dirty="0"/>
            </a:br>
            <a:r>
              <a:rPr lang="en-IN" dirty="0"/>
              <a:t>Non-effervescent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DF0BC7-3B87-6719-3E35-7D1DA74B7D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500"/>
                <a:ext cx="8825659" cy="4020820"/>
              </a:xfrm>
            </p:spPr>
            <p:txBody>
              <a:bodyPr>
                <a:normAutofit/>
              </a:bodyPr>
              <a:lstStyle/>
              <a:p>
                <a:pPr>
                  <a:buAutoNum type="arabicPeriod"/>
                </a:pPr>
                <a:r>
                  <a:rPr lang="en-IN" b="1" u="sng" dirty="0">
                    <a:solidFill>
                      <a:schemeClr val="accent1"/>
                    </a:solidFill>
                  </a:rPr>
                  <a:t>Colloidal gel barrier systems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solidFill>
                      <a:schemeClr val="tx1"/>
                    </a:solidFill>
                  </a:rPr>
                  <a:t>Such system contains drug with gel forming hydrocolloids meant to remain buoyant on stomach contents.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solidFill>
                      <a:schemeClr val="tx1"/>
                    </a:solidFill>
                  </a:rPr>
                  <a:t>These systems incorporate a high level of one  or more gel forming highly swellable cellulose type hydrocolloids. E.g.</a:t>
                </a:r>
                <a14:m>
                  <m:oMath xmlns:m="http://schemas.openxmlformats.org/officeDocument/2006/math">
                    <a:fld id="{825F15A7-03F4-43D7-82C5-3E23DA2F108C}" type="mathplaceholder">
                      <a:rPr lang="en-IN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a:t>Type equation here.</a:t>
                    </a:fld>
                  </m:oMath>
                </a14:m>
                <a:r>
                  <a:rPr lang="en-IN" dirty="0">
                    <a:solidFill>
                      <a:schemeClr val="tx1"/>
                    </a:solidFill>
                  </a:rPr>
                  <a:t> HPMC, HEC.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solidFill>
                      <a:schemeClr val="tx1"/>
                    </a:solidFill>
                  </a:rPr>
                  <a:t>On coming in contact with gastric fluids forms a viscous core.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solidFill>
                      <a:schemeClr val="tx1"/>
                    </a:solidFill>
                  </a:rPr>
                  <a:t>Incorporates H</a:t>
                </a:r>
                <a:r>
                  <a:rPr lang="en-IN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IN" dirty="0">
                    <a:solidFill>
                      <a:schemeClr val="tx1"/>
                    </a:solidFill>
                  </a:rPr>
                  <a:t>0 and entraps air.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solidFill>
                      <a:schemeClr val="tx1"/>
                    </a:solidFill>
                  </a:rPr>
                  <a:t>Density of system falls below 1gm/cm</a:t>
                </a:r>
                <a:r>
                  <a:rPr lang="en-IN" baseline="30000" dirty="0">
                    <a:solidFill>
                      <a:schemeClr val="tx1"/>
                    </a:solidFill>
                  </a:rPr>
                  <a:t>3</a:t>
                </a:r>
                <a:r>
                  <a:rPr lang="en-IN" dirty="0">
                    <a:solidFill>
                      <a:schemeClr val="tx1"/>
                    </a:solidFill>
                  </a:rPr>
                  <a:t>. Then it starts floating.</a:t>
                </a:r>
                <a:endParaRPr lang="en-IN" baseline="30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IN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DF0BC7-3B87-6719-3E35-7D1DA74B7D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500"/>
                <a:ext cx="8825659" cy="4020820"/>
              </a:xfrm>
              <a:blipFill>
                <a:blip r:embed="rId2"/>
                <a:stretch>
                  <a:fillRect l="-276" t="-758" r="-5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6BFC5C1-F0B4-AD72-7C7C-9F1D754C6B95}"/>
              </a:ext>
            </a:extLst>
          </p:cNvPr>
          <p:cNvSpPr txBox="1"/>
          <p:nvPr/>
        </p:nvSpPr>
        <p:spPr>
          <a:xfrm>
            <a:off x="5638800" y="296164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792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9A117-C055-23C1-B288-441B25E0E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u="sng" dirty="0">
                <a:solidFill>
                  <a:schemeClr val="accent1"/>
                </a:solidFill>
              </a:rPr>
              <a:t>2. Microporous membrane system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</a:rPr>
              <a:t>Based on the encapsulation of drug reservoir inside a microporous compartment.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</a:rPr>
              <a:t>The peripheral walls of the drug reservoir compartment are completely sealed to prevent any direct contact of the gastric mucosal surface with the undissolved drug.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</a:rPr>
              <a:t>In stomach the floatation chamber containing entrapped air causes the delivery system over the gastric contents.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</a:rPr>
              <a:t>Gastric fluid enters through the aperture, dissolves the drug and carries the dissolved drug for absorption.</a:t>
            </a:r>
          </a:p>
        </p:txBody>
      </p:sp>
    </p:spTree>
    <p:extLst>
      <p:ext uri="{BB962C8B-B14F-4D97-AF65-F5344CB8AC3E}">
        <p14:creationId xmlns:p14="http://schemas.microsoft.com/office/powerpoint/2010/main" val="122534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EF21-AE07-9A62-0DE4-57362DA56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FA7107-00DB-D174-C4FB-C7C6D4484E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b="1" u="sng" dirty="0">
                    <a:solidFill>
                      <a:schemeClr val="accent1"/>
                    </a:solidFill>
                  </a:rPr>
                  <a:t>3. Alginate beads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solidFill>
                      <a:schemeClr val="tx1"/>
                    </a:solidFill>
                  </a:rPr>
                  <a:t>Spherical beads of approximately 2.5mm diameter can be prepared by dropping a sodium alginate solution to aque</a:t>
                </a:r>
                <a14:m>
                  <m:oMath xmlns:m="http://schemas.openxmlformats.org/officeDocument/2006/math">
                    <a:fld id="{825F15A7-03F4-43D7-82C5-3E23DA2F108C}" type="mathplaceholder">
                      <a:rPr lang="en-IN" i="1">
                        <a:latin typeface="Cambria Math" panose="02040503050406030204" pitchFamily="18" charset="0"/>
                      </a:rPr>
                      <a:t>Type equation here.</a:t>
                    </a:fld>
                  </m:oMath>
                </a14:m>
                <a:r>
                  <a:rPr lang="en-IN" dirty="0">
                    <a:solidFill>
                      <a:schemeClr val="tx1"/>
                    </a:solidFill>
                  </a:rPr>
                  <a:t>ous solution of calcium chloride, causing precipitation of alginate.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𝑆𝑜𝑑𝑖𝑢𝑚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𝑎𝑙𝑔𝑖𝑛𝑎𝑡𝑒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𝐶𝑎𝑙𝑐𝑖𝑢𝑚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𝑐h𝑙𝑜𝑟𝑖𝑑𝑒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𝐶𝑎𝑙𝑐𝑖𝑢𝑚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𝑎𝑙𝑔𝑖𝑛𝑎𝑡𝑒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𝑁𝑎𝐶𝑙</m:t>
                    </m:r>
                  </m:oMath>
                </a14:m>
                <a:endParaRPr lang="en-IN" dirty="0">
                  <a:solidFill>
                    <a:schemeClr val="tx1"/>
                  </a:solidFill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solidFill>
                      <a:schemeClr val="tx1"/>
                    </a:solidFill>
                  </a:rPr>
                  <a:t>The beads are then separated and frozen in liquid nitrogen, and freeze dried at -40</a:t>
                </a:r>
                <a:r>
                  <a:rPr lang="en-IN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en-IN" dirty="0">
                    <a:solidFill>
                      <a:schemeClr val="tx1"/>
                    </a:solidFill>
                  </a:rPr>
                  <a:t>C for 24 hours, leading to the formation of porous system.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solidFill>
                      <a:schemeClr val="tx1"/>
                    </a:solidFill>
                  </a:rPr>
                  <a:t>Maintain a floating force of over 12 hours.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FA7107-00DB-D174-C4FB-C7C6D4484E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2" t="-89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14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D8060-673D-2F4D-FC60-03484B76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3D3BC-9B8E-68EB-EE23-D230E121D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u="sng" dirty="0">
                <a:solidFill>
                  <a:schemeClr val="accent1"/>
                </a:solidFill>
              </a:rPr>
              <a:t>4. Hollow microspheres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</a:rPr>
              <a:t>Microballoons/hollow microspheres loaded with drugs are prepared by simple solvent evaporation method.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</a:rPr>
              <a:t>Commonly used polymers to develop these systems are polycarbonate, cellulose acetate, calcium alginate, Eudragit S, agar and pectin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1"/>
                </a:solidFill>
              </a:rPr>
              <a:t>These systems have capacity to float on acidic dissolution media containing surfactant for about 12 hours invitro.</a:t>
            </a:r>
          </a:p>
        </p:txBody>
      </p:sp>
    </p:spTree>
    <p:extLst>
      <p:ext uri="{BB962C8B-B14F-4D97-AF65-F5344CB8AC3E}">
        <p14:creationId xmlns:p14="http://schemas.microsoft.com/office/powerpoint/2010/main" val="402645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F0A9-EC7C-4B86-06EE-07013C20C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680720"/>
            <a:ext cx="8825658" cy="3525519"/>
          </a:xfrm>
        </p:spPr>
        <p:txBody>
          <a:bodyPr/>
          <a:lstStyle/>
          <a:p>
            <a:r>
              <a:rPr lang="en-IN" dirty="0"/>
              <a:t>             Thankyou</a:t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DAAED-282A-2DC4-B2CB-8BA1FB8A01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6008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70</TotalTime>
  <Words>316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Century Gothic</vt:lpstr>
      <vt:lpstr>Wingdings</vt:lpstr>
      <vt:lpstr>Wingdings 3</vt:lpstr>
      <vt:lpstr>Ion Boardroom</vt:lpstr>
      <vt:lpstr>                          (Part-2) Non-effervescent system</vt:lpstr>
      <vt:lpstr>PowerPoint Presentation</vt:lpstr>
      <vt:lpstr>PowerPoint Presentation</vt:lpstr>
      <vt:lpstr>PowerPoint Presentation</vt:lpstr>
      <vt:lpstr>             Thankyou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(Part-2) Non-effervescent system</dc:title>
  <dc:creator>Shreya Baranwal</dc:creator>
  <cp:lastModifiedBy>Shreya Baranwal</cp:lastModifiedBy>
  <cp:revision>1</cp:revision>
  <dcterms:created xsi:type="dcterms:W3CDTF">2022-10-09T02:20:13Z</dcterms:created>
  <dcterms:modified xsi:type="dcterms:W3CDTF">2022-10-09T03:32:03Z</dcterms:modified>
</cp:coreProperties>
</file>