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EDFD6-E7C3-F9E4-B2CB-909AC18EF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926398-5426-B181-A8AE-DEF9A2381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EF680-3C4F-A7C8-D107-28D9166FC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C0964-57D5-4AA4-50CD-3F9F30A5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B04D-E584-12F7-5F00-D5A920C3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822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D76EB-C853-66D6-1148-0C3EE910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87C3A-83D7-5B7B-1195-3D65885BE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02C66-C799-42EE-AF03-773E13BD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A2C11-ED8C-E4B1-0A18-78F6FA57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78EE4-E535-62A1-C20A-CAE7FC022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833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EAEA57-5137-51F8-F662-2AE81872AF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57CB3-4F2E-2945-219A-2DDA8084B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3A66A-692E-8072-F603-7E7C9072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B568D-EBA0-B014-EC7C-6675FA8A3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16B0A-D1DF-F8BD-5651-14929D27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617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8C7C9-D1B1-5D03-1B4C-B285F7B8E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61429-0C0A-A3EC-67FF-42206442D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BD9D9-3CB0-D40C-B72F-2942DE9E6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B41F1-6E46-7FE4-5D36-94FCCE95C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2A64F-F940-344C-B6DC-B0D61A93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696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CEF6-2079-45F1-4CA6-5AA4F1CC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C4185-DA2A-53F0-497F-D70E24D60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F85C7-1706-8F22-8E81-BD37D077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837FB-B87F-20FA-B68C-29D7B9626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24547-0F7C-A964-05A2-287CD4DBF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073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FF3A-2B4E-1F33-4CED-1CC3A6DDB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EE323-4CD6-0975-111F-06CEDE3BD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4D0B7-C3AC-D3CA-D000-7169EDFCC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420CB-D472-6841-30F4-F769C933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C64DE-CDD3-79AC-6CA1-CD0C21243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D3739-BEC7-82E8-D9FD-D5B32A5F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747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8209F-93CB-F796-6A1A-9DB3F6E54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6C168-EE2B-5D47-7B11-9E715862C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CC5C7-DA0E-D763-05C8-1367D1872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156E0-5158-711A-4518-8212C84B6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7173D-80BE-46DA-6BA9-4588038F3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18C77D-7CCE-EB8B-1DA3-AE4C94BB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C7B672-9ABA-F182-82C2-EE6ABA7E0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E14738-5A4C-A1F8-2143-D231B719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019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7DFE-3380-10EC-3DC0-40F6343AE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D4431E-018E-9C4B-8C8C-594B62E1C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C2B529-C090-4E51-C8B2-61E0EBBC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63D33-9E55-5107-606A-7F6FCBF5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082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5DCD9-C72B-1F87-BAB0-27F60760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1F0D7-DDEB-BEFF-6ADE-CF4988B99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86F0E-6CA4-D7E3-A859-613C9F14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403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37DFF-1AC3-D62A-5FE4-35E3C8FBE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94CE1-E060-CDEA-3E4B-40CC52EBA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01AED-4032-6568-EB65-832FF0FEE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97C9B-C149-043B-ED19-FF8D474E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0BCA2-74FA-3327-26C9-8E9801D9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EB6AF-7061-EF3D-1B7F-1769BCE5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437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8B730-76B8-F989-2AF4-81287F892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1DC563-FB19-67CB-C0C0-2DDDB9A0F5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135C6-C640-25DD-B9E7-4222037A8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4AD91-3FDB-34D2-4DE0-09E0551D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469E-5A72-A27A-8386-A737C425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35BE9-242F-6C95-3C42-8FCDBCF9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84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880F17-8FC7-BEAD-DA50-52D3338A4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5AB4B-5FD3-B568-FECA-B309A5162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AA218-86A9-1DAC-9ADA-A502A6E72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02055-9536-496F-B1AE-76FFAB38E77C}" type="datetimeFigureOut">
              <a:rPr lang="en-IN" smtClean="0"/>
              <a:t>20-05-2022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C3173-000B-DC8B-96C8-7D65CF8C0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E9441-10E7-0247-C449-F3A09479E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61A90-E3B9-4B02-A274-15B20300B1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631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A7852-F805-664F-E69C-6D9D2BEED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Ara operon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1A064-9294-D1BD-1BE7-859857BE8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386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28" y="276727"/>
            <a:ext cx="8229600" cy="685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1800" dirty="0"/>
              <a:t>The </a:t>
            </a:r>
            <a:r>
              <a:rPr lang="en-US" sz="1800" dirty="0" err="1"/>
              <a:t>ara</a:t>
            </a:r>
            <a:r>
              <a:rPr lang="en-US" sz="1800" dirty="0"/>
              <a:t> BAD </a:t>
            </a:r>
            <a:r>
              <a:rPr lang="en-US" sz="1800" dirty="0" err="1"/>
              <a:t>Operon</a:t>
            </a:r>
            <a:r>
              <a:rPr lang="en-US" sz="1800" dirty="0"/>
              <a:t> Is Both Positively and Negatively Controlled by </a:t>
            </a:r>
            <a:r>
              <a:rPr lang="en-US" sz="1800" dirty="0" err="1"/>
              <a:t>AraC</a:t>
            </a:r>
            <a:r>
              <a:rPr lang="en-US" sz="1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 fontScale="47500" lnSpcReduction="20000"/>
          </a:bodyPr>
          <a:lstStyle/>
          <a:p>
            <a:r>
              <a:rPr lang="en-US" i="1" dirty="0"/>
              <a:t>E. coli </a:t>
            </a:r>
            <a:r>
              <a:rPr lang="en-US" dirty="0"/>
              <a:t>can use the plant pentose L-</a:t>
            </a:r>
            <a:r>
              <a:rPr lang="en-US" dirty="0" err="1"/>
              <a:t>arabinose</a:t>
            </a:r>
            <a:r>
              <a:rPr lang="en-US" dirty="0"/>
              <a:t> as sole source of carbon and energy. </a:t>
            </a:r>
            <a:r>
              <a:rPr lang="en-US" dirty="0" err="1"/>
              <a:t>Arabinose</a:t>
            </a:r>
            <a:r>
              <a:rPr lang="en-US" dirty="0"/>
              <a:t> is metabolized via conversion to D-xylulose-5-P (a pentose phosphate pathway intermediate and </a:t>
            </a:r>
            <a:r>
              <a:rPr lang="en-US" dirty="0" err="1"/>
              <a:t>transketolase</a:t>
            </a:r>
            <a:r>
              <a:rPr lang="en-US" dirty="0"/>
              <a:t> substrate by three enzymes encoded in the </a:t>
            </a:r>
            <a:r>
              <a:rPr lang="en-US" dirty="0" err="1"/>
              <a:t>ara</a:t>
            </a:r>
            <a:r>
              <a:rPr lang="en-US" dirty="0"/>
              <a:t> BAD </a:t>
            </a:r>
            <a:r>
              <a:rPr lang="en-US" dirty="0" err="1"/>
              <a:t>operon</a:t>
            </a:r>
            <a:r>
              <a:rPr lang="en-US" dirty="0"/>
              <a:t>. Transcription of this </a:t>
            </a:r>
            <a:r>
              <a:rPr lang="en-US" dirty="0" err="1"/>
              <a:t>operon</a:t>
            </a:r>
            <a:r>
              <a:rPr lang="en-US" dirty="0"/>
              <a:t> is regulated by both </a:t>
            </a:r>
            <a:r>
              <a:rPr lang="en-US" dirty="0" err="1"/>
              <a:t>catabolite</a:t>
            </a:r>
            <a:r>
              <a:rPr lang="en-US" dirty="0"/>
              <a:t> repression and </a:t>
            </a:r>
            <a:r>
              <a:rPr lang="en-US" dirty="0" err="1"/>
              <a:t>arabinose</a:t>
            </a:r>
            <a:r>
              <a:rPr lang="en-US" dirty="0"/>
              <a:t>-mediated induction. CAP functions in </a:t>
            </a:r>
            <a:r>
              <a:rPr lang="en-US" dirty="0" err="1"/>
              <a:t>catabolite</a:t>
            </a:r>
            <a:r>
              <a:rPr lang="en-US" dirty="0"/>
              <a:t> repression; </a:t>
            </a:r>
            <a:r>
              <a:rPr lang="en-US" dirty="0" err="1"/>
              <a:t>arabinose</a:t>
            </a:r>
            <a:r>
              <a:rPr lang="en-US" dirty="0"/>
              <a:t> induction is achieved via the product of the </a:t>
            </a:r>
            <a:r>
              <a:rPr lang="en-US" dirty="0" err="1"/>
              <a:t>araC</a:t>
            </a:r>
            <a:r>
              <a:rPr lang="en-US" dirty="0"/>
              <a:t> gene, which lies next to the </a:t>
            </a:r>
            <a:r>
              <a:rPr lang="en-US" dirty="0" err="1"/>
              <a:t>araBAD</a:t>
            </a:r>
            <a:r>
              <a:rPr lang="en-US" dirty="0"/>
              <a:t> </a:t>
            </a:r>
            <a:r>
              <a:rPr lang="en-US" dirty="0" err="1"/>
              <a:t>operon</a:t>
            </a:r>
            <a:r>
              <a:rPr lang="en-US" dirty="0"/>
              <a:t> on the E. coli chromosome. The </a:t>
            </a:r>
            <a:r>
              <a:rPr lang="en-US" dirty="0" err="1"/>
              <a:t>araC</a:t>
            </a:r>
            <a:r>
              <a:rPr lang="en-US" dirty="0"/>
              <a:t> gene product, the protein </a:t>
            </a:r>
            <a:r>
              <a:rPr lang="en-US" dirty="0" err="1"/>
              <a:t>AraC</a:t>
            </a:r>
            <a:r>
              <a:rPr lang="en-US" dirty="0"/>
              <a:t>, is a 292-residue protein consisting of an N-terminal domain (residues 1 to 170) that binds </a:t>
            </a:r>
            <a:r>
              <a:rPr lang="en-US" dirty="0" err="1"/>
              <a:t>arabinose</a:t>
            </a:r>
            <a:r>
              <a:rPr lang="en-US" dirty="0"/>
              <a:t> and acts as a </a:t>
            </a:r>
            <a:r>
              <a:rPr lang="en-US" dirty="0" err="1"/>
              <a:t>dimerization</a:t>
            </a:r>
            <a:r>
              <a:rPr lang="en-US" dirty="0"/>
              <a:t> motif and a C-terminal (residues 178 to 292) DNA-binding domain.</a:t>
            </a:r>
          </a:p>
          <a:p>
            <a:r>
              <a:rPr lang="en-US" dirty="0"/>
              <a:t> Regulation of </a:t>
            </a:r>
            <a:r>
              <a:rPr lang="en-US" dirty="0" err="1"/>
              <a:t>araBAD</a:t>
            </a:r>
            <a:r>
              <a:rPr lang="en-US" dirty="0"/>
              <a:t> by </a:t>
            </a:r>
            <a:r>
              <a:rPr lang="en-US" dirty="0" err="1"/>
              <a:t>AraC</a:t>
            </a:r>
            <a:r>
              <a:rPr lang="en-US" dirty="0"/>
              <a:t> is novel in that it acts both negatively and positively. The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operon</a:t>
            </a:r>
            <a:r>
              <a:rPr lang="en-US" dirty="0"/>
              <a:t> has three binding sites for </a:t>
            </a:r>
            <a:r>
              <a:rPr lang="en-US" dirty="0" err="1"/>
              <a:t>AraC</a:t>
            </a:r>
            <a:r>
              <a:rPr lang="en-US" dirty="0"/>
              <a:t>: </a:t>
            </a:r>
          </a:p>
          <a:p>
            <a:r>
              <a:rPr lang="en-US" dirty="0"/>
              <a:t>araO1, located at nucleotides -106 to-144 relative to the </a:t>
            </a:r>
            <a:r>
              <a:rPr lang="en-US" dirty="0" err="1"/>
              <a:t>araBAD</a:t>
            </a:r>
            <a:r>
              <a:rPr lang="en-US" dirty="0"/>
              <a:t> transcription start site;</a:t>
            </a:r>
          </a:p>
          <a:p>
            <a:r>
              <a:rPr lang="en-US" dirty="0"/>
              <a:t> araO2 (spanning positions -265 to -294); </a:t>
            </a:r>
          </a:p>
          <a:p>
            <a:r>
              <a:rPr lang="en-US" dirty="0"/>
              <a:t>and </a:t>
            </a:r>
            <a:r>
              <a:rPr lang="en-US" dirty="0" err="1"/>
              <a:t>ara</a:t>
            </a:r>
            <a:r>
              <a:rPr lang="en-US" dirty="0"/>
              <a:t> I, the </a:t>
            </a:r>
            <a:r>
              <a:rPr lang="en-US" dirty="0" err="1"/>
              <a:t>araBAD</a:t>
            </a:r>
            <a:r>
              <a:rPr lang="en-US" dirty="0"/>
              <a:t> promoter. The </a:t>
            </a:r>
            <a:r>
              <a:rPr lang="en-US" dirty="0" err="1"/>
              <a:t>araI</a:t>
            </a:r>
            <a:r>
              <a:rPr lang="en-US" dirty="0"/>
              <a:t> site consists of two “half-sites”; araI1 (nucleotides -56 to -78) and araI2 (-35 to -51). </a:t>
            </a:r>
          </a:p>
          <a:p>
            <a:r>
              <a:rPr lang="en-US" dirty="0"/>
              <a:t>The details of </a:t>
            </a:r>
            <a:r>
              <a:rPr lang="en-US" dirty="0" err="1"/>
              <a:t>araBAD</a:t>
            </a:r>
            <a:r>
              <a:rPr lang="en-US" dirty="0"/>
              <a:t> regulation are as follows: When </a:t>
            </a:r>
            <a:r>
              <a:rPr lang="en-US" dirty="0" err="1"/>
              <a:t>AraC</a:t>
            </a:r>
            <a:r>
              <a:rPr lang="en-US" dirty="0"/>
              <a:t> protein levels are low, </a:t>
            </a:r>
          </a:p>
          <a:p>
            <a:r>
              <a:rPr lang="en-US" dirty="0"/>
              <a:t>the </a:t>
            </a:r>
            <a:r>
              <a:rPr lang="en-US" dirty="0" err="1"/>
              <a:t>araC</a:t>
            </a:r>
            <a:r>
              <a:rPr lang="en-US" dirty="0"/>
              <a:t> gene is transcribed from its promoter pc by RNA polymerase . </a:t>
            </a:r>
            <a:r>
              <a:rPr lang="en-US" dirty="0" err="1"/>
              <a:t>araC</a:t>
            </a:r>
            <a:r>
              <a:rPr lang="en-US" dirty="0"/>
              <a:t> is transcribed in the direction away from </a:t>
            </a:r>
            <a:r>
              <a:rPr lang="en-US" dirty="0" err="1"/>
              <a:t>araBAD</a:t>
            </a:r>
            <a:r>
              <a:rPr lang="en-US" dirty="0"/>
              <a:t>. </a:t>
            </a:r>
          </a:p>
          <a:p>
            <a:r>
              <a:rPr lang="en-US" dirty="0"/>
              <a:t>When </a:t>
            </a:r>
            <a:r>
              <a:rPr lang="en-US" dirty="0" err="1"/>
              <a:t>cAMP</a:t>
            </a:r>
            <a:r>
              <a:rPr lang="en-US" dirty="0"/>
              <a:t> levels are low and </a:t>
            </a:r>
            <a:r>
              <a:rPr lang="en-US" dirty="0" err="1"/>
              <a:t>arabinose</a:t>
            </a:r>
            <a:r>
              <a:rPr lang="en-US" dirty="0"/>
              <a:t> is absent, an </a:t>
            </a:r>
            <a:r>
              <a:rPr lang="en-US" dirty="0" err="1"/>
              <a:t>AraC</a:t>
            </a:r>
            <a:r>
              <a:rPr lang="en-US" dirty="0"/>
              <a:t> protein </a:t>
            </a:r>
            <a:r>
              <a:rPr lang="en-US" dirty="0" err="1"/>
              <a:t>dimer</a:t>
            </a:r>
            <a:r>
              <a:rPr lang="en-US" dirty="0"/>
              <a:t> binds to two sites, araO2 and the araI1 half-site, forming a DNA loop between them and restricting transcription of </a:t>
            </a:r>
            <a:r>
              <a:rPr lang="en-US" dirty="0" err="1"/>
              <a:t>araBAD</a:t>
            </a:r>
            <a:r>
              <a:rPr lang="en-US" dirty="0"/>
              <a:t> . In the presence of L-</a:t>
            </a:r>
            <a:r>
              <a:rPr lang="en-US" dirty="0" err="1"/>
              <a:t>arabinose</a:t>
            </a:r>
            <a:r>
              <a:rPr lang="en-US" dirty="0"/>
              <a:t>, the monomer of </a:t>
            </a:r>
            <a:r>
              <a:rPr lang="en-US" dirty="0" err="1"/>
              <a:t>AraC</a:t>
            </a:r>
            <a:r>
              <a:rPr lang="en-US" dirty="0"/>
              <a:t> bound to the araO2 site is released from that site; it then associates with the unoccupied </a:t>
            </a:r>
            <a:r>
              <a:rPr lang="en-US" dirty="0" err="1"/>
              <a:t>araI</a:t>
            </a:r>
            <a:r>
              <a:rPr lang="en-US" dirty="0"/>
              <a:t> half-site, araI2. L-</a:t>
            </a:r>
            <a:r>
              <a:rPr lang="en-US" dirty="0" err="1"/>
              <a:t>Arabinose</a:t>
            </a:r>
            <a:r>
              <a:rPr lang="en-US" dirty="0"/>
              <a:t> thus behaves as an </a:t>
            </a:r>
            <a:r>
              <a:rPr lang="en-US" dirty="0" err="1"/>
              <a:t>allosteric</a:t>
            </a:r>
            <a:r>
              <a:rPr lang="en-US" dirty="0"/>
              <a:t> </a:t>
            </a:r>
            <a:r>
              <a:rPr lang="en-US" dirty="0" err="1"/>
              <a:t>effector</a:t>
            </a:r>
            <a:r>
              <a:rPr lang="en-US" dirty="0"/>
              <a:t> that alters the conformation of </a:t>
            </a:r>
            <a:r>
              <a:rPr lang="en-US" dirty="0" err="1"/>
              <a:t>AraC</a:t>
            </a:r>
            <a:r>
              <a:rPr lang="en-US" dirty="0"/>
              <a:t>. In the </a:t>
            </a:r>
            <a:r>
              <a:rPr lang="en-US" dirty="0" err="1"/>
              <a:t>arabinose-liganded</a:t>
            </a:r>
            <a:r>
              <a:rPr lang="en-US" dirty="0"/>
              <a:t> conformation, the </a:t>
            </a:r>
            <a:r>
              <a:rPr lang="en-US" dirty="0" err="1"/>
              <a:t>AraC</a:t>
            </a:r>
            <a:r>
              <a:rPr lang="en-US" dirty="0"/>
              <a:t> </a:t>
            </a:r>
            <a:r>
              <a:rPr lang="en-US" dirty="0" err="1"/>
              <a:t>dimer</a:t>
            </a:r>
            <a:r>
              <a:rPr lang="en-US" dirty="0"/>
              <a:t> interacts with CAP–(</a:t>
            </a:r>
            <a:r>
              <a:rPr lang="en-US" dirty="0" err="1"/>
              <a:t>cAMP</a:t>
            </a:r>
            <a:r>
              <a:rPr lang="en-US" dirty="0"/>
              <a:t>)2 to activate transcription by RNA polymerase. Thus, </a:t>
            </a:r>
            <a:r>
              <a:rPr lang="en-US" dirty="0" err="1"/>
              <a:t>AraC</a:t>
            </a:r>
            <a:r>
              <a:rPr lang="en-US" dirty="0"/>
              <a:t> protein is both a repressor and an activator.</a:t>
            </a:r>
          </a:p>
          <a:p>
            <a:r>
              <a:rPr lang="en-US" dirty="0"/>
              <a:t>Positive control of the </a:t>
            </a:r>
            <a:r>
              <a:rPr lang="en-US" dirty="0" err="1"/>
              <a:t>araBAD</a:t>
            </a:r>
            <a:r>
              <a:rPr lang="en-US" dirty="0"/>
              <a:t> </a:t>
            </a:r>
            <a:r>
              <a:rPr lang="en-US" dirty="0" err="1"/>
              <a:t>operon</a:t>
            </a:r>
            <a:r>
              <a:rPr lang="en-US" dirty="0"/>
              <a:t> occurs in the presence of L-</a:t>
            </a:r>
            <a:r>
              <a:rPr lang="en-US" dirty="0" err="1"/>
              <a:t>arabinose</a:t>
            </a:r>
            <a:r>
              <a:rPr lang="en-US" dirty="0"/>
              <a:t> and </a:t>
            </a:r>
            <a:r>
              <a:rPr lang="en-US" dirty="0" err="1"/>
              <a:t>cAMP</a:t>
            </a:r>
            <a:r>
              <a:rPr lang="en-US" dirty="0"/>
              <a:t>. </a:t>
            </a:r>
            <a:r>
              <a:rPr lang="en-US" dirty="0" err="1"/>
              <a:t>Arabinose</a:t>
            </a:r>
            <a:r>
              <a:rPr lang="en-US" dirty="0"/>
              <a:t> binding by </a:t>
            </a:r>
            <a:r>
              <a:rPr lang="en-US" dirty="0" err="1"/>
              <a:t>AraC</a:t>
            </a:r>
            <a:r>
              <a:rPr lang="en-US" dirty="0"/>
              <a:t> protein causes the release of araO2, opening of the DNA loop, and association of </a:t>
            </a:r>
            <a:r>
              <a:rPr lang="en-US" dirty="0" err="1"/>
              <a:t>AraC</a:t>
            </a:r>
            <a:r>
              <a:rPr lang="en-US" dirty="0"/>
              <a:t> with araI2. CAP–(</a:t>
            </a:r>
            <a:r>
              <a:rPr lang="en-US" dirty="0" err="1"/>
              <a:t>cAMP</a:t>
            </a:r>
            <a:r>
              <a:rPr lang="en-US" dirty="0"/>
              <a:t>)2 binds at a site between araO1 and </a:t>
            </a:r>
            <a:r>
              <a:rPr lang="en-US" dirty="0" err="1"/>
              <a:t>araI</a:t>
            </a:r>
            <a:r>
              <a:rPr lang="en-US" dirty="0"/>
              <a:t>, and together the </a:t>
            </a:r>
            <a:r>
              <a:rPr lang="en-US" dirty="0" err="1"/>
              <a:t>AraC</a:t>
            </a:r>
            <a:r>
              <a:rPr lang="en-US" dirty="0"/>
              <a:t>–(</a:t>
            </a:r>
            <a:r>
              <a:rPr lang="en-US" dirty="0" err="1"/>
              <a:t>arabinose</a:t>
            </a:r>
            <a:r>
              <a:rPr lang="en-US" dirty="0"/>
              <a:t>)2 and CAP–(</a:t>
            </a:r>
            <a:r>
              <a:rPr lang="en-US" dirty="0" err="1"/>
              <a:t>cAMP</a:t>
            </a:r>
            <a:r>
              <a:rPr lang="en-US" dirty="0"/>
              <a:t>)2 complexes </a:t>
            </a:r>
            <a:r>
              <a:rPr lang="en-US" dirty="0" err="1"/>
              <a:t>inﬂuence</a:t>
            </a:r>
            <a:r>
              <a:rPr lang="en-US" dirty="0"/>
              <a:t> RNA polymerase through </a:t>
            </a:r>
            <a:r>
              <a:rPr lang="en-US" dirty="0" err="1"/>
              <a:t>proteinprotein</a:t>
            </a:r>
            <a:r>
              <a:rPr lang="en-US" dirty="0"/>
              <a:t> interactions to create an active transcription initiation complex.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FDD0A-6BF0-85DA-DC44-011E0F8A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F18B0-D1D8-E798-8636-927B30573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D88AD50-928F-F06B-5753-C4BBC111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8853638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4282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475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Ara operon</vt:lpstr>
      <vt:lpstr> The ara BAD Operon Is Both Positively and Negatively Controlled by AraC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operon</dc:title>
  <dc:creator>Manishi</dc:creator>
  <cp:lastModifiedBy>Manishi</cp:lastModifiedBy>
  <cp:revision>1</cp:revision>
  <dcterms:created xsi:type="dcterms:W3CDTF">2022-05-20T04:49:19Z</dcterms:created>
  <dcterms:modified xsi:type="dcterms:W3CDTF">2022-05-20T06:34:48Z</dcterms:modified>
</cp:coreProperties>
</file>