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73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4B9EA-CCB7-192F-47A2-DEA88E900A6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650C8502-8A0B-8DAB-FEA3-E855D4AA1A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1AE222DF-A2DE-3B0E-F7B5-94AF2F4C723E}"/>
              </a:ext>
            </a:extLst>
          </p:cNvPr>
          <p:cNvSpPr>
            <a:spLocks noGrp="1"/>
          </p:cNvSpPr>
          <p:nvPr>
            <p:ph type="dt" sz="half" idx="10"/>
          </p:nvPr>
        </p:nvSpPr>
        <p:spPr/>
        <p:txBody>
          <a:bodyPr/>
          <a:lstStyle/>
          <a:p>
            <a:fld id="{F1CB176D-79CA-46D6-AED4-EF5AA4660081}" type="datetimeFigureOut">
              <a:rPr lang="en-IN" smtClean="0"/>
              <a:t>26-05-2022</a:t>
            </a:fld>
            <a:endParaRPr lang="en-IN"/>
          </a:p>
        </p:txBody>
      </p:sp>
      <p:sp>
        <p:nvSpPr>
          <p:cNvPr id="5" name="Footer Placeholder 4">
            <a:extLst>
              <a:ext uri="{FF2B5EF4-FFF2-40B4-BE49-F238E27FC236}">
                <a16:creationId xmlns:a16="http://schemas.microsoft.com/office/drawing/2014/main" id="{6507F9FC-F265-7CDA-7A43-B8DA8EAE6DE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1559FC8-F4AF-BA77-5C3D-6C059858ACAB}"/>
              </a:ext>
            </a:extLst>
          </p:cNvPr>
          <p:cNvSpPr>
            <a:spLocks noGrp="1"/>
          </p:cNvSpPr>
          <p:nvPr>
            <p:ph type="sldNum" sz="quarter" idx="12"/>
          </p:nvPr>
        </p:nvSpPr>
        <p:spPr/>
        <p:txBody>
          <a:bodyPr/>
          <a:lstStyle/>
          <a:p>
            <a:fld id="{13E0B623-D93B-4BF5-86FC-487FFC549DEC}" type="slidenum">
              <a:rPr lang="en-IN" smtClean="0"/>
              <a:t>‹#›</a:t>
            </a:fld>
            <a:endParaRPr lang="en-IN"/>
          </a:p>
        </p:txBody>
      </p:sp>
    </p:spTree>
    <p:extLst>
      <p:ext uri="{BB962C8B-B14F-4D97-AF65-F5344CB8AC3E}">
        <p14:creationId xmlns:p14="http://schemas.microsoft.com/office/powerpoint/2010/main" val="3820162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57479-ECD8-B471-33EA-CB628ADEE44C}"/>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5B937BC-3232-8FA8-CF8B-B853CFA853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D25FBE4-5982-BE6C-7594-4B1F763DCD48}"/>
              </a:ext>
            </a:extLst>
          </p:cNvPr>
          <p:cNvSpPr>
            <a:spLocks noGrp="1"/>
          </p:cNvSpPr>
          <p:nvPr>
            <p:ph type="dt" sz="half" idx="10"/>
          </p:nvPr>
        </p:nvSpPr>
        <p:spPr/>
        <p:txBody>
          <a:bodyPr/>
          <a:lstStyle/>
          <a:p>
            <a:fld id="{F1CB176D-79CA-46D6-AED4-EF5AA4660081}" type="datetimeFigureOut">
              <a:rPr lang="en-IN" smtClean="0"/>
              <a:t>26-05-2022</a:t>
            </a:fld>
            <a:endParaRPr lang="en-IN"/>
          </a:p>
        </p:txBody>
      </p:sp>
      <p:sp>
        <p:nvSpPr>
          <p:cNvPr id="5" name="Footer Placeholder 4">
            <a:extLst>
              <a:ext uri="{FF2B5EF4-FFF2-40B4-BE49-F238E27FC236}">
                <a16:creationId xmlns:a16="http://schemas.microsoft.com/office/drawing/2014/main" id="{277500ED-A727-7479-C857-980514004DC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267F0C4-FD2F-1303-145C-789CFA0CA8C9}"/>
              </a:ext>
            </a:extLst>
          </p:cNvPr>
          <p:cNvSpPr>
            <a:spLocks noGrp="1"/>
          </p:cNvSpPr>
          <p:nvPr>
            <p:ph type="sldNum" sz="quarter" idx="12"/>
          </p:nvPr>
        </p:nvSpPr>
        <p:spPr/>
        <p:txBody>
          <a:bodyPr/>
          <a:lstStyle/>
          <a:p>
            <a:fld id="{13E0B623-D93B-4BF5-86FC-487FFC549DEC}" type="slidenum">
              <a:rPr lang="en-IN" smtClean="0"/>
              <a:t>‹#›</a:t>
            </a:fld>
            <a:endParaRPr lang="en-IN"/>
          </a:p>
        </p:txBody>
      </p:sp>
    </p:spTree>
    <p:extLst>
      <p:ext uri="{BB962C8B-B14F-4D97-AF65-F5344CB8AC3E}">
        <p14:creationId xmlns:p14="http://schemas.microsoft.com/office/powerpoint/2010/main" val="2027259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31A85E-4625-7628-F1B4-EDFC91F4D62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59E7B77-5201-A9D0-1ABD-0608137F8F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6385B5C-39E1-F548-754C-2CEEAD2493CB}"/>
              </a:ext>
            </a:extLst>
          </p:cNvPr>
          <p:cNvSpPr>
            <a:spLocks noGrp="1"/>
          </p:cNvSpPr>
          <p:nvPr>
            <p:ph type="dt" sz="half" idx="10"/>
          </p:nvPr>
        </p:nvSpPr>
        <p:spPr/>
        <p:txBody>
          <a:bodyPr/>
          <a:lstStyle/>
          <a:p>
            <a:fld id="{F1CB176D-79CA-46D6-AED4-EF5AA4660081}" type="datetimeFigureOut">
              <a:rPr lang="en-IN" smtClean="0"/>
              <a:t>26-05-2022</a:t>
            </a:fld>
            <a:endParaRPr lang="en-IN"/>
          </a:p>
        </p:txBody>
      </p:sp>
      <p:sp>
        <p:nvSpPr>
          <p:cNvPr id="5" name="Footer Placeholder 4">
            <a:extLst>
              <a:ext uri="{FF2B5EF4-FFF2-40B4-BE49-F238E27FC236}">
                <a16:creationId xmlns:a16="http://schemas.microsoft.com/office/drawing/2014/main" id="{9A41AFE8-A62D-3021-7210-0640D7B1006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DC32678-77D8-293B-83B1-30D0337A11F6}"/>
              </a:ext>
            </a:extLst>
          </p:cNvPr>
          <p:cNvSpPr>
            <a:spLocks noGrp="1"/>
          </p:cNvSpPr>
          <p:nvPr>
            <p:ph type="sldNum" sz="quarter" idx="12"/>
          </p:nvPr>
        </p:nvSpPr>
        <p:spPr/>
        <p:txBody>
          <a:bodyPr/>
          <a:lstStyle/>
          <a:p>
            <a:fld id="{13E0B623-D93B-4BF5-86FC-487FFC549DEC}" type="slidenum">
              <a:rPr lang="en-IN" smtClean="0"/>
              <a:t>‹#›</a:t>
            </a:fld>
            <a:endParaRPr lang="en-IN"/>
          </a:p>
        </p:txBody>
      </p:sp>
    </p:spTree>
    <p:extLst>
      <p:ext uri="{BB962C8B-B14F-4D97-AF65-F5344CB8AC3E}">
        <p14:creationId xmlns:p14="http://schemas.microsoft.com/office/powerpoint/2010/main" val="4045953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1D48E-FB8C-D582-D04A-9B90C09C0F7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E2F98595-F704-BFB6-F5CE-6532A03D5D4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2F11771-8505-ED9A-A7A4-5BE43B5AE6EF}"/>
              </a:ext>
            </a:extLst>
          </p:cNvPr>
          <p:cNvSpPr>
            <a:spLocks noGrp="1"/>
          </p:cNvSpPr>
          <p:nvPr>
            <p:ph type="dt" sz="half" idx="10"/>
          </p:nvPr>
        </p:nvSpPr>
        <p:spPr/>
        <p:txBody>
          <a:bodyPr/>
          <a:lstStyle/>
          <a:p>
            <a:fld id="{F1CB176D-79CA-46D6-AED4-EF5AA4660081}" type="datetimeFigureOut">
              <a:rPr lang="en-IN" smtClean="0"/>
              <a:t>26-05-2022</a:t>
            </a:fld>
            <a:endParaRPr lang="en-IN"/>
          </a:p>
        </p:txBody>
      </p:sp>
      <p:sp>
        <p:nvSpPr>
          <p:cNvPr id="5" name="Footer Placeholder 4">
            <a:extLst>
              <a:ext uri="{FF2B5EF4-FFF2-40B4-BE49-F238E27FC236}">
                <a16:creationId xmlns:a16="http://schemas.microsoft.com/office/drawing/2014/main" id="{F70F59FB-C5AA-1056-1204-549BBEEECEB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39F21D5-F421-D8C0-4BEE-FD308000BA97}"/>
              </a:ext>
            </a:extLst>
          </p:cNvPr>
          <p:cNvSpPr>
            <a:spLocks noGrp="1"/>
          </p:cNvSpPr>
          <p:nvPr>
            <p:ph type="sldNum" sz="quarter" idx="12"/>
          </p:nvPr>
        </p:nvSpPr>
        <p:spPr/>
        <p:txBody>
          <a:bodyPr/>
          <a:lstStyle/>
          <a:p>
            <a:fld id="{13E0B623-D93B-4BF5-86FC-487FFC549DEC}" type="slidenum">
              <a:rPr lang="en-IN" smtClean="0"/>
              <a:t>‹#›</a:t>
            </a:fld>
            <a:endParaRPr lang="en-IN"/>
          </a:p>
        </p:txBody>
      </p:sp>
    </p:spTree>
    <p:extLst>
      <p:ext uri="{BB962C8B-B14F-4D97-AF65-F5344CB8AC3E}">
        <p14:creationId xmlns:p14="http://schemas.microsoft.com/office/powerpoint/2010/main" val="2903369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44E56-F3C0-0215-8C0A-1BFA139DAD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F11FD5B7-72E5-7D41-4520-0D8FFAF05C5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5D2AEA-7EFF-A1CF-BA54-1EA246871770}"/>
              </a:ext>
            </a:extLst>
          </p:cNvPr>
          <p:cNvSpPr>
            <a:spLocks noGrp="1"/>
          </p:cNvSpPr>
          <p:nvPr>
            <p:ph type="dt" sz="half" idx="10"/>
          </p:nvPr>
        </p:nvSpPr>
        <p:spPr/>
        <p:txBody>
          <a:bodyPr/>
          <a:lstStyle/>
          <a:p>
            <a:fld id="{F1CB176D-79CA-46D6-AED4-EF5AA4660081}" type="datetimeFigureOut">
              <a:rPr lang="en-IN" smtClean="0"/>
              <a:t>26-05-2022</a:t>
            </a:fld>
            <a:endParaRPr lang="en-IN"/>
          </a:p>
        </p:txBody>
      </p:sp>
      <p:sp>
        <p:nvSpPr>
          <p:cNvPr id="5" name="Footer Placeholder 4">
            <a:extLst>
              <a:ext uri="{FF2B5EF4-FFF2-40B4-BE49-F238E27FC236}">
                <a16:creationId xmlns:a16="http://schemas.microsoft.com/office/drawing/2014/main" id="{27FF4C84-51B6-3DC9-712D-8B36A126483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81B84DD-6B06-1919-8EB6-6C02001F4E0D}"/>
              </a:ext>
            </a:extLst>
          </p:cNvPr>
          <p:cNvSpPr>
            <a:spLocks noGrp="1"/>
          </p:cNvSpPr>
          <p:nvPr>
            <p:ph type="sldNum" sz="quarter" idx="12"/>
          </p:nvPr>
        </p:nvSpPr>
        <p:spPr/>
        <p:txBody>
          <a:bodyPr/>
          <a:lstStyle/>
          <a:p>
            <a:fld id="{13E0B623-D93B-4BF5-86FC-487FFC549DEC}" type="slidenum">
              <a:rPr lang="en-IN" smtClean="0"/>
              <a:t>‹#›</a:t>
            </a:fld>
            <a:endParaRPr lang="en-IN"/>
          </a:p>
        </p:txBody>
      </p:sp>
    </p:spTree>
    <p:extLst>
      <p:ext uri="{BB962C8B-B14F-4D97-AF65-F5344CB8AC3E}">
        <p14:creationId xmlns:p14="http://schemas.microsoft.com/office/powerpoint/2010/main" val="847573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AF7D9-210A-BE2D-54ED-F1A4FC05056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57FCF06-BA44-3995-6FB7-8FCC4B6E25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6B26846C-D8F9-E88A-0124-0588ED7ABF2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A1BC2B79-DF8B-DB0E-003F-1B018AD5C385}"/>
              </a:ext>
            </a:extLst>
          </p:cNvPr>
          <p:cNvSpPr>
            <a:spLocks noGrp="1"/>
          </p:cNvSpPr>
          <p:nvPr>
            <p:ph type="dt" sz="half" idx="10"/>
          </p:nvPr>
        </p:nvSpPr>
        <p:spPr/>
        <p:txBody>
          <a:bodyPr/>
          <a:lstStyle/>
          <a:p>
            <a:fld id="{F1CB176D-79CA-46D6-AED4-EF5AA4660081}" type="datetimeFigureOut">
              <a:rPr lang="en-IN" smtClean="0"/>
              <a:t>26-05-2022</a:t>
            </a:fld>
            <a:endParaRPr lang="en-IN"/>
          </a:p>
        </p:txBody>
      </p:sp>
      <p:sp>
        <p:nvSpPr>
          <p:cNvPr id="6" name="Footer Placeholder 5">
            <a:extLst>
              <a:ext uri="{FF2B5EF4-FFF2-40B4-BE49-F238E27FC236}">
                <a16:creationId xmlns:a16="http://schemas.microsoft.com/office/drawing/2014/main" id="{2449A489-4E6A-3874-0F85-6709AE94550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87EB461-75E5-C503-B671-8C15C25C0C7B}"/>
              </a:ext>
            </a:extLst>
          </p:cNvPr>
          <p:cNvSpPr>
            <a:spLocks noGrp="1"/>
          </p:cNvSpPr>
          <p:nvPr>
            <p:ph type="sldNum" sz="quarter" idx="12"/>
          </p:nvPr>
        </p:nvSpPr>
        <p:spPr/>
        <p:txBody>
          <a:bodyPr/>
          <a:lstStyle/>
          <a:p>
            <a:fld id="{13E0B623-D93B-4BF5-86FC-487FFC549DEC}" type="slidenum">
              <a:rPr lang="en-IN" smtClean="0"/>
              <a:t>‹#›</a:t>
            </a:fld>
            <a:endParaRPr lang="en-IN"/>
          </a:p>
        </p:txBody>
      </p:sp>
    </p:spTree>
    <p:extLst>
      <p:ext uri="{BB962C8B-B14F-4D97-AF65-F5344CB8AC3E}">
        <p14:creationId xmlns:p14="http://schemas.microsoft.com/office/powerpoint/2010/main" val="2853463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57DF3-FE0A-F8BD-4EA4-A44B0FF728C0}"/>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8FC71C4-79B0-EBE1-75B7-713F5A1D51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EA20632-EEF7-286E-B0F2-4DF52491682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DBCC6E4B-DAFC-971F-E626-E66EEC40E5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B7CDA4-1E91-AEC2-5AD5-15D1FC19083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6F04E69A-FC16-C78A-1CC6-FF3B8E37F98E}"/>
              </a:ext>
            </a:extLst>
          </p:cNvPr>
          <p:cNvSpPr>
            <a:spLocks noGrp="1"/>
          </p:cNvSpPr>
          <p:nvPr>
            <p:ph type="dt" sz="half" idx="10"/>
          </p:nvPr>
        </p:nvSpPr>
        <p:spPr/>
        <p:txBody>
          <a:bodyPr/>
          <a:lstStyle/>
          <a:p>
            <a:fld id="{F1CB176D-79CA-46D6-AED4-EF5AA4660081}" type="datetimeFigureOut">
              <a:rPr lang="en-IN" smtClean="0"/>
              <a:t>26-05-2022</a:t>
            </a:fld>
            <a:endParaRPr lang="en-IN"/>
          </a:p>
        </p:txBody>
      </p:sp>
      <p:sp>
        <p:nvSpPr>
          <p:cNvPr id="8" name="Footer Placeholder 7">
            <a:extLst>
              <a:ext uri="{FF2B5EF4-FFF2-40B4-BE49-F238E27FC236}">
                <a16:creationId xmlns:a16="http://schemas.microsoft.com/office/drawing/2014/main" id="{07CAA1A2-E10C-9F87-7E61-EEC3143E59AA}"/>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F939F975-BC87-0CE3-EF3D-1F4F4B615194}"/>
              </a:ext>
            </a:extLst>
          </p:cNvPr>
          <p:cNvSpPr>
            <a:spLocks noGrp="1"/>
          </p:cNvSpPr>
          <p:nvPr>
            <p:ph type="sldNum" sz="quarter" idx="12"/>
          </p:nvPr>
        </p:nvSpPr>
        <p:spPr/>
        <p:txBody>
          <a:bodyPr/>
          <a:lstStyle/>
          <a:p>
            <a:fld id="{13E0B623-D93B-4BF5-86FC-487FFC549DEC}" type="slidenum">
              <a:rPr lang="en-IN" smtClean="0"/>
              <a:t>‹#›</a:t>
            </a:fld>
            <a:endParaRPr lang="en-IN"/>
          </a:p>
        </p:txBody>
      </p:sp>
    </p:spTree>
    <p:extLst>
      <p:ext uri="{BB962C8B-B14F-4D97-AF65-F5344CB8AC3E}">
        <p14:creationId xmlns:p14="http://schemas.microsoft.com/office/powerpoint/2010/main" val="4148514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7C6DC-4155-D2B6-69E4-98B0B3A36528}"/>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DD5E3329-D3C4-5C25-7BB1-97A84C1C0522}"/>
              </a:ext>
            </a:extLst>
          </p:cNvPr>
          <p:cNvSpPr>
            <a:spLocks noGrp="1"/>
          </p:cNvSpPr>
          <p:nvPr>
            <p:ph type="dt" sz="half" idx="10"/>
          </p:nvPr>
        </p:nvSpPr>
        <p:spPr/>
        <p:txBody>
          <a:bodyPr/>
          <a:lstStyle/>
          <a:p>
            <a:fld id="{F1CB176D-79CA-46D6-AED4-EF5AA4660081}" type="datetimeFigureOut">
              <a:rPr lang="en-IN" smtClean="0"/>
              <a:t>26-05-2022</a:t>
            </a:fld>
            <a:endParaRPr lang="en-IN"/>
          </a:p>
        </p:txBody>
      </p:sp>
      <p:sp>
        <p:nvSpPr>
          <p:cNvPr id="4" name="Footer Placeholder 3">
            <a:extLst>
              <a:ext uri="{FF2B5EF4-FFF2-40B4-BE49-F238E27FC236}">
                <a16:creationId xmlns:a16="http://schemas.microsoft.com/office/drawing/2014/main" id="{6D62680D-7894-D13D-A1F6-4955ACACA8E5}"/>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D9AA3567-94E2-7660-9E4A-FE1B11AB7DFD}"/>
              </a:ext>
            </a:extLst>
          </p:cNvPr>
          <p:cNvSpPr>
            <a:spLocks noGrp="1"/>
          </p:cNvSpPr>
          <p:nvPr>
            <p:ph type="sldNum" sz="quarter" idx="12"/>
          </p:nvPr>
        </p:nvSpPr>
        <p:spPr/>
        <p:txBody>
          <a:bodyPr/>
          <a:lstStyle/>
          <a:p>
            <a:fld id="{13E0B623-D93B-4BF5-86FC-487FFC549DEC}" type="slidenum">
              <a:rPr lang="en-IN" smtClean="0"/>
              <a:t>‹#›</a:t>
            </a:fld>
            <a:endParaRPr lang="en-IN"/>
          </a:p>
        </p:txBody>
      </p:sp>
    </p:spTree>
    <p:extLst>
      <p:ext uri="{BB962C8B-B14F-4D97-AF65-F5344CB8AC3E}">
        <p14:creationId xmlns:p14="http://schemas.microsoft.com/office/powerpoint/2010/main" val="799286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60440A-7D44-9587-B438-35B1618ACD88}"/>
              </a:ext>
            </a:extLst>
          </p:cNvPr>
          <p:cNvSpPr>
            <a:spLocks noGrp="1"/>
          </p:cNvSpPr>
          <p:nvPr>
            <p:ph type="dt" sz="half" idx="10"/>
          </p:nvPr>
        </p:nvSpPr>
        <p:spPr/>
        <p:txBody>
          <a:bodyPr/>
          <a:lstStyle/>
          <a:p>
            <a:fld id="{F1CB176D-79CA-46D6-AED4-EF5AA4660081}" type="datetimeFigureOut">
              <a:rPr lang="en-IN" smtClean="0"/>
              <a:t>26-05-2022</a:t>
            </a:fld>
            <a:endParaRPr lang="en-IN"/>
          </a:p>
        </p:txBody>
      </p:sp>
      <p:sp>
        <p:nvSpPr>
          <p:cNvPr id="3" name="Footer Placeholder 2">
            <a:extLst>
              <a:ext uri="{FF2B5EF4-FFF2-40B4-BE49-F238E27FC236}">
                <a16:creationId xmlns:a16="http://schemas.microsoft.com/office/drawing/2014/main" id="{B14B4C78-44D3-4B3E-F022-DB80E6E82CD0}"/>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D0308BC8-7892-E1B4-73D0-F8B29539C24E}"/>
              </a:ext>
            </a:extLst>
          </p:cNvPr>
          <p:cNvSpPr>
            <a:spLocks noGrp="1"/>
          </p:cNvSpPr>
          <p:nvPr>
            <p:ph type="sldNum" sz="quarter" idx="12"/>
          </p:nvPr>
        </p:nvSpPr>
        <p:spPr/>
        <p:txBody>
          <a:bodyPr/>
          <a:lstStyle/>
          <a:p>
            <a:fld id="{13E0B623-D93B-4BF5-86FC-487FFC549DEC}" type="slidenum">
              <a:rPr lang="en-IN" smtClean="0"/>
              <a:t>‹#›</a:t>
            </a:fld>
            <a:endParaRPr lang="en-IN"/>
          </a:p>
        </p:txBody>
      </p:sp>
    </p:spTree>
    <p:extLst>
      <p:ext uri="{BB962C8B-B14F-4D97-AF65-F5344CB8AC3E}">
        <p14:creationId xmlns:p14="http://schemas.microsoft.com/office/powerpoint/2010/main" val="1897644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DFB3B-4002-6542-4234-AF12415D1D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616E0228-F4B7-49A0-476E-2D366D17B0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30C8819B-576B-DBCD-1CC7-4FC18CF8B2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01296D-0B20-C8FB-CFB3-A64EE26A11AA}"/>
              </a:ext>
            </a:extLst>
          </p:cNvPr>
          <p:cNvSpPr>
            <a:spLocks noGrp="1"/>
          </p:cNvSpPr>
          <p:nvPr>
            <p:ph type="dt" sz="half" idx="10"/>
          </p:nvPr>
        </p:nvSpPr>
        <p:spPr/>
        <p:txBody>
          <a:bodyPr/>
          <a:lstStyle/>
          <a:p>
            <a:fld id="{F1CB176D-79CA-46D6-AED4-EF5AA4660081}" type="datetimeFigureOut">
              <a:rPr lang="en-IN" smtClean="0"/>
              <a:t>26-05-2022</a:t>
            </a:fld>
            <a:endParaRPr lang="en-IN"/>
          </a:p>
        </p:txBody>
      </p:sp>
      <p:sp>
        <p:nvSpPr>
          <p:cNvPr id="6" name="Footer Placeholder 5">
            <a:extLst>
              <a:ext uri="{FF2B5EF4-FFF2-40B4-BE49-F238E27FC236}">
                <a16:creationId xmlns:a16="http://schemas.microsoft.com/office/drawing/2014/main" id="{CF36DCEB-7A97-A072-DC9E-1014E8EEB8B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46C0910-316A-0CA0-A12C-E5CB617D5E2A}"/>
              </a:ext>
            </a:extLst>
          </p:cNvPr>
          <p:cNvSpPr>
            <a:spLocks noGrp="1"/>
          </p:cNvSpPr>
          <p:nvPr>
            <p:ph type="sldNum" sz="quarter" idx="12"/>
          </p:nvPr>
        </p:nvSpPr>
        <p:spPr/>
        <p:txBody>
          <a:bodyPr/>
          <a:lstStyle/>
          <a:p>
            <a:fld id="{13E0B623-D93B-4BF5-86FC-487FFC549DEC}" type="slidenum">
              <a:rPr lang="en-IN" smtClean="0"/>
              <a:t>‹#›</a:t>
            </a:fld>
            <a:endParaRPr lang="en-IN"/>
          </a:p>
        </p:txBody>
      </p:sp>
    </p:spTree>
    <p:extLst>
      <p:ext uri="{BB962C8B-B14F-4D97-AF65-F5344CB8AC3E}">
        <p14:creationId xmlns:p14="http://schemas.microsoft.com/office/powerpoint/2010/main" val="832380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C12BC-8CCB-D2F6-040F-976FE472A8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783498E1-E90A-F94D-F1F3-4D1CAE3CA0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890A08B8-A9B9-2BE5-45AE-FD83DB804A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9CC4F4-519F-2F8F-5B38-6CBCF6EFEE6D}"/>
              </a:ext>
            </a:extLst>
          </p:cNvPr>
          <p:cNvSpPr>
            <a:spLocks noGrp="1"/>
          </p:cNvSpPr>
          <p:nvPr>
            <p:ph type="dt" sz="half" idx="10"/>
          </p:nvPr>
        </p:nvSpPr>
        <p:spPr/>
        <p:txBody>
          <a:bodyPr/>
          <a:lstStyle/>
          <a:p>
            <a:fld id="{F1CB176D-79CA-46D6-AED4-EF5AA4660081}" type="datetimeFigureOut">
              <a:rPr lang="en-IN" smtClean="0"/>
              <a:t>26-05-2022</a:t>
            </a:fld>
            <a:endParaRPr lang="en-IN"/>
          </a:p>
        </p:txBody>
      </p:sp>
      <p:sp>
        <p:nvSpPr>
          <p:cNvPr id="6" name="Footer Placeholder 5">
            <a:extLst>
              <a:ext uri="{FF2B5EF4-FFF2-40B4-BE49-F238E27FC236}">
                <a16:creationId xmlns:a16="http://schemas.microsoft.com/office/drawing/2014/main" id="{BC74D112-43B8-DCCC-63D2-81C529A67E8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68CE605-ADFC-93A5-7463-5E91C93347DA}"/>
              </a:ext>
            </a:extLst>
          </p:cNvPr>
          <p:cNvSpPr>
            <a:spLocks noGrp="1"/>
          </p:cNvSpPr>
          <p:nvPr>
            <p:ph type="sldNum" sz="quarter" idx="12"/>
          </p:nvPr>
        </p:nvSpPr>
        <p:spPr/>
        <p:txBody>
          <a:bodyPr/>
          <a:lstStyle/>
          <a:p>
            <a:fld id="{13E0B623-D93B-4BF5-86FC-487FFC549DEC}" type="slidenum">
              <a:rPr lang="en-IN" smtClean="0"/>
              <a:t>‹#›</a:t>
            </a:fld>
            <a:endParaRPr lang="en-IN"/>
          </a:p>
        </p:txBody>
      </p:sp>
    </p:spTree>
    <p:extLst>
      <p:ext uri="{BB962C8B-B14F-4D97-AF65-F5344CB8AC3E}">
        <p14:creationId xmlns:p14="http://schemas.microsoft.com/office/powerpoint/2010/main" val="4179706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1EA10C-31B2-9FA9-E884-43691FB955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AEDCD29-CC61-8DB6-EA86-D1C4BF0F13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87BA9FD-7102-6824-7CEA-002DAB24AD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CB176D-79CA-46D6-AED4-EF5AA4660081}" type="datetimeFigureOut">
              <a:rPr lang="en-IN" smtClean="0"/>
              <a:t>26-05-2022</a:t>
            </a:fld>
            <a:endParaRPr lang="en-IN"/>
          </a:p>
        </p:txBody>
      </p:sp>
      <p:sp>
        <p:nvSpPr>
          <p:cNvPr id="5" name="Footer Placeholder 4">
            <a:extLst>
              <a:ext uri="{FF2B5EF4-FFF2-40B4-BE49-F238E27FC236}">
                <a16:creationId xmlns:a16="http://schemas.microsoft.com/office/drawing/2014/main" id="{25663AED-B244-1FE3-8FE8-021AE5F4C2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3E768226-FD65-E4D5-551D-F95DACE2DA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E0B623-D93B-4BF5-86FC-487FFC549DEC}" type="slidenum">
              <a:rPr lang="en-IN" smtClean="0"/>
              <a:t>‹#›</a:t>
            </a:fld>
            <a:endParaRPr lang="en-IN"/>
          </a:p>
        </p:txBody>
      </p:sp>
    </p:spTree>
    <p:extLst>
      <p:ext uri="{BB962C8B-B14F-4D97-AF65-F5344CB8AC3E}">
        <p14:creationId xmlns:p14="http://schemas.microsoft.com/office/powerpoint/2010/main" val="39154158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F2E61-7D66-DC05-9783-FEA7E14AEB06}"/>
              </a:ext>
            </a:extLst>
          </p:cNvPr>
          <p:cNvSpPr>
            <a:spLocks noGrp="1"/>
          </p:cNvSpPr>
          <p:nvPr>
            <p:ph type="ctrTitle"/>
          </p:nvPr>
        </p:nvSpPr>
        <p:spPr>
          <a:xfrm>
            <a:off x="1097280" y="1122363"/>
            <a:ext cx="9570720" cy="1478597"/>
          </a:xfrm>
        </p:spPr>
        <p:txBody>
          <a:bodyPr/>
          <a:lstStyle/>
          <a:p>
            <a:r>
              <a:rPr lang="en-IN" dirty="0"/>
              <a:t>Asthma and Anti-asthmatics</a:t>
            </a:r>
          </a:p>
        </p:txBody>
      </p:sp>
      <p:sp>
        <p:nvSpPr>
          <p:cNvPr id="3" name="Subtitle 2">
            <a:extLst>
              <a:ext uri="{FF2B5EF4-FFF2-40B4-BE49-F238E27FC236}">
                <a16:creationId xmlns:a16="http://schemas.microsoft.com/office/drawing/2014/main" id="{D2C92308-2247-1C4D-D92E-3EE42816464D}"/>
              </a:ext>
            </a:extLst>
          </p:cNvPr>
          <p:cNvSpPr>
            <a:spLocks noGrp="1"/>
          </p:cNvSpPr>
          <p:nvPr>
            <p:ph type="subTitle" idx="1"/>
          </p:nvPr>
        </p:nvSpPr>
        <p:spPr/>
        <p:txBody>
          <a:bodyPr/>
          <a:lstStyle/>
          <a:p>
            <a:r>
              <a:rPr lang="en-IN" dirty="0"/>
              <a:t>BP=602</a:t>
            </a:r>
          </a:p>
          <a:p>
            <a:r>
              <a:rPr lang="en-IN" dirty="0"/>
              <a:t>Pharmacology III</a:t>
            </a:r>
          </a:p>
        </p:txBody>
      </p:sp>
    </p:spTree>
    <p:extLst>
      <p:ext uri="{BB962C8B-B14F-4D97-AF65-F5344CB8AC3E}">
        <p14:creationId xmlns:p14="http://schemas.microsoft.com/office/powerpoint/2010/main" val="2371315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9FB10-6C50-AE1D-552E-4C938D6E04FF}"/>
              </a:ext>
            </a:extLst>
          </p:cNvPr>
          <p:cNvSpPr>
            <a:spLocks noGrp="1"/>
          </p:cNvSpPr>
          <p:nvPr>
            <p:ph type="title"/>
          </p:nvPr>
        </p:nvSpPr>
        <p:spPr>
          <a:xfrm>
            <a:off x="838200" y="365126"/>
            <a:ext cx="10515600" cy="796926"/>
          </a:xfrm>
        </p:spPr>
        <p:txBody>
          <a:bodyPr/>
          <a:lstStyle/>
          <a:p>
            <a:r>
              <a:rPr lang="en-IN" dirty="0"/>
              <a:t>Asthma</a:t>
            </a:r>
          </a:p>
        </p:txBody>
      </p:sp>
      <p:sp>
        <p:nvSpPr>
          <p:cNvPr id="3" name="Content Placeholder 2">
            <a:extLst>
              <a:ext uri="{FF2B5EF4-FFF2-40B4-BE49-F238E27FC236}">
                <a16:creationId xmlns:a16="http://schemas.microsoft.com/office/drawing/2014/main" id="{FF25FACB-7C49-F497-28C9-3FB3035C9410}"/>
              </a:ext>
            </a:extLst>
          </p:cNvPr>
          <p:cNvSpPr>
            <a:spLocks noGrp="1"/>
          </p:cNvSpPr>
          <p:nvPr>
            <p:ph idx="1"/>
          </p:nvPr>
        </p:nvSpPr>
        <p:spPr>
          <a:xfrm>
            <a:off x="7091680" y="1162052"/>
            <a:ext cx="3738880" cy="5147308"/>
          </a:xfrm>
        </p:spPr>
        <p:txBody>
          <a:bodyPr/>
          <a:lstStyle/>
          <a:p>
            <a:r>
              <a:rPr lang="en-US" sz="2400" dirty="0">
                <a:effectLst/>
                <a:latin typeface="Times New Roman" panose="02020603050405020304" pitchFamily="18" charset="0"/>
                <a:ea typeface="Calibri" panose="020F0502020204030204" pitchFamily="34" charset="0"/>
                <a:cs typeface="Mangal" panose="02040503050203030202" pitchFamily="18" charset="0"/>
              </a:rPr>
              <a:t>Bronchial asthma is a respiratory disorder characterized by wheezing and difficulty in breathing due to increased resistance to airflow in the alveoli or small airways. This is caused by the spasm of the bronchial smooth muscles and also due to edema and swelling of bronchial mucous membrane. The viscid sputum causes blockage of small airways</a:t>
            </a:r>
            <a:endParaRPr lang="en-IN" sz="2400" dirty="0">
              <a:effectLst/>
              <a:latin typeface="Calibri" panose="020F0502020204030204" pitchFamily="34" charset="0"/>
              <a:ea typeface="Calibri" panose="020F0502020204030204" pitchFamily="34" charset="0"/>
              <a:cs typeface="Mangal" panose="02040503050203030202" pitchFamily="18" charset="0"/>
            </a:endParaRPr>
          </a:p>
          <a:p>
            <a:pPr marL="0" indent="0">
              <a:buNone/>
            </a:pPr>
            <a:endParaRPr lang="en-IN" dirty="0"/>
          </a:p>
        </p:txBody>
      </p:sp>
      <p:pic>
        <p:nvPicPr>
          <p:cNvPr id="19" name="Picture 18">
            <a:extLst>
              <a:ext uri="{FF2B5EF4-FFF2-40B4-BE49-F238E27FC236}">
                <a16:creationId xmlns:a16="http://schemas.microsoft.com/office/drawing/2014/main" id="{14BDA878-AAD6-2B70-1708-5963407C109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0980" y="1165542"/>
            <a:ext cx="6047740" cy="5392568"/>
          </a:xfrm>
          <a:prstGeom prst="rect">
            <a:avLst/>
          </a:prstGeom>
          <a:noFill/>
        </p:spPr>
      </p:pic>
    </p:spTree>
    <p:extLst>
      <p:ext uri="{BB962C8B-B14F-4D97-AF65-F5344CB8AC3E}">
        <p14:creationId xmlns:p14="http://schemas.microsoft.com/office/powerpoint/2010/main" val="1005619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E7B4F-CAE0-5AC8-F8F3-C28C436990DD}"/>
              </a:ext>
            </a:extLst>
          </p:cNvPr>
          <p:cNvSpPr>
            <a:spLocks noGrp="1"/>
          </p:cNvSpPr>
          <p:nvPr>
            <p:ph type="title"/>
          </p:nvPr>
        </p:nvSpPr>
        <p:spPr>
          <a:xfrm>
            <a:off x="838200" y="365125"/>
            <a:ext cx="10515600" cy="864235"/>
          </a:xfrm>
        </p:spPr>
        <p:txBody>
          <a:bodyPr>
            <a:normAutofit/>
          </a:bodyPr>
          <a:lstStyle/>
          <a:p>
            <a:r>
              <a:rPr lang="en-IN" sz="3200" dirty="0"/>
              <a:t>Anti-asthmatic Drugs</a:t>
            </a:r>
          </a:p>
        </p:txBody>
      </p:sp>
      <p:sp>
        <p:nvSpPr>
          <p:cNvPr id="3" name="Content Placeholder 2">
            <a:extLst>
              <a:ext uri="{FF2B5EF4-FFF2-40B4-BE49-F238E27FC236}">
                <a16:creationId xmlns:a16="http://schemas.microsoft.com/office/drawing/2014/main" id="{99429C1B-71ED-5B0F-C121-2EA3D1473CD2}"/>
              </a:ext>
            </a:extLst>
          </p:cNvPr>
          <p:cNvSpPr>
            <a:spLocks noGrp="1"/>
          </p:cNvSpPr>
          <p:nvPr>
            <p:ph idx="1"/>
          </p:nvPr>
        </p:nvSpPr>
        <p:spPr>
          <a:xfrm>
            <a:off x="838200" y="1310640"/>
            <a:ext cx="10515600" cy="5262880"/>
          </a:xfrm>
        </p:spPr>
        <p:txBody>
          <a:bodyPr>
            <a:normAutofit fontScale="62500" lnSpcReduction="20000"/>
          </a:bodyPr>
          <a:lstStyle/>
          <a:p>
            <a:pPr>
              <a:lnSpc>
                <a:spcPct val="115000"/>
              </a:lnSpc>
              <a:spcBef>
                <a:spcPts val="0"/>
              </a:spcBef>
              <a:spcAft>
                <a:spcPts val="600"/>
              </a:spcAft>
            </a:pPr>
            <a:r>
              <a:rPr lang="en-US" sz="2900" dirty="0">
                <a:effectLst/>
                <a:latin typeface="Times New Roman" panose="02020603050405020304" pitchFamily="18" charset="0"/>
                <a:ea typeface="Calibri" panose="020F0502020204030204" pitchFamily="34" charset="0"/>
                <a:cs typeface="Mangal" panose="02040503050203030202" pitchFamily="18" charset="0"/>
              </a:rPr>
              <a:t>Drugs for the treatment of asthma are-</a:t>
            </a:r>
            <a:endParaRPr lang="en-IN" sz="29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nSpc>
                <a:spcPct val="115000"/>
              </a:lnSpc>
              <a:spcBef>
                <a:spcPts val="0"/>
              </a:spcBef>
              <a:spcAft>
                <a:spcPts val="600"/>
              </a:spcAft>
              <a:buFont typeface="+mj-lt"/>
              <a:buAutoNum type="arabicPeriod"/>
            </a:pPr>
            <a:r>
              <a:rPr lang="en-US" sz="2900" b="1" dirty="0">
                <a:effectLst/>
                <a:latin typeface="Times New Roman" panose="02020603050405020304" pitchFamily="18" charset="0"/>
                <a:ea typeface="Calibri" panose="020F0502020204030204" pitchFamily="34" charset="0"/>
                <a:cs typeface="Mangal" panose="02040503050203030202" pitchFamily="18" charset="0"/>
              </a:rPr>
              <a:t>Bronchodilators –</a:t>
            </a:r>
            <a:endParaRPr lang="en-IN" sz="29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nSpc>
                <a:spcPct val="115000"/>
              </a:lnSpc>
              <a:spcBef>
                <a:spcPts val="0"/>
              </a:spcBef>
              <a:spcAft>
                <a:spcPts val="600"/>
              </a:spcAft>
              <a:buFont typeface="+mj-lt"/>
              <a:buAutoNum type="alphaLcParenR"/>
            </a:pPr>
            <a:r>
              <a:rPr lang="en-US" sz="2900" b="1" dirty="0">
                <a:effectLst/>
                <a:latin typeface="Times New Roman" panose="02020603050405020304" pitchFamily="18" charset="0"/>
                <a:ea typeface="Calibri" panose="020F0502020204030204" pitchFamily="34" charset="0"/>
                <a:cs typeface="Mangal" panose="02040503050203030202" pitchFamily="18" charset="0"/>
              </a:rPr>
              <a:t>B</a:t>
            </a:r>
            <a:r>
              <a:rPr lang="en-US" sz="2900" b="1" baseline="-25000" dirty="0">
                <a:effectLst/>
                <a:latin typeface="Times New Roman" panose="02020603050405020304" pitchFamily="18" charset="0"/>
                <a:ea typeface="Calibri" panose="020F0502020204030204" pitchFamily="34" charset="0"/>
                <a:cs typeface="Mangal" panose="02040503050203030202" pitchFamily="18" charset="0"/>
              </a:rPr>
              <a:t>2 </a:t>
            </a:r>
            <a:r>
              <a:rPr lang="en-US" sz="2900" b="1" dirty="0">
                <a:effectLst/>
                <a:latin typeface="Times New Roman" panose="02020603050405020304" pitchFamily="18" charset="0"/>
                <a:ea typeface="Calibri" panose="020F0502020204030204" pitchFamily="34" charset="0"/>
                <a:cs typeface="Mangal" panose="02040503050203030202" pitchFamily="18" charset="0"/>
              </a:rPr>
              <a:t>agonists – </a:t>
            </a:r>
            <a:r>
              <a:rPr lang="en-US" sz="2900" dirty="0">
                <a:effectLst/>
                <a:latin typeface="Times New Roman" panose="02020603050405020304" pitchFamily="18" charset="0"/>
                <a:ea typeface="Calibri" panose="020F0502020204030204" pitchFamily="34" charset="0"/>
                <a:cs typeface="Mangal" panose="02040503050203030202" pitchFamily="18" charset="0"/>
              </a:rPr>
              <a:t>These drugs produces bronchodilation through B</a:t>
            </a:r>
            <a:r>
              <a:rPr lang="en-US" sz="2900" baseline="-25000" dirty="0">
                <a:effectLst/>
                <a:latin typeface="Times New Roman" panose="02020603050405020304" pitchFamily="18" charset="0"/>
                <a:ea typeface="Calibri" panose="020F0502020204030204" pitchFamily="34" charset="0"/>
                <a:cs typeface="Mangal" panose="02040503050203030202" pitchFamily="18" charset="0"/>
              </a:rPr>
              <a:t>2</a:t>
            </a:r>
            <a:r>
              <a:rPr lang="en-US" sz="2900" dirty="0">
                <a:effectLst/>
                <a:latin typeface="Times New Roman" panose="02020603050405020304" pitchFamily="18" charset="0"/>
                <a:ea typeface="Calibri" panose="020F0502020204030204" pitchFamily="34" charset="0"/>
                <a:cs typeface="Mangal" panose="02040503050203030202" pitchFamily="18" charset="0"/>
              </a:rPr>
              <a:t>-receptors stimulation. Stimulation of these receptors increases Camp formation in bronchial muscle cell and produce relaxation .In addition increased cAMP in mast cells and other inflammatory cells decrease mediators release. There are two categories of B</a:t>
            </a:r>
            <a:r>
              <a:rPr lang="en-US" sz="2900" baseline="-25000" dirty="0">
                <a:effectLst/>
                <a:latin typeface="Times New Roman" panose="02020603050405020304" pitchFamily="18" charset="0"/>
                <a:ea typeface="Calibri" panose="020F0502020204030204" pitchFamily="34" charset="0"/>
                <a:cs typeface="Mangal" panose="02040503050203030202" pitchFamily="18" charset="0"/>
              </a:rPr>
              <a:t>2</a:t>
            </a:r>
            <a:r>
              <a:rPr lang="en-US" sz="2900" dirty="0">
                <a:effectLst/>
                <a:latin typeface="Times New Roman" panose="02020603050405020304" pitchFamily="18" charset="0"/>
                <a:ea typeface="Calibri" panose="020F0502020204030204" pitchFamily="34" charset="0"/>
                <a:cs typeface="Mangal" panose="02040503050203030202" pitchFamily="18" charset="0"/>
              </a:rPr>
              <a:t> agonists</a:t>
            </a:r>
            <a:endParaRPr lang="en-IN" sz="29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nSpc>
                <a:spcPct val="115000"/>
              </a:lnSpc>
              <a:spcBef>
                <a:spcPts val="0"/>
              </a:spcBef>
              <a:spcAft>
                <a:spcPts val="600"/>
              </a:spcAft>
              <a:buFont typeface="+mj-lt"/>
              <a:buAutoNum type="romanLcPeriod"/>
            </a:pPr>
            <a:r>
              <a:rPr lang="en-US" sz="2900" b="1" dirty="0">
                <a:effectLst/>
                <a:latin typeface="Times New Roman" panose="02020603050405020304" pitchFamily="18" charset="0"/>
                <a:ea typeface="Calibri" panose="020F0502020204030204" pitchFamily="34" charset="0"/>
                <a:cs typeface="Mangal" panose="02040503050203030202" pitchFamily="18" charset="0"/>
              </a:rPr>
              <a:t>Short acting-</a:t>
            </a:r>
            <a:r>
              <a:rPr lang="en-US" sz="2900" dirty="0">
                <a:effectLst/>
                <a:latin typeface="Times New Roman" panose="02020603050405020304" pitchFamily="18" charset="0"/>
                <a:ea typeface="Calibri" panose="020F0502020204030204" pitchFamily="34" charset="0"/>
                <a:cs typeface="Mangal" panose="02040503050203030202" pitchFamily="18" charset="0"/>
              </a:rPr>
              <a:t> Orciprenaline, salbutamol, terbutaline, bitolterol procaterol pirbuterol </a:t>
            </a:r>
            <a:r>
              <a:rPr lang="en-US" sz="2900" dirty="0" err="1">
                <a:effectLst/>
                <a:latin typeface="Times New Roman" panose="02020603050405020304" pitchFamily="18" charset="0"/>
                <a:ea typeface="Calibri" panose="020F0502020204030204" pitchFamily="34" charset="0"/>
                <a:cs typeface="Mangal" panose="02040503050203030202" pitchFamily="18" charset="0"/>
              </a:rPr>
              <a:t>etc</a:t>
            </a:r>
            <a:endParaRPr lang="en-IN" sz="2900" dirty="0">
              <a:effectLst/>
              <a:latin typeface="Calibri" panose="020F0502020204030204" pitchFamily="34" charset="0"/>
              <a:ea typeface="Calibri" panose="020F0502020204030204" pitchFamily="34" charset="0"/>
              <a:cs typeface="Mangal" panose="02040503050203030202" pitchFamily="18" charset="0"/>
            </a:endParaRPr>
          </a:p>
          <a:p>
            <a:pPr>
              <a:lnSpc>
                <a:spcPct val="115000"/>
              </a:lnSpc>
              <a:spcBef>
                <a:spcPts val="0"/>
              </a:spcBef>
              <a:spcAft>
                <a:spcPts val="600"/>
              </a:spcAft>
            </a:pPr>
            <a:r>
              <a:rPr lang="en-US" sz="2900" dirty="0">
                <a:effectLst/>
                <a:latin typeface="Times New Roman" panose="02020603050405020304" pitchFamily="18" charset="0"/>
                <a:ea typeface="Calibri" panose="020F0502020204030204" pitchFamily="34" charset="0"/>
                <a:cs typeface="Mangal" panose="02040503050203030202" pitchFamily="18" charset="0"/>
              </a:rPr>
              <a:t>These drugs are given by inhalation </a:t>
            </a:r>
            <a:r>
              <a:rPr lang="en-US" sz="2900" dirty="0" err="1">
                <a:effectLst/>
                <a:latin typeface="Times New Roman" panose="02020603050405020304" pitchFamily="18" charset="0"/>
                <a:ea typeface="Calibri" panose="020F0502020204030204" pitchFamily="34" charset="0"/>
                <a:cs typeface="Mangal" panose="02040503050203030202" pitchFamily="18" charset="0"/>
              </a:rPr>
              <a:t>reale</a:t>
            </a:r>
            <a:r>
              <a:rPr lang="en-US" sz="2900" dirty="0">
                <a:effectLst/>
                <a:latin typeface="Times New Roman" panose="02020603050405020304" pitchFamily="18" charset="0"/>
                <a:ea typeface="Calibri" panose="020F0502020204030204" pitchFamily="34" charset="0"/>
                <a:cs typeface="Mangal" panose="02040503050203030202" pitchFamily="18" charset="0"/>
              </a:rPr>
              <a:t> rather than the oral route. However, terbutaline, orciprenaline </a:t>
            </a:r>
            <a:r>
              <a:rPr lang="en-US" sz="2900" dirty="0" err="1">
                <a:effectLst/>
                <a:latin typeface="Times New Roman" panose="02020603050405020304" pitchFamily="18" charset="0"/>
                <a:ea typeface="Calibri" panose="020F0502020204030204" pitchFamily="34" charset="0"/>
                <a:cs typeface="Mangal" panose="02040503050203030202" pitchFamily="18" charset="0"/>
              </a:rPr>
              <a:t>etc.are</a:t>
            </a:r>
            <a:r>
              <a:rPr lang="en-US" sz="2900" dirty="0">
                <a:effectLst/>
                <a:latin typeface="Times New Roman" panose="02020603050405020304" pitchFamily="18" charset="0"/>
                <a:ea typeface="Calibri" panose="020F0502020204030204" pitchFamily="34" charset="0"/>
                <a:cs typeface="Mangal" panose="02040503050203030202" pitchFamily="18" charset="0"/>
              </a:rPr>
              <a:t> also  available as tablets , Oral route is not encouraged because the systemic effects are persistent, Inhalation route produce minimal side effects.</a:t>
            </a:r>
            <a:endParaRPr lang="en-IN" sz="29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nSpc>
                <a:spcPct val="115000"/>
              </a:lnSpc>
              <a:spcBef>
                <a:spcPts val="0"/>
              </a:spcBef>
              <a:spcAft>
                <a:spcPts val="600"/>
              </a:spcAft>
              <a:buFont typeface="+mj-lt"/>
              <a:buAutoNum type="romanLcPeriod"/>
            </a:pPr>
            <a:r>
              <a:rPr lang="en-US" sz="2900" b="1" dirty="0">
                <a:effectLst/>
                <a:latin typeface="Times New Roman" panose="02020603050405020304" pitchFamily="18" charset="0"/>
                <a:ea typeface="Calibri" panose="020F0502020204030204" pitchFamily="34" charset="0"/>
                <a:cs typeface="Mangal" panose="02040503050203030202" pitchFamily="18" charset="0"/>
              </a:rPr>
              <a:t>Long acting:</a:t>
            </a:r>
            <a:r>
              <a:rPr lang="en-US" sz="2900" dirty="0">
                <a:effectLst/>
                <a:latin typeface="Times New Roman" panose="02020603050405020304" pitchFamily="18" charset="0"/>
                <a:ea typeface="Calibri" panose="020F0502020204030204" pitchFamily="34" charset="0"/>
                <a:cs typeface="Mangal" panose="02040503050203030202" pitchFamily="18" charset="0"/>
              </a:rPr>
              <a:t> Salmeterol and formoterol are long acting drugs and the effects last for about 12 hours</a:t>
            </a:r>
            <a:endParaRPr lang="en-IN" sz="2900" dirty="0">
              <a:effectLst/>
              <a:latin typeface="Calibri" panose="020F0502020204030204" pitchFamily="34" charset="0"/>
              <a:ea typeface="Calibri" panose="020F0502020204030204" pitchFamily="34" charset="0"/>
              <a:cs typeface="Mangal" panose="02040503050203030202" pitchFamily="18" charset="0"/>
            </a:endParaRPr>
          </a:p>
          <a:p>
            <a:pPr>
              <a:lnSpc>
                <a:spcPct val="115000"/>
              </a:lnSpc>
              <a:spcBef>
                <a:spcPts val="0"/>
              </a:spcBef>
              <a:spcAft>
                <a:spcPts val="600"/>
              </a:spcAft>
            </a:pPr>
            <a:r>
              <a:rPr lang="en-US" sz="2900" b="1" dirty="0">
                <a:effectLst/>
                <a:latin typeface="Times New Roman" panose="02020603050405020304" pitchFamily="18" charset="0"/>
                <a:ea typeface="Calibri" panose="020F0502020204030204" pitchFamily="34" charset="0"/>
                <a:cs typeface="Mangal" panose="02040503050203030202" pitchFamily="18" charset="0"/>
              </a:rPr>
              <a:t>Theophylline</a:t>
            </a:r>
            <a:r>
              <a:rPr lang="en-US" sz="2900" dirty="0">
                <a:effectLst/>
                <a:latin typeface="Times New Roman" panose="02020603050405020304" pitchFamily="18" charset="0"/>
                <a:ea typeface="Calibri" panose="020F0502020204030204" pitchFamily="34" charset="0"/>
                <a:cs typeface="Mangal" panose="02040503050203030202" pitchFamily="18" charset="0"/>
              </a:rPr>
              <a:t> - The exact mechanism of action of theophylline is not known. The proposed mechanisms are –</a:t>
            </a:r>
            <a:endParaRPr lang="en-IN" sz="29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nSpc>
                <a:spcPct val="115000"/>
              </a:lnSpc>
              <a:spcBef>
                <a:spcPts val="0"/>
              </a:spcBef>
              <a:spcAft>
                <a:spcPts val="600"/>
              </a:spcAft>
              <a:buFont typeface="+mj-lt"/>
              <a:buAutoNum type="alphaLcParenR"/>
            </a:pPr>
            <a:r>
              <a:rPr lang="en-US" sz="2900" b="1" dirty="0">
                <a:effectLst/>
                <a:latin typeface="Times New Roman" panose="02020603050405020304" pitchFamily="18" charset="0"/>
                <a:ea typeface="Calibri" panose="020F0502020204030204" pitchFamily="34" charset="0"/>
                <a:cs typeface="Mangal" panose="02040503050203030202" pitchFamily="18" charset="0"/>
              </a:rPr>
              <a:t>Inhibition of </a:t>
            </a:r>
            <a:r>
              <a:rPr lang="en-US" sz="2900" b="1" dirty="0" err="1">
                <a:effectLst/>
                <a:latin typeface="Times New Roman" panose="02020603050405020304" pitchFamily="18" charset="0"/>
                <a:ea typeface="Calibri" panose="020F0502020204030204" pitchFamily="34" charset="0"/>
                <a:cs typeface="Mangal" panose="02040503050203030202" pitchFamily="18" charset="0"/>
              </a:rPr>
              <a:t>phosphodiesterases</a:t>
            </a:r>
            <a:r>
              <a:rPr lang="en-US" sz="2900" b="1" dirty="0">
                <a:effectLst/>
                <a:latin typeface="Times New Roman" panose="02020603050405020304" pitchFamily="18" charset="0"/>
                <a:ea typeface="Calibri" panose="020F0502020204030204" pitchFamily="34" charset="0"/>
                <a:cs typeface="Mangal" panose="02040503050203030202" pitchFamily="18" charset="0"/>
              </a:rPr>
              <a:t>:</a:t>
            </a:r>
            <a:r>
              <a:rPr lang="en-US" sz="2900" dirty="0">
                <a:effectLst/>
                <a:latin typeface="Times New Roman" panose="02020603050405020304" pitchFamily="18" charset="0"/>
                <a:ea typeface="Calibri" panose="020F0502020204030204" pitchFamily="34" charset="0"/>
                <a:cs typeface="Mangal" panose="02040503050203030202" pitchFamily="18" charset="0"/>
              </a:rPr>
              <a:t>  </a:t>
            </a:r>
            <a:r>
              <a:rPr lang="en-US" sz="2900" dirty="0" err="1">
                <a:effectLst/>
                <a:latin typeface="Times New Roman" panose="02020603050405020304" pitchFamily="18" charset="0"/>
                <a:ea typeface="Calibri" panose="020F0502020204030204" pitchFamily="34" charset="0"/>
                <a:cs typeface="Mangal" panose="02040503050203030202" pitchFamily="18" charset="0"/>
              </a:rPr>
              <a:t>Phosphodiesterases</a:t>
            </a:r>
            <a:r>
              <a:rPr lang="en-US" sz="2900" dirty="0">
                <a:effectLst/>
                <a:latin typeface="Times New Roman" panose="02020603050405020304" pitchFamily="18" charset="0"/>
                <a:ea typeface="Calibri" panose="020F0502020204030204" pitchFamily="34" charset="0"/>
                <a:cs typeface="Mangal" panose="02040503050203030202" pitchFamily="18" charset="0"/>
              </a:rPr>
              <a:t> which degrades cyclic nucleotides  intracellularly are blocked by  theophylline Bronchodilation occur due increased cAMP</a:t>
            </a:r>
            <a:endParaRPr lang="en-IN" sz="29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nSpc>
                <a:spcPct val="115000"/>
              </a:lnSpc>
              <a:spcBef>
                <a:spcPts val="0"/>
              </a:spcBef>
              <a:spcAft>
                <a:spcPts val="600"/>
              </a:spcAft>
              <a:buFont typeface="+mj-lt"/>
              <a:buAutoNum type="alphaLcParenR"/>
            </a:pPr>
            <a:r>
              <a:rPr lang="en-US" sz="2900" b="1" dirty="0">
                <a:effectLst/>
                <a:latin typeface="Times New Roman" panose="02020603050405020304" pitchFamily="18" charset="0"/>
                <a:ea typeface="Calibri" panose="020F0502020204030204" pitchFamily="34" charset="0"/>
                <a:cs typeface="Mangal" panose="02040503050203030202" pitchFamily="18" charset="0"/>
              </a:rPr>
              <a:t> Blockade of adenosine receptors:</a:t>
            </a:r>
            <a:r>
              <a:rPr lang="en-US" sz="2900" dirty="0">
                <a:effectLst/>
                <a:latin typeface="Times New Roman" panose="02020603050405020304" pitchFamily="18" charset="0"/>
                <a:ea typeface="Calibri" panose="020F0502020204030204" pitchFamily="34" charset="0"/>
                <a:cs typeface="Mangal" panose="02040503050203030202" pitchFamily="18" charset="0"/>
              </a:rPr>
              <a:t> Theophylline combines with the adenosine receptors and blocks it reg bronchodilation</a:t>
            </a:r>
            <a:endParaRPr lang="en-IN" sz="2900" dirty="0">
              <a:effectLst/>
              <a:latin typeface="Calibri" panose="020F0502020204030204" pitchFamily="34" charset="0"/>
              <a:ea typeface="Calibri" panose="020F0502020204030204" pitchFamily="34" charset="0"/>
              <a:cs typeface="Mangal" panose="02040503050203030202" pitchFamily="18" charset="0"/>
            </a:endParaRPr>
          </a:p>
          <a:p>
            <a:endParaRPr lang="en-IN" dirty="0"/>
          </a:p>
        </p:txBody>
      </p:sp>
    </p:spTree>
    <p:extLst>
      <p:ext uri="{BB962C8B-B14F-4D97-AF65-F5344CB8AC3E}">
        <p14:creationId xmlns:p14="http://schemas.microsoft.com/office/powerpoint/2010/main" val="3332601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91AB56-3FF6-7268-1F9F-3B5B335C5176}"/>
              </a:ext>
            </a:extLst>
          </p:cNvPr>
          <p:cNvSpPr>
            <a:spLocks noGrp="1"/>
          </p:cNvSpPr>
          <p:nvPr>
            <p:ph idx="1"/>
          </p:nvPr>
        </p:nvSpPr>
        <p:spPr>
          <a:xfrm>
            <a:off x="838200" y="406400"/>
            <a:ext cx="10515600" cy="5770563"/>
          </a:xfrm>
        </p:spPr>
        <p:txBody>
          <a:bodyPr>
            <a:normAutofit/>
          </a:bodyPr>
          <a:lstStyle/>
          <a:p>
            <a:pPr>
              <a:lnSpc>
                <a:spcPct val="115000"/>
              </a:lnSpc>
              <a:spcAft>
                <a:spcPts val="1000"/>
              </a:spcAft>
            </a:pPr>
            <a:r>
              <a:rPr lang="en-US" sz="2200" b="1" dirty="0" err="1">
                <a:effectLst/>
                <a:latin typeface="Times New Roman" panose="02020603050405020304" pitchFamily="18" charset="0"/>
                <a:ea typeface="Calibri" panose="020F0502020204030204" pitchFamily="34" charset="0"/>
                <a:cs typeface="Mangal" panose="02040503050203030202" pitchFamily="18" charset="0"/>
              </a:rPr>
              <a:t>Anticholinergies</a:t>
            </a:r>
            <a:r>
              <a:rPr lang="en-US" sz="2200" b="1" dirty="0">
                <a:effectLst/>
                <a:latin typeface="Times New Roman" panose="02020603050405020304" pitchFamily="18" charset="0"/>
                <a:ea typeface="Calibri" panose="020F0502020204030204" pitchFamily="34" charset="0"/>
                <a:cs typeface="Mangal" panose="02040503050203030202" pitchFamily="18" charset="0"/>
              </a:rPr>
              <a:t> -</a:t>
            </a:r>
            <a:r>
              <a:rPr lang="en-US" sz="2200" dirty="0">
                <a:effectLst/>
                <a:latin typeface="Times New Roman" panose="02020603050405020304" pitchFamily="18" charset="0"/>
                <a:ea typeface="Calibri" panose="020F0502020204030204" pitchFamily="34" charset="0"/>
                <a:cs typeface="Mangal" panose="02040503050203030202" pitchFamily="18" charset="0"/>
              </a:rPr>
              <a:t> Anticholinergic drugs cause bronchodilation by blocking cholinergic constrictor tone and bronchial secretion. They are less efficacious than B</a:t>
            </a:r>
            <a:r>
              <a:rPr lang="en-US" sz="2200" baseline="-25000" dirty="0">
                <a:effectLst/>
                <a:latin typeface="Times New Roman" panose="02020603050405020304" pitchFamily="18" charset="0"/>
                <a:ea typeface="Calibri" panose="020F0502020204030204" pitchFamily="34" charset="0"/>
                <a:cs typeface="Mangal" panose="02040503050203030202" pitchFamily="18" charset="0"/>
              </a:rPr>
              <a:t>2</a:t>
            </a:r>
            <a:r>
              <a:rPr lang="en-US" sz="2200" dirty="0">
                <a:effectLst/>
                <a:latin typeface="Times New Roman" panose="02020603050405020304" pitchFamily="18" charset="0"/>
                <a:ea typeface="Calibri" panose="020F0502020204030204" pitchFamily="34" charset="0"/>
                <a:cs typeface="Mangal" panose="02040503050203030202" pitchFamily="18" charset="0"/>
              </a:rPr>
              <a:t> agonists, but can add to their response. Atropine produces many side effects including  dryness of mouth, hypotension, hallucination photophobia, urinary retention etc. Atropine also damages the cilia: therefore the use of atropine in the  treatment of asthma is discontinued. However, ipratropium is almost free from side effects and  does not produce </a:t>
            </a:r>
            <a:r>
              <a:rPr lang="en-US" sz="2200" dirty="0" err="1">
                <a:effectLst/>
                <a:latin typeface="Times New Roman" panose="02020603050405020304" pitchFamily="18" charset="0"/>
                <a:ea typeface="Calibri" panose="020F0502020204030204" pitchFamily="34" charset="0"/>
                <a:cs typeface="Mangal" panose="02040503050203030202" pitchFamily="18" charset="0"/>
              </a:rPr>
              <a:t>cilliary</a:t>
            </a:r>
            <a:r>
              <a:rPr lang="en-US" sz="2200" dirty="0">
                <a:effectLst/>
                <a:latin typeface="Times New Roman" panose="02020603050405020304" pitchFamily="18" charset="0"/>
                <a:ea typeface="Calibri" panose="020F0502020204030204" pitchFamily="34" charset="0"/>
                <a:cs typeface="Mangal" panose="02040503050203030202" pitchFamily="18" charset="0"/>
              </a:rPr>
              <a:t> damage, it is also not absorbed from GIT and therefore has to be given by inhalation route</a:t>
            </a:r>
            <a:endParaRPr lang="en-IN" sz="2200" dirty="0">
              <a:effectLst/>
              <a:latin typeface="Calibri" panose="020F0502020204030204" pitchFamily="34" charset="0"/>
              <a:ea typeface="Calibri" panose="020F0502020204030204" pitchFamily="34" charset="0"/>
              <a:cs typeface="Mangal" panose="02040503050203030202" pitchFamily="18" charset="0"/>
            </a:endParaRPr>
          </a:p>
          <a:p>
            <a:pPr>
              <a:lnSpc>
                <a:spcPct val="115000"/>
              </a:lnSpc>
              <a:spcAft>
                <a:spcPts val="1000"/>
              </a:spcAft>
            </a:pPr>
            <a:r>
              <a:rPr lang="en-US" sz="2200" dirty="0">
                <a:effectLst/>
                <a:latin typeface="Times New Roman" panose="02020603050405020304" pitchFamily="18" charset="0"/>
                <a:ea typeface="Calibri" panose="020F0502020204030204" pitchFamily="34" charset="0"/>
                <a:cs typeface="Mangal" panose="02040503050203030202" pitchFamily="18" charset="0"/>
              </a:rPr>
              <a:t> 2. </a:t>
            </a:r>
            <a:r>
              <a:rPr lang="en-US" sz="2200" b="1" dirty="0">
                <a:effectLst/>
                <a:latin typeface="Times New Roman" panose="02020603050405020304" pitchFamily="18" charset="0"/>
                <a:ea typeface="Calibri" panose="020F0502020204030204" pitchFamily="34" charset="0"/>
                <a:cs typeface="Mangal" panose="02040503050203030202" pitchFamily="18" charset="0"/>
              </a:rPr>
              <a:t>Leukotriene modifiers -</a:t>
            </a:r>
            <a:r>
              <a:rPr lang="en-US" sz="2200" dirty="0">
                <a:effectLst/>
                <a:latin typeface="Times New Roman" panose="02020603050405020304" pitchFamily="18" charset="0"/>
                <a:ea typeface="Calibri" panose="020F0502020204030204" pitchFamily="34" charset="0"/>
                <a:cs typeface="Mangal" panose="02040503050203030202" pitchFamily="18" charset="0"/>
              </a:rPr>
              <a:t> The cysteinyl  leukotrienes (LT-C</a:t>
            </a:r>
            <a:r>
              <a:rPr lang="en-US" sz="2200" baseline="-25000" dirty="0">
                <a:effectLst/>
                <a:latin typeface="Times New Roman" panose="02020603050405020304" pitchFamily="18" charset="0"/>
                <a:ea typeface="Calibri" panose="020F0502020204030204" pitchFamily="34" charset="0"/>
                <a:cs typeface="Mangal" panose="02040503050203030202" pitchFamily="18" charset="0"/>
              </a:rPr>
              <a:t>4</a:t>
            </a:r>
            <a:r>
              <a:rPr lang="en-US" sz="2200" dirty="0">
                <a:effectLst/>
                <a:latin typeface="Times New Roman" panose="02020603050405020304" pitchFamily="18" charset="0"/>
                <a:ea typeface="Calibri" panose="020F0502020204030204" pitchFamily="34" charset="0"/>
                <a:cs typeface="Mangal" panose="02040503050203030202" pitchFamily="18" charset="0"/>
              </a:rPr>
              <a:t>/D</a:t>
            </a:r>
            <a:r>
              <a:rPr lang="en-US" sz="2200" baseline="-25000" dirty="0">
                <a:effectLst/>
                <a:latin typeface="Times New Roman" panose="02020603050405020304" pitchFamily="18" charset="0"/>
                <a:ea typeface="Calibri" panose="020F0502020204030204" pitchFamily="34" charset="0"/>
                <a:cs typeface="Mangal" panose="02040503050203030202" pitchFamily="18" charset="0"/>
              </a:rPr>
              <a:t>4</a:t>
            </a:r>
            <a:r>
              <a:rPr lang="en-US" sz="2200" dirty="0">
                <a:effectLst/>
                <a:latin typeface="Times New Roman" panose="02020603050405020304" pitchFamily="18" charset="0"/>
                <a:ea typeface="Calibri" panose="020F0502020204030204" pitchFamily="34" charset="0"/>
                <a:cs typeface="Mangal" panose="02040503050203030202" pitchFamily="18" charset="0"/>
              </a:rPr>
              <a:t>/E</a:t>
            </a:r>
            <a:r>
              <a:rPr lang="en-US" sz="2200" baseline="-25000" dirty="0">
                <a:effectLst/>
                <a:latin typeface="Times New Roman" panose="02020603050405020304" pitchFamily="18" charset="0"/>
                <a:ea typeface="Calibri" panose="020F0502020204030204" pitchFamily="34" charset="0"/>
                <a:cs typeface="Mangal" panose="02040503050203030202" pitchFamily="18" charset="0"/>
              </a:rPr>
              <a:t>4 </a:t>
            </a:r>
            <a:r>
              <a:rPr lang="en-US" sz="2200" dirty="0">
                <a:effectLst/>
                <a:latin typeface="Times New Roman" panose="02020603050405020304" pitchFamily="18" charset="0"/>
                <a:ea typeface="Calibri" panose="020F0502020204030204" pitchFamily="34" charset="0"/>
                <a:cs typeface="Mangal" panose="02040503050203030202" pitchFamily="18" charset="0"/>
              </a:rPr>
              <a:t>) are important mediators of bronchial asthma. Two cysteinyl  leukotrienes receptor antagonist (</a:t>
            </a:r>
            <a:r>
              <a:rPr lang="en-US" sz="2200" b="1" dirty="0">
                <a:effectLst/>
                <a:latin typeface="Times New Roman" panose="02020603050405020304" pitchFamily="18" charset="0"/>
                <a:ea typeface="Calibri" panose="020F0502020204030204" pitchFamily="34" charset="0"/>
                <a:cs typeface="Mangal" panose="02040503050203030202" pitchFamily="18" charset="0"/>
              </a:rPr>
              <a:t>montelukast, </a:t>
            </a:r>
            <a:r>
              <a:rPr lang="en-US" sz="2200" b="1" dirty="0" err="1">
                <a:effectLst/>
                <a:latin typeface="Times New Roman" panose="02020603050405020304" pitchFamily="18" charset="0"/>
                <a:ea typeface="Calibri" panose="020F0502020204030204" pitchFamily="34" charset="0"/>
                <a:cs typeface="Mangal" panose="02040503050203030202" pitchFamily="18" charset="0"/>
              </a:rPr>
              <a:t>zafirlekast</a:t>
            </a:r>
            <a:r>
              <a:rPr lang="en-US" sz="2200" dirty="0">
                <a:effectLst/>
                <a:latin typeface="Times New Roman" panose="02020603050405020304" pitchFamily="18" charset="0"/>
                <a:ea typeface="Calibri" panose="020F0502020204030204" pitchFamily="34" charset="0"/>
                <a:cs typeface="Mangal" panose="02040503050203030202" pitchFamily="18" charset="0"/>
              </a:rPr>
              <a:t>), and </a:t>
            </a:r>
            <a:r>
              <a:rPr lang="en-US" sz="2200" b="1" dirty="0">
                <a:effectLst/>
                <a:latin typeface="Times New Roman" panose="02020603050405020304" pitchFamily="18" charset="0"/>
                <a:ea typeface="Calibri" panose="020F0502020204030204" pitchFamily="34" charset="0"/>
                <a:cs typeface="Mangal" panose="02040503050203030202" pitchFamily="18" charset="0"/>
              </a:rPr>
              <a:t>5-LOX inhibitors (zileuton)</a:t>
            </a:r>
            <a:r>
              <a:rPr lang="en-US" sz="2200" dirty="0">
                <a:effectLst/>
                <a:latin typeface="Times New Roman" panose="02020603050405020304" pitchFamily="18" charset="0"/>
                <a:ea typeface="Calibri" panose="020F0502020204030204" pitchFamily="34" charset="0"/>
                <a:cs typeface="Mangal" panose="02040503050203030202" pitchFamily="18" charset="0"/>
              </a:rPr>
              <a:t> are recently available. The plane montelukast is 3-6 </a:t>
            </a:r>
            <a:r>
              <a:rPr lang="en-US" sz="2200" dirty="0" err="1">
                <a:effectLst/>
                <a:latin typeface="Times New Roman" panose="02020603050405020304" pitchFamily="18" charset="0"/>
                <a:ea typeface="Calibri" panose="020F0502020204030204" pitchFamily="34" charset="0"/>
                <a:cs typeface="Mangal" panose="02040503050203030202" pitchFamily="18" charset="0"/>
              </a:rPr>
              <a:t>hrs</a:t>
            </a:r>
            <a:r>
              <a:rPr lang="en-US" sz="2200" dirty="0">
                <a:effectLst/>
                <a:latin typeface="Times New Roman" panose="02020603050405020304" pitchFamily="18" charset="0"/>
                <a:ea typeface="Calibri" panose="020F0502020204030204" pitchFamily="34" charset="0"/>
                <a:cs typeface="Mangal" panose="02040503050203030202" pitchFamily="18" charset="0"/>
              </a:rPr>
              <a:t>, while that of  zafirlukast is 8-12 hrs. Dose-10 mg OD</a:t>
            </a:r>
            <a:endParaRPr lang="en-IN" sz="22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2097984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8F0F54-0D36-4A20-B548-AEE181DF89D8}"/>
              </a:ext>
            </a:extLst>
          </p:cNvPr>
          <p:cNvSpPr>
            <a:spLocks noGrp="1"/>
          </p:cNvSpPr>
          <p:nvPr>
            <p:ph idx="1"/>
          </p:nvPr>
        </p:nvSpPr>
        <p:spPr>
          <a:xfrm>
            <a:off x="706120" y="586104"/>
            <a:ext cx="10515600" cy="5956935"/>
          </a:xfrm>
        </p:spPr>
        <p:txBody>
          <a:bodyPr>
            <a:normAutofit fontScale="85000" lnSpcReduction="20000"/>
          </a:bodyPr>
          <a:lstStyle/>
          <a:p>
            <a:pPr>
              <a:lnSpc>
                <a:spcPct val="115000"/>
              </a:lnSpc>
              <a:spcAft>
                <a:spcPts val="1000"/>
              </a:spcAft>
            </a:pPr>
            <a:r>
              <a:rPr lang="en-US" sz="2400" dirty="0">
                <a:effectLst/>
                <a:latin typeface="Times New Roman" panose="02020603050405020304" pitchFamily="18" charset="0"/>
                <a:ea typeface="Calibri" panose="020F0502020204030204" pitchFamily="34" charset="0"/>
                <a:cs typeface="Mangal" panose="02040503050203030202" pitchFamily="18" charset="0"/>
              </a:rPr>
              <a:t>3</a:t>
            </a:r>
            <a:r>
              <a:rPr lang="en-US" sz="2500" b="1" dirty="0">
                <a:effectLst/>
                <a:latin typeface="Times New Roman" panose="02020603050405020304" pitchFamily="18" charset="0"/>
                <a:ea typeface="Calibri" panose="020F0502020204030204" pitchFamily="34" charset="0"/>
                <a:cs typeface="Mangal" panose="02040503050203030202" pitchFamily="18" charset="0"/>
              </a:rPr>
              <a:t>. Mast cell stabilizers</a:t>
            </a:r>
            <a:r>
              <a:rPr lang="en-US" sz="2500" dirty="0">
                <a:effectLst/>
                <a:latin typeface="Times New Roman" panose="02020603050405020304" pitchFamily="18" charset="0"/>
                <a:ea typeface="Calibri" panose="020F0502020204030204" pitchFamily="34" charset="0"/>
                <a:cs typeface="Mangal" panose="02040503050203030202" pitchFamily="18" charset="0"/>
              </a:rPr>
              <a:t> -Sodium cromoglycate, </a:t>
            </a:r>
            <a:r>
              <a:rPr lang="en-US" sz="2500" dirty="0" err="1">
                <a:effectLst/>
                <a:latin typeface="Times New Roman" panose="02020603050405020304" pitchFamily="18" charset="0"/>
                <a:ea typeface="Calibri" panose="020F0502020204030204" pitchFamily="34" charset="0"/>
                <a:cs typeface="Mangal" panose="02040503050203030202" pitchFamily="18" charset="0"/>
              </a:rPr>
              <a:t>Ketotofen</a:t>
            </a:r>
            <a:endParaRPr lang="en-IN" sz="2500" dirty="0">
              <a:effectLst/>
              <a:latin typeface="Calibri" panose="020F0502020204030204" pitchFamily="34" charset="0"/>
              <a:ea typeface="Calibri" panose="020F0502020204030204" pitchFamily="34" charset="0"/>
              <a:cs typeface="Mangal" panose="02040503050203030202" pitchFamily="18" charset="0"/>
            </a:endParaRPr>
          </a:p>
          <a:p>
            <a:pPr>
              <a:lnSpc>
                <a:spcPct val="115000"/>
              </a:lnSpc>
              <a:spcAft>
                <a:spcPts val="1000"/>
              </a:spcAft>
            </a:pPr>
            <a:r>
              <a:rPr lang="en-US" sz="2500" dirty="0">
                <a:effectLst/>
                <a:latin typeface="Times New Roman" panose="02020603050405020304" pitchFamily="18" charset="0"/>
                <a:ea typeface="Calibri" panose="020F0502020204030204" pitchFamily="34" charset="0"/>
                <a:cs typeface="Mangal" panose="02040503050203030202" pitchFamily="18" charset="0"/>
              </a:rPr>
              <a:t>These drugs inhibit degranulation of mast cell by triggering stimuli. Release of mediator of asthma like histamine. LTs, PAF,. interleukins </a:t>
            </a:r>
            <a:r>
              <a:rPr lang="en-US" sz="2500" dirty="0" err="1">
                <a:effectLst/>
                <a:latin typeface="Times New Roman" panose="02020603050405020304" pitchFamily="18" charset="0"/>
                <a:ea typeface="Calibri" panose="020F0502020204030204" pitchFamily="34" charset="0"/>
                <a:cs typeface="Mangal" panose="02040503050203030202" pitchFamily="18" charset="0"/>
              </a:rPr>
              <a:t>etc</a:t>
            </a:r>
            <a:r>
              <a:rPr lang="en-US" sz="2500" dirty="0">
                <a:effectLst/>
                <a:latin typeface="Times New Roman" panose="02020603050405020304" pitchFamily="18" charset="0"/>
                <a:ea typeface="Calibri" panose="020F0502020204030204" pitchFamily="34" charset="0"/>
                <a:cs typeface="Mangal" panose="02040503050203030202" pitchFamily="18" charset="0"/>
              </a:rPr>
              <a:t> from mast cell as well as other inflammatory cell is prevented. Sodium </a:t>
            </a:r>
            <a:r>
              <a:rPr lang="en-US" sz="2500" dirty="0" err="1">
                <a:effectLst/>
                <a:latin typeface="Times New Roman" panose="02020603050405020304" pitchFamily="18" charset="0"/>
                <a:ea typeface="Calibri" panose="020F0502020204030204" pitchFamily="34" charset="0"/>
                <a:cs typeface="Mangal" panose="02040503050203030202" pitchFamily="18" charset="0"/>
              </a:rPr>
              <a:t>chromoglycate</a:t>
            </a:r>
            <a:r>
              <a:rPr lang="en-US" sz="2500" dirty="0">
                <a:effectLst/>
                <a:latin typeface="Times New Roman" panose="02020603050405020304" pitchFamily="18" charset="0"/>
                <a:ea typeface="Calibri" panose="020F0502020204030204" pitchFamily="34" charset="0"/>
                <a:cs typeface="Mangal" panose="02040503050203030202" pitchFamily="18" charset="0"/>
              </a:rPr>
              <a:t> is mast cell </a:t>
            </a:r>
            <a:r>
              <a:rPr lang="en-US" sz="2500" dirty="0" err="1">
                <a:effectLst/>
                <a:latin typeface="Times New Roman" panose="02020603050405020304" pitchFamily="18" charset="0"/>
                <a:ea typeface="Calibri" panose="020F0502020204030204" pitchFamily="34" charset="0"/>
                <a:cs typeface="Mangal" panose="02040503050203030202" pitchFamily="18" charset="0"/>
              </a:rPr>
              <a:t>stabiliser</a:t>
            </a:r>
            <a:r>
              <a:rPr lang="en-US" sz="2500" dirty="0">
                <a:effectLst/>
                <a:latin typeface="Times New Roman" panose="02020603050405020304" pitchFamily="18" charset="0"/>
                <a:ea typeface="Calibri" panose="020F0502020204030204" pitchFamily="34" charset="0"/>
                <a:cs typeface="Mangal" panose="02040503050203030202" pitchFamily="18" charset="0"/>
              </a:rPr>
              <a:t>, insoluble in water and is given as </a:t>
            </a:r>
            <a:r>
              <a:rPr lang="en-US" sz="2500" dirty="0" err="1">
                <a:effectLst/>
                <a:latin typeface="Times New Roman" panose="02020603050405020304" pitchFamily="18" charset="0"/>
                <a:ea typeface="Calibri" panose="020F0502020204030204" pitchFamily="34" charset="0"/>
                <a:cs typeface="Mangal" panose="02040503050203030202" pitchFamily="18" charset="0"/>
              </a:rPr>
              <a:t>arresol</a:t>
            </a:r>
            <a:r>
              <a:rPr lang="en-US" sz="2500" dirty="0">
                <a:effectLst/>
                <a:latin typeface="Times New Roman" panose="02020603050405020304" pitchFamily="18" charset="0"/>
                <a:ea typeface="Calibri" panose="020F0502020204030204" pitchFamily="34" charset="0"/>
                <a:cs typeface="Mangal" panose="02040503050203030202" pitchFamily="18" charset="0"/>
              </a:rPr>
              <a:t>. It is a prophylactic drug and has no bronchodilator action Dose: Sodium </a:t>
            </a:r>
            <a:r>
              <a:rPr lang="en-US" sz="2500" dirty="0" err="1">
                <a:effectLst/>
                <a:latin typeface="Times New Roman" panose="02020603050405020304" pitchFamily="18" charset="0"/>
                <a:ea typeface="Calibri" panose="020F0502020204030204" pitchFamily="34" charset="0"/>
                <a:cs typeface="Mangal" panose="02040503050203030202" pitchFamily="18" charset="0"/>
              </a:rPr>
              <a:t>chromoglycate</a:t>
            </a:r>
            <a:r>
              <a:rPr lang="en-US" sz="2500" dirty="0">
                <a:effectLst/>
                <a:latin typeface="Times New Roman" panose="02020603050405020304" pitchFamily="18" charset="0"/>
                <a:ea typeface="Calibri" panose="020F0502020204030204" pitchFamily="34" charset="0"/>
                <a:cs typeface="Mangal" panose="02040503050203030202" pitchFamily="18" charset="0"/>
              </a:rPr>
              <a:t> is administered as an aerosol 1 mg per dose 2 puffs 4 times a day. It is rapidly excreted unchanged in urine and bile. Its chief use is in the </a:t>
            </a:r>
            <a:r>
              <a:rPr lang="en-US" sz="2500" dirty="0" err="1">
                <a:effectLst/>
                <a:latin typeface="Times New Roman" panose="02020603050405020304" pitchFamily="18" charset="0"/>
                <a:ea typeface="Calibri" panose="020F0502020204030204" pitchFamily="34" charset="0"/>
                <a:cs typeface="Mangal" panose="02040503050203030202" pitchFamily="18" charset="0"/>
              </a:rPr>
              <a:t>athma</a:t>
            </a:r>
            <a:r>
              <a:rPr lang="en-US" sz="2500" dirty="0">
                <a:effectLst/>
                <a:latin typeface="Times New Roman" panose="02020603050405020304" pitchFamily="18" charset="0"/>
                <a:ea typeface="Calibri" panose="020F0502020204030204" pitchFamily="34" charset="0"/>
                <a:cs typeface="Mangal" panose="02040503050203030202" pitchFamily="18" charset="0"/>
              </a:rPr>
              <a:t> childhood, also used in allergic rhinitis</a:t>
            </a:r>
            <a:endParaRPr lang="en-IN" sz="2500" dirty="0">
              <a:effectLst/>
              <a:latin typeface="Calibri" panose="020F0502020204030204" pitchFamily="34" charset="0"/>
              <a:ea typeface="Calibri" panose="020F0502020204030204" pitchFamily="34" charset="0"/>
              <a:cs typeface="Mangal" panose="02040503050203030202" pitchFamily="18" charset="0"/>
            </a:endParaRPr>
          </a:p>
          <a:p>
            <a:pPr>
              <a:lnSpc>
                <a:spcPct val="115000"/>
              </a:lnSpc>
              <a:spcAft>
                <a:spcPts val="1000"/>
              </a:spcAft>
            </a:pPr>
            <a:r>
              <a:rPr lang="en-US" sz="2500" dirty="0">
                <a:effectLst/>
                <a:latin typeface="Times New Roman" panose="02020603050405020304" pitchFamily="18" charset="0"/>
                <a:ea typeface="Calibri" panose="020F0502020204030204" pitchFamily="34" charset="0"/>
                <a:cs typeface="Mangal" panose="02040503050203030202" pitchFamily="18" charset="0"/>
              </a:rPr>
              <a:t>4. </a:t>
            </a:r>
            <a:r>
              <a:rPr lang="en-US" sz="2500" b="1" dirty="0">
                <a:effectLst/>
                <a:latin typeface="Times New Roman" panose="02020603050405020304" pitchFamily="18" charset="0"/>
                <a:ea typeface="Calibri" panose="020F0502020204030204" pitchFamily="34" charset="0"/>
                <a:cs typeface="Mangal" panose="02040503050203030202" pitchFamily="18" charset="0"/>
              </a:rPr>
              <a:t>Glucocorticoids -</a:t>
            </a:r>
            <a:r>
              <a:rPr lang="en-US" sz="2500" dirty="0">
                <a:effectLst/>
                <a:latin typeface="Times New Roman" panose="02020603050405020304" pitchFamily="18" charset="0"/>
                <a:ea typeface="Calibri" panose="020F0502020204030204" pitchFamily="34" charset="0"/>
                <a:cs typeface="Mangal" panose="02040503050203030202" pitchFamily="18" charset="0"/>
              </a:rPr>
              <a:t> Glucocorticoids like beclomethasone, flunisolide, triamcinolone, fluticasone and budesonide me given by inhalation and act to decrease the inflammatory process in the airways. In addition, the corticosteroids increase the </a:t>
            </a:r>
            <a:r>
              <a:rPr lang="en-US" sz="2500" dirty="0" err="1">
                <a:effectLst/>
                <a:latin typeface="Times New Roman" panose="02020603050405020304" pitchFamily="18" charset="0"/>
                <a:ea typeface="Calibri" panose="020F0502020204030204" pitchFamily="34" charset="0"/>
                <a:cs typeface="Mangal" panose="02040503050203030202" pitchFamily="18" charset="0"/>
              </a:rPr>
              <a:t>sensitif</a:t>
            </a:r>
            <a:r>
              <a:rPr lang="en-US" sz="2500" dirty="0">
                <a:effectLst/>
                <a:latin typeface="Times New Roman" panose="02020603050405020304" pitchFamily="18" charset="0"/>
                <a:ea typeface="Calibri" panose="020F0502020204030204" pitchFamily="34" charset="0"/>
                <a:cs typeface="Mangal" panose="02040503050203030202" pitchFamily="18" charset="0"/>
              </a:rPr>
              <a:t> D-receptors. With increased </a:t>
            </a:r>
            <a:r>
              <a:rPr lang="en-US" sz="2500" dirty="0" err="1">
                <a:effectLst/>
                <a:latin typeface="Times New Roman" panose="02020603050405020304" pitchFamily="18" charset="0"/>
                <a:ea typeface="Calibri" panose="020F0502020204030204" pitchFamily="34" charset="0"/>
                <a:cs typeface="Mangal" panose="02040503050203030202" pitchFamily="18" charset="0"/>
              </a:rPr>
              <a:t>semivity</a:t>
            </a:r>
            <a:r>
              <a:rPr lang="en-US" sz="2500" dirty="0">
                <a:effectLst/>
                <a:latin typeface="Times New Roman" panose="02020603050405020304" pitchFamily="18" charset="0"/>
                <a:ea typeface="Calibri" panose="020F0502020204030204" pitchFamily="34" charset="0"/>
                <a:cs typeface="Mangal" panose="02040503050203030202" pitchFamily="18" charset="0"/>
              </a:rPr>
              <a:t> of the receptors, the b-receptor agonist drugs become more effective. The glucocorticoids  are contraindicated in patients with hypersensitivity to the corticosteroids, acute bronchospasm, status asthmatics or other cut of asthma. These are used cautiously in patients with compromised immune systems, glaucoma, kidney or liver disease. Convulsive disorders, or diabetes, </a:t>
            </a:r>
            <a:r>
              <a:rPr lang="en-US" sz="2500" dirty="0" err="1">
                <a:effectLst/>
                <a:latin typeface="Times New Roman" panose="02020603050405020304" pitchFamily="18" charset="0"/>
                <a:ea typeface="Calibri" panose="020F0502020204030204" pitchFamily="34" charset="0"/>
                <a:cs typeface="Mangal" panose="02040503050203030202" pitchFamily="18" charset="0"/>
              </a:rPr>
              <a:t>thene</a:t>
            </a:r>
            <a:r>
              <a:rPr lang="en-US" sz="2500" dirty="0">
                <a:effectLst/>
                <a:latin typeface="Times New Roman" panose="02020603050405020304" pitchFamily="18" charset="0"/>
                <a:ea typeface="Calibri" panose="020F0502020204030204" pitchFamily="34" charset="0"/>
                <a:cs typeface="Mangal" panose="02040503050203030202" pitchFamily="18" charset="0"/>
              </a:rPr>
              <a:t> taking systemic corticosteroids and during pregnancy</a:t>
            </a:r>
            <a:endParaRPr lang="en-IN" sz="25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3935493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04C47F56-5A63-1F10-08FF-BE241D45B905}"/>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08586" y="294640"/>
            <a:ext cx="8776090" cy="6368017"/>
          </a:xfrm>
          <a:prstGeom prst="rect">
            <a:avLst/>
          </a:prstGeom>
          <a:noFill/>
          <a:ln>
            <a:noFill/>
          </a:ln>
        </p:spPr>
      </p:pic>
    </p:spTree>
    <p:extLst>
      <p:ext uri="{BB962C8B-B14F-4D97-AF65-F5344CB8AC3E}">
        <p14:creationId xmlns:p14="http://schemas.microsoft.com/office/powerpoint/2010/main" val="40733680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641</Words>
  <Application>Microsoft Office PowerPoint</Application>
  <PresentationFormat>Widescreen</PresentationFormat>
  <Paragraphs>20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Asthma and Anti-asthmatics</vt:lpstr>
      <vt:lpstr>Asthma</vt:lpstr>
      <vt:lpstr>Anti-asthmatic Drugs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Asthma and Anti-asthmatics</dc:title>
  <dc:creator>ajaympgupta@yahoo.com</dc:creator>
  <cp:lastModifiedBy>ajaympgupta@yahoo.com</cp:lastModifiedBy>
  <cp:revision>1</cp:revision>
  <dcterms:created xsi:type="dcterms:W3CDTF">2022-05-26T13:24:16Z</dcterms:created>
  <dcterms:modified xsi:type="dcterms:W3CDTF">2022-05-26T13:24:16Z</dcterms:modified>
</cp:coreProperties>
</file>