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48" r:id="rId1"/>
  </p:sldMasterIdLst>
  <p:sldIdLst>
    <p:sldId id="256" r:id="rId2"/>
    <p:sldId id="258" r:id="rId3"/>
    <p:sldId id="274" r:id="rId4"/>
    <p:sldId id="276" r:id="rId5"/>
    <p:sldId id="280" r:id="rId6"/>
    <p:sldId id="282" r:id="rId7"/>
    <p:sldId id="273"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2" autoAdjust="0"/>
    <p:restoredTop sz="94660"/>
  </p:normalViewPr>
  <p:slideViewPr>
    <p:cSldViewPr snapToGrid="0">
      <p:cViewPr varScale="1">
        <p:scale>
          <a:sx n="74" d="100"/>
          <a:sy n="74" d="100"/>
        </p:scale>
        <p:origin x="-540"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5/21/2022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5/21/2022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5/21/2022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3A1C593-65D0-4073-BCC9-577B9352EA97}" type="datetimeFigureOut">
              <a:rPr lang="en-US" smtClean="0"/>
              <a:t>5/21/2022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3A1C593-65D0-4073-BCC9-577B9352EA97}" type="datetimeFigureOut">
              <a:rPr lang="en-US" smtClean="0"/>
              <a:t>5/21/2022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3A1C593-65D0-4073-BCC9-577B9352EA97}" type="datetimeFigureOut">
              <a:rPr lang="en-US" smtClean="0"/>
              <a:t>5/21/2022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3A1C593-65D0-4073-BCC9-577B9352EA97}" type="datetimeFigureOut">
              <a:rPr lang="en-US" smtClean="0"/>
              <a:t>5/21/2022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3A1C593-65D0-4073-BCC9-577B9352EA97}" type="datetimeFigureOut">
              <a:rPr lang="en-US" smtClean="0"/>
              <a:t>5/21/2022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3A1C593-65D0-4073-BCC9-577B9352EA97}" type="datetimeFigureOut">
              <a:rPr lang="en-US" smtClean="0"/>
              <a:t>5/21/2022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5/21/2022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3A1C593-65D0-4073-BCC9-577B9352EA97}" type="datetimeFigureOut">
              <a:rPr lang="en-US" smtClean="0"/>
              <a:t>5/21/2022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B618960-8005-486C-9A75-10CB2AAC16F9}" type="slidenum">
              <a:rPr lang="en-US" smtClean="0"/>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3A1C593-65D0-4073-BCC9-577B9352EA97}" type="datetimeFigureOut">
              <a:rPr lang="en-US" smtClean="0"/>
              <a:t>5/21/2022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618960-8005-486C-9A75-10CB2AAC16F9}" type="slidenum">
              <a:rPr lang="en-US" smtClean="0"/>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a:bodyPr>
          <a:lstStyle/>
          <a:p>
            <a:r>
              <a:rPr lang="en-IN" altLang="en-US" sz="4000" b="1" dirty="0">
                <a:latin typeface="Times New Roman" panose="02020603050405020304" charset="0"/>
                <a:cs typeface="Times New Roman" panose="02020603050405020304" charset="0"/>
              </a:rPr>
              <a:t>Subject: Operating System</a:t>
            </a:r>
            <a:br>
              <a:rPr lang="en-IN" altLang="en-US" sz="4000" b="1" dirty="0">
                <a:latin typeface="Times New Roman" panose="02020603050405020304" charset="0"/>
                <a:cs typeface="Times New Roman" panose="02020603050405020304" charset="0"/>
              </a:rPr>
            </a:br>
            <a:r>
              <a:rPr lang="en-IN" altLang="en-US" sz="4000" b="1" dirty="0">
                <a:latin typeface="Times New Roman" panose="02020603050405020304" charset="0"/>
                <a:cs typeface="Times New Roman" panose="02020603050405020304" charset="0"/>
              </a:rPr>
              <a:t>Code: BCA402N</a:t>
            </a:r>
            <a:br>
              <a:rPr lang="en-IN" altLang="en-US" sz="4000" b="1" dirty="0">
                <a:latin typeface="Times New Roman" panose="02020603050405020304" charset="0"/>
                <a:cs typeface="Times New Roman" panose="02020603050405020304" charset="0"/>
              </a:rPr>
            </a:br>
            <a:r>
              <a:rPr lang="en-IN" altLang="en-US" sz="4000" dirty="0">
                <a:latin typeface="Times New Roman" panose="02020603050405020304" charset="0"/>
                <a:cs typeface="Times New Roman" panose="02020603050405020304" charset="0"/>
              </a:rPr>
              <a:t/>
            </a:r>
            <a:br>
              <a:rPr lang="en-IN" altLang="en-US" sz="4000" dirty="0">
                <a:latin typeface="Times New Roman" panose="02020603050405020304" charset="0"/>
                <a:cs typeface="Times New Roman" panose="02020603050405020304" charset="0"/>
              </a:rPr>
            </a:br>
            <a:endParaRPr lang="en-IN" altLang="en-US" sz="4000" dirty="0">
              <a:latin typeface="Times New Roman" panose="02020603050405020304" charset="0"/>
              <a:cs typeface="Times New Roman" panose="02020603050405020304" charset="0"/>
            </a:endParaRPr>
          </a:p>
        </p:txBody>
      </p:sp>
      <p:sp>
        <p:nvSpPr>
          <p:cNvPr id="3" name="Subtitle 2"/>
          <p:cNvSpPr>
            <a:spLocks noGrp="1"/>
          </p:cNvSpPr>
          <p:nvPr>
            <p:ph type="subTitle" idx="1"/>
          </p:nvPr>
        </p:nvSpPr>
        <p:spPr/>
        <p:txBody>
          <a:bodyPr>
            <a:normAutofit fontScale="75000" lnSpcReduction="20000"/>
          </a:bodyPr>
          <a:lstStyle/>
          <a:p>
            <a:r>
              <a:rPr lang="en-IN" altLang="en-US" b="1"/>
              <a:t>BY</a:t>
            </a:r>
          </a:p>
          <a:p>
            <a:r>
              <a:rPr lang="en-IN" altLang="en-US" b="1"/>
              <a:t>Dr MAYUR RAHUL</a:t>
            </a:r>
          </a:p>
          <a:p>
            <a:r>
              <a:rPr lang="en-IN" altLang="en-US" b="1"/>
              <a:t>(E762)</a:t>
            </a:r>
          </a:p>
          <a:p>
            <a:r>
              <a:rPr lang="en-IN" altLang="en-US" b="1"/>
              <a:t>DEPARTMENT OF COMPUTER APPLICATION</a:t>
            </a:r>
          </a:p>
          <a:p>
            <a:r>
              <a:rPr lang="en-IN" altLang="en-US" b="1"/>
              <a:t>UIET, CSJM UNIVERSITY, KANPUR</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altLang="en-US" sz="2800" b="1">
                <a:latin typeface="Times New Roman" panose="02020603050405020304" charset="0"/>
                <a:cs typeface="Times New Roman" panose="02020603050405020304" charset="0"/>
              </a:rPr>
              <a:t>OUTLINE</a:t>
            </a:r>
          </a:p>
        </p:txBody>
      </p:sp>
      <p:sp>
        <p:nvSpPr>
          <p:cNvPr id="3" name="Content Placeholder 2"/>
          <p:cNvSpPr>
            <a:spLocks noGrp="1"/>
          </p:cNvSpPr>
          <p:nvPr>
            <p:ph idx="1"/>
          </p:nvPr>
        </p:nvSpPr>
        <p:spPr/>
        <p:txBody>
          <a:bodyPr/>
          <a:lstStyle/>
          <a:p>
            <a:pPr algn="just"/>
            <a:r>
              <a:rPr lang="en-IN" sz="3200" b="1" dirty="0" smtClean="0">
                <a:latin typeface="Times New Roman" panose="02020603050405020304" charset="0"/>
                <a:cs typeface="Times New Roman" panose="02020603050405020304" charset="0"/>
              </a:rPr>
              <a:t>Recovery from deadlocks</a:t>
            </a:r>
            <a:endParaRPr lang="en-IN" sz="3200" b="1" dirty="0">
              <a:latin typeface="Times New Roman" panose="02020603050405020304" charset="0"/>
              <a:cs typeface="Times New Roman" panose="02020603050405020304" charset="0"/>
            </a:endParaRPr>
          </a:p>
          <a:p>
            <a:pPr algn="just"/>
            <a:endParaRPr lang="en-IN" sz="3200" b="1" dirty="0">
              <a:latin typeface="Times New Roman" panose="02020603050405020304" charset="0"/>
              <a:cs typeface="Times New Roman" panose="02020603050405020304" charset="0"/>
            </a:endParaRPr>
          </a:p>
          <a:p>
            <a:pPr algn="just"/>
            <a:endParaRPr lang="en-IN" sz="3200" b="1" dirty="0">
              <a:latin typeface="Times New Roman" panose="02020603050405020304" charset="0"/>
              <a:cs typeface="Times New Roman" panose="02020603050405020304" charset="0"/>
            </a:endParaRPr>
          </a:p>
          <a:p>
            <a:pPr algn="just"/>
            <a:endParaRPr lang="en-IN" sz="3200" b="1" dirty="0">
              <a:latin typeface="Times New Roman" panose="02020603050405020304" charset="0"/>
              <a:cs typeface="Times New Roman" panose="02020603050405020304"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b="1" dirty="0" smtClean="0">
                <a:latin typeface="Times New Roman" panose="02020603050405020304" charset="0"/>
                <a:cs typeface="Times New Roman" panose="02020603050405020304" charset="0"/>
              </a:rPr>
              <a:t>Recovery from deadlocks</a:t>
            </a:r>
            <a:endParaRPr lang="en-IN" b="1" dirty="0">
              <a:latin typeface="Times New Roman" panose="02020603050405020304" charset="0"/>
              <a:cs typeface="Times New Roman" panose="02020603050405020304" charset="0"/>
            </a:endParaRPr>
          </a:p>
        </p:txBody>
      </p:sp>
      <p:sp>
        <p:nvSpPr>
          <p:cNvPr id="3" name="Content Placeholder 2"/>
          <p:cNvSpPr>
            <a:spLocks noGrp="1"/>
          </p:cNvSpPr>
          <p:nvPr>
            <p:ph idx="1"/>
          </p:nvPr>
        </p:nvSpPr>
        <p:spPr/>
        <p:txBody>
          <a:bodyPr>
            <a:noAutofit/>
          </a:bodyPr>
          <a:lstStyle/>
          <a:p>
            <a:pPr marL="0" indent="0" algn="just">
              <a:buNone/>
            </a:pPr>
            <a:r>
              <a:rPr lang="en-US" sz="2000" dirty="0"/>
              <a:t>When a Deadlock Detection Algorithm determines that a deadlock has occurred in the system, the system must recover from that deadlock. There are two approaches of breaking a Deadlock: </a:t>
            </a:r>
            <a:endParaRPr lang="en-US" sz="2000" dirty="0" smtClean="0"/>
          </a:p>
          <a:p>
            <a:pPr algn="just"/>
            <a:r>
              <a:rPr lang="en-US" sz="2000" dirty="0" smtClean="0">
                <a:latin typeface="Times New Roman" panose="02020603050405020304" charset="0"/>
                <a:cs typeface="Times New Roman" panose="02020603050405020304" charset="0"/>
              </a:rPr>
              <a:t>Process termination</a:t>
            </a:r>
          </a:p>
          <a:p>
            <a:pPr algn="just"/>
            <a:r>
              <a:rPr lang="en-US" sz="2000" dirty="0" smtClean="0">
                <a:latin typeface="Times New Roman" panose="02020603050405020304" charset="0"/>
                <a:cs typeface="Times New Roman" panose="02020603050405020304" charset="0"/>
              </a:rPr>
              <a:t>Resource preemption</a:t>
            </a:r>
            <a:endParaRPr lang="en-US" sz="2000" dirty="0">
              <a:latin typeface="Times New Roman" panose="02020603050405020304" charset="0"/>
              <a:cs typeface="Times New Roman" panose="02020603050405020304"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altLang="en-US" b="1" dirty="0" smtClean="0"/>
              <a:t>Process Termination</a:t>
            </a:r>
            <a:endParaRPr lang="en-IN" altLang="en-US" b="1" dirty="0"/>
          </a:p>
        </p:txBody>
      </p:sp>
      <p:sp>
        <p:nvSpPr>
          <p:cNvPr id="3" name="Content Placeholder 2"/>
          <p:cNvSpPr>
            <a:spLocks noGrp="1"/>
          </p:cNvSpPr>
          <p:nvPr>
            <p:ph idx="1"/>
          </p:nvPr>
        </p:nvSpPr>
        <p:spPr/>
        <p:txBody>
          <a:bodyPr>
            <a:normAutofit fontScale="90000" lnSpcReduction="10000"/>
          </a:bodyPr>
          <a:lstStyle/>
          <a:p>
            <a:pPr marL="0" indent="0" algn="just" fontAlgn="base">
              <a:buNone/>
            </a:pPr>
            <a:r>
              <a:rPr lang="en-US" dirty="0"/>
              <a:t>To eliminate the deadlock, we can simply kill one or more processes. For this, we use two methods: </a:t>
            </a:r>
          </a:p>
          <a:p>
            <a:pPr marL="0" indent="0" algn="just" fontAlgn="base">
              <a:buNone/>
            </a:pPr>
            <a:r>
              <a:rPr lang="en-US" b="1" dirty="0" smtClean="0"/>
              <a:t>Abort </a:t>
            </a:r>
            <a:r>
              <a:rPr lang="en-US" b="1" dirty="0"/>
              <a:t>all the Deadlocked Processes</a:t>
            </a:r>
            <a:r>
              <a:rPr lang="en-US" dirty="0"/>
              <a:t>: </a:t>
            </a:r>
          </a:p>
          <a:p>
            <a:pPr algn="just" fontAlgn="base"/>
            <a:r>
              <a:rPr lang="en-US" dirty="0"/>
              <a:t>Aborting all the processes will certainly break the deadlock, but with a great expense. The deadlocked processes may have computed for a long time and the result of those partial computations must be discarded and there is a probability to recalculate them later. </a:t>
            </a:r>
          </a:p>
          <a:p>
            <a:pPr marL="0" indent="0" algn="just" fontAlgn="base">
              <a:buNone/>
            </a:pPr>
            <a:r>
              <a:rPr lang="en-US" b="1" dirty="0" smtClean="0"/>
              <a:t>Abort </a:t>
            </a:r>
            <a:r>
              <a:rPr lang="en-US" b="1" dirty="0"/>
              <a:t>one process at a time until deadlock is eliminated</a:t>
            </a:r>
            <a:r>
              <a:rPr lang="en-US" dirty="0"/>
              <a:t>: </a:t>
            </a:r>
          </a:p>
          <a:p>
            <a:pPr algn="just" fontAlgn="base"/>
            <a:r>
              <a:rPr lang="en-US" dirty="0"/>
              <a:t>Abort one deadlocked process at a time, until deadlock cycle is eliminated from the system. Due to this method, there may be considerable overhead, because after aborting each process, we have to run deadlock detection algorithm to check whether any processes are still deadlocked. </a:t>
            </a:r>
            <a:endParaRPr lang="en-US" dirty="0">
              <a:latin typeface="Times New Roman" panose="02020603050405020304" charset="0"/>
              <a:cs typeface="Times New Roman" panose="02020603050405020304"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altLang="en-US" b="1" dirty="0" smtClean="0"/>
              <a:t>Resource </a:t>
            </a:r>
            <a:r>
              <a:rPr lang="en-IN" altLang="en-US" b="1" dirty="0" err="1" smtClean="0"/>
              <a:t>Preemption</a:t>
            </a:r>
            <a:endParaRPr lang="en-IN" altLang="en-US" b="1" dirty="0"/>
          </a:p>
        </p:txBody>
      </p:sp>
      <p:sp>
        <p:nvSpPr>
          <p:cNvPr id="3" name="Content Placeholder 2"/>
          <p:cNvSpPr>
            <a:spLocks noGrp="1"/>
          </p:cNvSpPr>
          <p:nvPr>
            <p:ph idx="1"/>
          </p:nvPr>
        </p:nvSpPr>
        <p:spPr/>
        <p:txBody>
          <a:bodyPr>
            <a:normAutofit fontScale="97500"/>
          </a:bodyPr>
          <a:lstStyle/>
          <a:p>
            <a:pPr marL="0" indent="0" algn="just" fontAlgn="base">
              <a:buNone/>
            </a:pPr>
            <a:r>
              <a:rPr lang="en-US" dirty="0"/>
              <a:t>To eliminate deadlocks using resource preemption, we preempt some resources from processes and give those resources to other processes. This method will raise three issues – </a:t>
            </a:r>
          </a:p>
          <a:p>
            <a:pPr algn="just" fontAlgn="base"/>
            <a:endParaRPr lang="en-US" dirty="0"/>
          </a:p>
          <a:p>
            <a:pPr marL="0" indent="0" algn="just" fontAlgn="base">
              <a:buNone/>
            </a:pPr>
            <a:r>
              <a:rPr lang="en-US" b="1" dirty="0" smtClean="0"/>
              <a:t>Selecting </a:t>
            </a:r>
            <a:r>
              <a:rPr lang="en-US" b="1" dirty="0"/>
              <a:t>a victim</a:t>
            </a:r>
            <a:r>
              <a:rPr lang="en-US" dirty="0"/>
              <a:t>: </a:t>
            </a:r>
          </a:p>
          <a:p>
            <a:pPr algn="just" fontAlgn="base"/>
            <a:r>
              <a:rPr lang="en-US" dirty="0"/>
              <a:t>We must determine which resources and which processes are to be preempted and also the order to minimize the cost. </a:t>
            </a:r>
            <a:endParaRPr lang="en-US" dirty="0">
              <a:latin typeface="Times New Roman" panose="02020603050405020304" charset="0"/>
              <a:cs typeface="Times New Roman" panose="02020603050405020304" charset="0"/>
            </a:endParaRPr>
          </a:p>
        </p:txBody>
      </p:sp>
    </p:spTree>
    <p:extLst>
      <p:ext uri="{BB962C8B-B14F-4D97-AF65-F5344CB8AC3E}">
        <p14:creationId xmlns:p14="http://schemas.microsoft.com/office/powerpoint/2010/main" val="11877908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altLang="en-US" b="1" dirty="0" smtClean="0"/>
              <a:t>Resource </a:t>
            </a:r>
            <a:r>
              <a:rPr lang="en-IN" altLang="en-US" b="1" dirty="0" err="1" smtClean="0"/>
              <a:t>Preemption</a:t>
            </a:r>
            <a:endParaRPr lang="en-IN" altLang="en-US" b="1" dirty="0"/>
          </a:p>
        </p:txBody>
      </p:sp>
      <p:sp>
        <p:nvSpPr>
          <p:cNvPr id="3" name="Content Placeholder 2"/>
          <p:cNvSpPr>
            <a:spLocks noGrp="1"/>
          </p:cNvSpPr>
          <p:nvPr>
            <p:ph idx="1"/>
          </p:nvPr>
        </p:nvSpPr>
        <p:spPr/>
        <p:txBody>
          <a:bodyPr>
            <a:normAutofit fontScale="97500"/>
          </a:bodyPr>
          <a:lstStyle/>
          <a:p>
            <a:pPr fontAlgn="base">
              <a:buFont typeface="Arial"/>
              <a:buChar char="•"/>
            </a:pPr>
            <a:r>
              <a:rPr lang="en-US" b="1" dirty="0" smtClean="0">
                <a:solidFill>
                  <a:srgbClr val="273239"/>
                </a:solidFill>
                <a:latin typeface="urw-din"/>
              </a:rPr>
              <a:t>Rollback</a:t>
            </a:r>
            <a:r>
              <a:rPr lang="en-US" b="1" dirty="0">
                <a:solidFill>
                  <a:srgbClr val="273239"/>
                </a:solidFill>
                <a:latin typeface="urw-din"/>
              </a:rPr>
              <a:t>:</a:t>
            </a:r>
            <a:r>
              <a:rPr lang="en-US" dirty="0">
                <a:solidFill>
                  <a:srgbClr val="273239"/>
                </a:solidFill>
                <a:latin typeface="urw-din"/>
              </a:rPr>
              <a:t> </a:t>
            </a:r>
            <a:br>
              <a:rPr lang="en-US" dirty="0">
                <a:solidFill>
                  <a:srgbClr val="273239"/>
                </a:solidFill>
                <a:latin typeface="urw-din"/>
              </a:rPr>
            </a:br>
            <a:r>
              <a:rPr lang="en-US" dirty="0">
                <a:solidFill>
                  <a:srgbClr val="273239"/>
                </a:solidFill>
                <a:latin typeface="urw-din"/>
              </a:rPr>
              <a:t>We must determine what should be done with the process from which resources are preempted. One simple idea is total rollback. That means abort the process and restart it. </a:t>
            </a:r>
            <a:br>
              <a:rPr lang="en-US" dirty="0">
                <a:solidFill>
                  <a:srgbClr val="273239"/>
                </a:solidFill>
                <a:latin typeface="urw-din"/>
              </a:rPr>
            </a:br>
            <a:r>
              <a:rPr lang="en-US" dirty="0">
                <a:solidFill>
                  <a:srgbClr val="273239"/>
                </a:solidFill>
                <a:latin typeface="urw-din"/>
              </a:rPr>
              <a:t> </a:t>
            </a:r>
          </a:p>
          <a:p>
            <a:pPr fontAlgn="base">
              <a:buFont typeface="Arial"/>
              <a:buChar char="•"/>
            </a:pPr>
            <a:r>
              <a:rPr lang="en-US" b="1" dirty="0" smtClean="0">
                <a:solidFill>
                  <a:srgbClr val="273239"/>
                </a:solidFill>
                <a:latin typeface="urw-din"/>
              </a:rPr>
              <a:t>Starvation</a:t>
            </a:r>
            <a:r>
              <a:rPr lang="en-US" b="1" dirty="0">
                <a:solidFill>
                  <a:srgbClr val="273239"/>
                </a:solidFill>
                <a:latin typeface="urw-din"/>
              </a:rPr>
              <a:t>:</a:t>
            </a:r>
            <a:r>
              <a:rPr lang="en-US" dirty="0">
                <a:solidFill>
                  <a:srgbClr val="273239"/>
                </a:solidFill>
                <a:latin typeface="urw-din"/>
              </a:rPr>
              <a:t> </a:t>
            </a:r>
            <a:br>
              <a:rPr lang="en-US" dirty="0">
                <a:solidFill>
                  <a:srgbClr val="273239"/>
                </a:solidFill>
                <a:latin typeface="urw-din"/>
              </a:rPr>
            </a:br>
            <a:r>
              <a:rPr lang="en-US" dirty="0">
                <a:solidFill>
                  <a:srgbClr val="273239"/>
                </a:solidFill>
                <a:latin typeface="urw-din"/>
              </a:rPr>
              <a:t>In a system, it may happen that same process is always picked as a victim. As a result, that process will never complete its designated task. This situation is called </a:t>
            </a:r>
            <a:r>
              <a:rPr lang="en-US" b="1" dirty="0">
                <a:solidFill>
                  <a:srgbClr val="273239"/>
                </a:solidFill>
                <a:latin typeface="urw-din"/>
              </a:rPr>
              <a:t>Starvation</a:t>
            </a:r>
            <a:r>
              <a:rPr lang="en-US" dirty="0">
                <a:solidFill>
                  <a:srgbClr val="273239"/>
                </a:solidFill>
                <a:latin typeface="urw-din"/>
              </a:rPr>
              <a:t> and must be avoided. One solution is that a process must be picked as a victim only a finite number of times. </a:t>
            </a:r>
            <a:endParaRPr lang="en-US" b="0" i="0" dirty="0">
              <a:solidFill>
                <a:srgbClr val="273239"/>
              </a:solidFill>
              <a:effectLst/>
              <a:latin typeface="urw-din"/>
            </a:endParaRPr>
          </a:p>
        </p:txBody>
      </p:sp>
    </p:spTree>
    <p:extLst>
      <p:ext uri="{BB962C8B-B14F-4D97-AF65-F5344CB8AC3E}">
        <p14:creationId xmlns:p14="http://schemas.microsoft.com/office/powerpoint/2010/main" val="243586419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IN" altLang="en-US" sz="2800" b="1">
                <a:latin typeface="Times New Roman" panose="02020603050405020304" charset="0"/>
                <a:cs typeface="Times New Roman" panose="02020603050405020304" charset="0"/>
              </a:rPr>
              <a:t>REFERENCES</a:t>
            </a:r>
          </a:p>
        </p:txBody>
      </p:sp>
      <p:sp>
        <p:nvSpPr>
          <p:cNvPr id="3" name="Content Placeholder 2"/>
          <p:cNvSpPr>
            <a:spLocks noGrp="1"/>
          </p:cNvSpPr>
          <p:nvPr>
            <p:ph idx="1"/>
          </p:nvPr>
        </p:nvSpPr>
        <p:spPr/>
        <p:txBody>
          <a:bodyPr/>
          <a:lstStyle/>
          <a:p>
            <a:r>
              <a:rPr lang="en-US" sz="2000">
                <a:latin typeface="Times New Roman" panose="02020603050405020304" charset="0"/>
                <a:cs typeface="Times New Roman" panose="02020603050405020304" charset="0"/>
              </a:rPr>
              <a:t>https://www.tutorialspoint.com/dbms/dbms_overview.htm</a:t>
            </a:r>
          </a:p>
          <a:p>
            <a:r>
              <a:rPr lang="en-US" sz="2000">
                <a:latin typeface="Times New Roman" panose="02020603050405020304" charset="0"/>
                <a:cs typeface="Times New Roman" panose="02020603050405020304" charset="0"/>
              </a:rPr>
              <a:t>https://www.studytonight.com/dbms/database-model.php</a:t>
            </a:r>
          </a:p>
          <a:p>
            <a:r>
              <a:rPr lang="en-IN" altLang="en-US" sz="2000">
                <a:latin typeface="Times New Roman" panose="02020603050405020304" charset="0"/>
                <a:cs typeface="Times New Roman" panose="02020603050405020304" charset="0"/>
              </a:rPr>
              <a:t>https://www.geeksforgeeks.org/introduction-of-process-synchronization/\</a:t>
            </a:r>
          </a:p>
          <a:p>
            <a:r>
              <a:rPr lang="en-IN" altLang="en-US" sz="2000">
                <a:latin typeface="Times New Roman" panose="02020603050405020304" charset="0"/>
                <a:cs typeface="Times New Roman" panose="02020603050405020304" charset="0"/>
              </a:rPr>
              <a:t>https://www.javatpoint.com/os-process-synchronization-introduction</a:t>
            </a:r>
          </a:p>
        </p:txBody>
      </p:sp>
    </p:spTree>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28</TotalTime>
  <Words>274</Words>
  <Application>Microsoft Office PowerPoint</Application>
  <PresentationFormat>Custom</PresentationFormat>
  <Paragraphs>32</Paragraphs>
  <Slides>7</Slides>
  <Notes>0</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Office Theme</vt:lpstr>
      <vt:lpstr>Subject: Operating System Code: BCA402N  </vt:lpstr>
      <vt:lpstr>OUTLINE</vt:lpstr>
      <vt:lpstr>Recovery from deadlocks</vt:lpstr>
      <vt:lpstr>Process Termination</vt:lpstr>
      <vt:lpstr>Resource Preemption</vt:lpstr>
      <vt:lpstr>Resource Preemption</vt:lpstr>
      <vt:lpstr>REFERENCES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SUBJECT:INTRODUCTION TO DBMS CODE: BCA501N UNIT:I,II </dc:title>
  <dc:creator>This Pc</dc:creator>
  <cp:lastModifiedBy>Hp</cp:lastModifiedBy>
  <cp:revision>14</cp:revision>
  <dcterms:created xsi:type="dcterms:W3CDTF">2021-11-14T14:14:00Z</dcterms:created>
  <dcterms:modified xsi:type="dcterms:W3CDTF">2022-05-21T06:15:56Z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1033-10.2.0.7646</vt:lpwstr>
  </property>
</Properties>
</file>