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077929F-975C-430C-B6CE-1D4F1FC66479}" type="datetimeFigureOut">
              <a:rPr lang="en-IN" smtClean="0"/>
              <a:t>21-05-2022</a:t>
            </a:fld>
            <a:endParaRPr lang="en-IN"/>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IN"/>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23E4DA2-3CEF-427A-979D-28C9C48D5B9D}" type="slidenum">
              <a:rPr lang="en-IN" smtClean="0"/>
              <a:t>‹#›</a:t>
            </a:fld>
            <a:endParaRPr lang="en-IN"/>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7929F-975C-430C-B6CE-1D4F1FC66479}"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7929F-975C-430C-B6CE-1D4F1FC66479}"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77929F-975C-430C-B6CE-1D4F1FC66479}"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77929F-975C-430C-B6CE-1D4F1FC66479}"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077929F-975C-430C-B6CE-1D4F1FC66479}"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77929F-975C-430C-B6CE-1D4F1FC66479}" type="datetimeFigureOut">
              <a:rPr lang="en-IN" smtClean="0"/>
              <a:t>21-05-2022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23E4DA2-3CEF-427A-979D-28C9C48D5B9D}"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77929F-975C-430C-B6CE-1D4F1FC66479}" type="datetimeFigureOut">
              <a:rPr lang="en-IN" smtClean="0"/>
              <a:t>21-05-2022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77929F-975C-430C-B6CE-1D4F1FC66479}" type="datetimeFigureOut">
              <a:rPr lang="en-IN" smtClean="0"/>
              <a:t>21-05-2022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7929F-975C-430C-B6CE-1D4F1FC66479}" type="datetimeFigureOut">
              <a:rPr lang="en-IN" smtClean="0"/>
              <a:t>21-05-2022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077929F-975C-430C-B6CE-1D4F1FC66479}" type="datetimeFigureOut">
              <a:rPr lang="en-IN" smtClean="0"/>
              <a:t>21-05-2022</a:t>
            </a:fld>
            <a:endParaRPr lang="en-IN"/>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23E4DA2-3CEF-427A-979D-28C9C48D5B9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77929F-975C-430C-B6CE-1D4F1FC66479}"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7929F-975C-430C-B6CE-1D4F1FC66479}" type="datetimeFigureOut">
              <a:rPr lang="en-IN" smtClean="0"/>
              <a:t>21-05-2022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7929F-975C-430C-B6CE-1D4F1FC66479}"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7929F-975C-430C-B6CE-1D4F1FC66479}"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077929F-975C-430C-B6CE-1D4F1FC66479}" type="datetimeFigureOut">
              <a:rPr lang="en-IN" smtClean="0"/>
              <a:t>21-05-2022</a:t>
            </a:fld>
            <a:endParaRPr lang="en-IN"/>
          </a:p>
        </p:txBody>
      </p:sp>
      <p:sp>
        <p:nvSpPr>
          <p:cNvPr id="2" name="Footer Placeholder 1"/>
          <p:cNvSpPr>
            <a:spLocks noGrp="1"/>
          </p:cNvSpPr>
          <p:nvPr>
            <p:ph type="ftr" sz="quarter" idx="11"/>
          </p:nvPr>
        </p:nvSpPr>
        <p:spPr/>
        <p:txBody>
          <a:bodyPr/>
          <a:lstStyle/>
          <a:p>
            <a:endParaRPr lang="en-IN"/>
          </a:p>
        </p:txBody>
      </p:sp>
      <p:sp>
        <p:nvSpPr>
          <p:cNvPr id="15" name="Slide Number Placeholder 14"/>
          <p:cNvSpPr>
            <a:spLocks noGrp="1"/>
          </p:cNvSpPr>
          <p:nvPr>
            <p:ph type="sldNum" sz="quarter" idx="12"/>
          </p:nvPr>
        </p:nvSpPr>
        <p:spPr>
          <a:xfrm>
            <a:off x="8229600" y="6473952"/>
            <a:ext cx="758952" cy="246888"/>
          </a:xfrm>
        </p:spPr>
        <p:txBody>
          <a:bodyPr/>
          <a:lstStyle/>
          <a:p>
            <a:fld id="{423E4DA2-3CEF-427A-979D-28C9C48D5B9D}" type="slidenum">
              <a:rPr lang="en-IN" smtClean="0"/>
              <a:t>‹#›</a:t>
            </a:fld>
            <a:endParaRPr lang="en-I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077929F-975C-430C-B6CE-1D4F1FC66479}" type="datetimeFigureOut">
              <a:rPr lang="en-IN" smtClean="0"/>
              <a:t>21-05-2022</a:t>
            </a:fld>
            <a:endParaRPr lang="en-IN"/>
          </a:p>
        </p:txBody>
      </p:sp>
      <p:sp>
        <p:nvSpPr>
          <p:cNvPr id="19" name="Footer Placeholder 18"/>
          <p:cNvSpPr>
            <a:spLocks noGrp="1"/>
          </p:cNvSpPr>
          <p:nvPr>
            <p:ph type="ftr" sz="quarter" idx="11"/>
          </p:nvPr>
        </p:nvSpPr>
        <p:spPr>
          <a:xfrm>
            <a:off x="3581400" y="76200"/>
            <a:ext cx="2895600" cy="288925"/>
          </a:xfrm>
        </p:spPr>
        <p:txBody>
          <a:bodyPr/>
          <a:lstStyle/>
          <a:p>
            <a:endParaRPr lang="en-IN"/>
          </a:p>
        </p:txBody>
      </p:sp>
      <p:sp>
        <p:nvSpPr>
          <p:cNvPr id="16" name="Slide Number Placeholder 15"/>
          <p:cNvSpPr>
            <a:spLocks noGrp="1"/>
          </p:cNvSpPr>
          <p:nvPr>
            <p:ph type="sldNum" sz="quarter" idx="12"/>
          </p:nvPr>
        </p:nvSpPr>
        <p:spPr>
          <a:xfrm>
            <a:off x="8229600" y="6473952"/>
            <a:ext cx="758952" cy="246888"/>
          </a:xfrm>
        </p:spPr>
        <p:txBody>
          <a:bodyPr/>
          <a:lstStyle/>
          <a:p>
            <a:fld id="{423E4DA2-3CEF-427A-979D-28C9C48D5B9D}" type="slidenum">
              <a:rPr lang="en-IN" smtClean="0"/>
              <a:t>‹#›</a:t>
            </a:fld>
            <a:endParaRPr lang="en-I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077929F-975C-430C-B6CE-1D4F1FC66479}" type="datetimeFigureOut">
              <a:rPr lang="en-IN" smtClean="0"/>
              <a:t>21-05-2022</a:t>
            </a:fld>
            <a:endParaRPr lang="en-IN"/>
          </a:p>
        </p:txBody>
      </p:sp>
      <p:sp>
        <p:nvSpPr>
          <p:cNvPr id="11" name="Footer Placeholder 10"/>
          <p:cNvSpPr>
            <a:spLocks noGrp="1"/>
          </p:cNvSpPr>
          <p:nvPr>
            <p:ph type="ftr" sz="quarter" idx="11"/>
          </p:nvPr>
        </p:nvSpPr>
        <p:spPr/>
        <p:txBody>
          <a:bodyPr/>
          <a:lstStyle/>
          <a:p>
            <a:endParaRPr lang="en-IN"/>
          </a:p>
        </p:txBody>
      </p:sp>
      <p:sp>
        <p:nvSpPr>
          <p:cNvPr id="16" name="Slide Number Placeholder 15"/>
          <p:cNvSpPr>
            <a:spLocks noGrp="1"/>
          </p:cNvSpPr>
          <p:nvPr>
            <p:ph type="sldNum" sz="quarter" idx="12"/>
          </p:nvPr>
        </p:nvSpPr>
        <p:spPr/>
        <p:txBody>
          <a:bodyPr/>
          <a:lstStyle/>
          <a:p>
            <a:fld id="{423E4DA2-3CEF-427A-979D-28C9C48D5B9D}" type="slidenum">
              <a:rPr lang="en-IN" smtClean="0"/>
              <a:t>‹#›</a:t>
            </a:fld>
            <a:endParaRPr lang="en-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077929F-975C-430C-B6CE-1D4F1FC66479}" type="datetimeFigureOut">
              <a:rPr lang="en-IN" smtClean="0"/>
              <a:t>21-05-2022</a:t>
            </a:fld>
            <a:endParaRPr lang="en-IN"/>
          </a:p>
        </p:txBody>
      </p:sp>
      <p:sp>
        <p:nvSpPr>
          <p:cNvPr id="10" name="Footer Placeholder 9"/>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077929F-975C-430C-B6CE-1D4F1FC66479}" type="datetimeFigureOut">
              <a:rPr lang="en-IN" smtClean="0"/>
              <a:t>21-05-2022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229600" y="6477000"/>
            <a:ext cx="762000" cy="246888"/>
          </a:xfrm>
        </p:spPr>
        <p:txBody>
          <a:bodyPr/>
          <a:lstStyle/>
          <a:p>
            <a:fld id="{423E4DA2-3CEF-427A-979D-28C9C48D5B9D}" type="slidenum">
              <a:rPr lang="en-IN" smtClean="0"/>
              <a:t>‹#›</a:t>
            </a:fld>
            <a:endParaRPr lang="en-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077929F-975C-430C-B6CE-1D4F1FC66479}" type="datetimeFigureOut">
              <a:rPr lang="en-IN" smtClean="0"/>
              <a:t>21-05-2022</a:t>
            </a:fld>
            <a:endParaRPr lang="en-IN"/>
          </a:p>
        </p:txBody>
      </p:sp>
      <p:sp>
        <p:nvSpPr>
          <p:cNvPr id="21" name="Footer Placeholder 20"/>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77929F-975C-430C-B6CE-1D4F1FC66479}" type="datetimeFigureOut">
              <a:rPr lang="en-IN" smtClean="0"/>
              <a:t>21-05-2022</a:t>
            </a:fld>
            <a:endParaRPr lang="en-IN"/>
          </a:p>
        </p:txBody>
      </p:sp>
      <p:sp>
        <p:nvSpPr>
          <p:cNvPr id="24" name="Footer Placeholder 23"/>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77929F-975C-430C-B6CE-1D4F1FC66479}"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077929F-975C-430C-B6CE-1D4F1FC66479}" type="datetimeFigureOut">
              <a:rPr lang="en-IN" smtClean="0"/>
              <a:t>21-05-2022</a:t>
            </a:fld>
            <a:endParaRPr lang="en-IN"/>
          </a:p>
        </p:txBody>
      </p:sp>
      <p:sp>
        <p:nvSpPr>
          <p:cNvPr id="29" name="Footer Placeholder 28"/>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077929F-975C-430C-B6CE-1D4F1FC66479}"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423E4DA2-3CEF-427A-979D-28C9C48D5B9D}" type="slidenum">
              <a:rPr lang="en-IN" smtClean="0"/>
              <a:t>‹#›</a:t>
            </a:fld>
            <a:endParaRPr lang="en-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77929F-975C-430C-B6CE-1D4F1FC66479}"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77929F-975C-430C-B6CE-1D4F1FC66479}"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077929F-975C-430C-B6CE-1D4F1FC66479}" type="datetimeFigureOut">
              <a:rPr lang="en-IN" smtClean="0"/>
              <a:t>21-05-2022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23E4DA2-3CEF-427A-979D-28C9C48D5B9D}" type="slidenum">
              <a:rPr lang="en-IN" smtClean="0"/>
              <a:t>‹#›</a:t>
            </a:fld>
            <a:endParaRPr lang="en-IN"/>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77929F-975C-430C-B6CE-1D4F1FC66479}" type="datetimeFigureOut">
              <a:rPr lang="en-IN" smtClean="0"/>
              <a:t>21-05-2022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77929F-975C-430C-B6CE-1D4F1FC66479}" type="datetimeFigureOut">
              <a:rPr lang="en-IN" smtClean="0"/>
              <a:t>21-05-2022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7929F-975C-430C-B6CE-1D4F1FC66479}" type="datetimeFigureOut">
              <a:rPr lang="en-IN" smtClean="0"/>
              <a:t>21-05-2022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077929F-975C-430C-B6CE-1D4F1FC66479}" type="datetimeFigureOut">
              <a:rPr lang="en-IN" smtClean="0"/>
              <a:t>21-05-2022</a:t>
            </a:fld>
            <a:endParaRPr lang="en-IN"/>
          </a:p>
        </p:txBody>
      </p:sp>
      <p:sp>
        <p:nvSpPr>
          <p:cNvPr id="7" name="Slide Number Placeholder 6"/>
          <p:cNvSpPr>
            <a:spLocks noGrp="1"/>
          </p:cNvSpPr>
          <p:nvPr>
            <p:ph type="sldNum" sz="quarter" idx="12"/>
          </p:nvPr>
        </p:nvSpPr>
        <p:spPr/>
        <p:txBody>
          <a:bodyPr/>
          <a:lstStyle/>
          <a:p>
            <a:fld id="{423E4DA2-3CEF-427A-979D-28C9C48D5B9D}" type="slidenum">
              <a:rPr lang="en-IN" smtClean="0"/>
              <a:t>‹#›</a:t>
            </a:fld>
            <a:endParaRPr lang="en-IN"/>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IN"/>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7929F-975C-430C-B6CE-1D4F1FC66479}" type="datetimeFigureOut">
              <a:rPr lang="en-IN" smtClean="0"/>
              <a:t>21-05-2022</a:t>
            </a:fld>
            <a:endParaRPr lang="en-IN"/>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IN"/>
          </a:p>
        </p:txBody>
      </p:sp>
      <p:sp>
        <p:nvSpPr>
          <p:cNvPr id="7" name="Slide Number Placeholder 6"/>
          <p:cNvSpPr>
            <a:spLocks noGrp="1"/>
          </p:cNvSpPr>
          <p:nvPr>
            <p:ph type="sldNum" sz="quarter" idx="12"/>
          </p:nvPr>
        </p:nvSpPr>
        <p:spPr/>
        <p:txBody>
          <a:bodyPr/>
          <a:lstStyle/>
          <a:p>
            <a:fld id="{423E4DA2-3CEF-427A-979D-28C9C48D5B9D}"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077929F-975C-430C-B6CE-1D4F1FC66479}" type="datetimeFigureOut">
              <a:rPr lang="en-IN" smtClean="0"/>
              <a:t>21-05-2022</a:t>
            </a:fld>
            <a:endParaRPr lang="en-IN"/>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IN"/>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23E4DA2-3CEF-427A-979D-28C9C48D5B9D}"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077929F-975C-430C-B6CE-1D4F1FC66479}" type="datetimeFigureOut">
              <a:rPr lang="en-IN" smtClean="0"/>
              <a:t>21-05-2022</a:t>
            </a:fld>
            <a:endParaRPr lang="en-IN"/>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IN"/>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23E4DA2-3CEF-427A-979D-28C9C48D5B9D}"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077929F-975C-430C-B6CE-1D4F1FC66479}" type="datetimeFigureOut">
              <a:rPr lang="en-IN" smtClean="0"/>
              <a:t>21-05-2022</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23E4DA2-3CEF-427A-979D-28C9C48D5B9D}" type="slidenum">
              <a:rPr lang="en-IN" smtClean="0"/>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8062664" cy="2232247"/>
          </a:xfrm>
        </p:spPr>
        <p:txBody>
          <a:bodyPr/>
          <a:lstStyle/>
          <a:p>
            <a:r>
              <a:rPr lang="en-US" dirty="0" smtClean="0">
                <a:solidFill>
                  <a:srgbClr val="0070C0"/>
                </a:solidFill>
              </a:rPr>
              <a:t>Biomedical waste Management-1</a:t>
            </a:r>
            <a:endParaRPr lang="en-IN" dirty="0">
              <a:solidFill>
                <a:srgbClr val="0070C0"/>
              </a:solidFill>
            </a:endParaRPr>
          </a:p>
        </p:txBody>
      </p:sp>
      <p:sp>
        <p:nvSpPr>
          <p:cNvPr id="3" name="Subtitle 2"/>
          <p:cNvSpPr>
            <a:spLocks noGrp="1"/>
          </p:cNvSpPr>
          <p:nvPr>
            <p:ph type="subTitle" idx="1"/>
          </p:nvPr>
        </p:nvSpPr>
        <p:spPr/>
        <p:txBody>
          <a:bodyPr/>
          <a:lstStyle/>
          <a:p>
            <a:r>
              <a:rPr lang="en-US" dirty="0" smtClean="0">
                <a:solidFill>
                  <a:srgbClr val="0070C0"/>
                </a:solidFill>
              </a:rPr>
              <a:t>Dr. Versha Prasad</a:t>
            </a:r>
            <a:endParaRPr lang="en-IN" dirty="0">
              <a:solidFill>
                <a:srgbClr val="0070C0"/>
              </a:solidFill>
            </a:endParaRPr>
          </a:p>
        </p:txBody>
      </p:sp>
    </p:spTree>
    <p:extLst>
      <p:ext uri="{BB962C8B-B14F-4D97-AF65-F5344CB8AC3E}">
        <p14:creationId xmlns:p14="http://schemas.microsoft.com/office/powerpoint/2010/main" val="1698920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BMW Pre-treatment </a:t>
            </a:r>
            <a:br>
              <a:rPr lang="en-IN" dirty="0" smtClean="0"/>
            </a:br>
            <a:r>
              <a:rPr lang="en-IN" dirty="0" smtClean="0"/>
              <a:t>(yellow category)</a:t>
            </a:r>
            <a:endParaRPr lang="en-IN" dirty="0"/>
          </a:p>
        </p:txBody>
      </p:sp>
      <p:sp>
        <p:nvSpPr>
          <p:cNvPr id="3" name="Content Placeholder 2"/>
          <p:cNvSpPr>
            <a:spLocks noGrp="1"/>
          </p:cNvSpPr>
          <p:nvPr>
            <p:ph idx="1"/>
          </p:nvPr>
        </p:nvSpPr>
        <p:spPr/>
        <p:txBody>
          <a:bodyPr/>
          <a:lstStyle/>
          <a:p>
            <a:pPr marL="0" indent="0">
              <a:buNone/>
            </a:pPr>
            <a:r>
              <a:rPr lang="en-US" dirty="0" smtClean="0"/>
              <a:t>• On-site pre-treatment of laboratory waste, microbiological waste, blood samples, blood bags Methods </a:t>
            </a:r>
          </a:p>
          <a:p>
            <a:pPr marL="0" indent="0">
              <a:buNone/>
            </a:pPr>
            <a:r>
              <a:rPr lang="en-US" dirty="0" smtClean="0"/>
              <a:t>• Chemical disinfection </a:t>
            </a:r>
          </a:p>
          <a:p>
            <a:pPr marL="0" indent="0">
              <a:buNone/>
            </a:pPr>
            <a:r>
              <a:rPr lang="en-US" dirty="0" smtClean="0"/>
              <a:t>• Autoclave </a:t>
            </a:r>
            <a:endParaRPr lang="en-IN" dirty="0"/>
          </a:p>
        </p:txBody>
      </p:sp>
    </p:spTree>
    <p:extLst>
      <p:ext uri="{BB962C8B-B14F-4D97-AF65-F5344CB8AC3E}">
        <p14:creationId xmlns:p14="http://schemas.microsoft.com/office/powerpoint/2010/main" val="2003674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BMW Pre-treatment </a:t>
            </a:r>
            <a:br>
              <a:rPr lang="en-IN" dirty="0" smtClean="0"/>
            </a:br>
            <a:r>
              <a:rPr lang="en-IN" dirty="0" smtClean="0"/>
              <a:t>(yellow category)</a:t>
            </a:r>
            <a:endParaRPr lang="en-IN" dirty="0"/>
          </a:p>
        </p:txBody>
      </p:sp>
      <p:sp>
        <p:nvSpPr>
          <p:cNvPr id="3" name="Content Placeholder 2"/>
          <p:cNvSpPr>
            <a:spLocks noGrp="1"/>
          </p:cNvSpPr>
          <p:nvPr>
            <p:ph idx="1"/>
          </p:nvPr>
        </p:nvSpPr>
        <p:spPr>
          <a:xfrm>
            <a:off x="1043492" y="2132856"/>
            <a:ext cx="6777317" cy="4248472"/>
          </a:xfrm>
        </p:spPr>
        <p:txBody>
          <a:bodyPr>
            <a:normAutofit fontScale="85000" lnSpcReduction="20000"/>
          </a:bodyPr>
          <a:lstStyle/>
          <a:p>
            <a:r>
              <a:rPr lang="en-US" dirty="0" smtClean="0"/>
              <a:t>Chemical/liquid waste </a:t>
            </a:r>
          </a:p>
          <a:p>
            <a:r>
              <a:rPr lang="en-US" dirty="0" smtClean="0"/>
              <a:t> Some chemicals require pre-treatment before they can be safely disposed of by other types of disposal methods. </a:t>
            </a:r>
          </a:p>
          <a:p>
            <a:r>
              <a:rPr lang="en-US" dirty="0" smtClean="0"/>
              <a:t> Liquid laboratory wastes that are commonly disposed of in the sink include used buffer solutions, neutralized acids and caustics, and very dilute aqueous solutions of water-soluble organic solvents (e.g., methanol, ethanol). </a:t>
            </a:r>
          </a:p>
          <a:p>
            <a:r>
              <a:rPr lang="en-US" dirty="0" smtClean="0"/>
              <a:t> Any form of liquid waste should be diluted with at least a 100-fold excess of water or with a large excess of water up to 10 gallons. </a:t>
            </a:r>
          </a:p>
          <a:p>
            <a:r>
              <a:rPr lang="en-US" dirty="0" smtClean="0"/>
              <a:t> Acids should be neutralised with an equal volume of a base and further diluted in water to flush into the sink.</a:t>
            </a:r>
            <a:endParaRPr lang="en-IN" dirty="0"/>
          </a:p>
        </p:txBody>
      </p:sp>
    </p:spTree>
    <p:extLst>
      <p:ext uri="{BB962C8B-B14F-4D97-AF65-F5344CB8AC3E}">
        <p14:creationId xmlns:p14="http://schemas.microsoft.com/office/powerpoint/2010/main" val="917826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BMW Pre-treatment </a:t>
            </a:r>
            <a:br>
              <a:rPr lang="en-IN" dirty="0"/>
            </a:br>
            <a:r>
              <a:rPr lang="en-IN" dirty="0"/>
              <a:t>(yellow category)</a:t>
            </a:r>
          </a:p>
        </p:txBody>
      </p:sp>
      <p:sp>
        <p:nvSpPr>
          <p:cNvPr id="3" name="Content Placeholder 2"/>
          <p:cNvSpPr>
            <a:spLocks noGrp="1"/>
          </p:cNvSpPr>
          <p:nvPr>
            <p:ph idx="1"/>
          </p:nvPr>
        </p:nvSpPr>
        <p:spPr/>
        <p:txBody>
          <a:bodyPr/>
          <a:lstStyle/>
          <a:p>
            <a:r>
              <a:rPr lang="en-US" dirty="0" smtClean="0"/>
              <a:t>Autoclaving Each autoclave should have graphic or computer recording devices which will automatically and continuously monitor and record dates, time of day, load identification number and operating parameters throughout the entire length of the autoclave cycle.</a:t>
            </a:r>
          </a:p>
          <a:p>
            <a:pPr>
              <a:buFont typeface="Wingdings" pitchFamily="2" charset="2"/>
              <a:buChar char="ü"/>
            </a:pPr>
            <a:r>
              <a:rPr lang="en-US" b="1" dirty="0" smtClean="0">
                <a:solidFill>
                  <a:srgbClr val="0070C0"/>
                </a:solidFill>
              </a:rPr>
              <a:t> All records to be kept for 05 years.</a:t>
            </a:r>
            <a:endParaRPr lang="en-IN" b="1" dirty="0">
              <a:solidFill>
                <a:srgbClr val="0070C0"/>
              </a:solidFill>
            </a:endParaRPr>
          </a:p>
        </p:txBody>
      </p:sp>
    </p:spTree>
    <p:extLst>
      <p:ext uri="{BB962C8B-B14F-4D97-AF65-F5344CB8AC3E}">
        <p14:creationId xmlns:p14="http://schemas.microsoft.com/office/powerpoint/2010/main" val="3011722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storage of BMW</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The bags containing lab waste are brought for safe retention to the temporary storage facility till they are disposed off.</a:t>
            </a:r>
          </a:p>
          <a:p>
            <a:pPr>
              <a:buFont typeface="Wingdings" pitchFamily="2" charset="2"/>
              <a:buChar char="ü"/>
            </a:pPr>
            <a:r>
              <a:rPr lang="en-IN" dirty="0" smtClean="0"/>
              <a:t>Transport</a:t>
            </a:r>
          </a:p>
          <a:p>
            <a:pPr marL="0" indent="0">
              <a:buNone/>
            </a:pPr>
            <a:r>
              <a:rPr lang="en-US" dirty="0" smtClean="0"/>
              <a:t>• Offsite transport is the carriage of health-care waste on the public streets away from a health-care facility </a:t>
            </a:r>
          </a:p>
          <a:p>
            <a:pPr marL="0" indent="0">
              <a:buNone/>
            </a:pPr>
            <a:r>
              <a:rPr lang="en-US" dirty="0" smtClean="0"/>
              <a:t>• Biomedical Waste from storage area is transferred to the common regional facility for BMW final disposal </a:t>
            </a:r>
            <a:endParaRPr lang="en-IN" dirty="0"/>
          </a:p>
        </p:txBody>
      </p:sp>
    </p:spTree>
    <p:extLst>
      <p:ext uri="{BB962C8B-B14F-4D97-AF65-F5344CB8AC3E}">
        <p14:creationId xmlns:p14="http://schemas.microsoft.com/office/powerpoint/2010/main" val="3135864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Biomedical Waste Management Rule</a:t>
            </a:r>
            <a:endParaRPr lang="en-IN" dirty="0"/>
          </a:p>
        </p:txBody>
      </p:sp>
      <p:sp>
        <p:nvSpPr>
          <p:cNvPr id="3" name="Content Placeholder 2"/>
          <p:cNvSpPr>
            <a:spLocks noGrp="1"/>
          </p:cNvSpPr>
          <p:nvPr>
            <p:ph idx="1"/>
          </p:nvPr>
        </p:nvSpPr>
        <p:spPr/>
        <p:txBody>
          <a:bodyPr>
            <a:normAutofit fontScale="92500"/>
          </a:bodyPr>
          <a:lstStyle/>
          <a:p>
            <a:r>
              <a:rPr lang="en-US" dirty="0" smtClean="0"/>
              <a:t>a. The scope of the rules has been expanded to include vaccination camps, blood donation camps, surgical camps or any other healthcare activity b. Phase-out the use of chlorinated plastic bags, gloves and blood bags within two years c. Pre-treatment of the laboratory waste, microbiological waste, blood samples and blood bags through disinfection sterilization on-site in the manner as prescribed by WHO </a:t>
            </a:r>
            <a:endParaRPr lang="en-IN" dirty="0"/>
          </a:p>
        </p:txBody>
      </p:sp>
    </p:spTree>
    <p:extLst>
      <p:ext uri="{BB962C8B-B14F-4D97-AF65-F5344CB8AC3E}">
        <p14:creationId xmlns:p14="http://schemas.microsoft.com/office/powerpoint/2010/main" val="3191503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Biomedical Waste Management Rule</a:t>
            </a:r>
            <a:endParaRPr lang="en-IN"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d. Provide training to all its health care workers and immunize all health workers regularly. </a:t>
            </a:r>
          </a:p>
          <a:p>
            <a:pPr marL="0" indent="0">
              <a:buNone/>
            </a:pPr>
            <a:r>
              <a:rPr lang="en-US" dirty="0" smtClean="0"/>
              <a:t>e. Establish a Bar-Code System for bags or containers containing bio-medical waste for disposal.</a:t>
            </a:r>
          </a:p>
          <a:p>
            <a:pPr marL="0" indent="0">
              <a:buNone/>
            </a:pPr>
            <a:r>
              <a:rPr lang="en-US" dirty="0" smtClean="0"/>
              <a:t>f. Report major accidents </a:t>
            </a:r>
          </a:p>
          <a:p>
            <a:pPr marL="0" indent="0">
              <a:buNone/>
            </a:pPr>
            <a:r>
              <a:rPr lang="en-US" dirty="0" smtClean="0"/>
              <a:t>g. BMW has been classified in to 4 categories instead of 10 to improve the segregation of waste at source yellow, red, white and blue</a:t>
            </a:r>
          </a:p>
          <a:p>
            <a:pPr marL="0" indent="0">
              <a:buNone/>
            </a:pPr>
            <a:r>
              <a:rPr lang="en-US" dirty="0" smtClean="0"/>
              <a:t> h. No occupier shall establish on-site treatment and disposal facility, if a service of `CBMWTF is available at 75 km. </a:t>
            </a:r>
          </a:p>
          <a:p>
            <a:pPr marL="0" indent="0">
              <a:buNone/>
            </a:pPr>
            <a:r>
              <a:rPr lang="en-US" dirty="0" smtClean="0"/>
              <a:t>i. Operator of a CBMWTF to ensure the timely collection of bio-medical waste from the HCF and assist the HCF in conduct of training. </a:t>
            </a:r>
            <a:endParaRPr lang="en-IN" dirty="0"/>
          </a:p>
        </p:txBody>
      </p:sp>
    </p:spTree>
    <p:extLst>
      <p:ext uri="{BB962C8B-B14F-4D97-AF65-F5344CB8AC3E}">
        <p14:creationId xmlns:p14="http://schemas.microsoft.com/office/powerpoint/2010/main" val="1687728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Need for BMW management</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BMW may have serious public health consequences and a significant impact on the environment! </a:t>
            </a:r>
          </a:p>
          <a:p>
            <a:r>
              <a:rPr lang="en-US" dirty="0" smtClean="0"/>
              <a:t>WHO has estimated that. . . In year 2000, injections with contaminated syringes caused: </a:t>
            </a:r>
          </a:p>
          <a:p>
            <a:r>
              <a:rPr lang="en-US" dirty="0" smtClean="0"/>
              <a:t> 21 million hepatitis B virus (HBV) infections (32% of all new infections) </a:t>
            </a:r>
          </a:p>
          <a:p>
            <a:r>
              <a:rPr lang="en-US" dirty="0" smtClean="0"/>
              <a:t>2 million hepatitis C virus (HCV) infections (40% of all new infections) </a:t>
            </a:r>
          </a:p>
          <a:p>
            <a:r>
              <a:rPr lang="en-US" dirty="0" smtClean="0"/>
              <a:t>2.6 million HIV infections (5% of all new)</a:t>
            </a:r>
          </a:p>
          <a:p>
            <a:endParaRPr lang="en-IN" dirty="0"/>
          </a:p>
        </p:txBody>
      </p:sp>
    </p:spTree>
    <p:extLst>
      <p:ext uri="{BB962C8B-B14F-4D97-AF65-F5344CB8AC3E}">
        <p14:creationId xmlns:p14="http://schemas.microsoft.com/office/powerpoint/2010/main" val="1363128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STEPS INVOLVED-Segregation</a:t>
            </a:r>
            <a:endParaRPr lang="en-IN" dirty="0"/>
          </a:p>
        </p:txBody>
      </p:sp>
      <p:sp>
        <p:nvSpPr>
          <p:cNvPr id="3" name="Content Placeholder 2"/>
          <p:cNvSpPr>
            <a:spLocks noGrp="1"/>
          </p:cNvSpPr>
          <p:nvPr>
            <p:ph idx="1"/>
          </p:nvPr>
        </p:nvSpPr>
        <p:spPr/>
        <p:txBody>
          <a:bodyPr/>
          <a:lstStyle/>
          <a:p>
            <a:pPr marL="0" indent="0">
              <a:buNone/>
            </a:pPr>
            <a:r>
              <a:rPr lang="en-US" dirty="0" smtClean="0"/>
              <a:t>• It refers to the basic separation of different categories of waste generated at source </a:t>
            </a:r>
          </a:p>
          <a:p>
            <a:pPr marL="0" indent="0">
              <a:buNone/>
            </a:pPr>
            <a:r>
              <a:rPr lang="en-US" dirty="0" smtClean="0"/>
              <a:t>• Reduces the risks and cost of handling and disposal </a:t>
            </a:r>
          </a:p>
          <a:p>
            <a:pPr marL="0" indent="0">
              <a:buNone/>
            </a:pPr>
            <a:r>
              <a:rPr lang="en-US" dirty="0" smtClean="0"/>
              <a:t>• Effective segregation alone can ensure effective bio-medical waste management </a:t>
            </a:r>
            <a:endParaRPr lang="en-IN" dirty="0"/>
          </a:p>
        </p:txBody>
      </p:sp>
    </p:spTree>
    <p:extLst>
      <p:ext uri="{BB962C8B-B14F-4D97-AF65-F5344CB8AC3E}">
        <p14:creationId xmlns:p14="http://schemas.microsoft.com/office/powerpoint/2010/main" val="894214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Categories of BMW</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7441640"/>
              </p:ext>
            </p:extLst>
          </p:nvPr>
        </p:nvGraphicFramePr>
        <p:xfrm>
          <a:off x="822325" y="1100138"/>
          <a:ext cx="7521576" cy="3749040"/>
        </p:xfrm>
        <a:graphic>
          <a:graphicData uri="http://schemas.openxmlformats.org/drawingml/2006/table">
            <a:tbl>
              <a:tblPr firstRow="1" bandRow="1">
                <a:tableStyleId>{5C22544A-7EE6-4342-B048-85BDC9FD1C3A}</a:tableStyleId>
              </a:tblPr>
              <a:tblGrid>
                <a:gridCol w="2507192"/>
                <a:gridCol w="2507192"/>
                <a:gridCol w="2507192"/>
              </a:tblGrid>
              <a:tr h="370840">
                <a:tc>
                  <a:txBody>
                    <a:bodyPr/>
                    <a:lstStyle/>
                    <a:p>
                      <a:r>
                        <a:rPr lang="en-US" dirty="0" smtClean="0"/>
                        <a:t>Category</a:t>
                      </a:r>
                      <a:endParaRPr lang="en-IN" dirty="0"/>
                    </a:p>
                  </a:txBody>
                  <a:tcPr marL="83573" marR="8357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mn-lt"/>
                          <a:ea typeface="+mn-ea"/>
                          <a:cs typeface="+mn-cs"/>
                        </a:rPr>
                        <a:t>Type of Bag/container used</a:t>
                      </a:r>
                      <a:endParaRPr lang="en-IN" dirty="0"/>
                    </a:p>
                  </a:txBody>
                  <a:tcPr marL="83573" marR="8357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mn-lt"/>
                          <a:ea typeface="+mn-ea"/>
                          <a:cs typeface="+mn-cs"/>
                        </a:rPr>
                        <a:t>Type of waste</a:t>
                      </a:r>
                      <a:endParaRPr kumimoji="0" lang="en-IN" sz="1800" b="1" i="0" u="none" strike="noStrike" kern="1200" cap="none" spc="0" normalizeH="0" baseline="0" noProof="0" dirty="0" smtClean="0">
                        <a:ln>
                          <a:noFill/>
                        </a:ln>
                        <a:solidFill>
                          <a:prstClr val="white"/>
                        </a:solidFill>
                        <a:effectLst/>
                        <a:uLnTx/>
                        <a:uFillTx/>
                        <a:latin typeface="+mn-lt"/>
                        <a:ea typeface="+mn-ea"/>
                        <a:cs typeface="+mn-cs"/>
                      </a:endParaRPr>
                    </a:p>
                    <a:p>
                      <a:endParaRPr lang="en-IN" dirty="0"/>
                    </a:p>
                  </a:txBody>
                  <a:tcPr marL="83573" marR="83573"/>
                </a:tc>
              </a:tr>
              <a:tr h="370840">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Yellow</a:t>
                      </a:r>
                      <a:endParaRPr lang="en-IN" dirty="0"/>
                    </a:p>
                  </a:txBody>
                  <a:tcPr marL="83573" marR="83573"/>
                </a:tc>
                <a:tc>
                  <a:txBody>
                    <a:bodyPr/>
                    <a:lstStyle/>
                    <a:p>
                      <a:r>
                        <a:rPr lang="en-US" dirty="0" smtClean="0"/>
                        <a:t>Non-chlorinated plastic bags Separate collection system leading to effluent treatment system</a:t>
                      </a:r>
                      <a:endParaRPr lang="en-IN" dirty="0"/>
                    </a:p>
                  </a:txBody>
                  <a:tcPr marL="83573" marR="83573"/>
                </a:tc>
                <a:tc>
                  <a:txBody>
                    <a:bodyPr/>
                    <a:lstStyle/>
                    <a:p>
                      <a:pPr marL="0" indent="0">
                        <a:buNone/>
                      </a:pPr>
                      <a:r>
                        <a:rPr lang="en-IN" dirty="0" smtClean="0"/>
                        <a:t>a. Human anatomical waste </a:t>
                      </a:r>
                    </a:p>
                    <a:p>
                      <a:pPr marL="0" indent="0">
                        <a:buNone/>
                      </a:pPr>
                      <a:r>
                        <a:rPr lang="en-IN" dirty="0" smtClean="0"/>
                        <a:t>b. Animal anatomical waste </a:t>
                      </a:r>
                    </a:p>
                    <a:p>
                      <a:pPr marL="0" indent="0">
                        <a:buNone/>
                      </a:pPr>
                      <a:r>
                        <a:rPr lang="en-IN" dirty="0" smtClean="0"/>
                        <a:t>c. Soiled waste </a:t>
                      </a:r>
                    </a:p>
                    <a:p>
                      <a:pPr marL="0" indent="0">
                        <a:buNone/>
                      </a:pPr>
                      <a:r>
                        <a:rPr lang="en-IN" dirty="0" smtClean="0"/>
                        <a:t>d. Expired or discarded medicines</a:t>
                      </a:r>
                    </a:p>
                    <a:p>
                      <a:pPr marL="0" indent="0">
                        <a:buNone/>
                      </a:pPr>
                      <a:r>
                        <a:rPr lang="en-IN" dirty="0" smtClean="0"/>
                        <a:t> e. Chemical waste </a:t>
                      </a:r>
                    </a:p>
                    <a:p>
                      <a:pPr marL="0" indent="0">
                        <a:buNone/>
                      </a:pPr>
                      <a:r>
                        <a:rPr lang="en-IN" dirty="0" smtClean="0"/>
                        <a:t>f. Micro, other clinical lab  waste </a:t>
                      </a:r>
                    </a:p>
                    <a:p>
                      <a:pPr marL="0" indent="0">
                        <a:buNone/>
                      </a:pPr>
                      <a:r>
                        <a:rPr lang="en-IN" dirty="0" smtClean="0"/>
                        <a:t>g. Chemical liquid waste</a:t>
                      </a:r>
                      <a:endParaRPr lang="en-IN" dirty="0"/>
                    </a:p>
                  </a:txBody>
                  <a:tcPr marL="83573" marR="83573"/>
                </a:tc>
              </a:tr>
            </a:tbl>
          </a:graphicData>
        </a:graphic>
      </p:graphicFrame>
    </p:spTree>
    <p:extLst>
      <p:ext uri="{BB962C8B-B14F-4D97-AF65-F5344CB8AC3E}">
        <p14:creationId xmlns:p14="http://schemas.microsoft.com/office/powerpoint/2010/main" val="3350166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8014347"/>
              </p:ext>
            </p:extLst>
          </p:nvPr>
        </p:nvGraphicFramePr>
        <p:xfrm>
          <a:off x="822325" y="1100138"/>
          <a:ext cx="7521576" cy="3931920"/>
        </p:xfrm>
        <a:graphic>
          <a:graphicData uri="http://schemas.openxmlformats.org/drawingml/2006/table">
            <a:tbl>
              <a:tblPr firstRow="1" bandRow="1">
                <a:tableStyleId>{5C22544A-7EE6-4342-B048-85BDC9FD1C3A}</a:tableStyleId>
              </a:tblPr>
              <a:tblGrid>
                <a:gridCol w="2507192"/>
                <a:gridCol w="2507192"/>
                <a:gridCol w="2507192"/>
              </a:tblGrid>
              <a:tr h="370840">
                <a:tc>
                  <a:txBody>
                    <a:bodyPr/>
                    <a:lstStyle/>
                    <a:p>
                      <a:r>
                        <a:rPr lang="en-US" dirty="0" smtClean="0"/>
                        <a:t>Category</a:t>
                      </a:r>
                      <a:endParaRPr lang="en-IN" dirty="0"/>
                    </a:p>
                  </a:txBody>
                  <a:tcPr marL="83573" marR="8357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mn-lt"/>
                          <a:ea typeface="+mn-ea"/>
                          <a:cs typeface="+mn-cs"/>
                        </a:rPr>
                        <a:t>Type of Bag/container used</a:t>
                      </a:r>
                      <a:endParaRPr lang="en-IN" dirty="0"/>
                    </a:p>
                  </a:txBody>
                  <a:tcPr marL="83573" marR="8357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mn-lt"/>
                          <a:ea typeface="+mn-ea"/>
                          <a:cs typeface="+mn-cs"/>
                        </a:rPr>
                        <a:t>Type of waste</a:t>
                      </a:r>
                      <a:endParaRPr kumimoji="0" lang="en-IN" sz="1800" b="1" i="0" u="none" strike="noStrike" kern="1200" cap="none" spc="0" normalizeH="0" baseline="0" noProof="0" dirty="0" smtClean="0">
                        <a:ln>
                          <a:noFill/>
                        </a:ln>
                        <a:solidFill>
                          <a:prstClr val="white"/>
                        </a:solidFill>
                        <a:effectLst/>
                        <a:uLnTx/>
                        <a:uFillTx/>
                        <a:latin typeface="+mn-lt"/>
                        <a:ea typeface="+mn-ea"/>
                        <a:cs typeface="+mn-cs"/>
                      </a:endParaRPr>
                    </a:p>
                  </a:txBody>
                  <a:tcPr marL="83573" marR="83573"/>
                </a:tc>
              </a:tr>
              <a:tr h="370840">
                <a:tc>
                  <a:txBody>
                    <a:bodyPr/>
                    <a:lstStyle/>
                    <a:p>
                      <a:r>
                        <a:rPr lang="en-US" dirty="0" smtClean="0"/>
                        <a:t>Red</a:t>
                      </a:r>
                      <a:endParaRPr lang="en-IN" dirty="0"/>
                    </a:p>
                  </a:txBody>
                  <a:tcPr marL="83573" marR="83573"/>
                </a:tc>
                <a:tc>
                  <a:txBody>
                    <a:bodyPr/>
                    <a:lstStyle/>
                    <a:p>
                      <a:r>
                        <a:rPr lang="en-US" dirty="0" smtClean="0"/>
                        <a:t>Non-chlorinated plastic bags or containers</a:t>
                      </a:r>
                      <a:endParaRPr lang="en-IN" dirty="0"/>
                    </a:p>
                  </a:txBody>
                  <a:tcPr marL="83573" marR="83573"/>
                </a:tc>
                <a:tc>
                  <a:txBody>
                    <a:bodyPr/>
                    <a:lstStyle/>
                    <a:p>
                      <a:r>
                        <a:rPr lang="en-US" dirty="0" smtClean="0"/>
                        <a:t>Contaminated waste (Recyclable) Tubing, bottles, IV tubes and sets, catheters, urines bags, syringes (without needles) and gloves </a:t>
                      </a:r>
                      <a:endParaRPr lang="en-IN" dirty="0"/>
                    </a:p>
                  </a:txBody>
                  <a:tcPr marL="83573" marR="83573"/>
                </a:tc>
              </a:tr>
              <a:tr h="370840">
                <a:tc>
                  <a:txBody>
                    <a:bodyPr/>
                    <a:lstStyle/>
                    <a:p>
                      <a:r>
                        <a:rPr lang="en-US" dirty="0" smtClean="0"/>
                        <a:t>White</a:t>
                      </a:r>
                      <a:endParaRPr lang="en-IN" dirty="0"/>
                    </a:p>
                  </a:txBody>
                  <a:tcPr marL="83573" marR="83573"/>
                </a:tc>
                <a:tc>
                  <a:txBody>
                    <a:bodyPr/>
                    <a:lstStyle/>
                    <a:p>
                      <a:r>
                        <a:rPr lang="en-US" dirty="0" smtClean="0"/>
                        <a:t>(Translucent) Puncture, Leak, tamper proof container</a:t>
                      </a:r>
                      <a:endParaRPr lang="en-IN" dirty="0"/>
                    </a:p>
                  </a:txBody>
                  <a:tcPr marL="83573" marR="83573"/>
                </a:tc>
                <a:tc>
                  <a:txBody>
                    <a:bodyPr/>
                    <a:lstStyle/>
                    <a:p>
                      <a:r>
                        <a:rPr lang="en-IN" dirty="0" smtClean="0"/>
                        <a:t>Waste sharps including Metals </a:t>
                      </a:r>
                      <a:endParaRPr lang="en-IN" dirty="0"/>
                    </a:p>
                  </a:txBody>
                  <a:tcPr marL="83573" marR="83573"/>
                </a:tc>
              </a:tr>
              <a:tr h="370840">
                <a:tc>
                  <a:txBody>
                    <a:bodyPr/>
                    <a:lstStyle/>
                    <a:p>
                      <a:r>
                        <a:rPr lang="en-US" dirty="0" smtClean="0"/>
                        <a:t>Blue</a:t>
                      </a:r>
                      <a:endParaRPr lang="en-IN" dirty="0"/>
                    </a:p>
                  </a:txBody>
                  <a:tcPr marL="83573" marR="83573"/>
                </a:tc>
                <a:tc>
                  <a:txBody>
                    <a:bodyPr/>
                    <a:lstStyle/>
                    <a:p>
                      <a:r>
                        <a:rPr lang="en-US" dirty="0" smtClean="0"/>
                        <a:t>Cardboard boxes with blue colored marking </a:t>
                      </a:r>
                      <a:endParaRPr lang="en-IN" dirty="0"/>
                    </a:p>
                  </a:txBody>
                  <a:tcPr marL="83573" marR="83573"/>
                </a:tc>
                <a:tc>
                  <a:txBody>
                    <a:bodyPr/>
                    <a:lstStyle/>
                    <a:p>
                      <a:r>
                        <a:rPr lang="en-IN" dirty="0" smtClean="0"/>
                        <a:t>Glassware </a:t>
                      </a:r>
                      <a:endParaRPr lang="en-IN" dirty="0"/>
                    </a:p>
                  </a:txBody>
                  <a:tcPr marL="83573" marR="83573"/>
                </a:tc>
              </a:tr>
            </a:tbl>
          </a:graphicData>
        </a:graphic>
      </p:graphicFrame>
    </p:spTree>
    <p:extLst>
      <p:ext uri="{BB962C8B-B14F-4D97-AF65-F5344CB8AC3E}">
        <p14:creationId xmlns:p14="http://schemas.microsoft.com/office/powerpoint/2010/main" val="898309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Yellow Bin</a:t>
            </a:r>
            <a:endParaRPr lang="en-IN" dirty="0"/>
          </a:p>
        </p:txBody>
      </p:sp>
      <p:sp>
        <p:nvSpPr>
          <p:cNvPr id="3" name="Content Placeholder 2"/>
          <p:cNvSpPr>
            <a:spLocks noGrp="1"/>
          </p:cNvSpPr>
          <p:nvPr>
            <p:ph idx="1"/>
          </p:nvPr>
        </p:nvSpPr>
        <p:spPr>
          <a:solidFill>
            <a:srgbClr val="FFFF00"/>
          </a:solidFill>
        </p:spPr>
        <p:txBody>
          <a:bodyPr/>
          <a:lstStyle/>
          <a:p>
            <a:r>
              <a:rPr lang="en-US" dirty="0" smtClean="0"/>
              <a:t>Human and animal anatomical waste, </a:t>
            </a:r>
          </a:p>
          <a:p>
            <a:r>
              <a:rPr lang="en-US" dirty="0" smtClean="0"/>
              <a:t>soiled waste, </a:t>
            </a:r>
          </a:p>
          <a:p>
            <a:r>
              <a:rPr lang="en-US" dirty="0" smtClean="0"/>
              <a:t>expired or discarded medicines, </a:t>
            </a:r>
          </a:p>
          <a:p>
            <a:r>
              <a:rPr lang="en-US" dirty="0" smtClean="0"/>
              <a:t>chemical solid and liquid waste, microbiology, </a:t>
            </a:r>
          </a:p>
          <a:p>
            <a:r>
              <a:rPr lang="en-US" dirty="0" smtClean="0"/>
              <a:t>biotechnology and other clinical laboratory waste </a:t>
            </a:r>
            <a:endParaRPr lang="en-IN" dirty="0"/>
          </a:p>
        </p:txBody>
      </p:sp>
    </p:spTree>
    <p:extLst>
      <p:ext uri="{BB962C8B-B14F-4D97-AF65-F5344CB8AC3E}">
        <p14:creationId xmlns:p14="http://schemas.microsoft.com/office/powerpoint/2010/main" val="1190023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solidFill>
                  <a:schemeClr val="bg2"/>
                </a:solidFill>
              </a:rPr>
              <a:t>Red Bin</a:t>
            </a:r>
            <a:endParaRPr lang="en-IN" dirty="0">
              <a:solidFill>
                <a:schemeClr val="bg2"/>
              </a:solidFill>
            </a:endParaRPr>
          </a:p>
        </p:txBody>
      </p:sp>
      <p:sp>
        <p:nvSpPr>
          <p:cNvPr id="3" name="Content Placeholder 2"/>
          <p:cNvSpPr>
            <a:spLocks noGrp="1"/>
          </p:cNvSpPr>
          <p:nvPr>
            <p:ph idx="1"/>
          </p:nvPr>
        </p:nvSpPr>
        <p:spPr>
          <a:solidFill>
            <a:srgbClr val="FF0000"/>
          </a:solidFill>
        </p:spPr>
        <p:txBody>
          <a:bodyPr>
            <a:normAutofit fontScale="92500"/>
          </a:bodyPr>
          <a:lstStyle/>
          <a:p>
            <a:r>
              <a:rPr lang="en-US" dirty="0" smtClean="0">
                <a:solidFill>
                  <a:schemeClr val="accent1">
                    <a:lumMod val="60000"/>
                    <a:lumOff val="40000"/>
                  </a:schemeClr>
                </a:solidFill>
              </a:rPr>
              <a:t>Contaminated Waste (Recyclable) Wastes generated from disposable items such as tubing, </a:t>
            </a:r>
          </a:p>
          <a:p>
            <a:r>
              <a:rPr lang="en-US" dirty="0" smtClean="0">
                <a:solidFill>
                  <a:schemeClr val="accent1">
                    <a:lumMod val="60000"/>
                    <a:lumOff val="40000"/>
                  </a:schemeClr>
                </a:solidFill>
              </a:rPr>
              <a:t>bottles, </a:t>
            </a:r>
          </a:p>
          <a:p>
            <a:r>
              <a:rPr lang="en-US" dirty="0" smtClean="0">
                <a:solidFill>
                  <a:schemeClr val="accent1">
                    <a:lumMod val="60000"/>
                    <a:lumOff val="40000"/>
                  </a:schemeClr>
                </a:solidFill>
              </a:rPr>
              <a:t>intravenous tubes and sets, </a:t>
            </a:r>
          </a:p>
          <a:p>
            <a:r>
              <a:rPr lang="en-US" dirty="0" smtClean="0">
                <a:solidFill>
                  <a:schemeClr val="accent1">
                    <a:lumMod val="60000"/>
                    <a:lumOff val="40000"/>
                  </a:schemeClr>
                </a:solidFill>
              </a:rPr>
              <a:t>syringes (without needles and fixed needle syringes) </a:t>
            </a:r>
          </a:p>
          <a:p>
            <a:r>
              <a:rPr lang="en-US" dirty="0" smtClean="0">
                <a:solidFill>
                  <a:schemeClr val="accent1">
                    <a:lumMod val="60000"/>
                    <a:lumOff val="40000"/>
                  </a:schemeClr>
                </a:solidFill>
              </a:rPr>
              <a:t>and </a:t>
            </a:r>
            <a:r>
              <a:rPr lang="en-US" dirty="0" err="1" smtClean="0">
                <a:solidFill>
                  <a:schemeClr val="accent1">
                    <a:lumMod val="60000"/>
                    <a:lumOff val="40000"/>
                  </a:schemeClr>
                </a:solidFill>
              </a:rPr>
              <a:t>vacutainers</a:t>
            </a:r>
            <a:r>
              <a:rPr lang="en-US" dirty="0" smtClean="0">
                <a:solidFill>
                  <a:schemeClr val="accent1">
                    <a:lumMod val="60000"/>
                    <a:lumOff val="40000"/>
                  </a:schemeClr>
                </a:solidFill>
              </a:rPr>
              <a:t> with their needles cut) and </a:t>
            </a:r>
          </a:p>
          <a:p>
            <a:r>
              <a:rPr lang="en-US" dirty="0" smtClean="0">
                <a:solidFill>
                  <a:schemeClr val="accent1">
                    <a:lumMod val="60000"/>
                    <a:lumOff val="40000"/>
                  </a:schemeClr>
                </a:solidFill>
              </a:rPr>
              <a:t>gloves </a:t>
            </a:r>
            <a:endParaRPr lang="en-IN" dirty="0">
              <a:solidFill>
                <a:schemeClr val="accent1">
                  <a:lumMod val="60000"/>
                  <a:lumOff val="40000"/>
                </a:schemeClr>
              </a:solidFill>
            </a:endParaRPr>
          </a:p>
        </p:txBody>
      </p:sp>
    </p:spTree>
    <p:extLst>
      <p:ext uri="{BB962C8B-B14F-4D97-AF65-F5344CB8AC3E}">
        <p14:creationId xmlns:p14="http://schemas.microsoft.com/office/powerpoint/2010/main" val="3874566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r>
              <a:rPr lang="en-US" dirty="0" smtClean="0"/>
              <a:t>Blue Bin</a:t>
            </a:r>
            <a:endParaRPr lang="en-IN" dirty="0"/>
          </a:p>
        </p:txBody>
      </p:sp>
      <p:sp>
        <p:nvSpPr>
          <p:cNvPr id="3" name="Content Placeholder 2"/>
          <p:cNvSpPr>
            <a:spLocks noGrp="1"/>
          </p:cNvSpPr>
          <p:nvPr>
            <p:ph idx="1"/>
          </p:nvPr>
        </p:nvSpPr>
        <p:spPr>
          <a:solidFill>
            <a:srgbClr val="0070C0"/>
          </a:solidFill>
        </p:spPr>
        <p:txBody>
          <a:bodyPr/>
          <a:lstStyle/>
          <a:p>
            <a:r>
              <a:rPr lang="en-US" dirty="0" smtClean="0">
                <a:solidFill>
                  <a:schemeClr val="bg2"/>
                </a:solidFill>
              </a:rPr>
              <a:t>Glassware Broken or</a:t>
            </a:r>
          </a:p>
          <a:p>
            <a:r>
              <a:rPr lang="en-US" dirty="0" smtClean="0">
                <a:solidFill>
                  <a:schemeClr val="bg2"/>
                </a:solidFill>
              </a:rPr>
              <a:t> discarded and</a:t>
            </a:r>
          </a:p>
          <a:p>
            <a:r>
              <a:rPr lang="en-US" dirty="0" smtClean="0">
                <a:solidFill>
                  <a:schemeClr val="bg2"/>
                </a:solidFill>
              </a:rPr>
              <a:t> contaminated glass including medicine vials and </a:t>
            </a:r>
          </a:p>
          <a:p>
            <a:r>
              <a:rPr lang="en-US" dirty="0" smtClean="0">
                <a:solidFill>
                  <a:schemeClr val="bg2"/>
                </a:solidFill>
              </a:rPr>
              <a:t>ampoules except those contaminated with cytotoxic waste. </a:t>
            </a:r>
            <a:endParaRPr lang="en-IN" dirty="0">
              <a:solidFill>
                <a:schemeClr val="bg2"/>
              </a:solidFill>
            </a:endParaRPr>
          </a:p>
        </p:txBody>
      </p:sp>
    </p:spTree>
    <p:extLst>
      <p:ext uri="{BB962C8B-B14F-4D97-AF65-F5344CB8AC3E}">
        <p14:creationId xmlns:p14="http://schemas.microsoft.com/office/powerpoint/2010/main" val="4231060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Container</a:t>
            </a:r>
            <a:endParaRPr lang="en-IN" dirty="0"/>
          </a:p>
        </p:txBody>
      </p:sp>
      <p:sp>
        <p:nvSpPr>
          <p:cNvPr id="3" name="Content Placeholder 2"/>
          <p:cNvSpPr>
            <a:spLocks noGrp="1"/>
          </p:cNvSpPr>
          <p:nvPr>
            <p:ph idx="1"/>
          </p:nvPr>
        </p:nvSpPr>
        <p:spPr/>
        <p:txBody>
          <a:bodyPr>
            <a:normAutofit lnSpcReduction="10000"/>
          </a:bodyPr>
          <a:lstStyle/>
          <a:p>
            <a:r>
              <a:rPr lang="en-US" dirty="0" smtClean="0"/>
              <a:t>Waste sharps including Metals Needles, syringes with fixed needles,</a:t>
            </a:r>
          </a:p>
          <a:p>
            <a:r>
              <a:rPr lang="en-US" dirty="0" smtClean="0"/>
              <a:t> needles from needle tip cutter or burner, scalpels, </a:t>
            </a:r>
          </a:p>
          <a:p>
            <a:r>
              <a:rPr lang="en-US" dirty="0" smtClean="0"/>
              <a:t>blades, or any other contaminated sharp object that may cause puncture and cuts. </a:t>
            </a:r>
          </a:p>
          <a:p>
            <a:r>
              <a:rPr lang="en-US" dirty="0" smtClean="0"/>
              <a:t>This includes both used, discarded and contaminated metal sharps. </a:t>
            </a:r>
            <a:endParaRPr lang="en-IN" dirty="0"/>
          </a:p>
        </p:txBody>
      </p:sp>
    </p:spTree>
    <p:extLst>
      <p:ext uri="{BB962C8B-B14F-4D97-AF65-F5344CB8AC3E}">
        <p14:creationId xmlns:p14="http://schemas.microsoft.com/office/powerpoint/2010/main" val="10813882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50</TotalTime>
  <Words>838</Words>
  <Application>Microsoft Office PowerPoint</Application>
  <PresentationFormat>On-screen Show (4:3)</PresentationFormat>
  <Paragraphs>87</Paragraphs>
  <Slides>15</Slides>
  <Notes>0</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Austin</vt:lpstr>
      <vt:lpstr>Angles</vt:lpstr>
      <vt:lpstr>Trek</vt:lpstr>
      <vt:lpstr>Biomedical waste Management-1</vt:lpstr>
      <vt:lpstr>Need for BMW management</vt:lpstr>
      <vt:lpstr>STEPS INVOLVED-Segregation</vt:lpstr>
      <vt:lpstr>Categories of BMW</vt:lpstr>
      <vt:lpstr>PowerPoint Presentation</vt:lpstr>
      <vt:lpstr>Yellow Bin</vt:lpstr>
      <vt:lpstr>Red Bin</vt:lpstr>
      <vt:lpstr>Blue Bin</vt:lpstr>
      <vt:lpstr>White Container</vt:lpstr>
      <vt:lpstr>BMW Pre-treatment  (yellow category)</vt:lpstr>
      <vt:lpstr>BMW Pre-treatment  (yellow category)</vt:lpstr>
      <vt:lpstr>BMW Pre-treatment  (yellow category)</vt:lpstr>
      <vt:lpstr>storage of BMW</vt:lpstr>
      <vt:lpstr>Important Biomedical Waste Management Rule</vt:lpstr>
      <vt:lpstr>Important Biomedical Waste Management Rule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cp:revision>
  <dcterms:created xsi:type="dcterms:W3CDTF">2022-05-21T05:33:42Z</dcterms:created>
  <dcterms:modified xsi:type="dcterms:W3CDTF">2022-05-21T06:24:09Z</dcterms:modified>
</cp:coreProperties>
</file>