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1A9FD-32AC-4747-8C1A-CE662A6CC37D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3947B-AC28-4246-B009-C94EEC614E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1A9FD-32AC-4747-8C1A-CE662A6CC37D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3947B-AC28-4246-B009-C94EEC614E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1A9FD-32AC-4747-8C1A-CE662A6CC37D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3947B-AC28-4246-B009-C94EEC614E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1A9FD-32AC-4747-8C1A-CE662A6CC37D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3947B-AC28-4246-B009-C94EEC614E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1A9FD-32AC-4747-8C1A-CE662A6CC37D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3947B-AC28-4246-B009-C94EEC614E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1A9FD-32AC-4747-8C1A-CE662A6CC37D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3947B-AC28-4246-B009-C94EEC614E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1A9FD-32AC-4747-8C1A-CE662A6CC37D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3947B-AC28-4246-B009-C94EEC614E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1A9FD-32AC-4747-8C1A-CE662A6CC37D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3947B-AC28-4246-B009-C94EEC614E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1A9FD-32AC-4747-8C1A-CE662A6CC37D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3947B-AC28-4246-B009-C94EEC614E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1A9FD-32AC-4747-8C1A-CE662A6CC37D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3947B-AC28-4246-B009-C94EEC614E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1A9FD-32AC-4747-8C1A-CE662A6CC37D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3947B-AC28-4246-B009-C94EEC614E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91A9FD-32AC-4747-8C1A-CE662A6CC37D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43947B-AC28-4246-B009-C94EEC614EA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lideshare.net/MohammedAsadullahJah/basics-of-pharmacokinetic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786" y="1000109"/>
            <a:ext cx="7672414" cy="2600342"/>
          </a:xfrm>
        </p:spPr>
        <p:txBody>
          <a:bodyPr/>
          <a:lstStyle/>
          <a:p>
            <a:r>
              <a:rPr lang="en-US" dirty="0" smtClean="0"/>
              <a:t>Basics of Pharmacokinetics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05400"/>
            <a:ext cx="5429256" cy="17526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Dr.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Kalpana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School of Pharmaceutical Sciences, CSJMU, Kanpur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294967295"/>
          <p:cNvPicPr>
            <a:picLocks noChangeAspect="1"/>
          </p:cNvPicPr>
          <p:nvPr/>
        </p:nvPicPr>
        <p:blipFill>
          <a:blip r:embed="rId2">
            <a:biLevel thresh="50000"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294967295"/>
          <p:cNvPicPr>
            <a:picLocks noGrp="1" noChangeAspect="1"/>
          </p:cNvPicPr>
          <p:nvPr>
            <p:ph idx="1"/>
          </p:nvPr>
        </p:nvPicPr>
        <p:blipFill>
          <a:blip r:embed="rId2">
            <a:biLevel thresh="5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294967295"/>
          <p:cNvPicPr>
            <a:picLocks noChangeAspect="1"/>
          </p:cNvPicPr>
          <p:nvPr/>
        </p:nvPicPr>
        <p:blipFill>
          <a:blip r:embed="rId2">
            <a:biLevel thresh="50000"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8686800" cy="6126163"/>
          </a:xfrm>
        </p:spPr>
        <p:txBody>
          <a:bodyPr>
            <a:normAutofit/>
          </a:bodyPr>
          <a:lstStyle/>
          <a:p>
            <a:pPr algn="ctr"/>
            <a:endParaRPr lang="en-US" sz="1400" dirty="0" smtClean="0">
              <a:latin typeface="Times New Roman" pitchFamily="18" charset="0"/>
              <a:cs typeface="Times New Roman" pitchFamily="18" charset="0"/>
              <a:hlinkClick r:id="rId2"/>
            </a:endParaRPr>
          </a:p>
          <a:p>
            <a:pPr>
              <a:buNone/>
            </a:pPr>
            <a:endParaRPr 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  <a:hlinkClick r:id="rId2"/>
            </a:endParaRPr>
          </a:p>
          <a:p>
            <a:pPr lvl="6">
              <a:buNone/>
            </a:pP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REFERENCES</a:t>
            </a:r>
          </a:p>
          <a:p>
            <a:endParaRPr 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  <a:hlinkClick r:id="rId2"/>
            </a:endParaRPr>
          </a:p>
          <a:p>
            <a:endParaRPr lang="en-US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  <a:hlinkClick r:id="rId2"/>
            </a:endParaRPr>
          </a:p>
          <a:p>
            <a:endParaRPr 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  <a:hlinkClick r:id="rId2"/>
            </a:endParaRPr>
          </a:p>
          <a:p>
            <a:endParaRPr lang="en-US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  <a:hlinkClick r:id="rId2"/>
            </a:endParaRP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https://www.slideshare.net/MohammedAsadullahJah/basics-of-pharmacokinetics#:~:text=https%3A//www.slideshare.net/MohammedAsadullahJah/basics%2Dof%2Dpharmacokinetics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Textbook of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Biopharmaceutics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Brahamankar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and 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Jaiswal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2844" y="142852"/>
            <a:ext cx="900115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The duration of drug therapy ranges from a single dose of drug for acute conditions to drugs taken life long for chronic conditions. 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The frequency of administration of drug in a particular dose is called as dosage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regimen.</a:t>
            </a:r>
          </a:p>
          <a:p>
            <a:pPr algn="just"/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kinetics of drug absorption, distribution, metabolism and excretion (KADME) and their relationship with the pharmacological, therapeutic or toxicological response in man and animals is called Pharmacokinetics.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Other important definitions in Pharmacokinetics-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Clinical </a:t>
            </a:r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Pharmacokinetics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– It is application of pharmacokinetic principles in the safe and effective management of individual patient.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Population Pharmacokinetics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– It is the study of pharmacokinetic differences of drugs in various population groups. </a:t>
            </a:r>
          </a:p>
          <a:p>
            <a:pPr>
              <a:buNone/>
            </a:pPr>
            <a:r>
              <a:rPr lang="en-US" b="1" u="sng" dirty="0" err="1" smtClean="0">
                <a:latin typeface="Times New Roman" pitchFamily="18" charset="0"/>
                <a:cs typeface="Times New Roman" pitchFamily="18" charset="0"/>
              </a:rPr>
              <a:t>Toxicokinetics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– It is the application of pharmacokinetic principles to the design, conduct and interpretation of drug safety evaluation studies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Plasma concentration time profile after oral administration of single dose.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6262" t="19888" r="16262" b="12241"/>
          <a:stretch>
            <a:fillRect/>
          </a:stretch>
        </p:blipFill>
        <p:spPr bwMode="auto">
          <a:xfrm>
            <a:off x="720993" y="1857364"/>
            <a:ext cx="7575751" cy="428628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Two categories can be evaluated from a plasma concentration time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profile-</a:t>
            </a:r>
          </a:p>
          <a:p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 </a:t>
            </a:r>
            <a:r>
              <a:rPr lang="en-US" b="1" dirty="0"/>
              <a:t>1. Pharmacokinetic Parameters </a:t>
            </a:r>
            <a:endParaRPr lang="en-US" b="1" dirty="0" smtClean="0"/>
          </a:p>
          <a:p>
            <a:pPr>
              <a:buFont typeface="Wingdings" pitchFamily="2" charset="2"/>
              <a:buChar char="ü"/>
            </a:pPr>
            <a:r>
              <a:rPr lang="en-US" b="1" dirty="0" smtClean="0"/>
              <a:t>2</a:t>
            </a:r>
            <a:r>
              <a:rPr lang="en-US" b="1" dirty="0"/>
              <a:t>. </a:t>
            </a:r>
            <a:r>
              <a:rPr lang="en-US" b="1" dirty="0" err="1"/>
              <a:t>Pharmacodynamic</a:t>
            </a:r>
            <a:r>
              <a:rPr lang="en-US" b="1" dirty="0"/>
              <a:t> Parameters </a:t>
            </a:r>
            <a:endParaRPr lang="en-US" b="1" dirty="0" smtClean="0"/>
          </a:p>
          <a:p>
            <a:pPr>
              <a:buNone/>
            </a:pP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Pharmacokinetic 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Parameters-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Peak </a:t>
            </a:r>
            <a:r>
              <a:rPr lang="en-US" dirty="0"/>
              <a:t>plasma concentration (</a:t>
            </a:r>
            <a:r>
              <a:rPr lang="en-US" dirty="0" err="1"/>
              <a:t>Cmax</a:t>
            </a:r>
            <a:r>
              <a:rPr lang="en-US" dirty="0"/>
              <a:t> ) – It is expressed in mcg/ml. It gives the rate of drug absorption. It depends upon- -dose administered -rate of absorption -rate of elimination </a:t>
            </a: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Time </a:t>
            </a:r>
            <a:r>
              <a:rPr lang="en-US" dirty="0"/>
              <a:t>of peak concentration (</a:t>
            </a:r>
            <a:r>
              <a:rPr lang="en-US" dirty="0" err="1"/>
              <a:t>tmax</a:t>
            </a:r>
            <a:r>
              <a:rPr lang="en-US" dirty="0"/>
              <a:t> ) - It is expressed in hours. It gives the rate of drug absorption. Onset time and onset of action is dependent on </a:t>
            </a:r>
            <a:r>
              <a:rPr lang="en-US" dirty="0" err="1"/>
              <a:t>tmax</a:t>
            </a:r>
            <a:r>
              <a:rPr lang="en-US" dirty="0"/>
              <a:t>. </a:t>
            </a:r>
            <a:endParaRPr lang="en-US" dirty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Area </a:t>
            </a:r>
            <a:r>
              <a:rPr lang="en-US" dirty="0"/>
              <a:t>under the curve (AUC) – It is expressed in mcg/ml*hours. It gives the extent of absorption. It is the important parameter in evaluating the bioavailability of drug from its dosage form.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Pharmacodynamic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Parameters-</a:t>
            </a:r>
          </a:p>
          <a:p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Minimum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effective concentration (MEC) </a:t>
            </a:r>
          </a:p>
          <a:p>
            <a:pPr>
              <a:buFont typeface="Wingdings" pitchFamily="2" charset="2"/>
              <a:buChar char="ü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Maximum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safe concentration (MSC) </a:t>
            </a:r>
          </a:p>
          <a:p>
            <a:pPr>
              <a:buFont typeface="Wingdings" pitchFamily="2" charset="2"/>
              <a:buChar char="ü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Onset of action 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Onset time</a:t>
            </a:r>
          </a:p>
          <a:p>
            <a:pPr>
              <a:buFont typeface="Wingdings" pitchFamily="2" charset="2"/>
              <a:buChar char="ü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Duration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of action 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Intensity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of action </a:t>
            </a:r>
          </a:p>
          <a:p>
            <a:pPr>
              <a:buFont typeface="Wingdings" pitchFamily="2" charset="2"/>
              <a:buChar char="ü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Therapeutic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range 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Therapeutic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index - The ratio of maximum safe concentration to minimum effective concentration of the drug is called as the therapeutic index i.e. MSC/MEC.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715148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Order of a reaction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The manner in which the concentration of drug influences the rate of reaction or process is called as the order of reaction.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 general reaction, 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= -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KCn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		K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= rate constant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		n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= order of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reaction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			n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= 0, zero order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kinetics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		n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= 1, first order kinetics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Basically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three types of kinetics are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encountered-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Zero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order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kinetics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First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order kinetics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Mixed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order kinetics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5" name="Picture 4294967295"/>
          <p:cNvPicPr>
            <a:picLocks noChangeAspect="1"/>
          </p:cNvPicPr>
          <p:nvPr/>
        </p:nvPicPr>
        <p:blipFill>
          <a:blip r:embed="rId2">
            <a:biLevel thresh="50000"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294967295"/>
          <p:cNvPicPr>
            <a:picLocks noChangeAspect="1"/>
          </p:cNvPicPr>
          <p:nvPr/>
        </p:nvPicPr>
        <p:blipFill>
          <a:blip r:embed="rId2">
            <a:biLevel thresh="50000"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398</Words>
  <Application>Microsoft Office PowerPoint</Application>
  <PresentationFormat>On-screen Show (4:3)</PresentationFormat>
  <Paragraphs>53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Basics of Pharmacokinetics</vt:lpstr>
      <vt:lpstr>Slide 2</vt:lpstr>
      <vt:lpstr>Slide 3</vt:lpstr>
      <vt:lpstr>Plasma concentration time profile after oral administration of single dose.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Basics of Pharmacokinetics</dc:title>
  <dc:creator>user</dc:creator>
  <cp:lastModifiedBy>user</cp:lastModifiedBy>
  <cp:revision>1</cp:revision>
  <dcterms:created xsi:type="dcterms:W3CDTF">2022-05-02T06:33:00Z</dcterms:created>
  <dcterms:modified xsi:type="dcterms:W3CDTF">2022-05-02T06:35:33Z</dcterms:modified>
</cp:coreProperties>
</file>