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Blood  </a:t>
            </a:r>
            <a:r>
              <a:rPr lang="en-US" smtClean="0"/>
              <a:t>and </a:t>
            </a:r>
            <a:r>
              <a:rPr lang="en-US" smtClean="0"/>
              <a:t>Hematology-1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Versha</a:t>
            </a:r>
            <a:r>
              <a:rPr lang="en-US" dirty="0" smtClean="0"/>
              <a:t> Prasad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24784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Erythrocyte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 smtClean="0"/>
              <a:t> Low Hemoglobin</a:t>
            </a:r>
            <a:endParaRPr lang="en-IN" dirty="0"/>
          </a:p>
          <a:p>
            <a:r>
              <a:rPr lang="en-IN" dirty="0" smtClean="0"/>
              <a:t>normal: males</a:t>
            </a:r>
            <a:r>
              <a:rPr lang="en-IN" dirty="0"/>
              <a:t>: 14-20 </a:t>
            </a:r>
            <a:r>
              <a:rPr lang="en-IN" dirty="0" smtClean="0"/>
              <a:t>g/100ml women</a:t>
            </a:r>
            <a:r>
              <a:rPr lang="en-IN" dirty="0"/>
              <a:t>: 12-16 g/100ml</a:t>
            </a:r>
          </a:p>
          <a:p>
            <a:r>
              <a:rPr lang="en-IN" dirty="0" smtClean="0"/>
              <a:t>Anemia:hemoglobin </a:t>
            </a:r>
            <a:r>
              <a:rPr lang="en-IN" dirty="0"/>
              <a:t>&lt;12 g/</a:t>
            </a:r>
            <a:r>
              <a:rPr lang="en-IN" dirty="0" err="1"/>
              <a:t>dL</a:t>
            </a:r>
            <a:r>
              <a:rPr lang="en-IN" dirty="0"/>
              <a:t> or</a:t>
            </a:r>
          </a:p>
          <a:p>
            <a:r>
              <a:rPr lang="en-IN" b="1" dirty="0"/>
              <a:t>symptoms</a:t>
            </a:r>
            <a:r>
              <a:rPr lang="en-IN" dirty="0"/>
              <a:t>: </a:t>
            </a:r>
            <a:r>
              <a:rPr lang="en-IN" dirty="0" smtClean="0"/>
              <a:t>pale lack </a:t>
            </a:r>
            <a:r>
              <a:rPr lang="en-IN" dirty="0"/>
              <a:t>energy, physical </a:t>
            </a:r>
            <a:r>
              <a:rPr lang="en-IN" dirty="0" err="1" smtClean="0"/>
              <a:t>weakness,shortness</a:t>
            </a:r>
            <a:r>
              <a:rPr lang="en-IN" dirty="0" smtClean="0"/>
              <a:t> </a:t>
            </a:r>
            <a:r>
              <a:rPr lang="en-IN" dirty="0"/>
              <a:t>of </a:t>
            </a:r>
            <a:r>
              <a:rPr lang="en-IN" dirty="0" smtClean="0"/>
              <a:t>breath and</a:t>
            </a:r>
          </a:p>
          <a:p>
            <a:pPr marL="0" indent="0">
              <a:buNone/>
            </a:pPr>
            <a:r>
              <a:rPr lang="en-IN" dirty="0" smtClean="0"/>
              <a:t> difficulty in concentration</a:t>
            </a:r>
            <a:endParaRPr lang="en-IN" dirty="0"/>
          </a:p>
          <a:p>
            <a:r>
              <a:rPr lang="en-IN" dirty="0" smtClean="0"/>
              <a:t>Types of </a:t>
            </a:r>
            <a:r>
              <a:rPr lang="en-IN" dirty="0" err="1" smtClean="0"/>
              <a:t>Anemia</a:t>
            </a:r>
            <a:r>
              <a:rPr lang="en-IN" dirty="0" smtClean="0"/>
              <a:t>:  Hemorrhagic </a:t>
            </a:r>
            <a:r>
              <a:rPr lang="en-IN" dirty="0"/>
              <a:t>(bleeding)</a:t>
            </a:r>
          </a:p>
          <a:p>
            <a:pPr marL="0" indent="0">
              <a:buNone/>
            </a:pPr>
            <a:r>
              <a:rPr lang="en-IN" dirty="0" smtClean="0"/>
              <a:t>                           Haemolytic </a:t>
            </a:r>
            <a:r>
              <a:rPr lang="en-IN" dirty="0"/>
              <a:t>(disease, parasites, drug reactions, genetic)</a:t>
            </a:r>
          </a:p>
          <a:p>
            <a:pPr marL="0" indent="0">
              <a:buNone/>
            </a:pPr>
            <a:r>
              <a:rPr lang="en-IN" dirty="0" smtClean="0"/>
              <a:t>                           Aplastic </a:t>
            </a:r>
            <a:r>
              <a:rPr lang="en-IN" dirty="0"/>
              <a:t>(cancer)</a:t>
            </a:r>
          </a:p>
          <a:p>
            <a:pPr marL="0" indent="0">
              <a:buNone/>
            </a:pPr>
            <a:r>
              <a:rPr lang="en-IN" dirty="0" smtClean="0"/>
              <a:t>                           Iron </a:t>
            </a:r>
            <a:r>
              <a:rPr lang="en-IN" dirty="0"/>
              <a:t>deficiency</a:t>
            </a:r>
          </a:p>
          <a:p>
            <a:pPr marL="0" indent="0">
              <a:buNone/>
            </a:pPr>
            <a:r>
              <a:rPr lang="en-IN" dirty="0" smtClean="0"/>
              <a:t>                           Pernicious </a:t>
            </a:r>
            <a:r>
              <a:rPr lang="en-IN" dirty="0"/>
              <a:t>(no B12)</a:t>
            </a:r>
          </a:p>
        </p:txBody>
      </p:sp>
    </p:spTree>
    <p:extLst>
      <p:ext uri="{BB962C8B-B14F-4D97-AF65-F5344CB8AC3E}">
        <p14:creationId xmlns:p14="http://schemas.microsoft.com/office/powerpoint/2010/main" val="3610259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2. Abnormal Hemoglobin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74273"/>
            <a:ext cx="9613861" cy="39619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nemia </a:t>
            </a:r>
            <a:r>
              <a:rPr lang="en-US" dirty="0"/>
              <a:t>like symptoms</a:t>
            </a:r>
          </a:p>
          <a:p>
            <a:pPr marL="0" indent="0">
              <a:buNone/>
            </a:pPr>
            <a:r>
              <a:rPr lang="en-US" dirty="0" smtClean="0"/>
              <a:t>Types: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  Thalassemias:</a:t>
            </a:r>
            <a:endParaRPr lang="en-US" dirty="0"/>
          </a:p>
          <a:p>
            <a:r>
              <a:rPr lang="en-US" dirty="0" smtClean="0"/>
              <a:t>Thin </a:t>
            </a:r>
            <a:r>
              <a:rPr lang="en-US" dirty="0"/>
              <a:t>and delicate blood cells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  sickle cell:</a:t>
            </a:r>
            <a:endParaRPr lang="en-US" dirty="0"/>
          </a:p>
          <a:p>
            <a:r>
              <a:rPr lang="en-US" dirty="0"/>
              <a:t>group of inherited diseases that </a:t>
            </a:r>
            <a:r>
              <a:rPr lang="en-US" dirty="0" smtClean="0"/>
              <a:t>affects several million </a:t>
            </a:r>
            <a:r>
              <a:rPr lang="en-US" dirty="0"/>
              <a:t>worldwide</a:t>
            </a:r>
          </a:p>
          <a:p>
            <a:r>
              <a:rPr lang="en-US" dirty="0"/>
              <a:t>include 80,000 </a:t>
            </a:r>
            <a:r>
              <a:rPr lang="en-US" dirty="0" err="1"/>
              <a:t>african</a:t>
            </a:r>
            <a:r>
              <a:rPr lang="en-US" dirty="0"/>
              <a:t> </a:t>
            </a:r>
            <a:r>
              <a:rPr lang="en-US" dirty="0" err="1"/>
              <a:t>americans</a:t>
            </a:r>
            <a:r>
              <a:rPr lang="en-US" dirty="0"/>
              <a:t>; 1 in 12 </a:t>
            </a:r>
            <a:r>
              <a:rPr lang="en-US" dirty="0" smtClean="0"/>
              <a:t>black babies </a:t>
            </a:r>
            <a:r>
              <a:rPr lang="en-US" dirty="0"/>
              <a:t>in US carries at least 1 </a:t>
            </a:r>
            <a:r>
              <a:rPr lang="en-US" dirty="0" err="1"/>
              <a:t>ss</a:t>
            </a:r>
            <a:r>
              <a:rPr lang="en-US" dirty="0"/>
              <a:t> gene</a:t>
            </a:r>
          </a:p>
          <a:p>
            <a:r>
              <a:rPr lang="en-US" dirty="0"/>
              <a:t>at worst: causes severe episodes of pain, </a:t>
            </a:r>
            <a:r>
              <a:rPr lang="en-US" dirty="0" smtClean="0"/>
              <a:t>stroke, damage </a:t>
            </a:r>
            <a:r>
              <a:rPr lang="en-US" dirty="0"/>
              <a:t>to internal organs and death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4657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3. Polycythemia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Too </a:t>
            </a:r>
            <a:r>
              <a:rPr lang="en-US" dirty="0"/>
              <a:t>many </a:t>
            </a:r>
            <a:r>
              <a:rPr lang="en-US" dirty="0" smtClean="0"/>
              <a:t>RBC’s - 8-11 </a:t>
            </a:r>
            <a:r>
              <a:rPr lang="en-US" dirty="0"/>
              <a:t>million/mm3</a:t>
            </a:r>
          </a:p>
          <a:p>
            <a:r>
              <a:rPr lang="en-US" dirty="0" smtClean="0"/>
              <a:t>Hematocrit </a:t>
            </a:r>
            <a:r>
              <a:rPr lang="en-US" dirty="0"/>
              <a:t>= 80%</a:t>
            </a:r>
          </a:p>
          <a:p>
            <a:r>
              <a:rPr lang="en-US" dirty="0" smtClean="0"/>
              <a:t>Increased </a:t>
            </a:r>
            <a:r>
              <a:rPr lang="en-US" dirty="0"/>
              <a:t>viscosity</a:t>
            </a:r>
          </a:p>
          <a:p>
            <a:pPr marL="0" indent="0">
              <a:buNone/>
            </a:pPr>
            <a:r>
              <a:rPr lang="en-US" dirty="0" smtClean="0"/>
              <a:t>    Causes: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</a:t>
            </a:r>
            <a:r>
              <a:rPr lang="en-US" dirty="0" smtClean="0"/>
              <a:t>verstimulation </a:t>
            </a:r>
            <a:r>
              <a:rPr lang="en-US" dirty="0"/>
              <a:t>of stem cells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High </a:t>
            </a:r>
            <a:r>
              <a:rPr lang="en-US" dirty="0"/>
              <a:t>altitude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Prolonged </a:t>
            </a:r>
            <a:r>
              <a:rPr lang="en-US" dirty="0"/>
              <a:t>physical activity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</a:t>
            </a:r>
            <a:r>
              <a:rPr lang="en-US" dirty="0" smtClean="0"/>
              <a:t>luid </a:t>
            </a:r>
            <a:r>
              <a:rPr lang="en-US" dirty="0"/>
              <a:t>loss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Genetic </a:t>
            </a:r>
            <a:r>
              <a:rPr lang="en-US" dirty="0"/>
              <a:t>factors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93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Blood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human body is made up mostly of water; ~60 - 65% (40 L)</a:t>
            </a:r>
          </a:p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a living tissue consisting of cells within a liquid ‘matrix’</a:t>
            </a:r>
          </a:p>
          <a:p>
            <a:r>
              <a:rPr lang="en-US" dirty="0"/>
              <a:t>Average person (150lb) has ~4.8 L of blood = 8% body weight</a:t>
            </a:r>
          </a:p>
          <a:p>
            <a:r>
              <a:rPr lang="en-US" dirty="0" smtClean="0"/>
              <a:t>Loss </a:t>
            </a:r>
            <a:r>
              <a:rPr lang="en-US" dirty="0"/>
              <a:t>of 15-30% of blood  pallor and weakness</a:t>
            </a:r>
          </a:p>
          <a:p>
            <a:r>
              <a:rPr lang="en-US" dirty="0" smtClean="0"/>
              <a:t>Loss </a:t>
            </a:r>
            <a:r>
              <a:rPr lang="en-US" dirty="0"/>
              <a:t>of &gt;30%  severe shock, death</a:t>
            </a:r>
          </a:p>
          <a:p>
            <a:r>
              <a:rPr lang="en-US" dirty="0" smtClean="0"/>
              <a:t>Arterial </a:t>
            </a:r>
            <a:r>
              <a:rPr lang="en-US" dirty="0"/>
              <a:t>blood: bright red = </a:t>
            </a:r>
            <a:r>
              <a:rPr lang="en-US" dirty="0" err="1"/>
              <a:t>oxyhemoglobin</a:t>
            </a:r>
            <a:endParaRPr lang="en-US" dirty="0"/>
          </a:p>
          <a:p>
            <a:r>
              <a:rPr lang="en-US" dirty="0" smtClean="0"/>
              <a:t>Venous </a:t>
            </a:r>
            <a:r>
              <a:rPr lang="en-US" dirty="0"/>
              <a:t>blood: darker red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571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Blood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Arterial </a:t>
            </a:r>
            <a:r>
              <a:rPr lang="en-IN" dirty="0"/>
              <a:t>blood: bright red = </a:t>
            </a:r>
            <a:r>
              <a:rPr lang="en-IN" dirty="0" err="1"/>
              <a:t>oxyhemoglobin</a:t>
            </a:r>
            <a:endParaRPr lang="en-IN" dirty="0"/>
          </a:p>
          <a:p>
            <a:r>
              <a:rPr lang="en-IN" dirty="0" smtClean="0"/>
              <a:t>Venous </a:t>
            </a:r>
            <a:r>
              <a:rPr lang="en-IN" dirty="0"/>
              <a:t>blood: darker red</a:t>
            </a:r>
          </a:p>
          <a:p>
            <a:pPr marL="0" indent="0">
              <a:buNone/>
            </a:pPr>
            <a:r>
              <a:rPr lang="en-IN" dirty="0" smtClean="0"/>
              <a:t>  Composition</a:t>
            </a:r>
            <a:r>
              <a:rPr lang="en-IN" dirty="0"/>
              <a:t>:</a:t>
            </a:r>
          </a:p>
          <a:p>
            <a:r>
              <a:rPr lang="en-IN" dirty="0" smtClean="0"/>
              <a:t>Plasma                             55</a:t>
            </a:r>
            <a:r>
              <a:rPr lang="en-IN" dirty="0"/>
              <a:t>% of volume</a:t>
            </a:r>
          </a:p>
          <a:p>
            <a:r>
              <a:rPr lang="en-IN" dirty="0" smtClean="0"/>
              <a:t>Formed elements              </a:t>
            </a:r>
            <a:r>
              <a:rPr lang="en-IN" dirty="0"/>
              <a:t>45%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 RBC’s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 WBC’s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 </a:t>
            </a:r>
            <a:r>
              <a:rPr lang="en-IN" dirty="0"/>
              <a:t>Platelets</a:t>
            </a:r>
          </a:p>
        </p:txBody>
      </p:sp>
    </p:spTree>
    <p:extLst>
      <p:ext uri="{BB962C8B-B14F-4D97-AF65-F5344CB8AC3E}">
        <p14:creationId xmlns:p14="http://schemas.microsoft.com/office/powerpoint/2010/main" val="1807516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Plasma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liquid part of blood</a:t>
            </a:r>
          </a:p>
          <a:p>
            <a:r>
              <a:rPr lang="en-US" dirty="0"/>
              <a:t>C</a:t>
            </a:r>
            <a:r>
              <a:rPr lang="en-US" dirty="0" smtClean="0"/>
              <a:t>lear </a:t>
            </a:r>
            <a:r>
              <a:rPr lang="en-US" dirty="0"/>
              <a:t>straw colored fluid</a:t>
            </a:r>
          </a:p>
          <a:p>
            <a:r>
              <a:rPr lang="en-US" dirty="0" smtClean="0"/>
              <a:t>Plasma </a:t>
            </a:r>
            <a:r>
              <a:rPr lang="en-US" dirty="0"/>
              <a:t>consists of liquid </a:t>
            </a:r>
            <a:r>
              <a:rPr lang="en-US" dirty="0" smtClean="0"/>
              <a:t>solvent </a:t>
            </a:r>
            <a:r>
              <a:rPr lang="en-US" dirty="0"/>
              <a:t>mostly </a:t>
            </a:r>
            <a:r>
              <a:rPr lang="en-US" dirty="0" smtClean="0"/>
              <a:t>water and </a:t>
            </a:r>
            <a:r>
              <a:rPr lang="en-US" dirty="0"/>
              <a:t>solutes without the formed elements</a:t>
            </a:r>
          </a:p>
          <a:p>
            <a:r>
              <a:rPr lang="en-US" dirty="0"/>
              <a:t>93% </a:t>
            </a:r>
            <a:r>
              <a:rPr lang="en-US" dirty="0" smtClean="0"/>
              <a:t>water and 7</a:t>
            </a:r>
            <a:r>
              <a:rPr lang="en-US" dirty="0"/>
              <a:t>% solutes</a:t>
            </a:r>
          </a:p>
          <a:p>
            <a:r>
              <a:rPr lang="en-US" dirty="0"/>
              <a:t>1000’s of different solutes</a:t>
            </a:r>
          </a:p>
          <a:p>
            <a:r>
              <a:rPr lang="en-US" dirty="0" smtClean="0"/>
              <a:t>Most </a:t>
            </a:r>
            <a:r>
              <a:rPr lang="en-US" dirty="0"/>
              <a:t>solutes are proteins (=plasma </a:t>
            </a:r>
            <a:r>
              <a:rPr lang="en-US" dirty="0" smtClean="0"/>
              <a:t>proteins) also</a:t>
            </a:r>
            <a:r>
              <a:rPr lang="en-US" dirty="0"/>
              <a:t>: salts, ions, gasses, hormones, nutrients, wastes, </a:t>
            </a:r>
            <a:r>
              <a:rPr lang="en-US" dirty="0" smtClean="0"/>
              <a:t>enzymes.</a:t>
            </a:r>
          </a:p>
          <a:p>
            <a:r>
              <a:rPr lang="en-US" dirty="0" smtClean="0"/>
              <a:t>Serum </a:t>
            </a:r>
            <a:r>
              <a:rPr lang="en-US" dirty="0"/>
              <a:t>= </a:t>
            </a:r>
            <a:r>
              <a:rPr lang="en-US" dirty="0" smtClean="0"/>
              <a:t>Plasma </a:t>
            </a:r>
            <a:r>
              <a:rPr lang="en-US" dirty="0"/>
              <a:t>with clotting factors removed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3977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 </a:t>
            </a:r>
            <a:r>
              <a:rPr lang="en-US" dirty="0"/>
              <a:t>P</a:t>
            </a:r>
            <a:r>
              <a:rPr lang="en-US" dirty="0" smtClean="0"/>
              <a:t>roteins </a:t>
            </a:r>
            <a:r>
              <a:rPr lang="en-US" dirty="0"/>
              <a:t>(8% of blood):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47009"/>
            <a:ext cx="11310788" cy="44888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 smtClean="0"/>
              <a:t> 1</a:t>
            </a:r>
            <a:r>
              <a:rPr lang="en-IN" dirty="0"/>
              <a:t>. </a:t>
            </a:r>
            <a:r>
              <a:rPr lang="en-IN" dirty="0" smtClean="0"/>
              <a:t>albumins :</a:t>
            </a:r>
          </a:p>
          <a:p>
            <a:r>
              <a:rPr lang="en-IN" dirty="0" smtClean="0"/>
              <a:t> </a:t>
            </a:r>
            <a:r>
              <a:rPr lang="en-IN" dirty="0"/>
              <a:t>(with other proteins) contribute to viscosity, osmotic </a:t>
            </a:r>
            <a:r>
              <a:rPr lang="en-IN" dirty="0" smtClean="0"/>
              <a:t>pressure &amp; </a:t>
            </a:r>
            <a:r>
              <a:rPr lang="en-IN" dirty="0"/>
              <a:t>blood </a:t>
            </a:r>
            <a:r>
              <a:rPr lang="en-IN" dirty="0" smtClean="0"/>
              <a:t>volume.</a:t>
            </a:r>
            <a:endParaRPr lang="en-IN" dirty="0"/>
          </a:p>
          <a:p>
            <a:r>
              <a:rPr lang="en-IN" dirty="0"/>
              <a:t>H</a:t>
            </a:r>
            <a:r>
              <a:rPr lang="en-IN" dirty="0" smtClean="0"/>
              <a:t>elps </a:t>
            </a:r>
            <a:r>
              <a:rPr lang="en-IN" dirty="0"/>
              <a:t>buffer the blood</a:t>
            </a:r>
          </a:p>
          <a:p>
            <a:r>
              <a:rPr lang="en-IN" dirty="0" smtClean="0"/>
              <a:t>Transports </a:t>
            </a:r>
            <a:r>
              <a:rPr lang="en-IN" dirty="0"/>
              <a:t>many solutes by binding to </a:t>
            </a:r>
            <a:r>
              <a:rPr lang="en-IN" dirty="0" smtClean="0"/>
              <a:t>them: </a:t>
            </a:r>
            <a:r>
              <a:rPr lang="en-IN" dirty="0" err="1" smtClean="0"/>
              <a:t>eg</a:t>
            </a:r>
            <a:r>
              <a:rPr lang="en-IN" dirty="0"/>
              <a:t>. drugs, penicillin, pigments, fatty acids, bile salts</a:t>
            </a:r>
          </a:p>
          <a:p>
            <a:pPr marL="0" indent="0">
              <a:buNone/>
            </a:pPr>
            <a:r>
              <a:rPr lang="en-IN" dirty="0" smtClean="0"/>
              <a:t> 2</a:t>
            </a:r>
            <a:r>
              <a:rPr lang="en-IN" dirty="0"/>
              <a:t>. </a:t>
            </a:r>
            <a:r>
              <a:rPr lang="en-IN" dirty="0" smtClean="0"/>
              <a:t>Globulins:</a:t>
            </a:r>
            <a:endParaRPr lang="en-IN" dirty="0"/>
          </a:p>
          <a:p>
            <a:r>
              <a:rPr lang="en-IN" dirty="0"/>
              <a:t>S</a:t>
            </a:r>
            <a:r>
              <a:rPr lang="en-IN" dirty="0" smtClean="0"/>
              <a:t>ome </a:t>
            </a:r>
            <a:r>
              <a:rPr lang="en-IN" dirty="0"/>
              <a:t>are antibodies, part of immune system</a:t>
            </a:r>
          </a:p>
          <a:p>
            <a:r>
              <a:rPr lang="en-IN" dirty="0"/>
              <a:t>S</a:t>
            </a:r>
            <a:r>
              <a:rPr lang="en-IN" dirty="0" smtClean="0"/>
              <a:t>ome </a:t>
            </a:r>
            <a:r>
              <a:rPr lang="en-IN" dirty="0"/>
              <a:t>help transport solutes</a:t>
            </a:r>
          </a:p>
          <a:p>
            <a:r>
              <a:rPr lang="en-IN" dirty="0"/>
              <a:t>S</a:t>
            </a:r>
            <a:r>
              <a:rPr lang="en-IN" dirty="0" smtClean="0"/>
              <a:t>ome </a:t>
            </a:r>
            <a:r>
              <a:rPr lang="en-IN" dirty="0"/>
              <a:t>involved in clotting</a:t>
            </a:r>
          </a:p>
          <a:p>
            <a:pPr marL="0" indent="0">
              <a:buNone/>
            </a:pPr>
            <a:r>
              <a:rPr lang="en-IN" dirty="0" smtClean="0"/>
              <a:t>  3</a:t>
            </a:r>
            <a:r>
              <a:rPr lang="en-IN" dirty="0"/>
              <a:t>. </a:t>
            </a:r>
            <a:r>
              <a:rPr lang="en-IN" dirty="0" smtClean="0"/>
              <a:t>Fibrinogen:</a:t>
            </a:r>
            <a:endParaRPr lang="en-IN" dirty="0"/>
          </a:p>
          <a:p>
            <a:r>
              <a:rPr lang="en-IN" dirty="0"/>
              <a:t>S</a:t>
            </a:r>
            <a:r>
              <a:rPr lang="en-IN" dirty="0" smtClean="0"/>
              <a:t>oluble </a:t>
            </a:r>
            <a:r>
              <a:rPr lang="en-IN" dirty="0"/>
              <a:t>precursor to fibrin = framework for clotting</a:t>
            </a:r>
          </a:p>
        </p:txBody>
      </p:sp>
    </p:spTree>
    <p:extLst>
      <p:ext uri="{BB962C8B-B14F-4D97-AF65-F5344CB8AC3E}">
        <p14:creationId xmlns:p14="http://schemas.microsoft.com/office/powerpoint/2010/main" val="281930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Formed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/>
              <a:t>45% of whole blood</a:t>
            </a:r>
          </a:p>
          <a:p>
            <a:r>
              <a:rPr lang="en-US" dirty="0"/>
              <a:t>E</a:t>
            </a:r>
            <a:r>
              <a:rPr lang="en-US" dirty="0" smtClean="0"/>
              <a:t>rythrocytes </a:t>
            </a:r>
            <a:r>
              <a:rPr lang="en-US" dirty="0"/>
              <a:t>(RBC’s) –most, 45%, of formed elements</a:t>
            </a:r>
          </a:p>
          <a:p>
            <a:r>
              <a:rPr lang="en-US" dirty="0" smtClean="0"/>
              <a:t>Leukocytes </a:t>
            </a:r>
            <a:r>
              <a:rPr lang="en-US" dirty="0"/>
              <a:t>(WBC’s)</a:t>
            </a:r>
          </a:p>
          <a:p>
            <a:r>
              <a:rPr lang="en-US" dirty="0" smtClean="0"/>
              <a:t>Thrombocytes </a:t>
            </a:r>
            <a:r>
              <a:rPr lang="en-US" dirty="0"/>
              <a:t>(Platelets)</a:t>
            </a:r>
          </a:p>
          <a:p>
            <a:pPr marL="0" indent="0">
              <a:buNone/>
            </a:pPr>
            <a:r>
              <a:rPr lang="en-US" dirty="0" smtClean="0"/>
              <a:t>      All </a:t>
            </a:r>
            <a:r>
              <a:rPr lang="en-US" dirty="0"/>
              <a:t>three are produced by stem cell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5444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Erythrocytes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Main function </a:t>
            </a:r>
            <a:r>
              <a:rPr lang="en-US" dirty="0"/>
              <a:t>is to carry oxygen to </a:t>
            </a:r>
            <a:r>
              <a:rPr lang="en-US" dirty="0" smtClean="0"/>
              <a:t>cells also </a:t>
            </a:r>
            <a:r>
              <a:rPr lang="en-US" dirty="0"/>
              <a:t>deliver some carbon dioxide to </a:t>
            </a:r>
            <a:r>
              <a:rPr lang="en-US" dirty="0" smtClean="0"/>
              <a:t>lungs.</a:t>
            </a:r>
            <a:endParaRPr lang="en-US" dirty="0"/>
          </a:p>
          <a:p>
            <a:r>
              <a:rPr lang="en-US" dirty="0" smtClean="0"/>
              <a:t>Most </a:t>
            </a:r>
            <a:r>
              <a:rPr lang="en-US" dirty="0"/>
              <a:t>abundant of the three types of formed </a:t>
            </a:r>
            <a:r>
              <a:rPr lang="en-US" dirty="0" smtClean="0"/>
              <a:t>elements 99</a:t>
            </a:r>
            <a:r>
              <a:rPr lang="en-US" dirty="0"/>
              <a:t>% of formed elements; </a:t>
            </a:r>
          </a:p>
          <a:p>
            <a:r>
              <a:rPr lang="en-US" dirty="0" smtClean="0"/>
              <a:t>Equivalent </a:t>
            </a:r>
            <a:r>
              <a:rPr lang="en-US" dirty="0"/>
              <a:t>to 2.5 trillion blood cells in whole </a:t>
            </a:r>
            <a:r>
              <a:rPr lang="en-US" dirty="0" smtClean="0"/>
              <a:t>body</a:t>
            </a:r>
          </a:p>
          <a:p>
            <a:r>
              <a:rPr lang="en-US" dirty="0" smtClean="0"/>
              <a:t>Biconcave </a:t>
            </a:r>
            <a:r>
              <a:rPr lang="en-US" dirty="0"/>
              <a:t>disc thin center, thick </a:t>
            </a:r>
            <a:r>
              <a:rPr lang="en-US" dirty="0" smtClean="0"/>
              <a:t>edges , 7.5 </a:t>
            </a:r>
            <a:r>
              <a:rPr lang="en-US" dirty="0"/>
              <a:t>µm diameter, 2.0 µm thick</a:t>
            </a:r>
          </a:p>
          <a:p>
            <a:r>
              <a:rPr lang="en-US" dirty="0" smtClean="0"/>
              <a:t>Biconcave disc shape provide </a:t>
            </a:r>
            <a:r>
              <a:rPr lang="en-US" dirty="0"/>
              <a:t>high surface/volume </a:t>
            </a:r>
            <a:r>
              <a:rPr lang="en-US" dirty="0" smtClean="0"/>
              <a:t>ratio so greater </a:t>
            </a:r>
            <a:r>
              <a:rPr lang="en-US" dirty="0"/>
              <a:t>efficiency of gas exchange</a:t>
            </a:r>
          </a:p>
          <a:p>
            <a:r>
              <a:rPr lang="en-US" dirty="0" smtClean="0"/>
              <a:t>Flexible easily </a:t>
            </a:r>
            <a:r>
              <a:rPr lang="en-US" dirty="0"/>
              <a:t>deforms to fit through narrow capillaries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573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Erythropoiesis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Formation </a:t>
            </a:r>
            <a:r>
              <a:rPr lang="en-IN" dirty="0"/>
              <a:t>of RBC’s (</a:t>
            </a:r>
            <a:r>
              <a:rPr lang="en-IN" dirty="0" err="1"/>
              <a:t>vs</a:t>
            </a:r>
            <a:r>
              <a:rPr lang="en-IN" dirty="0"/>
              <a:t> </a:t>
            </a:r>
            <a:r>
              <a:rPr lang="en-IN" dirty="0" smtClean="0"/>
              <a:t>Hemopoiesis)</a:t>
            </a:r>
            <a:endParaRPr lang="en-IN" dirty="0"/>
          </a:p>
          <a:p>
            <a:r>
              <a:rPr lang="en-IN" dirty="0"/>
              <a:t>RBC’s are produced mainly in red bone marrow</a:t>
            </a:r>
          </a:p>
          <a:p>
            <a:r>
              <a:rPr lang="en-IN" dirty="0"/>
              <a:t>K</a:t>
            </a:r>
            <a:r>
              <a:rPr lang="en-IN" dirty="0" smtClean="0"/>
              <a:t>idneys </a:t>
            </a:r>
            <a:r>
              <a:rPr lang="en-IN" dirty="0"/>
              <a:t>produce hormone = erythropoietin that </a:t>
            </a:r>
            <a:r>
              <a:rPr lang="en-IN" dirty="0" smtClean="0"/>
              <a:t>regulates erythropoiesis</a:t>
            </a:r>
            <a:endParaRPr lang="en-IN" dirty="0"/>
          </a:p>
          <a:p>
            <a:r>
              <a:rPr lang="en-IN" dirty="0" smtClean="0"/>
              <a:t>Average </a:t>
            </a:r>
            <a:r>
              <a:rPr lang="en-IN" dirty="0"/>
              <a:t>RBC lives 100-120 days</a:t>
            </a:r>
          </a:p>
          <a:p>
            <a:r>
              <a:rPr lang="en-IN" dirty="0" smtClean="0"/>
              <a:t>As </a:t>
            </a:r>
            <a:r>
              <a:rPr lang="en-IN" dirty="0"/>
              <a:t>they age they become less flexible</a:t>
            </a:r>
          </a:p>
          <a:p>
            <a:r>
              <a:rPr lang="en-IN" dirty="0" smtClean="0"/>
              <a:t>Spleen </a:t>
            </a:r>
            <a:r>
              <a:rPr lang="en-IN" dirty="0"/>
              <a:t>= “erythrocyte graveyard”</a:t>
            </a:r>
          </a:p>
          <a:p>
            <a:r>
              <a:rPr lang="en-IN" dirty="0" smtClean="0"/>
              <a:t>Hemoglobin </a:t>
            </a:r>
            <a:r>
              <a:rPr lang="en-IN" dirty="0"/>
              <a:t>components are recycled after </a:t>
            </a:r>
            <a:r>
              <a:rPr lang="en-IN" dirty="0" smtClean="0"/>
              <a:t>death of RBC: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 </a:t>
            </a:r>
            <a:r>
              <a:rPr lang="en-IN" dirty="0" err="1"/>
              <a:t>B</a:t>
            </a:r>
            <a:r>
              <a:rPr lang="en-IN" dirty="0" err="1" smtClean="0"/>
              <a:t>iliverdin</a:t>
            </a:r>
            <a:r>
              <a:rPr lang="en-IN" dirty="0" smtClean="0"/>
              <a:t> </a:t>
            </a:r>
            <a:r>
              <a:rPr lang="en-IN" dirty="0"/>
              <a:t>(green) &amp; bilirubin (yellow/orange</a:t>
            </a:r>
            <a:r>
              <a:rPr lang="en-IN" dirty="0" smtClean="0"/>
              <a:t>)</a:t>
            </a:r>
          </a:p>
          <a:p>
            <a:pPr marL="0" indent="0">
              <a:buNone/>
            </a:pPr>
            <a:r>
              <a:rPr lang="en-IN" dirty="0" smtClean="0"/>
              <a:t> Bile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Iron </a:t>
            </a:r>
            <a:r>
              <a:rPr lang="en-IN" dirty="0"/>
              <a:t>stored in liver</a:t>
            </a:r>
          </a:p>
        </p:txBody>
      </p:sp>
    </p:spTree>
    <p:extLst>
      <p:ext uri="{BB962C8B-B14F-4D97-AF65-F5344CB8AC3E}">
        <p14:creationId xmlns:p14="http://schemas.microsoft.com/office/powerpoint/2010/main" val="8009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Erythrocyte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 Anemias</a:t>
            </a:r>
          </a:p>
          <a:p>
            <a:r>
              <a:rPr lang="en-US" dirty="0" smtClean="0"/>
              <a:t>Inability </a:t>
            </a:r>
            <a:r>
              <a:rPr lang="en-US" dirty="0"/>
              <a:t>of blood to carry enough O2</a:t>
            </a:r>
          </a:p>
          <a:p>
            <a:r>
              <a:rPr lang="en-US" dirty="0" smtClean="0"/>
              <a:t> </a:t>
            </a:r>
            <a:r>
              <a:rPr lang="en-US" dirty="0"/>
              <a:t>due to not enough RBC’s </a:t>
            </a:r>
            <a:r>
              <a:rPr lang="en-US" dirty="0" smtClean="0"/>
              <a:t>or</a:t>
            </a:r>
          </a:p>
          <a:p>
            <a:r>
              <a:rPr lang="en-US" dirty="0" smtClean="0"/>
              <a:t> not </a:t>
            </a:r>
            <a:r>
              <a:rPr lang="en-US" dirty="0"/>
              <a:t>enough hemoglobin in RBC’s</a:t>
            </a:r>
          </a:p>
          <a:p>
            <a:r>
              <a:rPr lang="en-US" dirty="0" smtClean="0"/>
              <a:t>due </a:t>
            </a:r>
            <a:r>
              <a:rPr lang="en-US" dirty="0"/>
              <a:t>to low hematocrit:</a:t>
            </a:r>
          </a:p>
          <a:p>
            <a:pPr marL="0" indent="0">
              <a:buNone/>
            </a:pPr>
            <a:r>
              <a:rPr lang="en-US" dirty="0" smtClean="0"/>
              <a:t>  Normal</a:t>
            </a:r>
            <a:r>
              <a:rPr lang="en-US" dirty="0"/>
              <a:t>:</a:t>
            </a:r>
          </a:p>
          <a:p>
            <a:r>
              <a:rPr lang="en-US" dirty="0"/>
              <a:t>men 42 – 52</a:t>
            </a:r>
            <a:r>
              <a:rPr lang="en-US" dirty="0" smtClean="0"/>
              <a:t>%</a:t>
            </a:r>
          </a:p>
          <a:p>
            <a:r>
              <a:rPr lang="en-IN" dirty="0"/>
              <a:t>women 37 – 48%</a:t>
            </a:r>
          </a:p>
          <a:p>
            <a:r>
              <a:rPr lang="en-IN" dirty="0" err="1"/>
              <a:t>anemia</a:t>
            </a:r>
            <a:r>
              <a:rPr lang="en-IN" dirty="0"/>
              <a:t>:</a:t>
            </a:r>
          </a:p>
          <a:p>
            <a:r>
              <a:rPr lang="en-IN" dirty="0" err="1"/>
              <a:t>hematocrit</a:t>
            </a:r>
            <a:r>
              <a:rPr lang="en-IN" dirty="0"/>
              <a:t> is &lt;37%</a:t>
            </a:r>
          </a:p>
        </p:txBody>
      </p:sp>
    </p:spTree>
    <p:extLst>
      <p:ext uri="{BB962C8B-B14F-4D97-AF65-F5344CB8AC3E}">
        <p14:creationId xmlns:p14="http://schemas.microsoft.com/office/powerpoint/2010/main" val="300439412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35</TotalTime>
  <Words>666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</vt:lpstr>
      <vt:lpstr>Berlin</vt:lpstr>
      <vt:lpstr>Blood  and Hematology-1</vt:lpstr>
      <vt:lpstr>Blood</vt:lpstr>
      <vt:lpstr>Blood</vt:lpstr>
      <vt:lpstr>Plasma</vt:lpstr>
      <vt:lpstr>Plasma Proteins (8% of blood):</vt:lpstr>
      <vt:lpstr>Formed Elements</vt:lpstr>
      <vt:lpstr>Erythrocytes</vt:lpstr>
      <vt:lpstr>Erythropoiesis</vt:lpstr>
      <vt:lpstr>Erythrocyte Disorders</vt:lpstr>
      <vt:lpstr>Erythrocyte Disorders</vt:lpstr>
      <vt:lpstr>2. Abnormal Hemoglobin</vt:lpstr>
      <vt:lpstr>3. Polycythemia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 and Hematology</dc:title>
  <dc:creator>HP</dc:creator>
  <cp:lastModifiedBy>HP</cp:lastModifiedBy>
  <cp:revision>12</cp:revision>
  <dcterms:created xsi:type="dcterms:W3CDTF">2022-02-04T09:19:28Z</dcterms:created>
  <dcterms:modified xsi:type="dcterms:W3CDTF">2022-02-04T09:55:22Z</dcterms:modified>
</cp:coreProperties>
</file>