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6FC132-7EA0-4880-A4D5-D20A7810D2A3}"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FC132-7EA0-4880-A4D5-D20A7810D2A3}"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FC132-7EA0-4880-A4D5-D20A7810D2A3}"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FC132-7EA0-4880-A4D5-D20A7810D2A3}"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FC132-7EA0-4880-A4D5-D20A7810D2A3}"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6FC132-7EA0-4880-A4D5-D20A7810D2A3}"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6FC132-7EA0-4880-A4D5-D20A7810D2A3}"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6FC132-7EA0-4880-A4D5-D20A7810D2A3}"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FC132-7EA0-4880-A4D5-D20A7810D2A3}"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FC132-7EA0-4880-A4D5-D20A7810D2A3}"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FC132-7EA0-4880-A4D5-D20A7810D2A3}"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CEC15-4154-4EC1-BFD6-12A2778D0C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FC132-7EA0-4880-A4D5-D20A7810D2A3}" type="datetimeFigureOut">
              <a:rPr lang="en-US" smtClean="0"/>
              <a:t>7/19/2021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CEC15-4154-4EC1-BFD6-12A2778D0C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hefooduntold.com/wp-admin/post.php?post=8199&amp;action=edit" TargetMode="External"/><Relationship Id="rId2" Type="http://schemas.openxmlformats.org/officeDocument/2006/relationships/hyperlink" Target="https://thefooduntold.com/blog/food-science/enzymatic-and-non-enzymatic-browning/" TargetMode="External"/><Relationship Id="rId1" Type="http://schemas.openxmlformats.org/officeDocument/2006/relationships/slideLayout" Target="../slideLayouts/slideLayout2.xml"/><Relationship Id="rId5" Type="http://schemas.openxmlformats.org/officeDocument/2006/relationships/hyperlink" Target="https://link.springer.com/article/10.1007/s13197-015-1822-3" TargetMode="External"/><Relationship Id="rId4" Type="http://schemas.openxmlformats.org/officeDocument/2006/relationships/hyperlink" Target="https://thefooduntold.com/blog/food-science/are-there-fruits-that-continue-to-ripen-after-harves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link.springer.com/article/10.1007/s13197-015-1822-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hefooduntold.com/blog/food-science/food-irradiation-everything-you-need-to-kno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Browning</a:t>
            </a:r>
            <a:endParaRPr lang="en-US" dirty="0"/>
          </a:p>
        </p:txBody>
      </p:sp>
      <p:sp>
        <p:nvSpPr>
          <p:cNvPr id="3" name="Subtitle 2"/>
          <p:cNvSpPr>
            <a:spLocks noGrp="1"/>
          </p:cNvSpPr>
          <p:nvPr>
            <p:ph type="subTitle" idx="1"/>
          </p:nvPr>
        </p:nvSpPr>
        <p:spPr/>
        <p:txBody>
          <a:bodyPr/>
          <a:lstStyle/>
          <a:p>
            <a:r>
              <a:rPr lang="en-US" dirty="0" err="1" smtClean="0"/>
              <a:t>Dr.Anamika</a:t>
            </a:r>
            <a:r>
              <a:rPr lang="en-US" dirty="0" smtClean="0"/>
              <a:t> Dixit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fontAlgn="base"/>
            <a:r>
              <a:rPr lang="en-US" dirty="0" smtClean="0"/>
              <a:t>Oxygen can turn apples brown in just 2 </a:t>
            </a:r>
            <a:r>
              <a:rPr lang="en-US" dirty="0" err="1" smtClean="0"/>
              <a:t>minutes</a:t>
            </a:r>
            <a:r>
              <a:rPr lang="en-US" dirty="0" err="1"/>
              <a:t>Wondering</a:t>
            </a:r>
            <a:r>
              <a:rPr lang="en-US" dirty="0"/>
              <a:t> why the part of the apple you had taken a bite of became brown in just minutes? No longer appealing to eat, right? In food science, there are two types of browning: </a:t>
            </a:r>
            <a:r>
              <a:rPr lang="en-US" b="1" dirty="0"/>
              <a:t>enzymatic and non-enzymatic browning</a:t>
            </a:r>
            <a:r>
              <a:rPr lang="en-US" dirty="0"/>
              <a:t>. Years of research has been done to better understand these two.</a:t>
            </a:r>
          </a:p>
          <a:p>
            <a:pPr fontAlgn="base"/>
            <a:r>
              <a:rPr lang="en-US" dirty="0"/>
              <a:t>This is </a:t>
            </a:r>
            <a:r>
              <a:rPr lang="en-US" b="1" dirty="0"/>
              <a:t>to take advantage of non-enzymatic browning</a:t>
            </a:r>
            <a:r>
              <a:rPr lang="en-US" dirty="0"/>
              <a:t> in many food items like nuts, baked products, fried foods and beans. And secondly, </a:t>
            </a:r>
            <a:r>
              <a:rPr lang="en-US" b="1" dirty="0"/>
              <a:t>minimize and control the enzymatic browning</a:t>
            </a:r>
            <a:r>
              <a:rPr lang="en-US" dirty="0"/>
              <a:t> in foods especially fruits and vegetables.</a:t>
            </a:r>
          </a:p>
          <a:p>
            <a:pPr fontAlgn="base"/>
            <a:r>
              <a:rPr lang="en-US" dirty="0"/>
              <a:t>Let’s discuss the two further.</a:t>
            </a:r>
          </a:p>
          <a:p>
            <a:pPr fontAlgn="ctr"/>
            <a:r>
              <a:rPr lang="en-US" dirty="0"/>
              <a:t>Table of Contents</a:t>
            </a:r>
          </a:p>
          <a:p>
            <a:pPr fontAlgn="base"/>
            <a:r>
              <a:rPr lang="en-US" dirty="0">
                <a:hlinkClick r:id="rId2" tooltip="Enzymatic browning"/>
              </a:rPr>
              <a:t>Enzymatic browning</a:t>
            </a:r>
            <a:endParaRPr lang="en-US" dirty="0"/>
          </a:p>
          <a:p>
            <a:pPr lvl="1" fontAlgn="base"/>
            <a:r>
              <a:rPr lang="en-US" dirty="0">
                <a:hlinkClick r:id="rId2" tooltip="How does enzymatic browning happen?"/>
              </a:rPr>
              <a:t>How does enzymatic browning happen?</a:t>
            </a:r>
            <a:endParaRPr lang="en-US" dirty="0"/>
          </a:p>
          <a:p>
            <a:pPr lvl="1" fontAlgn="base"/>
            <a:r>
              <a:rPr lang="en-US" dirty="0">
                <a:hlinkClick r:id="rId2" tooltip="The ways to control browning"/>
              </a:rPr>
              <a:t>The ways to control browning</a:t>
            </a:r>
            <a:endParaRPr lang="en-US" dirty="0"/>
          </a:p>
          <a:p>
            <a:pPr lvl="2" fontAlgn="base"/>
            <a:r>
              <a:rPr lang="en-US" dirty="0">
                <a:hlinkClick r:id="rId2" tooltip="Blanching"/>
              </a:rPr>
              <a:t>Blanching</a:t>
            </a:r>
            <a:endParaRPr lang="en-US" dirty="0"/>
          </a:p>
          <a:p>
            <a:pPr lvl="2" fontAlgn="base"/>
            <a:r>
              <a:rPr lang="en-US" dirty="0">
                <a:hlinkClick r:id="rId2" tooltip="Refrigeration and Freezing"/>
              </a:rPr>
              <a:t>Refrigeration and Freezing</a:t>
            </a:r>
            <a:endParaRPr lang="en-US" dirty="0"/>
          </a:p>
          <a:p>
            <a:pPr lvl="2" fontAlgn="base"/>
            <a:r>
              <a:rPr lang="en-US" dirty="0">
                <a:hlinkClick r:id="rId2" tooltip="Oxygen removal"/>
              </a:rPr>
              <a:t>Oxygen removal</a:t>
            </a:r>
            <a:endParaRPr lang="en-US" dirty="0"/>
          </a:p>
          <a:p>
            <a:pPr lvl="2" fontAlgn="base"/>
            <a:r>
              <a:rPr lang="en-US" dirty="0">
                <a:hlinkClick r:id="rId2" tooltip="Use of antioxidants and acidifying agents"/>
              </a:rPr>
              <a:t>Use of antioxidants and acidifying agents</a:t>
            </a:r>
            <a:endParaRPr lang="en-US" dirty="0"/>
          </a:p>
          <a:p>
            <a:pPr lvl="2" fontAlgn="base"/>
            <a:r>
              <a:rPr lang="en-US" dirty="0">
                <a:hlinkClick r:id="rId2" tooltip="Irradiation"/>
              </a:rPr>
              <a:t>Irradiation</a:t>
            </a:r>
            <a:endParaRPr lang="en-US" dirty="0"/>
          </a:p>
          <a:p>
            <a:pPr lvl="2" fontAlgn="base"/>
            <a:r>
              <a:rPr lang="en-US" dirty="0">
                <a:hlinkClick r:id="rId2" tooltip="Use of copper-chelating agents"/>
              </a:rPr>
              <a:t>Use of copper-chelating agents</a:t>
            </a:r>
            <a:endParaRPr lang="en-US" dirty="0"/>
          </a:p>
          <a:p>
            <a:pPr lvl="2" fontAlgn="base"/>
            <a:r>
              <a:rPr lang="en-US" dirty="0">
                <a:hlinkClick r:id="rId2" tooltip="Genetic modification"/>
              </a:rPr>
              <a:t>Genetic modification</a:t>
            </a:r>
            <a:endParaRPr lang="en-US" dirty="0"/>
          </a:p>
          <a:p>
            <a:pPr lvl="1" fontAlgn="base"/>
            <a:r>
              <a:rPr lang="en-US" dirty="0">
                <a:hlinkClick r:id="rId2" tooltip="Benefits of enzymatic browning"/>
              </a:rPr>
              <a:t>Benefits of enzymatic browning</a:t>
            </a:r>
            <a:endParaRPr lang="en-US" dirty="0"/>
          </a:p>
          <a:p>
            <a:pPr fontAlgn="base"/>
            <a:r>
              <a:rPr lang="en-US" dirty="0">
                <a:hlinkClick r:id="rId2" tooltip="Non-enzymatic browning"/>
              </a:rPr>
              <a:t>Non-enzymatic browning</a:t>
            </a:r>
            <a:endParaRPr lang="en-US" dirty="0"/>
          </a:p>
          <a:p>
            <a:pPr lvl="1" fontAlgn="base"/>
            <a:r>
              <a:rPr lang="en-US" dirty="0" err="1">
                <a:hlinkClick r:id="rId2" tooltip="Caramelization"/>
              </a:rPr>
              <a:t>Caramelization</a:t>
            </a:r>
            <a:endParaRPr lang="en-US" dirty="0"/>
          </a:p>
          <a:p>
            <a:pPr lvl="2" fontAlgn="base"/>
            <a:r>
              <a:rPr lang="en-US" dirty="0">
                <a:hlinkClick r:id="rId2" tooltip="How does caramelization happen?"/>
              </a:rPr>
              <a:t>How does </a:t>
            </a:r>
            <a:r>
              <a:rPr lang="en-US" dirty="0" err="1">
                <a:hlinkClick r:id="rId2" tooltip="How does caramelization happen?"/>
              </a:rPr>
              <a:t>caramelization</a:t>
            </a:r>
            <a:r>
              <a:rPr lang="en-US" dirty="0">
                <a:hlinkClick r:id="rId2" tooltip="How does caramelization happen?"/>
              </a:rPr>
              <a:t> happen?</a:t>
            </a:r>
            <a:endParaRPr lang="en-US" dirty="0"/>
          </a:p>
          <a:p>
            <a:pPr lvl="1" fontAlgn="base"/>
            <a:r>
              <a:rPr lang="en-US" dirty="0" err="1">
                <a:hlinkClick r:id="rId2" tooltip="Maillard reaction"/>
              </a:rPr>
              <a:t>Maillard</a:t>
            </a:r>
            <a:r>
              <a:rPr lang="en-US" dirty="0">
                <a:hlinkClick r:id="rId2" tooltip="Maillard reaction"/>
              </a:rPr>
              <a:t> reaction</a:t>
            </a:r>
            <a:endParaRPr lang="en-US" dirty="0"/>
          </a:p>
          <a:p>
            <a:pPr lvl="2" fontAlgn="base"/>
            <a:r>
              <a:rPr lang="en-US" dirty="0">
                <a:hlinkClick r:id="rId2" tooltip="How does Maillard reaction happen?"/>
              </a:rPr>
              <a:t>How does </a:t>
            </a:r>
            <a:r>
              <a:rPr lang="en-US" dirty="0" err="1">
                <a:hlinkClick r:id="rId2" tooltip="How does Maillard reaction happen?"/>
              </a:rPr>
              <a:t>Maillard</a:t>
            </a:r>
            <a:r>
              <a:rPr lang="en-US" dirty="0">
                <a:hlinkClick r:id="rId2" tooltip="How does Maillard reaction happen?"/>
              </a:rPr>
              <a:t> reaction happen?</a:t>
            </a:r>
            <a:endParaRPr lang="en-US" dirty="0"/>
          </a:p>
          <a:p>
            <a:pPr fontAlgn="base"/>
            <a:r>
              <a:rPr lang="en-US" b="1" dirty="0"/>
              <a:t>Enzymatic browning</a:t>
            </a:r>
            <a:endParaRPr lang="en-US" dirty="0"/>
          </a:p>
          <a:p>
            <a:pPr fontAlgn="base"/>
            <a:r>
              <a:rPr lang="en-US" dirty="0"/>
              <a:t>Enzymatic browning is an oxidation process that occurs in foods. It usually results in undesirable quality changes—in color, taste, texture and even nutrition.</a:t>
            </a:r>
          </a:p>
          <a:p>
            <a:pPr fontAlgn="base"/>
            <a:r>
              <a:rPr lang="en-US" dirty="0"/>
              <a:t>How does enzymatic browning happen?</a:t>
            </a:r>
          </a:p>
          <a:p>
            <a:pPr fontAlgn="base"/>
            <a:r>
              <a:rPr lang="en-US" dirty="0"/>
              <a:t>Enzymatic browning affects mostly fruits and vegetables. When you peel or cut open a fruit with a knife, oxygen is introduced to the damaged part. The presence of oxygen triggers the enzymes, </a:t>
            </a:r>
            <a:r>
              <a:rPr lang="en-US" dirty="0" err="1"/>
              <a:t>polyphenol</a:t>
            </a:r>
            <a:r>
              <a:rPr lang="en-US" dirty="0"/>
              <a:t> </a:t>
            </a:r>
            <a:r>
              <a:rPr lang="en-US" dirty="0" err="1"/>
              <a:t>oxidase</a:t>
            </a:r>
            <a:r>
              <a:rPr lang="en-US" dirty="0"/>
              <a:t> (PPO) in apples for example, to oxidize </a:t>
            </a:r>
            <a:r>
              <a:rPr lang="en-US" dirty="0" err="1"/>
              <a:t>phenolic</a:t>
            </a:r>
            <a:r>
              <a:rPr lang="en-US" dirty="0"/>
              <a:t> compounds in the tissues. This results in formation of </a:t>
            </a:r>
            <a:r>
              <a:rPr lang="en-US" dirty="0" err="1"/>
              <a:t>quinones</a:t>
            </a:r>
            <a:r>
              <a:rPr lang="en-US" dirty="0"/>
              <a:t>, which </a:t>
            </a:r>
            <a:r>
              <a:rPr lang="en-US" b="1" dirty="0"/>
              <a:t>polymerize to form brown pigments called </a:t>
            </a:r>
            <a:r>
              <a:rPr lang="en-US" b="1" dirty="0" err="1"/>
              <a:t>melanins</a:t>
            </a:r>
            <a:r>
              <a:rPr lang="en-US" dirty="0"/>
              <a:t>.</a:t>
            </a:r>
          </a:p>
          <a:p>
            <a:pPr fontAlgn="base"/>
            <a:r>
              <a:rPr lang="en-US" dirty="0"/>
              <a:t>Not only PPO in present in fruits and vegetables. PPO is also responsible for the black spots in crustaceans like shrimps and prawns. The black spots begin to manifest hours or days after harvest.</a:t>
            </a:r>
          </a:p>
          <a:p>
            <a:pPr fontAlgn="base"/>
            <a:r>
              <a:rPr lang="en-US" b="1" dirty="0"/>
              <a:t>Most enzymatic browning is not desirable</a:t>
            </a:r>
            <a:r>
              <a:rPr lang="en-US" dirty="0"/>
              <a:t>. To a consumer, it is maybe simple. Just remove the browning part of a banana and that’s it. But looking at the bigger picture, enzymatic browning is not a simple predicament. Through the years, the global food industry has experienced economic losses due to enzymatic browning. In fact, research shows that</a:t>
            </a:r>
            <a:r>
              <a:rPr lang="en-US" b="1" dirty="0"/>
              <a:t> over half of produce is lost as a result of enzymatic browning</a:t>
            </a:r>
            <a:r>
              <a:rPr lang="en-US" dirty="0"/>
              <a:t>.</a:t>
            </a:r>
          </a:p>
          <a:p>
            <a:pPr fontAlgn="base"/>
            <a:r>
              <a:rPr lang="en-US" dirty="0"/>
              <a:t>The ways to control browning</a:t>
            </a:r>
          </a:p>
          <a:p>
            <a:pPr fontAlgn="base"/>
            <a:r>
              <a:rPr lang="en-US" dirty="0"/>
              <a:t>To increase the yield and inhibit PPO in foods, many methods are used. These methods are classified into two groups: chemical methods and physical methods.</a:t>
            </a:r>
          </a:p>
          <a:p>
            <a:pPr fontAlgn="base"/>
            <a:r>
              <a:rPr lang="en-US" dirty="0"/>
              <a:t>These physical methods work by the use of high or low temperature, by removing oxygen, and irradiation. They work by destroying the enzymes, slowing down the enzyme activity or by oxygen removal. While chemical methods include the use of antioxidants, acidifying agents and/or chelating agents. Also, a new way to fight browning is also starting to gain a following—genetic engineering.</a:t>
            </a:r>
          </a:p>
          <a:p>
            <a:pPr fontAlgn="base"/>
            <a:r>
              <a:rPr lang="en-US" dirty="0"/>
              <a:t>Blanching</a:t>
            </a:r>
          </a:p>
          <a:p>
            <a:pPr fontAlgn="base"/>
            <a:r>
              <a:rPr lang="en-US" dirty="0" smtClean="0"/>
              <a:t>blanching can delay enzymatic </a:t>
            </a:r>
            <a:r>
              <a:rPr lang="en-US" dirty="0" err="1" smtClean="0"/>
              <a:t>browning</a:t>
            </a:r>
            <a:r>
              <a:rPr lang="en-US" dirty="0" err="1"/>
              <a:t>One</a:t>
            </a:r>
            <a:r>
              <a:rPr lang="en-US" dirty="0"/>
              <a:t> common way of using high temperature to stop enzymatic browning is blanching. Through this method, </a:t>
            </a:r>
            <a:r>
              <a:rPr lang="en-US" b="1" dirty="0"/>
              <a:t>the fruit or vegetable is heated in a short time (a few minutes)</a:t>
            </a:r>
            <a:r>
              <a:rPr lang="en-US" dirty="0"/>
              <a:t>. And then treated with cold air or iced water to immediately bring the temperature down. Not only </a:t>
            </a:r>
            <a:r>
              <a:rPr lang="en-US" b="1" dirty="0"/>
              <a:t>it slows enzyme activity down</a:t>
            </a:r>
            <a:r>
              <a:rPr lang="en-US" dirty="0"/>
              <a:t>. It also helps clean fruits and vegetables of dirt and microorganisms, and retain nutrients.</a:t>
            </a:r>
          </a:p>
          <a:p>
            <a:pPr fontAlgn="base"/>
            <a:r>
              <a:rPr lang="en-US" dirty="0"/>
              <a:t>As a part of the pre-treatment process, </a:t>
            </a:r>
            <a:r>
              <a:rPr lang="en-US" b="1" dirty="0"/>
              <a:t>blanching is widely used in many parts of the food manufacturing industry</a:t>
            </a:r>
            <a:r>
              <a:rPr lang="en-US" dirty="0"/>
              <a:t>. For example, when preparing vegetables for freezing, blanching is necessary to stop the enzyme activity that may affect the color, texture, and flavor during storage.</a:t>
            </a:r>
          </a:p>
          <a:p>
            <a:pPr fontAlgn="base"/>
            <a:r>
              <a:rPr lang="en-US" dirty="0"/>
              <a:t>Refrigeration and Freezing</a:t>
            </a:r>
          </a:p>
          <a:p>
            <a:pPr fontAlgn="base"/>
            <a:r>
              <a:rPr lang="en-US" dirty="0"/>
              <a:t>The </a:t>
            </a:r>
            <a:r>
              <a:rPr lang="en-US" b="1" dirty="0"/>
              <a:t>low temperature involved in refrigeration and freezing slows down reaction rates</a:t>
            </a:r>
            <a:r>
              <a:rPr lang="en-US" dirty="0"/>
              <a:t>. As a result, foods retain their qualities: color, texture, and flavor. Furthermore, </a:t>
            </a:r>
            <a:r>
              <a:rPr lang="en-US" b="1" dirty="0"/>
              <a:t>foods like fruits and vegetables, in their frozen state preserve their nutrients</a:t>
            </a:r>
            <a:r>
              <a:rPr lang="en-US" dirty="0"/>
              <a:t>. And in some frozen fruits and vegetables, they contain more vitamins and minerals than their counterparts.</a:t>
            </a:r>
          </a:p>
          <a:p>
            <a:pPr fontAlgn="base"/>
            <a:r>
              <a:rPr lang="en-US" dirty="0"/>
              <a:t>Further reading: </a:t>
            </a:r>
            <a:r>
              <a:rPr lang="en-US" dirty="0">
                <a:hlinkClick r:id="rId3"/>
              </a:rPr>
              <a:t>What Is Chilling in the Food Industry?</a:t>
            </a:r>
            <a:endParaRPr lang="en-US" dirty="0"/>
          </a:p>
          <a:p>
            <a:pPr fontAlgn="base"/>
            <a:r>
              <a:rPr lang="en-US" dirty="0"/>
              <a:t>Oxygen removal</a:t>
            </a:r>
          </a:p>
          <a:p>
            <a:pPr fontAlgn="base"/>
            <a:r>
              <a:rPr lang="en-US" dirty="0"/>
              <a:t>Enzymatic browning can only take place in the presence of oxygen. When the oxygen removed, the browning process slows down. There are a few ways to achieve this. Today, </a:t>
            </a:r>
            <a:r>
              <a:rPr lang="en-US" b="1" dirty="0"/>
              <a:t>Vacuum packaging and modified atmosphere packaging (MAP) are widely used</a:t>
            </a:r>
            <a:r>
              <a:rPr lang="en-US" dirty="0"/>
              <a:t>. Both processes started in the 20th century, the time of many innovations in food science.</a:t>
            </a:r>
          </a:p>
          <a:p>
            <a:pPr fontAlgn="base"/>
            <a:r>
              <a:rPr lang="en-US" dirty="0"/>
              <a:t>Vacuum packaging</a:t>
            </a:r>
          </a:p>
          <a:p>
            <a:pPr fontAlgn="base"/>
            <a:r>
              <a:rPr lang="en-US" dirty="0"/>
              <a:t>Vacuum packaging involves </a:t>
            </a:r>
            <a:r>
              <a:rPr lang="en-US" b="1" dirty="0"/>
              <a:t>removing oxygen before sealing the pack, providing an airtight environment</a:t>
            </a:r>
            <a:r>
              <a:rPr lang="en-US" dirty="0"/>
              <a:t>. The lack of oxygen also helps the food from spoiling quickly since microorganisms require oxygen to survive. Today, a wide variety of foods come vacuum packed like cured meats, cheese, cereals, and chips.</a:t>
            </a:r>
          </a:p>
          <a:p>
            <a:pPr fontAlgn="base"/>
            <a:r>
              <a:rPr lang="en-US" dirty="0"/>
              <a:t>Modified atmosphere packaging (MAP)</a:t>
            </a:r>
          </a:p>
          <a:p>
            <a:pPr fontAlgn="base"/>
            <a:r>
              <a:rPr lang="en-US" dirty="0"/>
              <a:t>As the name suggests, </a:t>
            </a:r>
            <a:r>
              <a:rPr lang="en-US" b="1" dirty="0"/>
              <a:t>MAP involves altering or changing the composition of gases inside a sealed food package</a:t>
            </a:r>
            <a:r>
              <a:rPr lang="en-US" dirty="0"/>
              <a:t>. Basically, MAP aims to lower the level of oxygen in the pack while increasing the level of another gas like carbon dioxide and nitrogen. This ability to customize the proportion of gases in the packaging enables the food to maximize its shelf life.</a:t>
            </a:r>
          </a:p>
          <a:p>
            <a:pPr fontAlgn="base"/>
            <a:r>
              <a:rPr lang="en-US" b="1" dirty="0"/>
              <a:t>Another benefit of MAP is the reduced ethylene production in fresh produce</a:t>
            </a:r>
            <a:r>
              <a:rPr lang="en-US" dirty="0"/>
              <a:t>, which retards the ripening process. This is beneficial particularly to farmers who raise climacteric fruits. Read more about </a:t>
            </a:r>
            <a:r>
              <a:rPr lang="en-US" dirty="0">
                <a:hlinkClick r:id="rId4"/>
              </a:rPr>
              <a:t>climacteric and non-climacteric fruits</a:t>
            </a:r>
            <a:r>
              <a:rPr lang="en-US" dirty="0"/>
              <a:t>.</a:t>
            </a:r>
          </a:p>
          <a:p>
            <a:pPr fontAlgn="base"/>
            <a:r>
              <a:rPr lang="en-US" dirty="0"/>
              <a:t>Today, MAP is more popular as a result of demand for fresh products and foods that are minimally processed.</a:t>
            </a:r>
          </a:p>
          <a:p>
            <a:pPr fontAlgn="base"/>
            <a:r>
              <a:rPr lang="en-US" dirty="0"/>
              <a:t>Use of antioxidants and acidifying agents</a:t>
            </a:r>
          </a:p>
          <a:p>
            <a:pPr fontAlgn="base"/>
            <a:r>
              <a:rPr lang="en-US" dirty="0"/>
              <a:t>As proven by studies, </a:t>
            </a:r>
            <a:r>
              <a:rPr lang="en-US" b="1" dirty="0"/>
              <a:t>antioxidants and acidifying agents contain anti-browning properties</a:t>
            </a:r>
            <a:r>
              <a:rPr lang="en-US" dirty="0"/>
              <a:t>. Ascorbic acid, an antioxidant (also called vitamin C) prohibits the conversion of phenols to </a:t>
            </a:r>
            <a:r>
              <a:rPr lang="en-US" dirty="0" err="1"/>
              <a:t>quinones</a:t>
            </a:r>
            <a:r>
              <a:rPr lang="en-US" dirty="0"/>
              <a:t>. Another thing is that </a:t>
            </a:r>
            <a:r>
              <a:rPr lang="en-US" b="1" dirty="0"/>
              <a:t>enzyme activity declines as acidity lowers</a:t>
            </a:r>
            <a:r>
              <a:rPr lang="en-US" dirty="0"/>
              <a:t>. </a:t>
            </a:r>
            <a:r>
              <a:rPr lang="en-US" dirty="0">
                <a:hlinkClick r:id="rId5"/>
              </a:rPr>
              <a:t>Enzymes like PPO have an optimum pH level of 6.5 to 7.0</a:t>
            </a:r>
            <a:r>
              <a:rPr lang="en-US" dirty="0"/>
              <a:t>. pH is a measure of how acidic or basic a substance is. This is why food items that contain</a:t>
            </a:r>
            <a:r>
              <a:rPr lang="en-US" b="1" dirty="0"/>
              <a:t> vitamin C like lemon juice are effective to prevent browning fruits and vegetables</a:t>
            </a:r>
            <a:r>
              <a:rPr lang="en-US" dirty="0"/>
              <a:t>. Crushed vitamin C is also an option.</a:t>
            </a:r>
          </a:p>
          <a:p>
            <a:pPr fontAlgn="base"/>
            <a:r>
              <a:rPr lang="en-US" dirty="0"/>
              <a:t>Glutathione is an antioxidant that reduces melanin production. You may have probably heard of this antioxidant as a component in skin whitening. But glutathione does help prevent browning in food.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Antioxidant</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As proven by studies, </a:t>
            </a:r>
            <a:r>
              <a:rPr lang="en-US" b="1" dirty="0"/>
              <a:t>antioxidants and acidifying agents contain anti-browning properties</a:t>
            </a:r>
            <a:r>
              <a:rPr lang="en-US" dirty="0"/>
              <a:t>. Ascorbic acid, an antioxidant (also called vitamin C) prohibits the conversion of phenols to </a:t>
            </a:r>
            <a:r>
              <a:rPr lang="en-US" dirty="0" err="1"/>
              <a:t>quinones</a:t>
            </a:r>
            <a:r>
              <a:rPr lang="en-US" dirty="0"/>
              <a:t>. Another thing is that </a:t>
            </a:r>
            <a:r>
              <a:rPr lang="en-US" b="1" dirty="0"/>
              <a:t>enzyme activity declines as acidity lowers</a:t>
            </a:r>
            <a:r>
              <a:rPr lang="en-US" dirty="0"/>
              <a:t>. </a:t>
            </a:r>
            <a:r>
              <a:rPr lang="en-US" dirty="0">
                <a:hlinkClick r:id="rId2"/>
              </a:rPr>
              <a:t>Enzymes like PPO have an optimum pH level of 6.5 to 7.0</a:t>
            </a:r>
            <a:r>
              <a:rPr lang="en-US" dirty="0"/>
              <a:t>. pH is a measure of how acidic or basic a substance is. This is why food items that contain</a:t>
            </a:r>
            <a:r>
              <a:rPr lang="en-US" b="1" dirty="0"/>
              <a:t> vitamin C like lemon juice are effective to prevent browning fruits and vegetables</a:t>
            </a:r>
            <a:r>
              <a:rPr lang="en-US" dirty="0"/>
              <a:t>. Crushed vitamin C is also an option.</a:t>
            </a:r>
          </a:p>
          <a:p>
            <a:pPr fontAlgn="base"/>
            <a:r>
              <a:rPr lang="en-US" dirty="0"/>
              <a:t>Glutathione is an antioxidant that reduces melanin production. You may have probably heard of this antioxidant as a component in skin whitening. But glutathione does help prevent browning in food.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IRRADIATION</a:t>
            </a:r>
            <a:endParaRPr lang="en-US" dirty="0"/>
          </a:p>
        </p:txBody>
      </p:sp>
      <p:sp>
        <p:nvSpPr>
          <p:cNvPr id="3" name="Content Placeholder 2"/>
          <p:cNvSpPr>
            <a:spLocks noGrp="1"/>
          </p:cNvSpPr>
          <p:nvPr>
            <p:ph idx="1"/>
          </p:nvPr>
        </p:nvSpPr>
        <p:spPr/>
        <p:txBody>
          <a:bodyPr>
            <a:normAutofit fontScale="85000" lnSpcReduction="20000"/>
          </a:bodyPr>
          <a:lstStyle/>
          <a:p>
            <a:pPr fontAlgn="base"/>
            <a:endParaRPr lang="en-US" dirty="0"/>
          </a:p>
          <a:p>
            <a:pPr fontAlgn="base"/>
            <a:r>
              <a:rPr lang="en-US" dirty="0">
                <a:hlinkClick r:id="rId2"/>
              </a:rPr>
              <a:t>Food irradiation</a:t>
            </a:r>
            <a:r>
              <a:rPr lang="en-US" dirty="0"/>
              <a:t> is the </a:t>
            </a:r>
            <a:r>
              <a:rPr lang="en-US" b="1" dirty="0"/>
              <a:t>application of ionizing radiation to prolong the shelf life of foods</a:t>
            </a:r>
            <a:r>
              <a:rPr lang="en-US" dirty="0"/>
              <a:t> by destroying microorganisms. To date, 3 sources of radiation are used as approved by FDA: gamma rays, x-rays, and electron beam. Irradiation can also fight enzymatic brown in fruits and vegetables by delaying sprouting and maturation.</a:t>
            </a:r>
          </a:p>
          <a:p>
            <a:pPr fontAlgn="base"/>
            <a:r>
              <a:rPr lang="en-US" dirty="0"/>
              <a:t>You might ask: is it safe to consume irradiated foods? Yes, definitely. In fact, astronauts of National Aeronautics and Space Administration (NASA) eat irradiated meat during their trips to space.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Non-enzymatic browning</a:t>
            </a:r>
            <a:endParaRPr lang="en-US" dirty="0"/>
          </a:p>
          <a:p>
            <a:pPr fontAlgn="base"/>
            <a:r>
              <a:rPr lang="en-US" dirty="0"/>
              <a:t>The other type of food browning is non-enzymatic browning. Unlike enzymatic browning, the </a:t>
            </a:r>
            <a:r>
              <a:rPr lang="en-US" b="1" dirty="0"/>
              <a:t>brown pigment in foods manifest without enzyme activity</a:t>
            </a:r>
            <a:r>
              <a:rPr lang="en-US" dirty="0"/>
              <a:t>, as the name suggests. There are </a:t>
            </a:r>
            <a:r>
              <a:rPr lang="en-US" b="1" dirty="0"/>
              <a:t>two forms of non-enzymatic browning: </a:t>
            </a:r>
            <a:r>
              <a:rPr lang="en-US" b="1" dirty="0" err="1"/>
              <a:t>caramelization</a:t>
            </a:r>
            <a:r>
              <a:rPr lang="en-US" b="1" dirty="0"/>
              <a:t> and </a:t>
            </a:r>
            <a:r>
              <a:rPr lang="en-US" b="1" dirty="0" err="1"/>
              <a:t>Maillard</a:t>
            </a:r>
            <a:r>
              <a:rPr lang="en-US" b="1" dirty="0"/>
              <a:t> reaction</a:t>
            </a:r>
            <a:r>
              <a:rPr lang="en-US" dirty="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Caramelization</a:t>
            </a:r>
            <a:endParaRPr lang="en-US" dirty="0"/>
          </a:p>
        </p:txBody>
      </p:sp>
      <p:sp>
        <p:nvSpPr>
          <p:cNvPr id="3" name="Content Placeholder 2"/>
          <p:cNvSpPr>
            <a:spLocks noGrp="1"/>
          </p:cNvSpPr>
          <p:nvPr>
            <p:ph idx="1"/>
          </p:nvPr>
        </p:nvSpPr>
        <p:spPr/>
        <p:txBody>
          <a:bodyPr/>
          <a:lstStyle/>
          <a:p>
            <a:r>
              <a:rPr lang="en-US" dirty="0" err="1"/>
              <a:t>Caramelization</a:t>
            </a:r>
            <a:r>
              <a:rPr lang="en-US" dirty="0"/>
              <a:t> is a form of </a:t>
            </a:r>
            <a:r>
              <a:rPr lang="en-US" b="1" dirty="0"/>
              <a:t>non-enzymatic browning that occurs when the carbohydrates</a:t>
            </a:r>
            <a:r>
              <a:rPr lang="en-US" dirty="0"/>
              <a:t> </a:t>
            </a:r>
            <a:r>
              <a:rPr lang="en-US" b="1" dirty="0"/>
              <a:t>are heated</a:t>
            </a:r>
            <a:r>
              <a:rPr lang="en-US" dirty="0"/>
              <a:t>. It is the process of browning of sugar in foods, to simply put. As you may already know, </a:t>
            </a:r>
            <a:r>
              <a:rPr lang="en-US" b="1" dirty="0" err="1"/>
              <a:t>caramelization</a:t>
            </a:r>
            <a:r>
              <a:rPr lang="en-US" b="1" dirty="0"/>
              <a:t> results in desirable flavor (caramel or nutty) and brown color in foods.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Maillard</a:t>
            </a:r>
            <a:r>
              <a:rPr lang="en-US" dirty="0" smtClean="0"/>
              <a:t> Reaction</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The </a:t>
            </a:r>
            <a:r>
              <a:rPr lang="en-US" dirty="0" err="1"/>
              <a:t>Maillard</a:t>
            </a:r>
            <a:r>
              <a:rPr lang="en-US" dirty="0"/>
              <a:t> reaction is another form of non-enzymatic browning. However, unlike </a:t>
            </a:r>
            <a:r>
              <a:rPr lang="en-US" dirty="0" err="1"/>
              <a:t>caramelization</a:t>
            </a:r>
            <a:r>
              <a:rPr lang="en-US" dirty="0"/>
              <a:t>, </a:t>
            </a:r>
            <a:r>
              <a:rPr lang="en-US" b="1" dirty="0" err="1"/>
              <a:t>Maillard</a:t>
            </a:r>
            <a:r>
              <a:rPr lang="en-US" b="1" dirty="0"/>
              <a:t> reaction requires sugars and amino acids in proteins to take place</a:t>
            </a:r>
            <a:r>
              <a:rPr lang="en-US" dirty="0"/>
              <a:t>. Foods such as biscuit, steak, </a:t>
            </a:r>
            <a:r>
              <a:rPr lang="en-US" dirty="0" err="1"/>
              <a:t>french</a:t>
            </a:r>
            <a:r>
              <a:rPr lang="en-US" dirty="0"/>
              <a:t> fries, and roasted coffee owe their flavor, taste and especially color to </a:t>
            </a:r>
            <a:r>
              <a:rPr lang="en-US" dirty="0" err="1"/>
              <a:t>Maillard</a:t>
            </a:r>
            <a:r>
              <a:rPr lang="en-US" dirty="0"/>
              <a:t> reaction.</a:t>
            </a:r>
          </a:p>
          <a:p>
            <a:pPr fontAlgn="base"/>
            <a:r>
              <a:rPr lang="en-US" dirty="0"/>
              <a:t>This form of non-enzymatic browning was first observed in 1912. That year, French chemist </a:t>
            </a:r>
            <a:r>
              <a:rPr lang="en-US" b="1" dirty="0"/>
              <a:t>Louis Camille </a:t>
            </a:r>
            <a:r>
              <a:rPr lang="en-US" b="1" dirty="0" err="1"/>
              <a:t>Maillard</a:t>
            </a:r>
            <a:r>
              <a:rPr lang="en-US" b="1" dirty="0"/>
              <a:t> investigated the reaction between amino acids and sugars</a:t>
            </a:r>
            <a:r>
              <a:rPr lang="en-US" dirty="0"/>
              <a:t> when heated. Then in 1953, American chemist, John E. Hodge established the mechanisms in the </a:t>
            </a:r>
            <a:r>
              <a:rPr lang="en-US" dirty="0" err="1"/>
              <a:t>Maillard</a:t>
            </a:r>
            <a:r>
              <a:rPr lang="en-US" dirty="0"/>
              <a:t> reaction pathway. However, even up to this day, food scientists still do not fully understand this complex reaction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a:t>There are many factors that affect </a:t>
            </a:r>
            <a:r>
              <a:rPr lang="en-US" dirty="0" err="1"/>
              <a:t>Maillard</a:t>
            </a:r>
            <a:r>
              <a:rPr lang="en-US" dirty="0"/>
              <a:t> reaction. These include:</a:t>
            </a:r>
          </a:p>
          <a:p>
            <a:pPr fontAlgn="base"/>
            <a:r>
              <a:rPr lang="en-US" dirty="0"/>
              <a:t>Time</a:t>
            </a:r>
          </a:p>
          <a:p>
            <a:pPr fontAlgn="base"/>
            <a:r>
              <a:rPr lang="en-US" dirty="0"/>
              <a:t>Temperature</a:t>
            </a:r>
          </a:p>
          <a:p>
            <a:pPr fontAlgn="base"/>
            <a:r>
              <a:rPr lang="en-US" dirty="0"/>
              <a:t>Water activity</a:t>
            </a:r>
          </a:p>
          <a:p>
            <a:pPr fontAlgn="base"/>
            <a:r>
              <a:rPr lang="en-US" dirty="0"/>
              <a:t>pH</a:t>
            </a:r>
          </a:p>
          <a:p>
            <a:pPr fontAlgn="base"/>
            <a:r>
              <a:rPr lang="en-US" dirty="0"/>
              <a:t>Reducing sugar</a:t>
            </a:r>
          </a:p>
          <a:p>
            <a:pPr fontAlgn="base"/>
            <a:r>
              <a:rPr lang="en-US" dirty="0"/>
              <a:t>amino acid</a:t>
            </a:r>
          </a:p>
          <a:p>
            <a:pPr fontAlgn="base"/>
            <a:r>
              <a:rPr lang="en-US" dirty="0"/>
              <a:t>food composition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a:t>Browning is the process of food turning brown due to the chemical reactions that take place within. The process of browning is one of the chemical reactions that take place in food chemistry and represents an interesting research topic regarding health, nutrition, and food technology</a:t>
            </a:r>
            <a:r>
              <a:rPr lang="en-US" dirty="0" smtClean="0"/>
              <a:t>.</a:t>
            </a:r>
            <a:r>
              <a:rPr lang="en-US" dirty="0"/>
              <a:t> Browning is the process of food turning brown due to the chemical reactions that take place within. The process of browning is one of the chemical reactions that take place in food chemistry and represents an interesting research topic regarding health, nutrition, and food technology.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browning</a:t>
            </a:r>
            <a:endParaRPr lang="en-US" dirty="0"/>
          </a:p>
        </p:txBody>
      </p:sp>
      <p:sp>
        <p:nvSpPr>
          <p:cNvPr id="3" name="Content Placeholder 2"/>
          <p:cNvSpPr>
            <a:spLocks noGrp="1"/>
          </p:cNvSpPr>
          <p:nvPr>
            <p:ph idx="1"/>
          </p:nvPr>
        </p:nvSpPr>
        <p:spPr/>
        <p:txBody>
          <a:bodyPr/>
          <a:lstStyle/>
          <a:p>
            <a:pPr fontAlgn="t"/>
            <a:r>
              <a:rPr lang="en-US" dirty="0" smtClean="0"/>
              <a:t>Enzymatic </a:t>
            </a:r>
            <a:r>
              <a:rPr lang="en-US" dirty="0" err="1" smtClean="0"/>
              <a:t>Browning</a:t>
            </a:r>
            <a:r>
              <a:rPr lang="en-US" dirty="0" err="1"/>
              <a:t>Light</a:t>
            </a:r>
            <a:r>
              <a:rPr lang="en-US" dirty="0"/>
              <a:t> </a:t>
            </a:r>
            <a:r>
              <a:rPr lang="en-US" dirty="0" err="1"/>
              <a:t>colour</a:t>
            </a:r>
            <a:r>
              <a:rPr lang="en-US" dirty="0"/>
              <a:t> Fruits and vegetables darken when exposed to air as a result of the presence of oxidative enzymes.</a:t>
            </a:r>
          </a:p>
          <a:p>
            <a:pPr fontAlgn="t"/>
            <a:r>
              <a:rPr lang="en-US" dirty="0"/>
              <a:t>Enzymatic browning occurs in those fruits and vegetables when the cellular organization is disrupted by cutting,...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enzymatic browning happen?</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Enzymatic </a:t>
            </a:r>
            <a:r>
              <a:rPr lang="en-US" dirty="0"/>
              <a:t>browning affects mostly fruits and vegetables. When you peel or cut open a fruit with a knife, oxygen is introduced to the damaged part. The presence of oxygen triggers the enzymes, </a:t>
            </a:r>
            <a:r>
              <a:rPr lang="en-US" dirty="0" err="1"/>
              <a:t>polyphenol</a:t>
            </a:r>
            <a:r>
              <a:rPr lang="en-US" dirty="0"/>
              <a:t> </a:t>
            </a:r>
            <a:r>
              <a:rPr lang="en-US" dirty="0" err="1"/>
              <a:t>oxidase</a:t>
            </a:r>
            <a:r>
              <a:rPr lang="en-US" dirty="0"/>
              <a:t> (PPO) in apples for example, to oxidize </a:t>
            </a:r>
            <a:r>
              <a:rPr lang="en-US" dirty="0" err="1"/>
              <a:t>phenolic</a:t>
            </a:r>
            <a:r>
              <a:rPr lang="en-US" dirty="0"/>
              <a:t> compounds in the tissues. This results in formation of </a:t>
            </a:r>
            <a:r>
              <a:rPr lang="en-US" dirty="0" err="1"/>
              <a:t>quinones</a:t>
            </a:r>
            <a:r>
              <a:rPr lang="en-US" dirty="0"/>
              <a:t>, which </a:t>
            </a:r>
            <a:r>
              <a:rPr lang="en-US" b="1" dirty="0"/>
              <a:t>polymerize to form brown pigments called </a:t>
            </a:r>
            <a:r>
              <a:rPr lang="en-US" b="1" dirty="0" err="1"/>
              <a:t>melanins</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Not only PPO in present in fruits and vegetables. PPO is also responsible for the black spots in crustaceans like shrimps and prawns. The black spots begin to manifest hours or days after harvest.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ways to control browning</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To </a:t>
            </a:r>
            <a:r>
              <a:rPr lang="en-US" dirty="0"/>
              <a:t>increase the yield and inhibit PPO in foods, many methods are used. These methods are classified into two groups: chemical methods and physical methods.</a:t>
            </a:r>
          </a:p>
          <a:p>
            <a:pPr fontAlgn="base"/>
            <a:r>
              <a:rPr lang="en-US" dirty="0"/>
              <a:t>These physical methods work by the use of high or low temperature, by removing oxygen, and irradiation. They work by destroying the enzymes, slowing down the enzyme activity or by oxygen removal. While chemical methods include the use of antioxidants, acidifying agents and/or chelating agents. Also, a new way to fight browning is also starting to gain a following—genetic engineering.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Blanching</a:t>
            </a: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a:t>One common way of using high temperature to stop enzymatic browning is blanching. Through this method, </a:t>
            </a:r>
            <a:r>
              <a:rPr lang="en-US" b="1" dirty="0"/>
              <a:t>the fruit or vegetable is heated in a short time (a few minutes)</a:t>
            </a:r>
            <a:r>
              <a:rPr lang="en-US" dirty="0"/>
              <a:t>. And then treated with cold air or iced water to immediately bring the temperature down. Not only </a:t>
            </a:r>
            <a:r>
              <a:rPr lang="en-US" b="1" dirty="0"/>
              <a:t>it slows enzyme activity down</a:t>
            </a:r>
            <a:r>
              <a:rPr lang="en-US" dirty="0"/>
              <a:t>. It also helps clean fruits and vegetables of dirt and microorganisms, and retain nutrients.</a:t>
            </a:r>
          </a:p>
          <a:p>
            <a:pPr fontAlgn="base"/>
            <a:r>
              <a:rPr lang="en-US" dirty="0"/>
              <a:t>As a part of the pre-treatment process, </a:t>
            </a:r>
            <a:r>
              <a:rPr lang="en-US" b="1" dirty="0"/>
              <a:t>blanching is widely used in many parts of the food manufacturing industry</a:t>
            </a:r>
            <a:r>
              <a:rPr lang="en-US" dirty="0"/>
              <a:t>. For example, when preparing vegetables for freezing, blanching is necessary to stop the enzyme activity that may affect the color, texture, and flavor during storage.</a:t>
            </a:r>
          </a:p>
          <a:p>
            <a:pPr fontAlgn="base"/>
            <a:r>
              <a:rPr lang="en-US" dirty="0"/>
              <a:t>One common way of using high temperature to stop enzymatic browning is blanching. Through this method, </a:t>
            </a:r>
            <a:r>
              <a:rPr lang="en-US" b="1" dirty="0"/>
              <a:t>the fruit or vegetable is heated in a short time (a few minutes)</a:t>
            </a:r>
            <a:r>
              <a:rPr lang="en-US" dirty="0"/>
              <a:t>. And then treated with cold air or iced water to immediately bring the temperature down. Not only </a:t>
            </a:r>
            <a:r>
              <a:rPr lang="en-US" b="1" dirty="0"/>
              <a:t>it slows enzyme activity down</a:t>
            </a:r>
            <a:r>
              <a:rPr lang="en-US" dirty="0"/>
              <a:t>. It also helps clean fruits and vegetables of dirt and microorganisms, and retain nutrients.</a:t>
            </a:r>
          </a:p>
          <a:p>
            <a:pPr fontAlgn="base"/>
            <a:r>
              <a:rPr lang="en-US" dirty="0"/>
              <a:t>As a part of the pre-treatment process, </a:t>
            </a:r>
            <a:r>
              <a:rPr lang="en-US" b="1" dirty="0"/>
              <a:t>blanching is widely used in many parts of the food manufacturing industry</a:t>
            </a:r>
            <a:r>
              <a:rPr lang="en-US" dirty="0"/>
              <a:t>. For example, when preparing vegetables for freezing, blanching is necessary to stop the enzyme activity that may affect the color, texture, and flavor during storage.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REFRIGERATOR</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One common way of using high temperature to stop enzymatic browning is blanching. Through this method, </a:t>
            </a:r>
            <a:r>
              <a:rPr lang="en-US" b="1" dirty="0"/>
              <a:t>the fruit or vegetable is heated in a short time (a few minutes)</a:t>
            </a:r>
            <a:r>
              <a:rPr lang="en-US" dirty="0"/>
              <a:t>. And then treated with cold air or iced water to immediately bring the temperature down. Not only </a:t>
            </a:r>
            <a:r>
              <a:rPr lang="en-US" b="1" dirty="0"/>
              <a:t>it slows enzyme activity down</a:t>
            </a:r>
            <a:r>
              <a:rPr lang="en-US" dirty="0"/>
              <a:t>. It also helps clean fruits and vegetables of dirt and microorganisms, and retain nutrients.</a:t>
            </a:r>
          </a:p>
          <a:p>
            <a:pPr fontAlgn="base"/>
            <a:r>
              <a:rPr lang="en-US" dirty="0"/>
              <a:t>As a part of the pre-treatment process, </a:t>
            </a:r>
            <a:r>
              <a:rPr lang="en-US" b="1" dirty="0"/>
              <a:t>blanching is widely used in many parts of the food manufacturing industry</a:t>
            </a:r>
            <a:r>
              <a:rPr lang="en-US" dirty="0"/>
              <a:t>. For example, when preparing vegetables for freezing, blanching is necessary to stop the enzyme activity that may affect the color, texture, and flavor during storage.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removal</a:t>
            </a:r>
            <a:endParaRPr lang="en-US" dirty="0"/>
          </a:p>
        </p:txBody>
      </p:sp>
      <p:sp>
        <p:nvSpPr>
          <p:cNvPr id="3" name="Content Placeholder 2"/>
          <p:cNvSpPr>
            <a:spLocks noGrp="1"/>
          </p:cNvSpPr>
          <p:nvPr>
            <p:ph idx="1"/>
          </p:nvPr>
        </p:nvSpPr>
        <p:spPr/>
        <p:txBody>
          <a:bodyPr>
            <a:normAutofit fontScale="92500"/>
          </a:bodyPr>
          <a:lstStyle/>
          <a:p>
            <a:pPr fontAlgn="base">
              <a:buNone/>
            </a:pPr>
            <a:endParaRPr lang="en-US" dirty="0"/>
          </a:p>
          <a:p>
            <a:pPr fontAlgn="base"/>
            <a:r>
              <a:rPr lang="en-US" dirty="0"/>
              <a:t>Enzymatic browning can only take place in the presence of oxygen. When the oxygen removed, the browning process slows down. There are a few ways to achieve this. Today, </a:t>
            </a:r>
            <a:r>
              <a:rPr lang="en-US" b="1" dirty="0"/>
              <a:t>Vacuum packaging and modified atmosphere packaging (MAP) are widely used</a:t>
            </a:r>
            <a:r>
              <a:rPr lang="en-US" dirty="0"/>
              <a:t>. Both processes started in the 20th century, the time of many innovations in food science.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430</Words>
  <Application>Microsoft Office PowerPoint</Application>
  <PresentationFormat>On-screen Show (4:3)</PresentationFormat>
  <Paragraphs>91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Browning</vt:lpstr>
      <vt:lpstr>Slide 2</vt:lpstr>
      <vt:lpstr>Type of browning</vt:lpstr>
      <vt:lpstr>How does enzymatic browning happen? </vt:lpstr>
      <vt:lpstr>Slide 5</vt:lpstr>
      <vt:lpstr>The ways to control browning </vt:lpstr>
      <vt:lpstr>Blanching</vt:lpstr>
      <vt:lpstr>REFRIGERATOR</vt:lpstr>
      <vt:lpstr>Oxygen removal</vt:lpstr>
      <vt:lpstr>Slide 10</vt:lpstr>
      <vt:lpstr>Antioxidant</vt:lpstr>
      <vt:lpstr>IRRADIATION</vt:lpstr>
      <vt:lpstr>Slide 13</vt:lpstr>
      <vt:lpstr>Caramelization</vt:lpstr>
      <vt:lpstr>Maillard Reaction</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Browning</dc:title>
  <dc:creator>user</dc:creator>
  <cp:lastModifiedBy>user</cp:lastModifiedBy>
  <cp:revision>19</cp:revision>
  <dcterms:created xsi:type="dcterms:W3CDTF">2021-07-19T05:16:32Z</dcterms:created>
  <dcterms:modified xsi:type="dcterms:W3CDTF">2021-07-19T10:39:34Z</dcterms:modified>
</cp:coreProperties>
</file>