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63" r:id="rId6"/>
    <p:sldId id="259"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60"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C10693-32F2-4428-875C-4D2E8BA7980E}"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77470-6DEC-43D8-9174-47FF26CC2BF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C10693-32F2-4428-875C-4D2E8BA7980E}"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77470-6DEC-43D8-9174-47FF26CC2BF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C10693-32F2-4428-875C-4D2E8BA7980E}"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77470-6DEC-43D8-9174-47FF26CC2BF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C10693-32F2-4428-875C-4D2E8BA7980E}"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77470-6DEC-43D8-9174-47FF26CC2BF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C10693-32F2-4428-875C-4D2E8BA7980E}"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77470-6DEC-43D8-9174-47FF26CC2BF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C10693-32F2-4428-875C-4D2E8BA7980E}" type="datetimeFigureOut">
              <a:rPr lang="en-US" smtClean="0"/>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77470-6DEC-43D8-9174-47FF26CC2BF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BC10693-32F2-4428-875C-4D2E8BA7980E}" type="datetimeFigureOut">
              <a:rPr lang="en-US" smtClean="0"/>
              <a:t>5/4/2022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377470-6DEC-43D8-9174-47FF26CC2BF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BC10693-32F2-4428-875C-4D2E8BA7980E}" type="datetimeFigureOut">
              <a:rPr lang="en-US" smtClean="0"/>
              <a:t>5/4/2022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377470-6DEC-43D8-9174-47FF26CC2BF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10693-32F2-4428-875C-4D2E8BA7980E}" type="datetimeFigureOut">
              <a:rPr lang="en-US" smtClean="0"/>
              <a:t>5/4/2022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377470-6DEC-43D8-9174-47FF26CC2BF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C10693-32F2-4428-875C-4D2E8BA7980E}" type="datetimeFigureOut">
              <a:rPr lang="en-US" smtClean="0"/>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77470-6DEC-43D8-9174-47FF26CC2BF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C10693-32F2-4428-875C-4D2E8BA7980E}" type="datetimeFigureOut">
              <a:rPr lang="en-US" smtClean="0"/>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77470-6DEC-43D8-9174-47FF26CC2BF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C10693-32F2-4428-875C-4D2E8BA7980E}" type="datetimeFigureOut">
              <a:rPr lang="en-US" smtClean="0"/>
              <a:t>5/4/2022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377470-6DEC-43D8-9174-47FF26CC2BF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medicine.medscape.com/article/1003964-overvie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Brucellosis</a:t>
            </a:r>
          </a:p>
        </p:txBody>
      </p:sp>
      <p:sp>
        <p:nvSpPr>
          <p:cNvPr id="4" name="Content Placeholder 3"/>
          <p:cNvSpPr>
            <a:spLocks noGrp="1"/>
          </p:cNvSpPr>
          <p:nvPr>
            <p:ph idx="1"/>
          </p:nvPr>
        </p:nvSpPr>
        <p:spPr/>
        <p:txBody>
          <a:bodyPr>
            <a:normAutofit fontScale="62500" lnSpcReduction="20000"/>
          </a:bodyPr>
          <a:lstStyle/>
          <a:p>
            <a:r>
              <a:rPr lang="en-US" dirty="0"/>
              <a:t>Brucellosis is a </a:t>
            </a:r>
            <a:r>
              <a:rPr lang="en-US" dirty="0" err="1"/>
              <a:t>zoonotic</a:t>
            </a:r>
            <a:r>
              <a:rPr lang="en-US" dirty="0"/>
              <a:t> infection caused by the bacterial genus </a:t>
            </a:r>
            <a:r>
              <a:rPr lang="en-US" i="1" dirty="0" err="1"/>
              <a:t>Brucella</a:t>
            </a:r>
            <a:r>
              <a:rPr lang="en-US" i="1" dirty="0"/>
              <a:t>.</a:t>
            </a:r>
            <a:r>
              <a:rPr lang="en-US" dirty="0"/>
              <a:t> The bacteria are transmitted from animals to humans by ingestion through infected food products, direct contact with an infected animal, or inhalation of aerosols. The disease is an old one that has been known by various names, including Mediterranean fever, Malta fever, gastric remittent fever, and undulant fever. Humans are accidental hosts, but brucellosis continues to be a major public health concern worldwide and is the most common </a:t>
            </a:r>
            <a:r>
              <a:rPr lang="en-US" dirty="0" err="1"/>
              <a:t>zoonotic</a:t>
            </a:r>
            <a:r>
              <a:rPr lang="en-US" dirty="0"/>
              <a:t> infection.</a:t>
            </a:r>
            <a:r>
              <a:rPr lang="en-US" baseline="30000" dirty="0"/>
              <a:t> </a:t>
            </a:r>
            <a:endParaRPr lang="en-US" dirty="0"/>
          </a:p>
          <a:p>
            <a:r>
              <a:rPr lang="en-US" dirty="0" err="1"/>
              <a:t>Brucella</a:t>
            </a:r>
            <a:r>
              <a:rPr lang="en-US" dirty="0"/>
              <a:t> organisms, which are small aerobic intracellular </a:t>
            </a:r>
            <a:r>
              <a:rPr lang="en-US" dirty="0" err="1"/>
              <a:t>coccobacilli</a:t>
            </a:r>
            <a:r>
              <a:rPr lang="en-US" dirty="0"/>
              <a:t>, localize in the reproductive organs of host animals, causing abortions and sterility. They are shed in large numbers in the animal’s urine, milk, placental fluid, and other fluids</a:t>
            </a:r>
          </a:p>
          <a:p>
            <a:r>
              <a:rPr lang="en-US" dirty="0"/>
              <a:t>The global burden of human brucellosis remains enormous. The organism causes more than 500,000 infections per year worldwide.</a:t>
            </a:r>
          </a:p>
          <a:p>
            <a:pPr>
              <a:buNone/>
            </a:pPr>
            <a:br>
              <a:rPr lang="en-US" dirty="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Morphology and Biochemical characteristic</a:t>
            </a:r>
          </a:p>
        </p:txBody>
      </p:sp>
      <p:sp>
        <p:nvSpPr>
          <p:cNvPr id="3" name="Content Placeholder 2"/>
          <p:cNvSpPr>
            <a:spLocks noGrp="1"/>
          </p:cNvSpPr>
          <p:nvPr>
            <p:ph idx="1"/>
          </p:nvPr>
        </p:nvSpPr>
        <p:spPr/>
        <p:txBody>
          <a:bodyPr>
            <a:normAutofit fontScale="92500" lnSpcReduction="20000"/>
          </a:bodyPr>
          <a:lstStyle/>
          <a:p>
            <a:r>
              <a:rPr lang="en-US" b="1" dirty="0" err="1"/>
              <a:t>Brucella</a:t>
            </a:r>
            <a:r>
              <a:rPr lang="en-US" dirty="0"/>
              <a:t> species are small, Gram-negative, facultative </a:t>
            </a:r>
            <a:r>
              <a:rPr lang="en-US" dirty="0" err="1"/>
              <a:t>coccobacilli</a:t>
            </a:r>
            <a:r>
              <a:rPr lang="en-US" dirty="0"/>
              <a:t>, most lacking a capsule, </a:t>
            </a:r>
            <a:r>
              <a:rPr lang="en-US" dirty="0" err="1"/>
              <a:t>endospores</a:t>
            </a:r>
            <a:r>
              <a:rPr lang="en-US" dirty="0"/>
              <a:t>, or native plasmids. They are intracellular within the host organism, and show environmental persistence outside the host.</a:t>
            </a:r>
          </a:p>
          <a:p>
            <a:r>
              <a:rPr lang="en-US" dirty="0" err="1"/>
              <a:t>Catalase</a:t>
            </a:r>
            <a:r>
              <a:rPr lang="en-US" dirty="0"/>
              <a:t>(+</a:t>
            </a:r>
            <a:r>
              <a:rPr lang="en-US" dirty="0" err="1"/>
              <a:t>ve</a:t>
            </a:r>
            <a:r>
              <a:rPr lang="en-US" dirty="0"/>
              <a:t>),Flagella(-</a:t>
            </a:r>
            <a:r>
              <a:rPr lang="en-US" dirty="0" err="1"/>
              <a:t>ve</a:t>
            </a:r>
            <a:r>
              <a:rPr lang="en-US" dirty="0"/>
              <a:t>)</a:t>
            </a:r>
          </a:p>
          <a:p>
            <a:r>
              <a:rPr lang="en-US" dirty="0"/>
              <a:t>Gelatin Hydrolysis  (-</a:t>
            </a:r>
            <a:r>
              <a:rPr lang="en-US" dirty="0" err="1"/>
              <a:t>ve</a:t>
            </a:r>
            <a:r>
              <a:rPr lang="en-US" dirty="0"/>
              <a:t>) </a:t>
            </a:r>
          </a:p>
          <a:p>
            <a:r>
              <a:rPr lang="en-US" dirty="0"/>
              <a:t>Gram Staining (-</a:t>
            </a:r>
            <a:r>
              <a:rPr lang="en-US" dirty="0" err="1"/>
              <a:t>ve</a:t>
            </a:r>
            <a:r>
              <a:rPr lang="en-US" dirty="0"/>
              <a:t>)</a:t>
            </a:r>
          </a:p>
          <a:p>
            <a:r>
              <a:rPr lang="en-US" dirty="0"/>
              <a:t>H2S (-</a:t>
            </a:r>
            <a:r>
              <a:rPr lang="en-US" dirty="0" err="1"/>
              <a:t>ve</a:t>
            </a:r>
            <a:r>
              <a:rPr lang="en-US" dirty="0"/>
              <a:t>),</a:t>
            </a:r>
            <a:r>
              <a:rPr lang="en-US" dirty="0" err="1"/>
              <a:t>Hemolysis</a:t>
            </a:r>
            <a:r>
              <a:rPr lang="en-US" dirty="0"/>
              <a:t> (-</a:t>
            </a:r>
            <a:r>
              <a:rPr lang="en-US" dirty="0" err="1"/>
              <a:t>ve</a:t>
            </a:r>
            <a:r>
              <a:rPr lang="en-US" dirty="0"/>
              <a:t>),</a:t>
            </a:r>
            <a:r>
              <a:rPr lang="en-US" dirty="0" err="1"/>
              <a:t>Indole</a:t>
            </a:r>
            <a:r>
              <a:rPr lang="en-US" dirty="0"/>
              <a:t> (-</a:t>
            </a:r>
            <a:r>
              <a:rPr lang="en-US" dirty="0" err="1"/>
              <a:t>ve</a:t>
            </a:r>
            <a:r>
              <a:rPr lang="en-US" dirty="0"/>
              <a:t>),Litmus Milk  (-</a:t>
            </a:r>
            <a:r>
              <a:rPr lang="en-US" dirty="0" err="1"/>
              <a:t>ve</a:t>
            </a:r>
            <a:r>
              <a:rPr lang="en-US" dirty="0"/>
              <a:t>),Motility (-</a:t>
            </a:r>
            <a:r>
              <a:rPr lang="en-US" dirty="0" err="1"/>
              <a:t>ve</a:t>
            </a:r>
            <a:r>
              <a:rPr lang="en-US"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4  Species cause human </a:t>
            </a:r>
            <a:r>
              <a:rPr lang="en-US" dirty="0" err="1"/>
              <a:t>pathogenicity</a:t>
            </a:r>
            <a:r>
              <a:rPr lang="en-US" dirty="0"/>
              <a:t>:</a:t>
            </a:r>
          </a:p>
        </p:txBody>
      </p:sp>
      <p:sp>
        <p:nvSpPr>
          <p:cNvPr id="3" name="Content Placeholder 2"/>
          <p:cNvSpPr>
            <a:spLocks noGrp="1"/>
          </p:cNvSpPr>
          <p:nvPr>
            <p:ph idx="1"/>
          </p:nvPr>
        </p:nvSpPr>
        <p:spPr/>
        <p:txBody>
          <a:bodyPr/>
          <a:lstStyle/>
          <a:p>
            <a:r>
              <a:rPr lang="en-US" i="1" dirty="0" err="1"/>
              <a:t>Brucella</a:t>
            </a:r>
            <a:r>
              <a:rPr lang="en-US" i="1" dirty="0"/>
              <a:t> </a:t>
            </a:r>
            <a:r>
              <a:rPr lang="en-US" i="1" dirty="0" err="1"/>
              <a:t>melitensis</a:t>
            </a:r>
            <a:r>
              <a:rPr lang="en-US" i="1" dirty="0"/>
              <a:t> (from sheep; highest </a:t>
            </a:r>
            <a:r>
              <a:rPr lang="en-US" i="1" dirty="0" err="1"/>
              <a:t>pathogenicity</a:t>
            </a:r>
            <a:r>
              <a:rPr lang="en-US" i="1" dirty="0"/>
              <a:t>)</a:t>
            </a:r>
            <a:endParaRPr lang="en-US" dirty="0"/>
          </a:p>
          <a:p>
            <a:r>
              <a:rPr lang="en-US" i="1" dirty="0" err="1"/>
              <a:t>Brucella</a:t>
            </a:r>
            <a:r>
              <a:rPr lang="en-US" i="1" dirty="0"/>
              <a:t> </a:t>
            </a:r>
            <a:r>
              <a:rPr lang="en-US" i="1" dirty="0" err="1"/>
              <a:t>suis</a:t>
            </a:r>
            <a:r>
              <a:rPr lang="en-US" dirty="0"/>
              <a:t> (from pigs; high </a:t>
            </a:r>
            <a:r>
              <a:rPr lang="en-US" dirty="0" err="1"/>
              <a:t>pathogenicity</a:t>
            </a:r>
            <a:r>
              <a:rPr lang="en-US" dirty="0"/>
              <a:t>)</a:t>
            </a:r>
          </a:p>
          <a:p>
            <a:r>
              <a:rPr lang="en-US" i="1" dirty="0" err="1"/>
              <a:t>Brucella</a:t>
            </a:r>
            <a:r>
              <a:rPr lang="en-US" i="1" dirty="0"/>
              <a:t> </a:t>
            </a:r>
            <a:r>
              <a:rPr lang="en-US" i="1" dirty="0" err="1"/>
              <a:t>abortus</a:t>
            </a:r>
            <a:r>
              <a:rPr lang="en-US" dirty="0"/>
              <a:t> (from cattle; moderate </a:t>
            </a:r>
            <a:r>
              <a:rPr lang="en-US" dirty="0" err="1"/>
              <a:t>pathogenicity</a:t>
            </a:r>
            <a:r>
              <a:rPr lang="en-US" dirty="0"/>
              <a:t>)</a:t>
            </a:r>
          </a:p>
          <a:p>
            <a:r>
              <a:rPr lang="en-US" i="1" dirty="0" err="1"/>
              <a:t>Brucella</a:t>
            </a:r>
            <a:r>
              <a:rPr lang="en-US" i="1" dirty="0"/>
              <a:t> </a:t>
            </a:r>
            <a:r>
              <a:rPr lang="en-US" i="1" dirty="0" err="1"/>
              <a:t>canis</a:t>
            </a:r>
            <a:r>
              <a:rPr lang="en-US" dirty="0"/>
              <a:t> (from dogs; moderate </a:t>
            </a:r>
            <a:r>
              <a:rPr lang="en-US" dirty="0" err="1"/>
              <a:t>pathogenicity</a:t>
            </a:r>
            <a:r>
              <a:rPr lang="en-US" dirty="0"/>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457200"/>
          </a:xfrm>
        </p:spPr>
        <p:txBody>
          <a:bodyPr>
            <a:normAutofit/>
          </a:bodyPr>
          <a:lstStyle/>
          <a:p>
            <a:r>
              <a:rPr lang="en-US" sz="2000" dirty="0" err="1"/>
              <a:t>Pathogenicity</a:t>
            </a:r>
            <a:endParaRPr lang="en-US" sz="2000" dirty="0"/>
          </a:p>
        </p:txBody>
      </p:sp>
      <p:sp>
        <p:nvSpPr>
          <p:cNvPr id="6" name="Content Placeholder 5"/>
          <p:cNvSpPr>
            <a:spLocks noGrp="1"/>
          </p:cNvSpPr>
          <p:nvPr>
            <p:ph idx="1"/>
          </p:nvPr>
        </p:nvSpPr>
        <p:spPr>
          <a:xfrm>
            <a:off x="457200" y="838200"/>
            <a:ext cx="8229600" cy="5211763"/>
          </a:xfrm>
        </p:spPr>
        <p:txBody>
          <a:bodyPr>
            <a:noAutofit/>
          </a:bodyPr>
          <a:lstStyle/>
          <a:p>
            <a:r>
              <a:rPr lang="en-US" sz="1600" dirty="0" err="1"/>
              <a:t>Brucellae</a:t>
            </a:r>
            <a:r>
              <a:rPr lang="en-US" sz="1600" dirty="0"/>
              <a:t> are aerobic gram-negative </a:t>
            </a:r>
            <a:r>
              <a:rPr lang="en-US" sz="1600" dirty="0" err="1"/>
              <a:t>coccobacilli</a:t>
            </a:r>
            <a:r>
              <a:rPr lang="en-US" sz="1600" dirty="0"/>
              <a:t> that possess a unique ability to invade both </a:t>
            </a:r>
            <a:r>
              <a:rPr lang="en-US" sz="1600" dirty="0" err="1"/>
              <a:t>phagocytic</a:t>
            </a:r>
            <a:r>
              <a:rPr lang="en-US" sz="1600" dirty="0"/>
              <a:t> and </a:t>
            </a:r>
            <a:r>
              <a:rPr lang="en-US" sz="1600" dirty="0" err="1"/>
              <a:t>nonphagocytic</a:t>
            </a:r>
            <a:r>
              <a:rPr lang="en-US" sz="1600" dirty="0"/>
              <a:t> cells and to survive in the intracellular environment by finding ways to avoid the immune system. This ability helps explain why brucellosis is a systemic disease and can involve almost every organ system.</a:t>
            </a:r>
          </a:p>
          <a:p>
            <a:r>
              <a:rPr lang="en-US" sz="1600" i="1" dirty="0" err="1"/>
              <a:t>Brucella</a:t>
            </a:r>
            <a:r>
              <a:rPr lang="en-US" sz="1600" dirty="0"/>
              <a:t> can gain entry into the human body through breaks in the skin, mucous membranes, conjunctivae, and respiratory and gastrointestinal (GI) tracts. Ingestion usually occurs by way of unpasteurized milk; meat products often have a low bacterial load. In the United States, </a:t>
            </a:r>
            <a:r>
              <a:rPr lang="en-US" sz="1600" dirty="0" err="1"/>
              <a:t>percutaneous</a:t>
            </a:r>
            <a:r>
              <a:rPr lang="en-US" sz="1600" dirty="0"/>
              <a:t> </a:t>
            </a:r>
            <a:r>
              <a:rPr lang="en-US" sz="1600" dirty="0" err="1"/>
              <a:t>needlestick</a:t>
            </a:r>
            <a:r>
              <a:rPr lang="en-US" sz="1600" dirty="0"/>
              <a:t> exposure, </a:t>
            </a:r>
            <a:r>
              <a:rPr lang="en-US" sz="1600" dirty="0" err="1"/>
              <a:t>conjunctival</a:t>
            </a:r>
            <a:r>
              <a:rPr lang="en-US" sz="1600" dirty="0"/>
              <a:t> exposure through eye splash, and inhalation are the most common routes of entry.</a:t>
            </a:r>
          </a:p>
          <a:p>
            <a:r>
              <a:rPr lang="en-US" sz="1600" dirty="0"/>
              <a:t>Once within the bloodstream, the organisms quickly become intracellular pathogens contained within circulating </a:t>
            </a:r>
            <a:r>
              <a:rPr lang="en-US" sz="1600" dirty="0" err="1"/>
              <a:t>polymorphonuclear</a:t>
            </a:r>
            <a:r>
              <a:rPr lang="en-US" sz="1600" dirty="0"/>
              <a:t> cells (PMNs) and macrophages, making use of numerous mechanisms to avoid or suppress bactericidal responses. Animal data suggest that the </a:t>
            </a:r>
            <a:r>
              <a:rPr lang="en-US" sz="1600" dirty="0" err="1"/>
              <a:t>lipopolysaccharide</a:t>
            </a:r>
            <a:r>
              <a:rPr lang="en-US" sz="1600" dirty="0"/>
              <a:t> (LPS) coat (smooth in </a:t>
            </a:r>
            <a:r>
              <a:rPr lang="en-US" sz="1600" i="1" dirty="0"/>
              <a:t>B </a:t>
            </a:r>
            <a:r>
              <a:rPr lang="en-US" sz="1600" i="1" dirty="0" err="1"/>
              <a:t>melitensis</a:t>
            </a:r>
            <a:r>
              <a:rPr lang="en-US" sz="1600" i="1" dirty="0"/>
              <a:t>, B </a:t>
            </a:r>
            <a:r>
              <a:rPr lang="en-US" sz="1600" i="1" dirty="0" err="1"/>
              <a:t>abortus</a:t>
            </a:r>
            <a:r>
              <a:rPr lang="en-US" sz="1600" i="1" dirty="0"/>
              <a:t>,</a:t>
            </a:r>
            <a:r>
              <a:rPr lang="en-US" sz="1600" dirty="0"/>
              <a:t> and </a:t>
            </a:r>
            <a:r>
              <a:rPr lang="en-US" sz="1600" i="1" dirty="0"/>
              <a:t>B </a:t>
            </a:r>
            <a:r>
              <a:rPr lang="en-US" sz="1600" i="1" dirty="0" err="1"/>
              <a:t>suis</a:t>
            </a:r>
            <a:r>
              <a:rPr lang="en-US" sz="1600" i="1" dirty="0"/>
              <a:t>;</a:t>
            </a:r>
            <a:r>
              <a:rPr lang="en-US" sz="1600" dirty="0"/>
              <a:t> rough in </a:t>
            </a:r>
            <a:r>
              <a:rPr lang="en-US" sz="1600" i="1" dirty="0"/>
              <a:t>B </a:t>
            </a:r>
            <a:r>
              <a:rPr lang="en-US" sz="1600" i="1" dirty="0" err="1"/>
              <a:t>canis</a:t>
            </a:r>
            <a:r>
              <a:rPr lang="en-US" sz="1600" dirty="0"/>
              <a:t>) is likely to play a role in intracellular survival, perhaps because of adenine and guanine </a:t>
            </a:r>
            <a:r>
              <a:rPr lang="en-US" sz="1600" dirty="0" err="1"/>
              <a:t>monophosphate</a:t>
            </a:r>
            <a:r>
              <a:rPr lang="en-US" sz="1600" dirty="0"/>
              <a:t> production, which inhibits </a:t>
            </a:r>
            <a:r>
              <a:rPr lang="en-US" sz="1600" dirty="0" err="1"/>
              <a:t>phagosomal</a:t>
            </a:r>
            <a:r>
              <a:rPr lang="en-US" sz="1600" dirty="0"/>
              <a:t> fusion and oxidative burst activity.</a:t>
            </a:r>
          </a:p>
          <a:p>
            <a:r>
              <a:rPr lang="en-US" sz="1600" dirty="0"/>
              <a:t>In addition, </a:t>
            </a:r>
            <a:r>
              <a:rPr lang="en-US" sz="1600" i="1" dirty="0" err="1"/>
              <a:t>Brucella</a:t>
            </a:r>
            <a:r>
              <a:rPr lang="en-US" sz="1600" dirty="0"/>
              <a:t> species have relatively low virulence, toxicity, and </a:t>
            </a:r>
            <a:r>
              <a:rPr lang="en-US" sz="1600" dirty="0" err="1"/>
              <a:t>pyrogenicity</a:t>
            </a:r>
            <a:r>
              <a:rPr lang="en-US" sz="1600" dirty="0"/>
              <a:t>, making them poor inducers of some inflammatory cytokines, such as tumor necrosis factor (TNF) and </a:t>
            </a:r>
            <a:r>
              <a:rPr lang="en-US" sz="1600" dirty="0" err="1"/>
              <a:t>interferons</a:t>
            </a:r>
            <a:r>
              <a:rPr lang="en-US" sz="1600" dirty="0"/>
              <a:t>. Furthermore, the bacteria do not activate the alternative complement system. Finally, they are thought to inhibit programmed cell death.</a:t>
            </a:r>
          </a:p>
          <a:p>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52280-8546-A39D-F8B0-E42E2D06D6A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CB310E7-C37A-245A-0306-AE3CAC586EF9}"/>
              </a:ext>
            </a:extLst>
          </p:cNvPr>
          <p:cNvSpPr>
            <a:spLocks noGrp="1"/>
          </p:cNvSpPr>
          <p:nvPr>
            <p:ph idx="1"/>
          </p:nvPr>
        </p:nvSpPr>
        <p:spPr/>
        <p:txBody>
          <a:bodyPr>
            <a:normAutofit fontScale="47500" lnSpcReduction="20000"/>
          </a:bodyPr>
          <a:lstStyle/>
          <a:p>
            <a:r>
              <a:rPr lang="en-US" sz="3200" dirty="0"/>
              <a:t>After ingestion by phagocytes, about 15-30% of brucellae survive. Susceptibility to intracellular killing differs among species, with </a:t>
            </a:r>
            <a:r>
              <a:rPr lang="en-US" sz="3200" i="1" dirty="0"/>
              <a:t>B abortus</a:t>
            </a:r>
            <a:r>
              <a:rPr lang="en-US" sz="3200" dirty="0"/>
              <a:t> readily killed and </a:t>
            </a:r>
            <a:r>
              <a:rPr lang="en-US" sz="3200" i="1" dirty="0"/>
              <a:t>B </a:t>
            </a:r>
            <a:r>
              <a:rPr lang="en-US" sz="3200" i="1" dirty="0" err="1"/>
              <a:t>melitensis</a:t>
            </a:r>
            <a:r>
              <a:rPr lang="en-US" sz="3200" dirty="0"/>
              <a:t> rarely affected; these differences might explain the differences in pathogenicity and clinical manifestations in human cases of brucellosis.</a:t>
            </a:r>
            <a:r>
              <a:rPr lang="en-US" sz="3200" baseline="30000" dirty="0"/>
              <a:t> </a:t>
            </a:r>
            <a:endParaRPr lang="en-US" sz="3200" dirty="0"/>
          </a:p>
          <a:p>
            <a:r>
              <a:rPr lang="en-US" sz="3200" dirty="0"/>
              <a:t>Brucellae that survive are transported into the lymphatic system and may replicate there locally; they also may replicate in the kidney, liver, spleen, breast tissue, or joints, causing both localized and systemic infection. Any organ system can be involved (</a:t>
            </a:r>
            <a:r>
              <a:rPr lang="en-US" sz="3200" dirty="0" err="1"/>
              <a:t>eg</a:t>
            </a:r>
            <a:r>
              <a:rPr lang="en-US" sz="3200" dirty="0"/>
              <a:t>, central nervous system [CNS], heart, joints, genitourinary system, pulmonary system, and skin); localization of the process may cause focal symptoms or findings. After replication in the endoplasmic reticulum, the brucellae are released with the help of hemolysins and induced cell necrosis.</a:t>
            </a:r>
          </a:p>
          <a:p>
            <a:r>
              <a:rPr lang="en-US" sz="3200" dirty="0"/>
              <a:t>Development of cell-mediated immunity is the principal mechanism of recovery. The host response to infection with </a:t>
            </a:r>
            <a:r>
              <a:rPr lang="en-US" sz="3200" i="1" dirty="0"/>
              <a:t>B abortus</a:t>
            </a:r>
            <a:r>
              <a:rPr lang="en-US" sz="3200" dirty="0"/>
              <a:t> is characterized by the development of tissue granulomas indistinguishable from those of </a:t>
            </a:r>
            <a:r>
              <a:rPr lang="en-US" sz="3200" dirty="0">
                <a:hlinkClick r:id="rId2"/>
              </a:rPr>
              <a:t>sarcoidosis</a:t>
            </a:r>
            <a:r>
              <a:rPr lang="en-US" sz="3200" dirty="0"/>
              <a:t>. In contrast, infection with the more virulent species (</a:t>
            </a:r>
            <a:r>
              <a:rPr lang="en-US" sz="3200" i="1" dirty="0"/>
              <a:t>B </a:t>
            </a:r>
            <a:r>
              <a:rPr lang="en-US" sz="3200" i="1" dirty="0" err="1"/>
              <a:t>melitensis</a:t>
            </a:r>
            <a:r>
              <a:rPr lang="en-US" sz="3200" dirty="0"/>
              <a:t> and </a:t>
            </a:r>
            <a:r>
              <a:rPr lang="en-US" sz="3200" i="1" dirty="0"/>
              <a:t>B suis</a:t>
            </a:r>
            <a:r>
              <a:rPr lang="en-US" sz="3200" dirty="0"/>
              <a:t>) more commonly results in visceral </a:t>
            </a:r>
            <a:r>
              <a:rPr lang="en-US" sz="3200" dirty="0" err="1"/>
              <a:t>microabscesses</a:t>
            </a:r>
            <a:r>
              <a:rPr lang="en-US" sz="3200" dirty="0"/>
              <a:t>.</a:t>
            </a:r>
          </a:p>
          <a:p>
            <a:r>
              <a:rPr lang="en-US" sz="3200" dirty="0"/>
              <a:t>Although </a:t>
            </a:r>
            <a:r>
              <a:rPr lang="en-US" sz="3200" i="1" dirty="0"/>
              <a:t>Brucella</a:t>
            </a:r>
            <a:r>
              <a:rPr lang="en-US" sz="3200" dirty="0"/>
              <a:t> infection is primarily controlled through cell-mediated immunity rather than antibody activity, some immunity to reinfection is provided by serum immunoglobulin (Ig). Initially, IgM levels rise, followed by IgG titers. IgM may remain in the serum in low levels for several months, whereas IgG eventually declines. Persistently elevated IgG titers or second rises in IgG usually indicate chronic or relapsed infection. IgA antibodies are elaborated late and also may persist for very long intervals.</a:t>
            </a:r>
          </a:p>
          <a:p>
            <a:endParaRPr lang="en-IN" dirty="0"/>
          </a:p>
        </p:txBody>
      </p:sp>
    </p:spTree>
    <p:extLst>
      <p:ext uri="{BB962C8B-B14F-4D97-AF65-F5344CB8AC3E}">
        <p14:creationId xmlns:p14="http://schemas.microsoft.com/office/powerpoint/2010/main" val="626838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743200"/>
            <a:ext cx="8915400" cy="8956298"/>
          </a:xfrm>
          <a:prstGeom prst="rect">
            <a:avLst/>
          </a:prstGeom>
        </p:spPr>
        <p:txBody>
          <a:bodyPr wrap="square">
            <a:sp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The prognosis is generally excellent. Although initial symptoms of brucellosis may be debilitating, if they are treated appropriately and within the first few months of onset, the disease is easily curable, with a low risk of relapse or chronic disease. However, the prognosis is poor in persons who present with congestive heart failure due to </a:t>
            </a:r>
            <a:r>
              <a:rPr lang="en-US" dirty="0" err="1"/>
              <a:t>endocarditis</a:t>
            </a:r>
            <a:r>
              <a:rPr lang="en-US" dirty="0"/>
              <a:t>, in whom mortality approaches 85%. In some patients, brucellosis can cause chronic debilitating illness with extensive morbidity.</a:t>
            </a:r>
          </a:p>
          <a:p>
            <a:r>
              <a:rPr lang="en-US" dirty="0"/>
              <a:t>In uncomplicated cases of acute brucellosis, fever, malaise, and many other manifestations improve rapidly with bed rest, whereas sustained physical activity may prolong or worsen the degree of illness. Considerable improvement from the symptoms of the acute phase of illness typically occurs within a few weeks, with or without treatment. In many cases, this is followed by complete remission within 2-6 months. Recovery tends to be more rapid with </a:t>
            </a:r>
            <a:r>
              <a:rPr lang="en-US" i="1" dirty="0"/>
              <a:t>B </a:t>
            </a:r>
            <a:r>
              <a:rPr lang="en-US" i="1" dirty="0" err="1"/>
              <a:t>abortus</a:t>
            </a:r>
            <a:r>
              <a:rPr lang="en-US" dirty="0"/>
              <a:t> infection than with </a:t>
            </a:r>
            <a:r>
              <a:rPr lang="en-US" i="1" dirty="0"/>
              <a:t>B </a:t>
            </a:r>
            <a:r>
              <a:rPr lang="en-US" i="1" dirty="0" err="1"/>
              <a:t>melitensis</a:t>
            </a:r>
            <a:r>
              <a:rPr lang="en-US" dirty="0"/>
              <a:t> or </a:t>
            </a:r>
            <a:r>
              <a:rPr lang="en-US" i="1" dirty="0"/>
              <a:t>B </a:t>
            </a:r>
            <a:r>
              <a:rPr lang="en-US" i="1" dirty="0" err="1"/>
              <a:t>suis</a:t>
            </a:r>
            <a:r>
              <a:rPr lang="en-US" dirty="0"/>
              <a:t> infection.</a:t>
            </a:r>
          </a:p>
          <a:p>
            <a:r>
              <a:rPr lang="en-US" dirty="0"/>
              <a:t>Overall mortality in recognizably symptomatic acute or chronic cases of brucellosis is very low, certainly less than 5% and probably less than 2%. It is usually the result of the rare instance of </a:t>
            </a:r>
            <a:r>
              <a:rPr lang="en-US" i="1" dirty="0" err="1"/>
              <a:t>Brucella</a:t>
            </a:r>
            <a:r>
              <a:rPr lang="en-US" dirty="0"/>
              <a:t> </a:t>
            </a:r>
            <a:r>
              <a:rPr lang="en-US" dirty="0" err="1"/>
              <a:t>endocarditis</a:t>
            </a:r>
            <a:r>
              <a:rPr lang="en-US" dirty="0"/>
              <a:t> or is the result of severe CNS involvement, often as a complication of </a:t>
            </a:r>
            <a:r>
              <a:rPr lang="en-US" dirty="0" err="1"/>
              <a:t>endocarditis</a:t>
            </a:r>
            <a:r>
              <a:rPr lang="en-US" dirty="0"/>
              <a:t>. Postmortem analysis confirms that the burden of acute </a:t>
            </a:r>
            <a:r>
              <a:rPr lang="en-US" dirty="0" err="1"/>
              <a:t>brucellotic</a:t>
            </a:r>
            <a:r>
              <a:rPr lang="en-US" dirty="0"/>
              <a:t> infection is borne by tissues of the </a:t>
            </a:r>
            <a:r>
              <a:rPr lang="en-US" dirty="0" err="1"/>
              <a:t>lymphoreticular</a:t>
            </a:r>
            <a:r>
              <a:rPr lang="en-US" dirty="0"/>
              <a:t> system.</a:t>
            </a:r>
          </a:p>
          <a:p>
            <a:r>
              <a:rPr lang="en-US" dirty="0"/>
              <a:t>Recurrence of symptoms of acute brucellosis is not uncommon. The recurrent disease may be systemic or localized. In some of these patients, the condition evolves into chronic brucellosis, which may be progressive if untreated. Chronic brucellosis includes systemic and specific localized forms (including various types of </a:t>
            </a:r>
            <a:r>
              <a:rPr lang="en-US" dirty="0" err="1"/>
              <a:t>neurobrucellosis</a:t>
            </a:r>
            <a:r>
              <a:rPr lang="en-US" dirty="0"/>
              <a:t>). These various forms are due to continued infectious disease, for which additional treatment is indicated and effective.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Content Placeholder 2"/>
          <p:cNvSpPr>
            <a:spLocks noGrp="1"/>
          </p:cNvSpPr>
          <p:nvPr>
            <p:ph idx="1"/>
          </p:nvPr>
        </p:nvSpPr>
        <p:spPr/>
        <p:txBody>
          <a:bodyPr>
            <a:normAutofit fontScale="85000" lnSpcReduction="10000"/>
          </a:bodyPr>
          <a:lstStyle/>
          <a:p>
            <a:r>
              <a:rPr lang="en-US" dirty="0"/>
              <a:t> Drugs that display clinical activity with low relapse rates include </a:t>
            </a:r>
            <a:r>
              <a:rPr lang="en-US" dirty="0" err="1"/>
              <a:t>doxycycline</a:t>
            </a:r>
            <a:r>
              <a:rPr lang="en-US" dirty="0"/>
              <a:t>, </a:t>
            </a:r>
            <a:r>
              <a:rPr lang="en-US" dirty="0" err="1"/>
              <a:t>gentamicin</a:t>
            </a:r>
            <a:r>
              <a:rPr lang="en-US" dirty="0"/>
              <a:t>, streptomycin, </a:t>
            </a:r>
            <a:r>
              <a:rPr lang="en-US" dirty="0" err="1"/>
              <a:t>rifampin</a:t>
            </a:r>
            <a:r>
              <a:rPr lang="en-US" dirty="0"/>
              <a:t>, and </a:t>
            </a:r>
            <a:r>
              <a:rPr lang="en-US" dirty="0" err="1"/>
              <a:t>trimethoprim-sulfamethoxazole</a:t>
            </a:r>
            <a:r>
              <a:rPr lang="en-US" dirty="0"/>
              <a:t> (TMP-SMZ). Other agents with potential roles are </a:t>
            </a:r>
            <a:r>
              <a:rPr lang="en-US" dirty="0" err="1"/>
              <a:t>chloramphenicol</a:t>
            </a:r>
            <a:r>
              <a:rPr lang="en-US" dirty="0"/>
              <a:t>, </a:t>
            </a:r>
            <a:r>
              <a:rPr lang="en-US" dirty="0" err="1"/>
              <a:t>imipenem-cilastatin</a:t>
            </a:r>
            <a:r>
              <a:rPr lang="en-US" dirty="0"/>
              <a:t>, and various </a:t>
            </a:r>
            <a:r>
              <a:rPr lang="en-US" dirty="0" err="1"/>
              <a:t>fluoroquinolones</a:t>
            </a:r>
            <a:r>
              <a:rPr lang="en-US" dirty="0"/>
              <a:t>. When relapse occurs, the development of antibiotic resistance does not appear to be the underlying cause.</a:t>
            </a:r>
          </a:p>
          <a:p>
            <a:r>
              <a:rPr lang="en-US" dirty="0"/>
              <a:t>Corticosteroids are indicated to reduce inflammation and improve neurologic outcome in patients with </a:t>
            </a:r>
            <a:r>
              <a:rPr lang="en-US" dirty="0" err="1"/>
              <a:t>neurobrucellosis</a:t>
            </a:r>
            <a:r>
              <a:rPr lang="en-US"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Vaccination</a:t>
            </a:r>
          </a:p>
        </p:txBody>
      </p:sp>
      <p:sp>
        <p:nvSpPr>
          <p:cNvPr id="3" name="Content Placeholder 2"/>
          <p:cNvSpPr>
            <a:spLocks noGrp="1"/>
          </p:cNvSpPr>
          <p:nvPr>
            <p:ph idx="1"/>
          </p:nvPr>
        </p:nvSpPr>
        <p:spPr/>
        <p:txBody>
          <a:bodyPr>
            <a:normAutofit fontScale="62500" lnSpcReduction="20000"/>
          </a:bodyPr>
          <a:lstStyle/>
          <a:p>
            <a:r>
              <a:rPr lang="en-US" i="1" dirty="0" err="1"/>
              <a:t>Brucella</a:t>
            </a:r>
            <a:r>
              <a:rPr lang="en-US" i="1" dirty="0"/>
              <a:t> </a:t>
            </a:r>
            <a:r>
              <a:rPr lang="en-US" i="1" dirty="0" err="1"/>
              <a:t>abortus</a:t>
            </a:r>
            <a:r>
              <a:rPr lang="en-US" dirty="0"/>
              <a:t> is a bacterium that causes brucellosis in cattle.</a:t>
            </a:r>
          </a:p>
          <a:p>
            <a:r>
              <a:rPr lang="en-US" i="1" dirty="0"/>
              <a:t>B. </a:t>
            </a:r>
            <a:r>
              <a:rPr lang="en-US" i="1" dirty="0" err="1"/>
              <a:t>abortus</a:t>
            </a:r>
            <a:r>
              <a:rPr lang="en-US" dirty="0"/>
              <a:t> RB51 is a strain of this bacterium developed specifically for immunization of cattle against brucellosis to allow serological differentiation between naturally infected and vaccinated animals.</a:t>
            </a:r>
          </a:p>
          <a:p>
            <a:r>
              <a:rPr lang="en-US" dirty="0"/>
              <a:t>Accidental human exposure to RB51, though uncommon, has resulted in development of symptoms consistent with brucellosis. Exposures have included needle sticks, eye and wound splashes, and contact with infected material.</a:t>
            </a:r>
          </a:p>
          <a:p>
            <a:r>
              <a:rPr lang="en-US" dirty="0"/>
              <a:t>Other vaccines, such as </a:t>
            </a:r>
            <a:r>
              <a:rPr lang="en-US" i="1" dirty="0" err="1"/>
              <a:t>Brucella</a:t>
            </a:r>
            <a:r>
              <a:rPr lang="en-US" i="1" dirty="0"/>
              <a:t> </a:t>
            </a:r>
            <a:r>
              <a:rPr lang="en-US" i="1" dirty="0" err="1"/>
              <a:t>abortus</a:t>
            </a:r>
            <a:r>
              <a:rPr lang="en-US" dirty="0"/>
              <a:t> S19 for cattle and </a:t>
            </a:r>
            <a:r>
              <a:rPr lang="en-US" i="1" dirty="0"/>
              <a:t>B. </a:t>
            </a:r>
            <a:r>
              <a:rPr lang="en-US" i="1" dirty="0" err="1"/>
              <a:t>melitensis</a:t>
            </a:r>
            <a:r>
              <a:rPr lang="en-US" dirty="0"/>
              <a:t> Rev-1 for sheep and goats, can also cause infection in humans.</a:t>
            </a:r>
          </a:p>
          <a:p>
            <a:r>
              <a:rPr lang="en-US" dirty="0"/>
              <a:t>Veterinarians and other medical staff performing immunizations in cattle should be aware of the risks and what to do when an exposure occurs. S19 and Rev-1 exposures should follow the same assessment guidance as for RB51. Serological monitoring is available for S19 and Rev-1 exposures.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1382</Words>
  <Application>Microsoft Office PowerPoint</Application>
  <PresentationFormat>On-screen Show (4:3)</PresentationFormat>
  <Paragraphs>48</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Brucellosis</vt:lpstr>
      <vt:lpstr>Morphology and Biochemical characteristic</vt:lpstr>
      <vt:lpstr>4  Species cause human pathogenicity:</vt:lpstr>
      <vt:lpstr>Pathogenicity</vt:lpstr>
      <vt:lpstr>PowerPoint Presentation</vt:lpstr>
      <vt:lpstr>PowerPoint Presentation</vt:lpstr>
      <vt:lpstr>Treatment</vt:lpstr>
      <vt:lpstr>Vaccination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Brucellosis</dc:title>
  <dc:creator>Windows User</dc:creator>
  <cp:lastModifiedBy>Manishi</cp:lastModifiedBy>
  <cp:revision>8</cp:revision>
  <dcterms:created xsi:type="dcterms:W3CDTF">2020-04-22T12:06:24Z</dcterms:created>
  <dcterms:modified xsi:type="dcterms:W3CDTF">2022-05-04T10:02:51Z</dcterms:modified>
</cp:coreProperties>
</file>